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43"/>
  </p:notesMasterIdLst>
  <p:sldIdLst>
    <p:sldId id="295" r:id="rId2"/>
    <p:sldId id="294" r:id="rId3"/>
    <p:sldId id="300" r:id="rId4"/>
    <p:sldId id="302" r:id="rId5"/>
    <p:sldId id="292" r:id="rId6"/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98" r:id="rId28"/>
    <p:sldId id="278" r:id="rId29"/>
    <p:sldId id="279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6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5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46444E-27B0-474C-A0ED-04AE77ADF448}" type="datetimeFigureOut">
              <a:rPr lang="en-US" smtClean="0"/>
              <a:pPr/>
              <a:t>9/29/2012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DB70AD-2527-4136-A92F-DA9065CA41C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6D59AB-DA94-4726-8415-9D0801695D5C}" type="slidenum">
              <a:rPr lang="ar-SA" smtClean="0"/>
              <a:pPr/>
              <a:t>2</a:t>
            </a:fld>
            <a:endParaRPr lang="en-US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B70AD-2527-4136-A92F-DA9065CA41C5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492FE-D158-4E7B-9F54-D05C1EECC114}" type="slidenum">
              <a:rPr lang="ar-SA" smtClean="0"/>
              <a:pPr/>
              <a:t>20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759A27-167C-44BA-BB54-335D4A269B3B}" type="slidenum">
              <a:rPr lang="en-US">
                <a:latin typeface="Arial" pitchFamily="34" charset="0"/>
              </a:rPr>
              <a:pPr/>
              <a:t>27</a:t>
            </a:fld>
            <a:endParaRPr lang="en-US">
              <a:latin typeface="Arial" pitchFamily="34" charset="0"/>
            </a:endParaRPr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>
                <a:latin typeface="Arial" pitchFamily="34" charset="0"/>
              </a:rPr>
              <a:t>Hand, Palmar Surface</a:t>
            </a:r>
          </a:p>
          <a:p>
            <a:pPr eaLnBrk="1" hangingPunct="1"/>
            <a:r>
              <a:rPr lang="en-US" smtClean="0">
                <a:latin typeface="Arial" pitchFamily="34" charset="0"/>
              </a:rPr>
              <a:t>Push slide show button at bottom R</a:t>
            </a:r>
          </a:p>
          <a:p>
            <a:pPr eaLnBrk="1" hangingPunct="1"/>
            <a:r>
              <a:rPr lang="en-US" smtClean="0">
                <a:solidFill>
                  <a:srgbClr val="000000"/>
                </a:solidFill>
                <a:latin typeface="Verdana" pitchFamily="34" charset="0"/>
              </a:rPr>
              <a:t>Proximal row then distal row, both lateral-to-medial</a:t>
            </a:r>
          </a:p>
          <a:p>
            <a:pPr eaLnBrk="1" hangingPunct="1"/>
            <a:r>
              <a:rPr lang="en-US" smtClean="0">
                <a:latin typeface="Arial" pitchFamily="34" charset="0"/>
              </a:rPr>
              <a:t>Another Version: </a:t>
            </a:r>
            <a:r>
              <a:rPr lang="en-US" b="1" smtClean="0">
                <a:solidFill>
                  <a:srgbClr val="000000"/>
                </a:solidFill>
                <a:latin typeface="Verdana" pitchFamily="34" charset="0"/>
              </a:rPr>
              <a:t>S</a:t>
            </a:r>
            <a:r>
              <a:rPr lang="en-US" smtClean="0">
                <a:solidFill>
                  <a:srgbClr val="000000"/>
                </a:solidFill>
                <a:latin typeface="Verdana" pitchFamily="34" charset="0"/>
              </a:rPr>
              <a:t>ome </a:t>
            </a:r>
            <a:r>
              <a:rPr lang="en-US" b="1" smtClean="0">
                <a:solidFill>
                  <a:srgbClr val="000000"/>
                </a:solidFill>
                <a:latin typeface="Verdana" pitchFamily="34" charset="0"/>
              </a:rPr>
              <a:t>L</a:t>
            </a:r>
            <a:r>
              <a:rPr lang="en-US" smtClean="0">
                <a:solidFill>
                  <a:srgbClr val="000000"/>
                </a:solidFill>
                <a:latin typeface="Verdana" pitchFamily="34" charset="0"/>
              </a:rPr>
              <a:t>overs </a:t>
            </a:r>
            <a:r>
              <a:rPr lang="en-US" b="1" smtClean="0">
                <a:solidFill>
                  <a:srgbClr val="000000"/>
                </a:solidFill>
                <a:latin typeface="Verdana" pitchFamily="34" charset="0"/>
              </a:rPr>
              <a:t>T</a:t>
            </a:r>
            <a:r>
              <a:rPr lang="en-US" smtClean="0">
                <a:solidFill>
                  <a:srgbClr val="000000"/>
                </a:solidFill>
                <a:latin typeface="Verdana" pitchFamily="34" charset="0"/>
              </a:rPr>
              <a:t>ry </a:t>
            </a:r>
            <a:r>
              <a:rPr lang="en-US" b="1" smtClean="0">
                <a:solidFill>
                  <a:srgbClr val="000000"/>
                </a:solidFill>
                <a:latin typeface="Verdana" pitchFamily="34" charset="0"/>
              </a:rPr>
              <a:t>P</a:t>
            </a:r>
            <a:r>
              <a:rPr lang="en-US" smtClean="0">
                <a:solidFill>
                  <a:srgbClr val="000000"/>
                </a:solidFill>
                <a:latin typeface="Verdana" pitchFamily="34" charset="0"/>
              </a:rPr>
              <a:t>ositions </a:t>
            </a:r>
            <a:r>
              <a:rPr lang="en-US" b="1" smtClean="0">
                <a:solidFill>
                  <a:srgbClr val="000000"/>
                </a:solidFill>
                <a:latin typeface="Verdana" pitchFamily="34" charset="0"/>
              </a:rPr>
              <a:t>T</a:t>
            </a:r>
            <a:r>
              <a:rPr lang="en-US" smtClean="0">
                <a:solidFill>
                  <a:srgbClr val="000000"/>
                </a:solidFill>
                <a:latin typeface="Verdana" pitchFamily="34" charset="0"/>
              </a:rPr>
              <a:t>hat </a:t>
            </a:r>
            <a:r>
              <a:rPr lang="en-US" b="1" smtClean="0">
                <a:solidFill>
                  <a:srgbClr val="000000"/>
                </a:solidFill>
                <a:latin typeface="Verdana" pitchFamily="34" charset="0"/>
              </a:rPr>
              <a:t>T</a:t>
            </a:r>
            <a:r>
              <a:rPr lang="en-US" smtClean="0">
                <a:solidFill>
                  <a:srgbClr val="000000"/>
                </a:solidFill>
                <a:latin typeface="Verdana" pitchFamily="34" charset="0"/>
              </a:rPr>
              <a:t>hey </a:t>
            </a:r>
            <a:r>
              <a:rPr lang="en-US" b="1" smtClean="0">
                <a:solidFill>
                  <a:srgbClr val="000000"/>
                </a:solidFill>
                <a:latin typeface="Verdana" pitchFamily="34" charset="0"/>
              </a:rPr>
              <a:t>C</a:t>
            </a:r>
            <a:r>
              <a:rPr lang="en-US" smtClean="0">
                <a:solidFill>
                  <a:srgbClr val="000000"/>
                </a:solidFill>
                <a:latin typeface="Verdana" pitchFamily="34" charset="0"/>
              </a:rPr>
              <a:t>an't </a:t>
            </a:r>
            <a:r>
              <a:rPr lang="en-US" b="1" smtClean="0">
                <a:solidFill>
                  <a:srgbClr val="000000"/>
                </a:solidFill>
                <a:latin typeface="Verdana" pitchFamily="34" charset="0"/>
              </a:rPr>
              <a:t>H</a:t>
            </a:r>
            <a:r>
              <a:rPr lang="en-US" smtClean="0">
                <a:solidFill>
                  <a:srgbClr val="000000"/>
                </a:solidFill>
                <a:latin typeface="Verdana" pitchFamily="34" charset="0"/>
              </a:rPr>
              <a:t>andle"</a:t>
            </a:r>
          </a:p>
          <a:p>
            <a:pPr eaLnBrk="1" hangingPunct="1"/>
            <a:endParaRPr lang="en-US" smtClean="0">
              <a:latin typeface="Arial" pitchFamily="34" charset="0"/>
            </a:endParaRPr>
          </a:p>
          <a:p>
            <a:pPr eaLnBrk="1" hangingPunct="1"/>
            <a:endParaRPr lang="en-US" smtClean="0">
              <a:solidFill>
                <a:srgbClr val="000000"/>
              </a:solidFill>
              <a:latin typeface="Verdana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6B155-F331-432F-88FE-F2AB9BB697CA}" type="slidenum">
              <a:rPr lang="ar-SA" smtClean="0"/>
              <a:pPr/>
              <a:t>30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DF36C-C00B-48D4-97C4-25E8FB48C82F}" type="datetimeFigureOut">
              <a:rPr lang="en-US" smtClean="0"/>
              <a:pPr/>
              <a:t>9/29/2012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6795C-4924-4D49-8347-5E580F7057D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DF36C-C00B-48D4-97C4-25E8FB48C82F}" type="datetimeFigureOut">
              <a:rPr lang="en-US" smtClean="0"/>
              <a:pPr/>
              <a:t>9/29/2012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6795C-4924-4D49-8347-5E580F7057D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DF36C-C00B-48D4-97C4-25E8FB48C82F}" type="datetimeFigureOut">
              <a:rPr lang="en-US" smtClean="0"/>
              <a:pPr/>
              <a:t>9/29/2012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6795C-4924-4D49-8347-5E580F7057D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D5D103-5B8C-4D2E-8F22-478B33852B0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ndAc>
      <p:stSnd>
        <p:snd r:embed="rId1" name="ding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DF36C-C00B-48D4-97C4-25E8FB48C82F}" type="datetimeFigureOut">
              <a:rPr lang="en-US" smtClean="0"/>
              <a:pPr/>
              <a:t>9/29/2012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6795C-4924-4D49-8347-5E580F7057D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DF36C-C00B-48D4-97C4-25E8FB48C82F}" type="datetimeFigureOut">
              <a:rPr lang="en-US" smtClean="0"/>
              <a:pPr/>
              <a:t>9/29/2012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6795C-4924-4D49-8347-5E580F7057D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DF36C-C00B-48D4-97C4-25E8FB48C82F}" type="datetimeFigureOut">
              <a:rPr lang="en-US" smtClean="0"/>
              <a:pPr/>
              <a:t>9/29/2012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6795C-4924-4D49-8347-5E580F7057D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DF36C-C00B-48D4-97C4-25E8FB48C82F}" type="datetimeFigureOut">
              <a:rPr lang="en-US" smtClean="0"/>
              <a:pPr/>
              <a:t>9/29/2012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6795C-4924-4D49-8347-5E580F7057D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DF36C-C00B-48D4-97C4-25E8FB48C82F}" type="datetimeFigureOut">
              <a:rPr lang="en-US" smtClean="0"/>
              <a:pPr/>
              <a:t>9/29/2012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6795C-4924-4D49-8347-5E580F7057D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DF36C-C00B-48D4-97C4-25E8FB48C82F}" type="datetimeFigureOut">
              <a:rPr lang="en-US" smtClean="0"/>
              <a:pPr/>
              <a:t>9/29/2012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6795C-4924-4D49-8347-5E580F7057D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DF36C-C00B-48D4-97C4-25E8FB48C82F}" type="datetimeFigureOut">
              <a:rPr lang="en-US" smtClean="0"/>
              <a:pPr/>
              <a:t>9/29/2012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6795C-4924-4D49-8347-5E580F7057D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DF36C-C00B-48D4-97C4-25E8FB48C82F}" type="datetimeFigureOut">
              <a:rPr lang="en-US" smtClean="0"/>
              <a:pPr/>
              <a:t>9/29/2012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F46795C-4924-4D49-8347-5E580F7057D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7EDF36C-C00B-48D4-97C4-25E8FB48C82F}" type="datetimeFigureOut">
              <a:rPr lang="en-US" smtClean="0"/>
              <a:pPr/>
              <a:t>9/29/2012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F46795C-4924-4D49-8347-5E580F7057D0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sallithey@ksu.edu.sa" TargetMode="Externa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file:///D:\Ballinger\images\4FF54A.jpg" TargetMode="Externa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diographyreview.com/pa-wrist-2/pa-wrist-position/" TargetMode="Externa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4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file:///D:\Ballinger\images\4FF100.jpg" TargetMode="External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file:///D:\Ballinger\images\4FF101.jpg" TargetMode="External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1124744"/>
            <a:ext cx="2212848" cy="1582621"/>
          </a:xfrm>
        </p:spPr>
        <p:txBody>
          <a:bodyPr/>
          <a:lstStyle/>
          <a:p>
            <a:pPr algn="ctr"/>
            <a:r>
              <a:rPr lang="en-US" dirty="0" smtClean="0"/>
              <a:t>RAD 222</a:t>
            </a:r>
            <a:endParaRPr lang="ar-SA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Sunday (time 9-12)</a:t>
            </a:r>
          </a:p>
          <a:p>
            <a:endParaRPr lang="ar-SA" sz="1600" dirty="0" smtClean="0">
              <a:solidFill>
                <a:srgbClr val="FF0000"/>
              </a:solidFill>
            </a:endParaRPr>
          </a:p>
          <a:p>
            <a:r>
              <a:rPr lang="en-US" sz="1600" dirty="0" smtClean="0">
                <a:solidFill>
                  <a:srgbClr val="FF0000"/>
                </a:solidFill>
              </a:rPr>
              <a:t>*20 marks final exam</a:t>
            </a:r>
          </a:p>
          <a:p>
            <a:endParaRPr lang="en-US" sz="1600" dirty="0" smtClean="0">
              <a:solidFill>
                <a:srgbClr val="FF0000"/>
              </a:solidFill>
            </a:endParaRPr>
          </a:p>
          <a:p>
            <a:r>
              <a:rPr lang="en-US" sz="1600" dirty="0" smtClean="0">
                <a:solidFill>
                  <a:srgbClr val="FF0000"/>
                </a:solidFill>
              </a:rPr>
              <a:t>Sunday 10-2-1434 </a:t>
            </a:r>
            <a:endParaRPr lang="ar-SA" sz="16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394160">
            <a:off x="3532641" y="2843952"/>
            <a:ext cx="3672408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SARAH ALLITHEY</a:t>
            </a:r>
          </a:p>
          <a:p>
            <a:r>
              <a:rPr lang="en-US" dirty="0" smtClean="0">
                <a:hlinkClick r:id="rId2"/>
              </a:rPr>
              <a:t>sallithey@ksu.edu.sa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00034" y="142852"/>
            <a:ext cx="86439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Oblique Projection fingers                                                                                        Basic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00034" y="642918"/>
            <a:ext cx="40382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Film Size: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8x10 in.(18x24 cm) crosswise.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428596" y="1000108"/>
            <a:ext cx="66437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SHIELDING: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Place lead shield over patient’s lap to shield gonads.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8596" y="1500174"/>
            <a:ext cx="7215238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Patient Position: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Patient seated at end of table with elbow flexed about 90 degree with hand and wrist resting on cassette with fingers extended.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Part Position: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Place hand with fingers fully extended against 45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foam wedge block, placing hand on in a 45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lateral oblique (thumb side up).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00034" y="3000372"/>
            <a:ext cx="4572000" cy="21698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Distance: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100 cm or 40 in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spcBef>
                <a:spcPct val="50000"/>
              </a:spcBef>
              <a:buFont typeface="Arial" charset="0"/>
              <a:buChar char="•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 R: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Perpendicular to film. </a:t>
            </a:r>
          </a:p>
          <a:p>
            <a:pPr>
              <a:spcBef>
                <a:spcPct val="50000"/>
              </a:spcBef>
              <a:buFont typeface="Arial" charset="0"/>
              <a:buChar char="•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CP: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directed to Proximal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Interphalangeal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(PIP) joint.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ct val="50000"/>
              </a:spcBef>
              <a:buFont typeface="Arial" charset="0"/>
              <a:buChar char="•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Collimation: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Collimate on four sides to area of interest.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3071810"/>
            <a:ext cx="3428992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>
          <a:xfrm rot="5400000">
            <a:off x="6215074" y="4929198"/>
            <a:ext cx="128588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722344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Oblique Projection 4</a:t>
            </a:r>
            <a:r>
              <a:rPr lang="en-US" sz="3200" b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finger of the left hand</a:t>
            </a:r>
            <a:endParaRPr lang="en-GB" sz="3200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1428736"/>
            <a:ext cx="4786347" cy="3554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 rot="10800000">
            <a:off x="4857752" y="4143380"/>
            <a:ext cx="71438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5500694" y="3929066"/>
            <a:ext cx="1486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Cp:(PIP) joint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000100" y="5143512"/>
            <a:ext cx="62150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Structure shown: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45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oblique view of the distal , middle, proximal,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phalanges,distal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metacarpal, and associated joints.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1503" y="0"/>
            <a:ext cx="890249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The Thumb AP Projection:                                                                        Basic                      </a:t>
            </a:r>
            <a:endParaRPr lang="ar-SA" sz="2000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1520" y="620688"/>
            <a:ext cx="8072494" cy="272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Film Size: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HD18x24 cm ( 8x10 in)crosswise .</a:t>
            </a:r>
          </a:p>
          <a:p>
            <a:pPr>
              <a:spcBef>
                <a:spcPct val="50000"/>
              </a:spcBef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SHIELDING: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 lace lead shield over patient’s lap to shield gonads.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* Patient Position: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Patient sits at end of the couch, shoulder at couch level, hand and wrist and  forearm extended , arm with hand rotated internally to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Supinate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thumb for AP projection.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Part Position: 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Internally rotate hand with fingers extended until posterior surface of thumb is in contact with film or posterior aspect of thumb rests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supinated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on the film, hand and 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wrist immobilized.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285720" y="3286124"/>
            <a:ext cx="7786742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Distance: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100 cm or 40 in.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 P: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MP joint (1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Metacarpophalangeal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joint) .</a:t>
            </a:r>
          </a:p>
          <a:p>
            <a:pPr>
              <a:spcBef>
                <a:spcPct val="50000"/>
              </a:spcBef>
              <a:buFont typeface="Arial" charset="0"/>
              <a:buChar char="•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 R: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perpendicular to film.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ct val="50000"/>
              </a:spcBef>
              <a:buFont typeface="Arial" charset="0"/>
              <a:buChar char="•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Collimation: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collimate on four sides to area of interest.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428596" y="4857760"/>
            <a:ext cx="50720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NB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/   * PA thumb not recommended as image will </a:t>
            </a:r>
          </a:p>
          <a:p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suffer magnification and,  therefore, distortion </a:t>
            </a:r>
          </a:p>
          <a:p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due to the greater OFD  </a:t>
            </a:r>
          </a:p>
          <a:p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PA (only if Pt cannot position for AP).</a:t>
            </a:r>
            <a:endParaRPr lang="ar-SA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5" descr="msotw9_temp0"/>
          <p:cNvPicPr>
            <a:picLocks noChangeAspect="1" noChangeArrowheads="1"/>
          </p:cNvPicPr>
          <p:nvPr/>
        </p:nvPicPr>
        <p:blipFill>
          <a:blip r:embed="rId2" cstate="print">
            <a:lum bright="2000" contrast="6000"/>
          </a:blip>
          <a:srcRect/>
          <a:stretch>
            <a:fillRect/>
          </a:stretch>
        </p:blipFill>
        <p:spPr>
          <a:xfrm>
            <a:off x="6286512" y="3619498"/>
            <a:ext cx="2857488" cy="3238502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rot="5400000">
            <a:off x="6508767" y="4635505"/>
            <a:ext cx="14144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Thumb AP Projection of the left hand</a:t>
            </a:r>
            <a:endParaRPr lang="en-GB" sz="4000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916832"/>
            <a:ext cx="4929222" cy="365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 flipH="1">
            <a:off x="4932040" y="2928934"/>
            <a:ext cx="640092" cy="71609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5572132" y="2714620"/>
            <a:ext cx="1823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 P: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MP joint 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971600" y="5589240"/>
            <a:ext cx="70723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Structure shown: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distal and proximal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phalanges,distal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1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metacarpal,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trapezium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associated joints. are visible.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Interphalangeal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Metacarpophalangeal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joint should appear open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2500298" y="3786190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trapezium</a:t>
            </a:r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643306" y="4071942"/>
            <a:ext cx="784678" cy="79721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57158" y="285728"/>
            <a:ext cx="74295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Oblique (Thumb only):</a:t>
            </a:r>
          </a:p>
        </p:txBody>
      </p:sp>
      <p:sp>
        <p:nvSpPr>
          <p:cNvPr id="5" name="Rectangle 4"/>
          <p:cNvSpPr/>
          <p:nvPr/>
        </p:nvSpPr>
        <p:spPr>
          <a:xfrm>
            <a:off x="6357950" y="357166"/>
            <a:ext cx="7681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Basic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7158" y="714356"/>
            <a:ext cx="40639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Film Size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8x10 in. (18x24 cm)crosswise.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285720" y="1142984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SHIELDING: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Place lead shield over patient’s lap to shield gonads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428596" y="1643050"/>
            <a:ext cx="750099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Patient Position: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Patient seated at end of table with elbow flexed about 90 degree with hand and wrist resting 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on cassette</a:t>
            </a:r>
          </a:p>
          <a:p>
            <a:pPr marL="342900" indent="-342900">
              <a:spcBef>
                <a:spcPct val="50000"/>
              </a:spcBef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Part Position: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Abduct thumb slightly with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palmar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surface of hand in contact with cassette (this will naturally place thumb into a 45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oblique position).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85720" y="3071810"/>
            <a:ext cx="7500990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Arial" charset="0"/>
              <a:buChar char="•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Distance: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100 cm or 40 in.</a:t>
            </a:r>
          </a:p>
          <a:p>
            <a:pPr marL="342900" indent="-342900">
              <a:spcBef>
                <a:spcPct val="50000"/>
              </a:spcBef>
              <a:buFont typeface="Arial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*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CP: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directed to 1st MP joint.(1st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Metacarpophalangeal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joint)</a:t>
            </a:r>
            <a:r>
              <a:rPr lang="en-US" dirty="0" smtClean="0">
                <a:latin typeface="Tahoma" pitchFamily="34" charset="0"/>
              </a:rPr>
              <a:t>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50000"/>
              </a:spcBef>
              <a:buFont typeface="Arial" charset="0"/>
              <a:buChar char="•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 R: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CR perpendicular to film.  </a:t>
            </a:r>
          </a:p>
          <a:p>
            <a:pPr marL="342900" indent="-342900">
              <a:spcBef>
                <a:spcPct val="50000"/>
              </a:spcBef>
              <a:buFont typeface="Arial" charset="0"/>
              <a:buChar char="•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Collimation: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collimate on four sides to area of interest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3456650"/>
            <a:ext cx="2571736" cy="340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Arrow Connector 11"/>
          <p:cNvCxnSpPr/>
          <p:nvPr/>
        </p:nvCxnSpPr>
        <p:spPr>
          <a:xfrm rot="5400000">
            <a:off x="7072330" y="5072074"/>
            <a:ext cx="1286678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Oblique right Thumb </a:t>
            </a:r>
            <a:endParaRPr lang="en-GB" sz="44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42976" y="4714884"/>
            <a:ext cx="62865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Structure shown: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distal and proximal phalanges, 1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metacarpal,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trapezium,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associated joints. are visible.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Interphalangeal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Metacarpophalangeal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joint should appear open.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412776"/>
            <a:ext cx="3000396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1484784"/>
            <a:ext cx="2643206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4143372" y="2928934"/>
            <a:ext cx="18573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CP: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1st MP joint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5143504" y="2852936"/>
            <a:ext cx="868656" cy="1474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5720" y="0"/>
            <a:ext cx="7929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Lateral Thumb :                                                                                          Basic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908720"/>
            <a:ext cx="7572428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Film Size: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8x10 in. (18x24 cm) crosswise. </a:t>
            </a:r>
          </a:p>
          <a:p>
            <a:pPr>
              <a:spcBef>
                <a:spcPct val="50000"/>
              </a:spcBef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SHIELDING: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Place lead shield over patient’s lap to shield gonads</a:t>
            </a:r>
          </a:p>
          <a:p>
            <a:pPr>
              <a:spcBef>
                <a:spcPct val="50000"/>
              </a:spcBef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* Patient Position: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Patient seated at end of table with elbow flexed about 90 degree with hand resting on cassette, palm down.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Part Position: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start with hand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pronated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and thumb abducted with fingers and hand medially rotate  slightly until thumb is in a true lateral position. (may need to provide sponge or other support under fingers of hand). or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palm raised on pad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(or fingers slightly arched) so that thumb is in true lateral, hand and wrist immobilized.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Entire lateral aspect of thumb should be in direct contact with cassette.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0" y="443711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Distance: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100 cm or 40 in.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C R: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perpendicular to film.     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 P: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directed to 1st MP joint. 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Collimation: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collimate on four sides to area of interest</a:t>
            </a:r>
            <a:endParaRPr lang="en-GB" dirty="0"/>
          </a:p>
        </p:txBody>
      </p:sp>
      <p:pic>
        <p:nvPicPr>
          <p:cNvPr id="7" name="Picture 5" descr="msotw9_temp0"/>
          <p:cNvPicPr>
            <a:picLocks noChangeAspect="1" noChangeArrowheads="1"/>
          </p:cNvPicPr>
          <p:nvPr/>
        </p:nvPicPr>
        <p:blipFill>
          <a:blip r:embed="rId2" cstate="print">
            <a:lum contrast="6000"/>
          </a:blip>
          <a:srcRect/>
          <a:stretch>
            <a:fillRect/>
          </a:stretch>
        </p:blipFill>
        <p:spPr>
          <a:xfrm>
            <a:off x="5857884" y="3933056"/>
            <a:ext cx="3286116" cy="2924946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rot="5400000">
            <a:off x="7143768" y="4357694"/>
            <a:ext cx="1071570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54868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tx1"/>
                </a:solidFill>
              </a:rPr>
              <a:t>Lateral of right thumb</a:t>
            </a:r>
            <a:endParaRPr lang="en-GB" sz="4400" b="1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57224" y="5000636"/>
            <a:ext cx="72866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Structure shown: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distal and proximal phalanges, 1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metacarpal,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trapezium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superimposed) and associated joints. are visualized in the lat position.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Interphalangeal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metacarpophalangeal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joint should appear open.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1714488"/>
            <a:ext cx="4071966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5720" y="0"/>
            <a:ext cx="8286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spcBef>
                <a:spcPct val="50000"/>
              </a:spcBef>
            </a:pP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Hand PA                                                                                                         Basic:   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980728"/>
            <a:ext cx="75724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Film Size: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10x12 in. (24x30 cm) crosswise.</a:t>
            </a:r>
          </a:p>
          <a:p>
            <a:pPr marL="342900" indent="-342900">
              <a:spcBef>
                <a:spcPct val="50000"/>
              </a:spcBef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SHIELDING: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Place lead shield over patient’s lap to shield gonads.</a:t>
            </a:r>
          </a:p>
          <a:p>
            <a:pPr marL="342900" indent="-342900">
              <a:spcBef>
                <a:spcPct val="50000"/>
              </a:spcBef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Patient Position: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Patient seated at end of table with elbow flexed about 90 degree with hand and forearm resting on table.</a:t>
            </a:r>
          </a:p>
          <a:p>
            <a:pPr marL="342900" indent="-342900">
              <a:spcBef>
                <a:spcPct val="50000"/>
              </a:spcBef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Part Position: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Pronate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hand with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palmar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surface on the cassette  spread the fingers slightly.</a:t>
            </a:r>
          </a:p>
          <a:p>
            <a:pPr marL="342900" indent="-342900">
              <a:spcBef>
                <a:spcPct val="50000"/>
              </a:spcBef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Ask the patient to be relax to avoid motion.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3861048"/>
            <a:ext cx="5715008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Distance: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100 cm or 40 in. </a:t>
            </a:r>
          </a:p>
          <a:p>
            <a:pPr marL="342900" indent="-342900">
              <a:spcBef>
                <a:spcPct val="50000"/>
              </a:spcBef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CR: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perpendicular to film. </a:t>
            </a:r>
          </a:p>
          <a:p>
            <a:pPr marL="342900" indent="-342900">
              <a:spcBef>
                <a:spcPct val="50000"/>
              </a:spcBef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CP: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directed to 3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rd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MP joint</a:t>
            </a:r>
            <a:r>
              <a:rPr lang="en-US" dirty="0" smtClean="0">
                <a:latin typeface="Tahoma" pitchFamily="34" charset="0"/>
              </a:rPr>
              <a:t>.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50000"/>
              </a:spcBef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Collimation: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collimate on four sides to area of interest.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3000372"/>
            <a:ext cx="3714744" cy="3857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Arrow Connector 7"/>
          <p:cNvCxnSpPr/>
          <p:nvPr/>
        </p:nvCxnSpPr>
        <p:spPr>
          <a:xfrm rot="5400000">
            <a:off x="6893735" y="4036223"/>
            <a:ext cx="121444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tx1"/>
                </a:solidFill>
              </a:rPr>
              <a:t>PA of the left hand</a:t>
            </a:r>
            <a:endParaRPr lang="en-GB" sz="4400" b="1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85786" y="5643578"/>
            <a:ext cx="72866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Structure shown: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 projection of entire hand and wrist and about 1 in (2.5cm) of distal forearm are visible.  Note that PA  projection of hand demonstrated oblique view of the thumb</a:t>
            </a:r>
            <a:r>
              <a:rPr lang="en-US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6" name="Picture 6" descr="D:\Ballinger\images\4FF54A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000100" y="1484784"/>
            <a:ext cx="7143800" cy="4230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 flipH="1" flipV="1">
            <a:off x="3995936" y="3429000"/>
            <a:ext cx="2571768" cy="2148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6371061" y="3429000"/>
            <a:ext cx="27729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CP: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directed to 3</a:t>
            </a:r>
            <a:r>
              <a:rPr lang="en-US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rd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MP joint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124744"/>
            <a:ext cx="8643937" cy="5357812"/>
          </a:xfrm>
          <a:solidFill>
            <a:schemeClr val="bg1"/>
          </a:solidFill>
        </p:spPr>
        <p:txBody>
          <a:bodyPr>
            <a:normAutofit fontScale="85000" lnSpcReduction="20000"/>
          </a:bodyPr>
          <a:lstStyle/>
          <a:p>
            <a:pPr algn="l">
              <a:spcBef>
                <a:spcPct val="5000"/>
              </a:spcBef>
              <a:spcAft>
                <a:spcPts val="200"/>
              </a:spcAft>
              <a:buClr>
                <a:srgbClr val="FF0000"/>
              </a:buClr>
              <a:buNone/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Positioning principles for upper limb , kV should be lower to medium (50 – 70)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KVp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with short exposure time.</a:t>
            </a:r>
          </a:p>
          <a:p>
            <a:pPr algn="l" eaLnBrk="1" hangingPunct="1">
              <a:lnSpc>
                <a:spcPct val="110000"/>
              </a:lnSpc>
              <a:spcBef>
                <a:spcPct val="5000"/>
              </a:spcBef>
              <a:spcAft>
                <a:spcPts val="200"/>
              </a:spcAft>
              <a:buClr>
                <a:srgbClr val="FF0000"/>
              </a:buClr>
              <a:buNone/>
              <a:defRPr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185738" lvl="1" indent="6350" algn="l">
              <a:lnSpc>
                <a:spcPct val="50000"/>
              </a:lnSpc>
              <a:spcBef>
                <a:spcPct val="50000"/>
              </a:spcBef>
              <a:buClr>
                <a:srgbClr val="CC0000"/>
              </a:buClr>
              <a:buSzPct val="130000"/>
              <a:buNone/>
              <a:tabLst>
                <a:tab pos="571500" algn="l"/>
              </a:tabLst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No secondary radiation grid used(only if the part to be x-rayed is greater than 10-</a:t>
            </a:r>
          </a:p>
          <a:p>
            <a:pPr marL="185738" lvl="1" indent="6350" algn="l">
              <a:lnSpc>
                <a:spcPct val="50000"/>
              </a:lnSpc>
              <a:spcBef>
                <a:spcPct val="50000"/>
              </a:spcBef>
              <a:buClr>
                <a:srgbClr val="CC0000"/>
              </a:buClr>
              <a:buSzPct val="130000"/>
              <a:buNone/>
              <a:tabLst>
                <a:tab pos="571500" algn="l"/>
              </a:tabLst>
              <a:defRPr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185738" lvl="1" indent="6350" algn="l">
              <a:lnSpc>
                <a:spcPct val="50000"/>
              </a:lnSpc>
              <a:spcBef>
                <a:spcPct val="50000"/>
              </a:spcBef>
              <a:buClr>
                <a:srgbClr val="CC0000"/>
              </a:buClr>
              <a:buSzPct val="130000"/>
              <a:buNone/>
              <a:tabLst>
                <a:tab pos="571500" algn="l"/>
              </a:tabLst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13 cm (as in the case of shoulder)</a:t>
            </a:r>
          </a:p>
          <a:p>
            <a:pPr marL="185738" lvl="1" indent="6350" algn="l">
              <a:lnSpc>
                <a:spcPct val="50000"/>
              </a:lnSpc>
              <a:spcBef>
                <a:spcPct val="50000"/>
              </a:spcBef>
              <a:buClr>
                <a:srgbClr val="CC0000"/>
              </a:buClr>
              <a:buSzPct val="130000"/>
              <a:buNone/>
              <a:tabLst>
                <a:tab pos="571500" algn="l"/>
              </a:tabLst>
              <a:defRPr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185738" lvl="1" indent="6350" algn="l">
              <a:lnSpc>
                <a:spcPct val="50000"/>
              </a:lnSpc>
              <a:spcBef>
                <a:spcPct val="50000"/>
              </a:spcBef>
              <a:buClr>
                <a:srgbClr val="CC0000"/>
              </a:buClr>
              <a:buSzPct val="130000"/>
              <a:buNone/>
              <a:tabLst>
                <a:tab pos="571500" algn="l"/>
              </a:tabLst>
              <a:defRPr/>
            </a:pPr>
            <a:r>
              <a:rPr lang="en-US" sz="1900" b="1" dirty="0" smtClean="0">
                <a:solidFill>
                  <a:srgbClr val="FF0000"/>
                </a:solidFill>
              </a:rPr>
              <a:t>Grid</a:t>
            </a:r>
            <a:r>
              <a:rPr lang="en-US" sz="1900" dirty="0" smtClean="0"/>
              <a:t> A series of thin lead strips designed to absorb </a:t>
            </a:r>
          </a:p>
          <a:p>
            <a:pPr marL="185738" lvl="1" indent="6350" algn="l">
              <a:lnSpc>
                <a:spcPct val="50000"/>
              </a:lnSpc>
              <a:spcBef>
                <a:spcPct val="50000"/>
              </a:spcBef>
              <a:buClr>
                <a:srgbClr val="CC0000"/>
              </a:buClr>
              <a:buSzPct val="130000"/>
              <a:buNone/>
              <a:tabLst>
                <a:tab pos="571500" algn="l"/>
              </a:tabLst>
              <a:defRPr/>
            </a:pPr>
            <a:endParaRPr lang="en-US" sz="1900" dirty="0" smtClean="0"/>
          </a:p>
          <a:p>
            <a:pPr marL="185738" lvl="1" indent="6350" algn="l">
              <a:lnSpc>
                <a:spcPct val="50000"/>
              </a:lnSpc>
              <a:spcBef>
                <a:spcPct val="50000"/>
              </a:spcBef>
              <a:buClr>
                <a:srgbClr val="CC0000"/>
              </a:buClr>
              <a:buSzPct val="130000"/>
              <a:buNone/>
              <a:tabLst>
                <a:tab pos="571500" algn="l"/>
              </a:tabLst>
              <a:defRPr/>
            </a:pPr>
            <a:r>
              <a:rPr lang="en-US" sz="1900" dirty="0" smtClean="0"/>
              <a:t>scatter radiation, typically </a:t>
            </a:r>
          </a:p>
          <a:p>
            <a:pPr marL="185738" lvl="1" indent="6350" algn="l">
              <a:lnSpc>
                <a:spcPct val="50000"/>
              </a:lnSpc>
              <a:spcBef>
                <a:spcPct val="50000"/>
              </a:spcBef>
              <a:buClr>
                <a:srgbClr val="CC0000"/>
              </a:buClr>
              <a:buSzPct val="130000"/>
              <a:buNone/>
              <a:tabLst>
                <a:tab pos="571500" algn="l"/>
              </a:tabLst>
              <a:defRPr/>
            </a:pPr>
            <a:endParaRPr lang="en-US" sz="1900" dirty="0" smtClean="0"/>
          </a:p>
          <a:p>
            <a:pPr marL="185738" lvl="1" indent="6350" algn="l">
              <a:lnSpc>
                <a:spcPct val="50000"/>
              </a:lnSpc>
              <a:spcBef>
                <a:spcPct val="50000"/>
              </a:spcBef>
              <a:buClr>
                <a:srgbClr val="CC0000"/>
              </a:buClr>
              <a:buSzPct val="130000"/>
              <a:buNone/>
              <a:tabLst>
                <a:tab pos="571500" algn="l"/>
              </a:tabLst>
              <a:defRPr/>
            </a:pPr>
            <a:r>
              <a:rPr lang="en-US" sz="1900" dirty="0" smtClean="0"/>
              <a:t>mounted above where the cassette lies in the </a:t>
            </a:r>
            <a:r>
              <a:rPr lang="en-US" sz="1900" dirty="0" err="1" smtClean="0"/>
              <a:t>bucky</a:t>
            </a:r>
            <a:r>
              <a:rPr lang="en-US" sz="1900" dirty="0" smtClean="0"/>
              <a:t>.</a:t>
            </a:r>
          </a:p>
          <a:p>
            <a:pPr marL="185738" lvl="1" indent="6350" algn="l">
              <a:lnSpc>
                <a:spcPct val="50000"/>
              </a:lnSpc>
              <a:spcBef>
                <a:spcPct val="50000"/>
              </a:spcBef>
              <a:buClr>
                <a:srgbClr val="CC0000"/>
              </a:buClr>
              <a:buSzPct val="130000"/>
              <a:buNone/>
              <a:tabLst>
                <a:tab pos="571500" algn="l"/>
              </a:tabLst>
              <a:defRPr/>
            </a:pPr>
            <a:endParaRPr lang="en-US" sz="1900" dirty="0" smtClean="0"/>
          </a:p>
          <a:p>
            <a:pPr marL="185738" lvl="1" indent="6350" algn="l">
              <a:lnSpc>
                <a:spcPct val="50000"/>
              </a:lnSpc>
              <a:spcBef>
                <a:spcPct val="50000"/>
              </a:spcBef>
              <a:buClr>
                <a:srgbClr val="CC0000"/>
              </a:buClr>
              <a:buSzPct val="130000"/>
              <a:buNone/>
              <a:tabLst>
                <a:tab pos="571500" algn="l"/>
              </a:tabLst>
              <a:defRPr/>
            </a:pPr>
            <a:r>
              <a:rPr lang="en-US" sz="1800" b="1" dirty="0" smtClean="0">
                <a:solidFill>
                  <a:srgbClr val="FF0000"/>
                </a:solidFill>
              </a:rPr>
              <a:t>A Bucky </a:t>
            </a:r>
            <a:r>
              <a:rPr lang="en-US" sz="1800" dirty="0" smtClean="0"/>
              <a:t>is a component of x-ray units that </a:t>
            </a:r>
          </a:p>
          <a:p>
            <a:pPr marL="185738" lvl="1" indent="6350" algn="l">
              <a:lnSpc>
                <a:spcPct val="50000"/>
              </a:lnSpc>
              <a:spcBef>
                <a:spcPct val="50000"/>
              </a:spcBef>
              <a:buClr>
                <a:srgbClr val="CC0000"/>
              </a:buClr>
              <a:buSzPct val="130000"/>
              <a:buNone/>
              <a:tabLst>
                <a:tab pos="571500" algn="l"/>
              </a:tabLst>
              <a:defRPr/>
            </a:pPr>
            <a:r>
              <a:rPr lang="en-US" sz="1800" dirty="0" smtClean="0"/>
              <a:t>holds the x-ray film</a:t>
            </a:r>
          </a:p>
          <a:p>
            <a:pPr marL="185738" lvl="1" indent="6350" algn="l">
              <a:lnSpc>
                <a:spcPct val="50000"/>
              </a:lnSpc>
              <a:spcBef>
                <a:spcPct val="50000"/>
              </a:spcBef>
              <a:buClr>
                <a:srgbClr val="CC0000"/>
              </a:buClr>
              <a:buSzPct val="130000"/>
              <a:buNone/>
              <a:tabLst>
                <a:tab pos="571500" algn="l"/>
              </a:tabLst>
              <a:defRPr/>
            </a:pPr>
            <a:endParaRPr lang="en-US" sz="1800" dirty="0" smtClean="0"/>
          </a:p>
          <a:p>
            <a:pPr marL="185738" lvl="1" indent="6350" algn="l">
              <a:lnSpc>
                <a:spcPct val="50000"/>
              </a:lnSpc>
              <a:spcBef>
                <a:spcPct val="50000"/>
              </a:spcBef>
              <a:buClr>
                <a:srgbClr val="CC0000"/>
              </a:buClr>
              <a:buSzPct val="130000"/>
              <a:buNone/>
              <a:tabLst>
                <a:tab pos="571500" algn="l"/>
              </a:tabLst>
              <a:defRPr/>
            </a:pPr>
            <a:r>
              <a:rPr lang="en-US" sz="1800" dirty="0" smtClean="0"/>
              <a:t> cassette and moves the grid during x-ray exposure*image</a:t>
            </a:r>
            <a:endParaRPr lang="en-US" sz="1900" dirty="0" smtClean="0">
              <a:latin typeface="Times New Roman" pitchFamily="18" charset="0"/>
              <a:cs typeface="Times New Roman" pitchFamily="18" charset="0"/>
            </a:endParaRPr>
          </a:p>
          <a:p>
            <a:pPr algn="l" eaLnBrk="1" hangingPunct="1">
              <a:lnSpc>
                <a:spcPct val="60000"/>
              </a:lnSpc>
              <a:spcBef>
                <a:spcPct val="5000"/>
              </a:spcBef>
              <a:spcAft>
                <a:spcPts val="200"/>
              </a:spcAft>
              <a:buClr>
                <a:srgbClr val="FF0000"/>
              </a:buClr>
              <a:buNone/>
              <a:defRPr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eaLnBrk="1" hangingPunct="1">
              <a:lnSpc>
                <a:spcPct val="120000"/>
              </a:lnSpc>
              <a:spcBef>
                <a:spcPct val="5000"/>
              </a:spcBef>
              <a:spcAft>
                <a:spcPts val="200"/>
              </a:spcAft>
              <a:buClr>
                <a:srgbClr val="FF0000"/>
              </a:buClr>
              <a:buNone/>
              <a:defRPr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185738" lvl="1" indent="6350" algn="l">
              <a:lnSpc>
                <a:spcPct val="50000"/>
              </a:lnSpc>
              <a:spcBef>
                <a:spcPct val="50000"/>
              </a:spcBef>
              <a:buClr>
                <a:srgbClr val="CC0000"/>
              </a:buClr>
              <a:buSzPct val="130000"/>
              <a:buNone/>
              <a:tabLst>
                <a:tab pos="571500" algn="l"/>
              </a:tabLst>
              <a:defRPr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FFD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is generally 40 inches (100 cm) </a:t>
            </a:r>
          </a:p>
          <a:p>
            <a:pPr marL="185738" lvl="1" indent="6350" algn="l">
              <a:lnSpc>
                <a:spcPct val="50000"/>
              </a:lnSpc>
              <a:spcBef>
                <a:spcPct val="50000"/>
              </a:spcBef>
              <a:buClr>
                <a:srgbClr val="CC0000"/>
              </a:buClr>
              <a:buSzPct val="130000"/>
              <a:buNone/>
              <a:tabLst>
                <a:tab pos="571500" algn="l"/>
              </a:tabLst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at a small focus for improved image </a:t>
            </a:r>
          </a:p>
          <a:p>
            <a:pPr marL="185738" lvl="1" indent="6350" algn="l">
              <a:lnSpc>
                <a:spcPct val="50000"/>
              </a:lnSpc>
              <a:spcBef>
                <a:spcPct val="50000"/>
              </a:spcBef>
              <a:buClr>
                <a:srgbClr val="CC0000"/>
              </a:buClr>
              <a:buSzPct val="130000"/>
              <a:buNone/>
              <a:tabLst>
                <a:tab pos="571500" algn="l"/>
              </a:tabLst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geometric sharpness</a:t>
            </a:r>
          </a:p>
          <a:p>
            <a:pPr marL="185738" lvl="1" indent="6350" algn="l">
              <a:lnSpc>
                <a:spcPct val="50000"/>
              </a:lnSpc>
              <a:spcBef>
                <a:spcPct val="50000"/>
              </a:spcBef>
              <a:buClr>
                <a:srgbClr val="CC0000"/>
              </a:buClr>
              <a:buSzPct val="130000"/>
              <a:buNone/>
              <a:tabLst>
                <a:tab pos="571500" algn="l"/>
              </a:tabLst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(therefore, improved bony details)*image </a:t>
            </a:r>
          </a:p>
          <a:p>
            <a:pPr algn="l" eaLnBrk="1" hangingPunct="1">
              <a:lnSpc>
                <a:spcPct val="110000"/>
              </a:lnSpc>
              <a:spcBef>
                <a:spcPct val="5000"/>
              </a:spcBef>
              <a:spcAft>
                <a:spcPts val="200"/>
              </a:spcAft>
              <a:buClr>
                <a:srgbClr val="FF0000"/>
              </a:buClr>
              <a:buNone/>
              <a:defRPr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eaLnBrk="1" hangingPunct="1">
              <a:lnSpc>
                <a:spcPct val="70000"/>
              </a:lnSpc>
              <a:spcBef>
                <a:spcPct val="5000"/>
              </a:spcBef>
              <a:spcAft>
                <a:spcPts val="200"/>
              </a:spcAft>
              <a:buClr>
                <a:srgbClr val="FF0000"/>
              </a:buClr>
              <a:buNone/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</a:p>
        </p:txBody>
      </p:sp>
      <p:sp>
        <p:nvSpPr>
          <p:cNvPr id="15363" name="Text Box 10"/>
          <p:cNvSpPr txBox="1">
            <a:spLocks noChangeArrowheads="1"/>
          </p:cNvSpPr>
          <p:nvPr/>
        </p:nvSpPr>
        <p:spPr bwMode="auto">
          <a:xfrm>
            <a:off x="8001000" y="6613525"/>
            <a:ext cx="5048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dirty="0"/>
              <a:t>2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5436096" cy="52516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  <a:defRPr/>
            </a:pPr>
            <a:r>
              <a:rPr lang="en-US" sz="2000" b="1" dirty="0">
                <a:solidFill>
                  <a:srgbClr val="FF0000"/>
                </a:solidFill>
                <a:latin typeface="Century Gothic" pitchFamily="34" charset="0"/>
              </a:rPr>
              <a:t>     </a:t>
            </a:r>
            <a:r>
              <a:rPr lang="en-US" sz="2000" b="1" dirty="0">
                <a:solidFill>
                  <a:srgbClr val="FF0000"/>
                </a:solidFill>
                <a:latin typeface="Century Gothic" pitchFamily="34" charset="0"/>
                <a:sym typeface="Wingdings 2" pitchFamily="18" charset="2"/>
              </a:rPr>
              <a:t>    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Technical Points</a:t>
            </a:r>
            <a:r>
              <a:rPr 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pic>
        <p:nvPicPr>
          <p:cNvPr id="6" name="Picture 5" descr="imagesCA4Y0AU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2564904"/>
            <a:ext cx="3779912" cy="3789040"/>
          </a:xfrm>
          <a:prstGeom prst="rect">
            <a:avLst/>
          </a:prstGeom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2492896"/>
            <a:ext cx="4283968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>
          <a:xfrm>
            <a:off x="214282" y="214290"/>
            <a:ext cx="4357718" cy="6858000"/>
          </a:xfrm>
        </p:spPr>
        <p:txBody>
          <a:bodyPr>
            <a:normAutofit/>
          </a:bodyPr>
          <a:lstStyle/>
          <a:p>
            <a:pPr algn="l" rtl="0"/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>A. Thumb</a:t>
            </a:r>
            <a:br>
              <a:rPr lang="en-GB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>B. Index</a:t>
            </a:r>
            <a:br>
              <a:rPr lang="en-GB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>C. Middle finger</a:t>
            </a:r>
            <a:br>
              <a:rPr lang="en-GB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>D. Ring finger</a:t>
            </a:r>
            <a:br>
              <a:rPr lang="en-GB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>E. Little finger</a:t>
            </a:r>
          </a:p>
          <a:p>
            <a:pPr algn="l" rtl="0"/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>I-V. Metacarpal bones</a:t>
            </a:r>
          </a:p>
          <a:p>
            <a:pPr algn="l" rtl="0"/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>1,4. Distal phalanx</a:t>
            </a:r>
            <a:br>
              <a:rPr lang="en-GB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>2. Middle phalanx</a:t>
            </a:r>
            <a:br>
              <a:rPr lang="en-GB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>3,5. Proximal phalanx</a:t>
            </a:r>
            <a:br>
              <a:rPr lang="en-GB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>6. Sesamoid bones</a:t>
            </a:r>
            <a:br>
              <a:rPr lang="en-GB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>7. Distal </a:t>
            </a:r>
            <a:r>
              <a:rPr lang="en-GB" sz="1600" b="1" dirty="0" err="1" smtClean="0">
                <a:latin typeface="Times New Roman" pitchFamily="18" charset="0"/>
                <a:cs typeface="Times New Roman" pitchFamily="18" charset="0"/>
              </a:rPr>
              <a:t>interphalangeal</a:t>
            </a:r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> joint (DIP)</a:t>
            </a:r>
            <a:br>
              <a:rPr lang="en-GB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>8. Proximal </a:t>
            </a:r>
            <a:r>
              <a:rPr lang="en-GB" sz="1600" b="1" dirty="0" err="1" smtClean="0">
                <a:latin typeface="Times New Roman" pitchFamily="18" charset="0"/>
                <a:cs typeface="Times New Roman" pitchFamily="18" charset="0"/>
              </a:rPr>
              <a:t>interphalangeal</a:t>
            </a:r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> joint (PIP)</a:t>
            </a:r>
            <a:br>
              <a:rPr lang="en-GB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en-GB" sz="1600" b="1" dirty="0" err="1" smtClean="0">
                <a:latin typeface="Times New Roman" pitchFamily="18" charset="0"/>
                <a:cs typeface="Times New Roman" pitchFamily="18" charset="0"/>
              </a:rPr>
              <a:t>Metacarpophalangeal</a:t>
            </a:r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> joint (V.)</a:t>
            </a:r>
            <a:br>
              <a:rPr lang="en-GB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>10. </a:t>
            </a:r>
            <a:r>
              <a:rPr lang="en-GB" sz="1600" b="1" dirty="0" err="1" smtClean="0">
                <a:latin typeface="Times New Roman" pitchFamily="18" charset="0"/>
                <a:cs typeface="Times New Roman" pitchFamily="18" charset="0"/>
              </a:rPr>
              <a:t>Carpometacarpal</a:t>
            </a:r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> joints</a:t>
            </a:r>
          </a:p>
          <a:p>
            <a:pPr algn="l" rtl="0"/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>11. Trapezium</a:t>
            </a:r>
            <a:br>
              <a:rPr lang="en-GB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>12. Trapezoid</a:t>
            </a:r>
            <a:br>
              <a:rPr lang="en-GB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>13. </a:t>
            </a:r>
            <a:r>
              <a:rPr lang="en-GB" sz="1600" b="1" dirty="0" err="1" smtClean="0">
                <a:latin typeface="Times New Roman" pitchFamily="18" charset="0"/>
                <a:cs typeface="Times New Roman" pitchFamily="18" charset="0"/>
              </a:rPr>
              <a:t>Capitate</a:t>
            </a:r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>14. </a:t>
            </a:r>
            <a:r>
              <a:rPr lang="en-GB" sz="1600" b="1" dirty="0" err="1" smtClean="0">
                <a:latin typeface="Times New Roman" pitchFamily="18" charset="0"/>
                <a:cs typeface="Times New Roman" pitchFamily="18" charset="0"/>
              </a:rPr>
              <a:t>Hamate</a:t>
            </a:r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>15. </a:t>
            </a:r>
            <a:r>
              <a:rPr lang="en-GB" sz="1600" b="1" dirty="0" err="1" smtClean="0">
                <a:latin typeface="Times New Roman" pitchFamily="18" charset="0"/>
                <a:cs typeface="Times New Roman" pitchFamily="18" charset="0"/>
              </a:rPr>
              <a:t>Scaphoid</a:t>
            </a:r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>16. </a:t>
            </a:r>
            <a:r>
              <a:rPr lang="en-GB" sz="1600" b="1" dirty="0" err="1" smtClean="0">
                <a:latin typeface="Times New Roman" pitchFamily="18" charset="0"/>
                <a:cs typeface="Times New Roman" pitchFamily="18" charset="0"/>
              </a:rPr>
              <a:t>Lunate</a:t>
            </a:r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>17. </a:t>
            </a:r>
            <a:r>
              <a:rPr lang="en-GB" sz="1600" b="1" dirty="0" err="1" smtClean="0">
                <a:latin typeface="Times New Roman" pitchFamily="18" charset="0"/>
                <a:cs typeface="Times New Roman" pitchFamily="18" charset="0"/>
              </a:rPr>
              <a:t>Triquetrum</a:t>
            </a:r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>18. </a:t>
            </a:r>
            <a:r>
              <a:rPr lang="en-GB" sz="1600" b="1" dirty="0" err="1" smtClean="0">
                <a:latin typeface="Times New Roman" pitchFamily="18" charset="0"/>
                <a:cs typeface="Times New Roman" pitchFamily="18" charset="0"/>
              </a:rPr>
              <a:t>Pisiform</a:t>
            </a:r>
            <a:endParaRPr lang="en-GB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>19. Radius</a:t>
            </a:r>
            <a:br>
              <a:rPr lang="en-GB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>20. Ulna</a:t>
            </a:r>
          </a:p>
          <a:p>
            <a:pPr algn="l" rtl="0"/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Content Placeholder 6" descr="hand1PA LAB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399280" y="1676400"/>
            <a:ext cx="3463290" cy="4572000"/>
          </a:xfrm>
        </p:spPr>
      </p:pic>
    </p:spTree>
    <p:extLst>
      <p:ext uri="{BB962C8B-B14F-4D97-AF65-F5344CB8AC3E}">
        <p14:creationId xmlns="" xmlns:p14="http://schemas.microsoft.com/office/powerpoint/2010/main" val="117195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14282" y="0"/>
            <a:ext cx="89297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 Oblique Hand:                                                                                          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Basic    </a:t>
            </a:r>
            <a:endParaRPr lang="ar-SA" sz="24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764704"/>
            <a:ext cx="7452320" cy="25991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*Film Size: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HD 24x30 cm 10x12 in. crosswise.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*SHIELDING: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Place lead shield over patient’s lap to shield gonads.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Patient Position: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Patient sits at the end of the couch, elbow flexed 90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, hand and .forearm resting on table top. 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Part Position: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Pronate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hand  and then rotate entire hand and wrist laterally 45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.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Or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Pronate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hand  and then rotate entire hand and wrist laterally 45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,  then Support hand with radiolucent </a:t>
            </a:r>
          </a:p>
          <a:p>
            <a:pPr>
              <a:spcBef>
                <a:spcPct val="5000"/>
              </a:spcBef>
              <a:spcAft>
                <a:spcPts val="200"/>
              </a:spcAft>
              <a:buClr>
                <a:srgbClr val="00FF00"/>
              </a:buClr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wedge with digits separated from each others and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digits parallel to IR 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3307221"/>
            <a:ext cx="3347864" cy="3550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Arrow Connector 7"/>
          <p:cNvCxnSpPr/>
          <p:nvPr/>
        </p:nvCxnSpPr>
        <p:spPr>
          <a:xfrm>
            <a:off x="7668344" y="3717032"/>
            <a:ext cx="0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0" y="3573016"/>
            <a:ext cx="4572000" cy="288181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"/>
              </a:spcBef>
              <a:spcAft>
                <a:spcPts val="200"/>
              </a:spcAft>
              <a:buClr>
                <a:srgbClr val="00FF00"/>
              </a:buClr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For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oblique Hand, use support block to place digits parallel to IR and to prevent </a:t>
            </a:r>
            <a:r>
              <a:rPr lang="en-US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foreshortening of phalanges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and obscuring of </a:t>
            </a:r>
            <a:r>
              <a:rPr lang="en-US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interphalangeal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joint.  </a:t>
            </a:r>
          </a:p>
          <a:p>
            <a:pPr algn="just">
              <a:lnSpc>
                <a:spcPct val="110000"/>
              </a:lnSpc>
              <a:spcBef>
                <a:spcPct val="5000"/>
              </a:spcBef>
              <a:spcAft>
                <a:spcPts val="200"/>
              </a:spcAft>
              <a:buClr>
                <a:srgbClr val="FF0000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Distance: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100 cm or 40 in.</a:t>
            </a:r>
          </a:p>
          <a:p>
            <a:pPr algn="just">
              <a:lnSpc>
                <a:spcPct val="110000"/>
              </a:lnSpc>
              <a:spcBef>
                <a:spcPct val="5000"/>
              </a:spcBef>
              <a:spcAft>
                <a:spcPts val="200"/>
              </a:spcAft>
              <a:buClr>
                <a:srgbClr val="FF0000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CR: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perpendicular to film.</a:t>
            </a:r>
          </a:p>
          <a:p>
            <a:pPr algn="just">
              <a:lnSpc>
                <a:spcPct val="110000"/>
              </a:lnSpc>
              <a:spcBef>
                <a:spcPct val="5000"/>
              </a:spcBef>
              <a:spcAft>
                <a:spcPts val="200"/>
              </a:spcAft>
              <a:buClr>
                <a:srgbClr val="FF0000"/>
              </a:buClr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*CP: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directed to 3rd MP joint</a:t>
            </a:r>
            <a:r>
              <a:rPr lang="en-US" dirty="0" smtClean="0">
                <a:latin typeface="Tahoma" pitchFamily="34" charset="0"/>
              </a:rPr>
              <a:t>.</a:t>
            </a:r>
          </a:p>
          <a:p>
            <a:pPr algn="just">
              <a:lnSpc>
                <a:spcPct val="110000"/>
              </a:lnSpc>
              <a:spcBef>
                <a:spcPct val="5000"/>
              </a:spcBef>
              <a:spcAft>
                <a:spcPts val="200"/>
              </a:spcAft>
              <a:buClr>
                <a:srgbClr val="FF0000"/>
              </a:buClr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Collimation: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collimate on four sides to area of interest.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547664" y="5373216"/>
            <a:ext cx="61206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Structure shown: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oblique  projection of entire hand and wrist and about 1 in (2.5cm) of distal forearm are visible.  </a:t>
            </a:r>
          </a:p>
        </p:txBody>
      </p:sp>
      <p:pic>
        <p:nvPicPr>
          <p:cNvPr id="7" name="Picture 6" descr="http://www.szote.u-szeged.hu/Radiology/Anatomy/skeleton/pics/hand24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196752"/>
            <a:ext cx="4464496" cy="4084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259632" y="620688"/>
            <a:ext cx="604867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Oblique view of the right hand</a:t>
            </a:r>
            <a:endParaRPr lang="ar-SA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57158" y="0"/>
            <a:ext cx="82153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Lateral   Hand                                                                                           Basic</a:t>
            </a:r>
            <a:endParaRPr lang="ar-SA" sz="20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124744"/>
            <a:ext cx="81003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* Film Size: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8x10 in. (18x24 cm) lengthwise.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* SHIELDING: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Place lead shield over patient’s lap to shield gonads.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* Patient Position: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Patient seated at end of table with elbow flexed about 90 degree with hand and forearm resting on table.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* Part Position: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Place hand in lateral position (thumb away from fingers to avoid superimposition) the fingers are fully extended. The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Ulnar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aspect of hand down.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3068960"/>
            <a:ext cx="61024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Distance: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100 cm or 40 in. 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CR: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perpendicular to film. 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CP: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M.P.J. (or head of 2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M.C.)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Collimation: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collimate on four sides to area of interest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endParaRPr lang="ar-SA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3605513"/>
            <a:ext cx="3779912" cy="32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 rot="16200000" flipH="1">
            <a:off x="6611222" y="4630139"/>
            <a:ext cx="1285884" cy="357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179512" y="692696"/>
            <a:ext cx="8686800" cy="620688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 smtClean="0"/>
              <a:t>Lateral view of the right hand</a:t>
            </a:r>
            <a:endParaRPr lang="ar-SA" sz="2400" b="1" dirty="0"/>
          </a:p>
        </p:txBody>
      </p:sp>
      <p:sp>
        <p:nvSpPr>
          <p:cNvPr id="5" name="Rectangle 4"/>
          <p:cNvSpPr/>
          <p:nvPr/>
        </p:nvSpPr>
        <p:spPr>
          <a:xfrm>
            <a:off x="539552" y="4725144"/>
            <a:ext cx="72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Structure shown: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entire hand and wrist and about 1 in (2.5cm) of distal forearm are visible.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Thumb should appear slightly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obliqued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and free of superimposition with joint space open.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484784"/>
            <a:ext cx="3143272" cy="264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 rot="10800000" flipV="1">
            <a:off x="4499992" y="2348880"/>
            <a:ext cx="1143008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5220072" y="1916832"/>
            <a:ext cx="1544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CP: 2</a:t>
            </a:r>
            <a:r>
              <a:rPr lang="en-US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M.P.J.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1520" y="188640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APO (Ball catcher’s)                                                                                                 (Special) </a:t>
            </a:r>
            <a:endParaRPr lang="ar-SA" dirty="0"/>
          </a:p>
        </p:txBody>
      </p:sp>
      <p:sp>
        <p:nvSpPr>
          <p:cNvPr id="6" name="Rectangle 5"/>
          <p:cNvSpPr/>
          <p:nvPr/>
        </p:nvSpPr>
        <p:spPr>
          <a:xfrm>
            <a:off x="0" y="980728"/>
            <a:ext cx="788436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Film Size: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HD 24x30 cm 10x12 in crosswise.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*SHIELDING: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Place lead shield over patient’s lap to shield gonads.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Patient Position 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Patient sits at end of couch, with both hands extended.</a:t>
            </a:r>
            <a:endParaRPr lang="en-US" dirty="0" smtClean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Part position: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Both hands to be exposed in a single exposure for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purpose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 comparison, hands rotated internally 45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(cupped as if catching a ball)  and supported on 45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 sponge blocks.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Abduct both thumbs to avoid superimposition. 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3212976"/>
            <a:ext cx="4572000" cy="202927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Distance: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100 cm or 40 in. 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* CR: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perpendicular to film.</a:t>
            </a:r>
            <a:endParaRPr lang="en-US" b="1" dirty="0" smtClean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>
              <a:lnSpc>
                <a:spcPct val="120000"/>
              </a:lnSpc>
              <a:spcBef>
                <a:spcPct val="5000"/>
              </a:spcBef>
              <a:spcAft>
                <a:spcPts val="200"/>
              </a:spcAft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CP: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Midway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between the hands at levels of  heads of the 5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M.P.Js.</a:t>
            </a:r>
          </a:p>
          <a:p>
            <a:pPr>
              <a:lnSpc>
                <a:spcPct val="120000"/>
              </a:lnSpc>
              <a:spcBef>
                <a:spcPct val="5000"/>
              </a:spcBef>
              <a:spcAft>
                <a:spcPts val="200"/>
              </a:spcAft>
              <a:buClr>
                <a:srgbClr val="7030A0"/>
              </a:buClr>
              <a:buFont typeface="Arial" pitchFamily="34" charset="0"/>
              <a:buChar char="•"/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Collimation: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collimate on four sides to area of interest.</a:t>
            </a:r>
          </a:p>
        </p:txBody>
      </p:sp>
      <p:pic>
        <p:nvPicPr>
          <p:cNvPr id="8" name="Picture 7" descr="msotw9_temp0"/>
          <p:cNvPicPr>
            <a:picLocks noChangeAspect="1" noChangeArrowheads="1"/>
          </p:cNvPicPr>
          <p:nvPr/>
        </p:nvPicPr>
        <p:blipFill>
          <a:blip r:embed="rId2" cstate="print">
            <a:lum bright="4000" contrast="4000"/>
          </a:blip>
          <a:srcRect/>
          <a:stretch>
            <a:fillRect/>
          </a:stretch>
        </p:blipFill>
        <p:spPr>
          <a:xfrm>
            <a:off x="5508104" y="2458386"/>
            <a:ext cx="3635896" cy="43996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19256" cy="829394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APO view </a:t>
            </a:r>
            <a:endParaRPr lang="ar-SA" sz="3200" dirty="0">
              <a:solidFill>
                <a:schemeClr val="tx1"/>
              </a:solidFill>
            </a:endParaRPr>
          </a:p>
        </p:txBody>
      </p:sp>
      <p:pic>
        <p:nvPicPr>
          <p:cNvPr id="5" name="عنصر نائب للمحتوى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5696" y="1412776"/>
            <a:ext cx="5400600" cy="393305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259632" y="5589240"/>
            <a:ext cx="64807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Structure shown: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both hands from the carpal area to tips of digits in 45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oblique position are visible.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676400"/>
            <a:ext cx="2133600" cy="22098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Mnemonic</a:t>
            </a:r>
            <a:br>
              <a:rPr lang="en-US" sz="2800" dirty="0" smtClean="0"/>
            </a:br>
            <a:r>
              <a:rPr lang="en-US" sz="2800" dirty="0" smtClean="0"/>
              <a:t>for</a:t>
            </a:r>
            <a:br>
              <a:rPr lang="en-US" sz="2800" dirty="0" smtClean="0"/>
            </a:br>
            <a:r>
              <a:rPr lang="en-US" sz="2800" dirty="0" smtClean="0"/>
              <a:t>Learning</a:t>
            </a:r>
            <a:br>
              <a:rPr lang="en-US" sz="2800" dirty="0" smtClean="0"/>
            </a:br>
            <a:r>
              <a:rPr lang="en-US" sz="2800" dirty="0" smtClean="0"/>
              <a:t>Carpals</a:t>
            </a:r>
            <a:endParaRPr lang="en-US" dirty="0" smtClean="0"/>
          </a:p>
        </p:txBody>
      </p:sp>
      <p:sp>
        <p:nvSpPr>
          <p:cNvPr id="32771" name="Text Box 18"/>
          <p:cNvSpPr txBox="1">
            <a:spLocks noChangeArrowheads="1"/>
          </p:cNvSpPr>
          <p:nvPr/>
        </p:nvSpPr>
        <p:spPr bwMode="auto">
          <a:xfrm>
            <a:off x="3733800" y="152400"/>
            <a:ext cx="2427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i="1" dirty="0">
                <a:solidFill>
                  <a:srgbClr val="000000"/>
                </a:solidFill>
                <a:latin typeface="Times New Roman" pitchFamily="18" charset="0"/>
              </a:rPr>
              <a:t>S</a:t>
            </a:r>
            <a:r>
              <a:rPr lang="en-US" sz="2400" i="1" dirty="0">
                <a:solidFill>
                  <a:srgbClr val="000000"/>
                </a:solidFill>
                <a:latin typeface="Times New Roman" pitchFamily="18" charset="0"/>
              </a:rPr>
              <a:t>he </a:t>
            </a:r>
            <a:r>
              <a:rPr lang="en-US" sz="2400" b="1" i="1" dirty="0">
                <a:solidFill>
                  <a:srgbClr val="000000"/>
                </a:solidFill>
                <a:latin typeface="Times New Roman" pitchFamily="18" charset="0"/>
              </a:rPr>
              <a:t>L</a:t>
            </a:r>
            <a:r>
              <a:rPr lang="en-US" sz="2400" i="1" dirty="0">
                <a:solidFill>
                  <a:srgbClr val="000000"/>
                </a:solidFill>
                <a:latin typeface="Times New Roman" pitchFamily="18" charset="0"/>
              </a:rPr>
              <a:t>ikes </a:t>
            </a:r>
            <a:r>
              <a:rPr lang="en-US" sz="2400" b="1" i="1" dirty="0">
                <a:solidFill>
                  <a:srgbClr val="000000"/>
                </a:solidFill>
                <a:latin typeface="Times New Roman" pitchFamily="18" charset="0"/>
              </a:rPr>
              <a:t>T</a:t>
            </a:r>
            <a:r>
              <a:rPr lang="en-US" sz="2400" i="1" dirty="0">
                <a:solidFill>
                  <a:srgbClr val="000000"/>
                </a:solidFill>
                <a:latin typeface="Times New Roman" pitchFamily="18" charset="0"/>
              </a:rPr>
              <a:t>o </a:t>
            </a:r>
            <a:r>
              <a:rPr lang="en-US" sz="2400" b="1" i="1" dirty="0">
                <a:solidFill>
                  <a:srgbClr val="000000"/>
                </a:solidFill>
                <a:latin typeface="Times New Roman" pitchFamily="18" charset="0"/>
              </a:rPr>
              <a:t>P</a:t>
            </a:r>
            <a:r>
              <a:rPr lang="en-US" sz="2400" i="1" dirty="0">
                <a:solidFill>
                  <a:srgbClr val="000000"/>
                </a:solidFill>
                <a:latin typeface="Times New Roman" pitchFamily="18" charset="0"/>
              </a:rPr>
              <a:t>lay</a:t>
            </a:r>
            <a:endParaRPr lang="en-US" sz="24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2772" name="Text Box 22"/>
          <p:cNvSpPr txBox="1">
            <a:spLocks noChangeArrowheads="1"/>
          </p:cNvSpPr>
          <p:nvPr/>
        </p:nvSpPr>
        <p:spPr bwMode="auto">
          <a:xfrm>
            <a:off x="6705600" y="457200"/>
            <a:ext cx="11099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 err="1" smtClean="0"/>
              <a:t>Lunate</a:t>
            </a:r>
            <a:endParaRPr lang="en-US" sz="2400" dirty="0"/>
          </a:p>
        </p:txBody>
      </p:sp>
      <p:sp>
        <p:nvSpPr>
          <p:cNvPr id="32773" name="Text Box 23"/>
          <p:cNvSpPr txBox="1">
            <a:spLocks noChangeArrowheads="1"/>
          </p:cNvSpPr>
          <p:nvPr/>
        </p:nvSpPr>
        <p:spPr bwMode="auto">
          <a:xfrm>
            <a:off x="6858000" y="1371600"/>
            <a:ext cx="17215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 err="1" smtClean="0"/>
              <a:t>Triquetrum</a:t>
            </a:r>
            <a:endParaRPr lang="en-US" sz="2400" dirty="0"/>
          </a:p>
        </p:txBody>
      </p:sp>
      <p:sp>
        <p:nvSpPr>
          <p:cNvPr id="32774" name="Text Box 24"/>
          <p:cNvSpPr txBox="1">
            <a:spLocks noChangeArrowheads="1"/>
          </p:cNvSpPr>
          <p:nvPr/>
        </p:nvSpPr>
        <p:spPr bwMode="auto">
          <a:xfrm>
            <a:off x="7162800" y="2667000"/>
            <a:ext cx="130612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 err="1" smtClean="0"/>
              <a:t>Pisiform</a:t>
            </a:r>
            <a:endParaRPr lang="en-US" sz="2400" dirty="0"/>
          </a:p>
        </p:txBody>
      </p:sp>
      <p:pic>
        <p:nvPicPr>
          <p:cNvPr id="32775" name="Picture 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685800"/>
            <a:ext cx="3830638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6" name="Text Box 27"/>
          <p:cNvSpPr txBox="1">
            <a:spLocks noChangeArrowheads="1"/>
          </p:cNvSpPr>
          <p:nvPr/>
        </p:nvSpPr>
        <p:spPr bwMode="auto">
          <a:xfrm>
            <a:off x="3352800" y="6172200"/>
            <a:ext cx="2859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 i="1">
                <a:solidFill>
                  <a:srgbClr val="000000"/>
                </a:solidFill>
                <a:latin typeface="Times New Roman" pitchFamily="18" charset="0"/>
              </a:rPr>
              <a:t>T</a:t>
            </a:r>
            <a:r>
              <a:rPr lang="en-US" sz="2400" i="1">
                <a:solidFill>
                  <a:srgbClr val="000000"/>
                </a:solidFill>
                <a:latin typeface="Times New Roman" pitchFamily="18" charset="0"/>
              </a:rPr>
              <a:t>ry </a:t>
            </a:r>
            <a:r>
              <a:rPr lang="en-US" sz="2400" b="1" i="1">
                <a:solidFill>
                  <a:srgbClr val="000000"/>
                </a:solidFill>
                <a:latin typeface="Times New Roman" pitchFamily="18" charset="0"/>
              </a:rPr>
              <a:t>T</a:t>
            </a:r>
            <a:r>
              <a:rPr lang="en-US" sz="2400" i="1">
                <a:solidFill>
                  <a:srgbClr val="000000"/>
                </a:solidFill>
                <a:latin typeface="Times New Roman" pitchFamily="18" charset="0"/>
              </a:rPr>
              <a:t>o </a:t>
            </a:r>
            <a:r>
              <a:rPr lang="en-US" sz="2400" b="1" i="1">
                <a:solidFill>
                  <a:srgbClr val="000000"/>
                </a:solidFill>
                <a:latin typeface="Times New Roman" pitchFamily="18" charset="0"/>
              </a:rPr>
              <a:t>C</a:t>
            </a:r>
            <a:r>
              <a:rPr lang="en-US" sz="2400" i="1">
                <a:solidFill>
                  <a:srgbClr val="000000"/>
                </a:solidFill>
                <a:latin typeface="Times New Roman" pitchFamily="18" charset="0"/>
              </a:rPr>
              <a:t>atch </a:t>
            </a:r>
            <a:r>
              <a:rPr lang="en-US" sz="2400" b="1" i="1">
                <a:solidFill>
                  <a:srgbClr val="000000"/>
                </a:solidFill>
                <a:latin typeface="Times New Roman" pitchFamily="18" charset="0"/>
              </a:rPr>
              <a:t>H</a:t>
            </a:r>
            <a:r>
              <a:rPr lang="en-US" sz="2400" i="1">
                <a:solidFill>
                  <a:srgbClr val="000000"/>
                </a:solidFill>
                <a:latin typeface="Times New Roman" pitchFamily="18" charset="0"/>
              </a:rPr>
              <a:t>er</a:t>
            </a:r>
            <a:endParaRPr lang="en-US" sz="2400"/>
          </a:p>
        </p:txBody>
      </p:sp>
      <p:sp>
        <p:nvSpPr>
          <p:cNvPr id="32777" name="Text Box 28"/>
          <p:cNvSpPr txBox="1">
            <a:spLocks noChangeArrowheads="1"/>
          </p:cNvSpPr>
          <p:nvPr/>
        </p:nvSpPr>
        <p:spPr bwMode="auto">
          <a:xfrm>
            <a:off x="838200" y="4419600"/>
            <a:ext cx="161050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 smtClean="0"/>
              <a:t>Trapezium</a:t>
            </a:r>
            <a:endParaRPr lang="en-US" sz="2400" dirty="0"/>
          </a:p>
        </p:txBody>
      </p:sp>
      <p:sp>
        <p:nvSpPr>
          <p:cNvPr id="32778" name="Text Box 29"/>
          <p:cNvSpPr txBox="1">
            <a:spLocks noChangeArrowheads="1"/>
          </p:cNvSpPr>
          <p:nvPr/>
        </p:nvSpPr>
        <p:spPr bwMode="auto">
          <a:xfrm>
            <a:off x="1693863" y="5334000"/>
            <a:ext cx="15088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 smtClean="0"/>
              <a:t>Trapezoid</a:t>
            </a:r>
            <a:endParaRPr lang="en-US" sz="2400" dirty="0"/>
          </a:p>
        </p:txBody>
      </p:sp>
      <p:sp>
        <p:nvSpPr>
          <p:cNvPr id="32779" name="Text Box 30"/>
          <p:cNvSpPr txBox="1">
            <a:spLocks noChangeArrowheads="1"/>
          </p:cNvSpPr>
          <p:nvPr/>
        </p:nvSpPr>
        <p:spPr bwMode="auto">
          <a:xfrm>
            <a:off x="6858000" y="4876800"/>
            <a:ext cx="1200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/>
              <a:t>Capitate</a:t>
            </a:r>
          </a:p>
        </p:txBody>
      </p:sp>
      <p:sp>
        <p:nvSpPr>
          <p:cNvPr id="32780" name="Text Box 31"/>
          <p:cNvSpPr txBox="1">
            <a:spLocks noChangeArrowheads="1"/>
          </p:cNvSpPr>
          <p:nvPr/>
        </p:nvSpPr>
        <p:spPr bwMode="auto">
          <a:xfrm>
            <a:off x="7315200" y="3505200"/>
            <a:ext cx="12391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 err="1" smtClean="0"/>
              <a:t>Hamate</a:t>
            </a:r>
            <a:endParaRPr lang="en-US" sz="2400" dirty="0"/>
          </a:p>
        </p:txBody>
      </p:sp>
      <p:sp>
        <p:nvSpPr>
          <p:cNvPr id="32781" name="Text Box 32"/>
          <p:cNvSpPr txBox="1">
            <a:spLocks noChangeArrowheads="1"/>
          </p:cNvSpPr>
          <p:nvPr/>
        </p:nvSpPr>
        <p:spPr bwMode="auto">
          <a:xfrm>
            <a:off x="1763688" y="692696"/>
            <a:ext cx="14093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 err="1" smtClean="0"/>
              <a:t>Scaphoid</a:t>
            </a:r>
            <a:endParaRPr lang="en-US" sz="2400" dirty="0"/>
          </a:p>
        </p:txBody>
      </p:sp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2362200" y="533400"/>
            <a:ext cx="2438400" cy="990600"/>
            <a:chOff x="1488" y="336"/>
            <a:chExt cx="1536" cy="624"/>
          </a:xfrm>
        </p:grpSpPr>
        <p:sp>
          <p:nvSpPr>
            <p:cNvPr id="32807" name="Line 33"/>
            <p:cNvSpPr>
              <a:spLocks noChangeShapeType="1"/>
            </p:cNvSpPr>
            <p:nvPr/>
          </p:nvSpPr>
          <p:spPr bwMode="auto">
            <a:xfrm>
              <a:off x="2496" y="336"/>
              <a:ext cx="528" cy="576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2808" name="Line 35"/>
            <p:cNvSpPr>
              <a:spLocks noChangeShapeType="1"/>
            </p:cNvSpPr>
            <p:nvPr/>
          </p:nvSpPr>
          <p:spPr bwMode="auto">
            <a:xfrm>
              <a:off x="1488" y="672"/>
              <a:ext cx="1488" cy="28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ar-SA"/>
            </a:p>
          </p:txBody>
        </p:sp>
      </p:grpSp>
      <p:grpSp>
        <p:nvGrpSpPr>
          <p:cNvPr id="3" name="Group 39"/>
          <p:cNvGrpSpPr>
            <a:grpSpLocks/>
          </p:cNvGrpSpPr>
          <p:nvPr/>
        </p:nvGrpSpPr>
        <p:grpSpPr bwMode="auto">
          <a:xfrm>
            <a:off x="4419600" y="533400"/>
            <a:ext cx="2362200" cy="990600"/>
            <a:chOff x="2784" y="336"/>
            <a:chExt cx="1488" cy="624"/>
          </a:xfrm>
        </p:grpSpPr>
        <p:sp>
          <p:nvSpPr>
            <p:cNvPr id="32805" name="Line 37"/>
            <p:cNvSpPr>
              <a:spLocks noChangeShapeType="1"/>
            </p:cNvSpPr>
            <p:nvPr/>
          </p:nvSpPr>
          <p:spPr bwMode="auto">
            <a:xfrm>
              <a:off x="2784" y="336"/>
              <a:ext cx="480" cy="62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2806" name="Line 38"/>
            <p:cNvSpPr>
              <a:spLocks noChangeShapeType="1"/>
            </p:cNvSpPr>
            <p:nvPr/>
          </p:nvSpPr>
          <p:spPr bwMode="auto">
            <a:xfrm flipH="1">
              <a:off x="3264" y="480"/>
              <a:ext cx="1008" cy="43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ar-SA"/>
            </a:p>
          </p:txBody>
        </p:sp>
      </p:grpSp>
      <p:grpSp>
        <p:nvGrpSpPr>
          <p:cNvPr id="4" name="Group 42"/>
          <p:cNvGrpSpPr>
            <a:grpSpLocks/>
          </p:cNvGrpSpPr>
          <p:nvPr/>
        </p:nvGrpSpPr>
        <p:grpSpPr bwMode="auto">
          <a:xfrm>
            <a:off x="5181600" y="533400"/>
            <a:ext cx="1752600" cy="1066800"/>
            <a:chOff x="3264" y="336"/>
            <a:chExt cx="1104" cy="672"/>
          </a:xfrm>
        </p:grpSpPr>
        <p:sp>
          <p:nvSpPr>
            <p:cNvPr id="32803" name="Line 40"/>
            <p:cNvSpPr>
              <a:spLocks noChangeShapeType="1"/>
            </p:cNvSpPr>
            <p:nvPr/>
          </p:nvSpPr>
          <p:spPr bwMode="auto">
            <a:xfrm flipH="1" flipV="1">
              <a:off x="3360" y="960"/>
              <a:ext cx="1008" cy="4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2804" name="Line 41"/>
            <p:cNvSpPr>
              <a:spLocks noChangeShapeType="1"/>
            </p:cNvSpPr>
            <p:nvPr/>
          </p:nvSpPr>
          <p:spPr bwMode="auto">
            <a:xfrm>
              <a:off x="3264" y="336"/>
              <a:ext cx="96" cy="62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ar-SA"/>
            </a:p>
          </p:txBody>
        </p:sp>
      </p:grpSp>
      <p:grpSp>
        <p:nvGrpSpPr>
          <p:cNvPr id="5" name="Group 45"/>
          <p:cNvGrpSpPr>
            <a:grpSpLocks/>
          </p:cNvGrpSpPr>
          <p:nvPr/>
        </p:nvGrpSpPr>
        <p:grpSpPr bwMode="auto">
          <a:xfrm>
            <a:off x="5334000" y="533400"/>
            <a:ext cx="1905000" cy="2362200"/>
            <a:chOff x="3360" y="336"/>
            <a:chExt cx="1200" cy="1488"/>
          </a:xfrm>
        </p:grpSpPr>
        <p:sp>
          <p:nvSpPr>
            <p:cNvPr id="32801" name="Line 43"/>
            <p:cNvSpPr>
              <a:spLocks noChangeShapeType="1"/>
            </p:cNvSpPr>
            <p:nvPr/>
          </p:nvSpPr>
          <p:spPr bwMode="auto">
            <a:xfrm flipH="1">
              <a:off x="3360" y="336"/>
              <a:ext cx="144" cy="72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2802" name="Line 44"/>
            <p:cNvSpPr>
              <a:spLocks noChangeShapeType="1"/>
            </p:cNvSpPr>
            <p:nvPr/>
          </p:nvSpPr>
          <p:spPr bwMode="auto">
            <a:xfrm flipH="1" flipV="1">
              <a:off x="3360" y="1056"/>
              <a:ext cx="1200" cy="76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ar-SA"/>
            </a:p>
          </p:txBody>
        </p:sp>
      </p:grpSp>
      <p:grpSp>
        <p:nvGrpSpPr>
          <p:cNvPr id="6" name="Group 49"/>
          <p:cNvGrpSpPr>
            <a:grpSpLocks/>
          </p:cNvGrpSpPr>
          <p:nvPr/>
        </p:nvGrpSpPr>
        <p:grpSpPr bwMode="auto">
          <a:xfrm>
            <a:off x="1066800" y="1676400"/>
            <a:ext cx="3352800" cy="4572000"/>
            <a:chOff x="672" y="1056"/>
            <a:chExt cx="2112" cy="2880"/>
          </a:xfrm>
        </p:grpSpPr>
        <p:sp>
          <p:nvSpPr>
            <p:cNvPr id="32799" name="Line 47"/>
            <p:cNvSpPr>
              <a:spLocks noChangeShapeType="1"/>
            </p:cNvSpPr>
            <p:nvPr/>
          </p:nvSpPr>
          <p:spPr bwMode="auto">
            <a:xfrm flipV="1">
              <a:off x="2400" y="1056"/>
              <a:ext cx="384" cy="288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2800" name="Line 48"/>
            <p:cNvSpPr>
              <a:spLocks noChangeShapeType="1"/>
            </p:cNvSpPr>
            <p:nvPr/>
          </p:nvSpPr>
          <p:spPr bwMode="auto">
            <a:xfrm flipV="1">
              <a:off x="672" y="1104"/>
              <a:ext cx="2112" cy="172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ar-SA"/>
            </a:p>
          </p:txBody>
        </p:sp>
      </p:grpSp>
      <p:grpSp>
        <p:nvGrpSpPr>
          <p:cNvPr id="7" name="Group 52"/>
          <p:cNvGrpSpPr>
            <a:grpSpLocks/>
          </p:cNvGrpSpPr>
          <p:nvPr/>
        </p:nvGrpSpPr>
        <p:grpSpPr bwMode="auto">
          <a:xfrm>
            <a:off x="1981200" y="1676400"/>
            <a:ext cx="2667000" cy="4572000"/>
            <a:chOff x="1248" y="1056"/>
            <a:chExt cx="1680" cy="2880"/>
          </a:xfrm>
        </p:grpSpPr>
        <p:sp>
          <p:nvSpPr>
            <p:cNvPr id="32797" name="Line 50"/>
            <p:cNvSpPr>
              <a:spLocks noChangeShapeType="1"/>
            </p:cNvSpPr>
            <p:nvPr/>
          </p:nvSpPr>
          <p:spPr bwMode="auto">
            <a:xfrm flipV="1">
              <a:off x="1248" y="1056"/>
              <a:ext cx="1680" cy="230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2798" name="Line 51"/>
            <p:cNvSpPr>
              <a:spLocks noChangeShapeType="1"/>
            </p:cNvSpPr>
            <p:nvPr/>
          </p:nvSpPr>
          <p:spPr bwMode="auto">
            <a:xfrm flipV="1">
              <a:off x="2736" y="1056"/>
              <a:ext cx="192" cy="288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ar-SA"/>
            </a:p>
          </p:txBody>
        </p:sp>
      </p:grpSp>
      <p:grpSp>
        <p:nvGrpSpPr>
          <p:cNvPr id="8" name="Group 55"/>
          <p:cNvGrpSpPr>
            <a:grpSpLocks/>
          </p:cNvGrpSpPr>
          <p:nvPr/>
        </p:nvGrpSpPr>
        <p:grpSpPr bwMode="auto">
          <a:xfrm>
            <a:off x="4724400" y="1676400"/>
            <a:ext cx="2209800" cy="4572000"/>
            <a:chOff x="2976" y="1056"/>
            <a:chExt cx="1392" cy="2880"/>
          </a:xfrm>
        </p:grpSpPr>
        <p:sp>
          <p:nvSpPr>
            <p:cNvPr id="32795" name="Line 53"/>
            <p:cNvSpPr>
              <a:spLocks noChangeShapeType="1"/>
            </p:cNvSpPr>
            <p:nvPr/>
          </p:nvSpPr>
          <p:spPr bwMode="auto">
            <a:xfrm flipV="1">
              <a:off x="2976" y="1056"/>
              <a:ext cx="144" cy="288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2796" name="Line 54"/>
            <p:cNvSpPr>
              <a:spLocks noChangeShapeType="1"/>
            </p:cNvSpPr>
            <p:nvPr/>
          </p:nvSpPr>
          <p:spPr bwMode="auto">
            <a:xfrm flipH="1" flipV="1">
              <a:off x="3168" y="1104"/>
              <a:ext cx="1200" cy="206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ar-SA"/>
            </a:p>
          </p:txBody>
        </p:sp>
      </p:grpSp>
      <p:grpSp>
        <p:nvGrpSpPr>
          <p:cNvPr id="9" name="Group 58"/>
          <p:cNvGrpSpPr>
            <a:grpSpLocks/>
          </p:cNvGrpSpPr>
          <p:nvPr/>
        </p:nvGrpSpPr>
        <p:grpSpPr bwMode="auto">
          <a:xfrm>
            <a:off x="5181600" y="1752600"/>
            <a:ext cx="2209800" cy="4495800"/>
            <a:chOff x="3264" y="1104"/>
            <a:chExt cx="1392" cy="2832"/>
          </a:xfrm>
        </p:grpSpPr>
        <p:sp>
          <p:nvSpPr>
            <p:cNvPr id="32793" name="Line 56"/>
            <p:cNvSpPr>
              <a:spLocks noChangeShapeType="1"/>
            </p:cNvSpPr>
            <p:nvPr/>
          </p:nvSpPr>
          <p:spPr bwMode="auto">
            <a:xfrm flipH="1" flipV="1">
              <a:off x="3264" y="1104"/>
              <a:ext cx="1392" cy="124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2794" name="Line 57"/>
            <p:cNvSpPr>
              <a:spLocks noChangeShapeType="1"/>
            </p:cNvSpPr>
            <p:nvPr/>
          </p:nvSpPr>
          <p:spPr bwMode="auto">
            <a:xfrm flipH="1" flipV="1">
              <a:off x="3312" y="1152"/>
              <a:ext cx="192" cy="278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32790" name="Text Box 59"/>
          <p:cNvSpPr txBox="1">
            <a:spLocks noChangeArrowheads="1"/>
          </p:cNvSpPr>
          <p:nvPr/>
        </p:nvSpPr>
        <p:spPr bwMode="auto">
          <a:xfrm>
            <a:off x="152400" y="6324600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32791" name="Text Box 60"/>
          <p:cNvSpPr txBox="1">
            <a:spLocks noChangeArrowheads="1"/>
          </p:cNvSpPr>
          <p:nvPr/>
        </p:nvSpPr>
        <p:spPr bwMode="auto">
          <a:xfrm>
            <a:off x="0" y="6461125"/>
            <a:ext cx="3203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Click R Button for Slideshow</a:t>
            </a:r>
          </a:p>
        </p:txBody>
      </p:sp>
      <p:sp>
        <p:nvSpPr>
          <p:cNvPr id="32792" name="Text Box 61"/>
          <p:cNvSpPr txBox="1">
            <a:spLocks noChangeArrowheads="1"/>
          </p:cNvSpPr>
          <p:nvPr/>
        </p:nvSpPr>
        <p:spPr bwMode="auto">
          <a:xfrm>
            <a:off x="7467600" y="6324600"/>
            <a:ext cx="13350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Right Palm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14282" y="0"/>
            <a:ext cx="864396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spcBef>
                <a:spcPct val="50000"/>
              </a:spcBef>
            </a:pP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 Wrist:                                                                                                 Basic</a:t>
            </a:r>
          </a:p>
        </p:txBody>
      </p:sp>
      <p:sp>
        <p:nvSpPr>
          <p:cNvPr id="6" name="Rectangle 5"/>
          <p:cNvSpPr/>
          <p:nvPr/>
        </p:nvSpPr>
        <p:spPr>
          <a:xfrm>
            <a:off x="179512" y="836712"/>
            <a:ext cx="7632848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Film Size: HD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8x10 in. (18x24 cm) crosswise.</a:t>
            </a:r>
          </a:p>
          <a:p>
            <a:pPr marL="342900" indent="-342900">
              <a:spcBef>
                <a:spcPct val="50000"/>
              </a:spcBef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SHIELDING: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Place lead shield over patient’s lap to shield gonads.</a:t>
            </a:r>
          </a:p>
          <a:p>
            <a:pPr marL="342900" indent="-342900">
              <a:spcBef>
                <a:spcPct val="50000"/>
              </a:spcBef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Patient Position: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Patient seated at end of table with elbow flexed about 90 degree with hand   and wrist resting on table, palm down.</a:t>
            </a:r>
          </a:p>
          <a:p>
            <a:pPr marL="342900" indent="-342900">
              <a:spcBef>
                <a:spcPct val="50000"/>
              </a:spcBef>
            </a:pPr>
            <a:r>
              <a:rPr lang="ar-SA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Part Position: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Palm down, small pad under M.P.Js  to maintain the wrist in close contact with film (or hand slightly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arched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for same purpose), middle part of forearm immobilized. 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3429000"/>
            <a:ext cx="3851920" cy="2500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Distance: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100 cm or 40 in.</a:t>
            </a:r>
          </a:p>
          <a:p>
            <a:pPr marL="342900" indent="-342900">
              <a:spcBef>
                <a:spcPct val="50000"/>
              </a:spcBef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C R: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perpendicular to film.</a:t>
            </a:r>
          </a:p>
          <a:p>
            <a:pPr>
              <a:lnSpc>
                <a:spcPct val="120000"/>
              </a:lnSpc>
              <a:spcBef>
                <a:spcPct val="5000"/>
              </a:spcBef>
              <a:spcAft>
                <a:spcPts val="200"/>
              </a:spcAft>
              <a:buClr>
                <a:srgbClr val="FF0000"/>
              </a:buClr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*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CP: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Midcarpal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area (midway between Ulna and  radial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styloid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processes).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20000"/>
              </a:lnSpc>
              <a:spcBef>
                <a:spcPct val="5000"/>
              </a:spcBef>
              <a:spcAft>
                <a:spcPts val="200"/>
              </a:spcAft>
              <a:buClr>
                <a:srgbClr val="7030A0"/>
              </a:buClr>
              <a:buFont typeface="Arial" pitchFamily="34" charset="0"/>
              <a:buChar char="•"/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Collimation: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collimate on four sides to area of interest. </a:t>
            </a:r>
            <a:endParaRPr lang="ar-SA" dirty="0"/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10679" y="4005064"/>
            <a:ext cx="3233321" cy="285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http://www.radiographyreview.com/wp-content/uploads/2010/02/PA-Wrist-Position-150x150.jpg">
            <a:hlinkClick r:id="rId3" tooltip="PA Wrist Position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4005064"/>
            <a:ext cx="2287694" cy="285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7859216" cy="814412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PA of the left wrist</a:t>
            </a:r>
            <a:endParaRPr lang="ar-SA" sz="32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412776"/>
            <a:ext cx="4032448" cy="378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467544" y="5301208"/>
            <a:ext cx="691276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Structure shown: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midmetacarpals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and  proximal metacarpals, carpal ,distal radius , ulna, and associated joints, and  pertinent soft tissue, such as fat pads and fat stripes of the wrist joint are visible.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but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Intercarpal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joints not well shown open because irregular shape result overlapping.</a:t>
            </a:r>
            <a:endParaRPr lang="ar-SA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" name="Picture 4" descr="wais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1600" y="3947789"/>
            <a:ext cx="3340199" cy="2910211"/>
          </a:xfrm>
          <a:prstGeom prst="rect">
            <a:avLst/>
          </a:prstGeom>
        </p:spPr>
      </p:pic>
      <p:pic>
        <p:nvPicPr>
          <p:cNvPr id="6" name="Picture 5" descr="imagesCAMC895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0" y="3933056"/>
            <a:ext cx="3600400" cy="292494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95536" y="1628800"/>
            <a:ext cx="7200800" cy="2687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ct val="5000"/>
              </a:spcBef>
              <a:spcAft>
                <a:spcPts val="200"/>
              </a:spcAft>
              <a:buClr>
                <a:srgbClr val="FF0000"/>
              </a:buClr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Optimal contrast and density will allow visualization of bony cortical margins soft tissue structures.</a:t>
            </a:r>
          </a:p>
          <a:p>
            <a:pPr>
              <a:lnSpc>
                <a:spcPct val="110000"/>
              </a:lnSpc>
              <a:spcBef>
                <a:spcPct val="5000"/>
              </a:spcBef>
              <a:spcAft>
                <a:spcPts val="200"/>
              </a:spcAft>
              <a:buClr>
                <a:srgbClr val="FF0000"/>
              </a:buClr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Close collimation is necessary to reduce patient’s absorbed dose</a:t>
            </a:r>
          </a:p>
          <a:p>
            <a:pPr>
              <a:lnSpc>
                <a:spcPct val="110000"/>
              </a:lnSpc>
              <a:spcBef>
                <a:spcPct val="5000"/>
              </a:spcBef>
              <a:spcAft>
                <a:spcPts val="200"/>
              </a:spcAft>
              <a:buClr>
                <a:srgbClr val="FF0000"/>
              </a:buClr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and improve  contrast through reducing irradiated area’s dimensions.</a:t>
            </a:r>
          </a:p>
          <a:p>
            <a:pPr>
              <a:lnSpc>
                <a:spcPct val="110000"/>
              </a:lnSpc>
              <a:spcBef>
                <a:spcPct val="5000"/>
              </a:spcBef>
              <a:spcAft>
                <a:spcPts val="200"/>
              </a:spcAft>
              <a:buClr>
                <a:srgbClr val="FF0000"/>
              </a:buClr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Radiation protection has to be well observed,  using the special gonad shields over pelvic region, or the lead apron as necessary</a:t>
            </a:r>
          </a:p>
          <a:p>
            <a:pPr>
              <a:lnSpc>
                <a:spcPct val="110000"/>
              </a:lnSpc>
              <a:spcBef>
                <a:spcPct val="5000"/>
              </a:spcBef>
              <a:spcAft>
                <a:spcPts val="200"/>
              </a:spcAft>
              <a:buClr>
                <a:srgbClr val="FF0000"/>
              </a:buClr>
              <a:defRPr/>
            </a:pPr>
            <a:endParaRPr lang="en-US" sz="2000" b="1" dirty="0" smtClean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  <p:transition spd="slow">
    <p:sndAc>
      <p:stSnd>
        <p:snd r:embed="rId3" name="ding.wav"/>
      </p:stSnd>
    </p:sndAc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571480"/>
            <a:ext cx="4484142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5004048" y="548680"/>
            <a:ext cx="3888432" cy="501675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I-V:  Metacarpals</a:t>
            </a:r>
          </a:p>
          <a:p>
            <a:pPr marL="457200" indent="-457200" algn="l" rtl="0">
              <a:buAutoNum type="arabicPeriod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Trapezium</a:t>
            </a:r>
          </a:p>
          <a:p>
            <a:pPr marL="457200" indent="-457200" algn="l" rtl="0">
              <a:buAutoNum type="arabicPeriod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Trapezoid</a:t>
            </a:r>
          </a:p>
          <a:p>
            <a:pPr marL="457200" indent="-457200" algn="l" rtl="0">
              <a:buAutoNum type="arabicPeriod"/>
            </a:pP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Capitate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. Head of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Capitate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Hamate</a:t>
            </a:r>
          </a:p>
          <a:p>
            <a:pPr algn="l" rtl="0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. Hook of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Hamate</a:t>
            </a:r>
          </a:p>
          <a:p>
            <a:pPr algn="l" rtl="0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Scaphoid</a:t>
            </a:r>
          </a:p>
          <a:p>
            <a:pPr algn="l" rtl="0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Lunate</a:t>
            </a:r>
          </a:p>
          <a:p>
            <a:pPr algn="l" rtl="0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Triquetrum</a:t>
            </a:r>
          </a:p>
          <a:p>
            <a:pPr algn="l" rtl="0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Pisiform</a:t>
            </a:r>
          </a:p>
          <a:p>
            <a:pPr algn="l" rtl="0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. Styloid process of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radius</a:t>
            </a:r>
          </a:p>
          <a:p>
            <a:pPr algn="l" rtl="0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. Head of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ulna</a:t>
            </a:r>
          </a:p>
          <a:p>
            <a:pPr algn="l" rtl="0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. Styloid process of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ulna</a:t>
            </a:r>
          </a:p>
          <a:p>
            <a:pPr algn="l" rtl="0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14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. Radio carpal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joint</a:t>
            </a:r>
          </a:p>
          <a:p>
            <a:pPr algn="l" rtl="0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. Distal Radioulnar joint</a:t>
            </a:r>
            <a:endParaRPr lang="ar-SA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634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282" y="0"/>
            <a:ext cx="89297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spcBef>
                <a:spcPct val="50000"/>
              </a:spcBef>
            </a:pP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Oblique wrist:                                                                                                      Basic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620688"/>
            <a:ext cx="75243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Film Size: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8x10 in. (18x24 cm) crosswise.</a:t>
            </a:r>
          </a:p>
          <a:p>
            <a:pPr marL="342900" indent="-342900">
              <a:spcBef>
                <a:spcPct val="50000"/>
              </a:spcBef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* SHIELDING: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Place lead  shield over patient’s lap to shield gonads.</a:t>
            </a:r>
          </a:p>
          <a:p>
            <a:pPr marL="342900" indent="-342900">
              <a:spcBef>
                <a:spcPct val="50000"/>
              </a:spcBef>
              <a:buFont typeface="Arial" pitchFamily="34" charset="0"/>
              <a:buChar char="•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Patient Position: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Patient seated at end of table with elbow flexed about 90 degree with hand    and wrist resting on cassette , palm down.       </a:t>
            </a:r>
          </a:p>
          <a:p>
            <a:pPr marL="342900" indent="-342900">
              <a:spcBef>
                <a:spcPct val="50000"/>
              </a:spcBef>
              <a:buFont typeface="Arial" pitchFamily="34" charset="0"/>
              <a:buChar char="•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Part Position: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from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pronate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position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,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rotate wrist  and hand laterally 45 degree.</a:t>
            </a:r>
          </a:p>
          <a:p>
            <a:pPr marL="342900" indent="-342900">
              <a:spcBef>
                <a:spcPct val="50000"/>
              </a:spcBef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stability, place 45 degree support  under  thumb side  of hand to support hand and wrist in a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45 degree oblique position or partially flex fingers to  arch hand so the fingertips  rest lightly on cassette . Ask the patient to be relax to avoid motion.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4581128"/>
            <a:ext cx="6084168" cy="1540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"/>
              </a:spcBef>
              <a:spcAft>
                <a:spcPts val="200"/>
              </a:spcAft>
              <a:buClr>
                <a:srgbClr val="00B0F0"/>
              </a:buClr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Distance: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100 cm or 40 in. </a:t>
            </a:r>
          </a:p>
          <a:p>
            <a:pPr>
              <a:lnSpc>
                <a:spcPct val="120000"/>
              </a:lnSpc>
              <a:spcBef>
                <a:spcPct val="5000"/>
              </a:spcBef>
              <a:spcAft>
                <a:spcPts val="200"/>
              </a:spcAft>
              <a:buClr>
                <a:srgbClr val="00B0F0"/>
              </a:buClr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 R: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perpendicular to film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lnSpc>
                <a:spcPct val="120000"/>
              </a:lnSpc>
              <a:spcBef>
                <a:spcPct val="5000"/>
              </a:spcBef>
              <a:spcAft>
                <a:spcPts val="200"/>
              </a:spcAft>
              <a:buClr>
                <a:srgbClr val="00B0F0"/>
              </a:buClr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* CP: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Midcarpal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area). </a:t>
            </a:r>
          </a:p>
          <a:p>
            <a:pPr>
              <a:lnSpc>
                <a:spcPct val="120000"/>
              </a:lnSpc>
              <a:spcBef>
                <a:spcPct val="5000"/>
              </a:spcBef>
              <a:spcAft>
                <a:spcPts val="200"/>
              </a:spcAft>
              <a:buClr>
                <a:srgbClr val="7030A0"/>
              </a:buClr>
              <a:buFont typeface="Arial" pitchFamily="34" charset="0"/>
              <a:buChar char="•"/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Collimation: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collimate on four sides to area of interest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3717032"/>
            <a:ext cx="3707904" cy="314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87624" y="5517232"/>
            <a:ext cx="60486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Structure shown: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distal radius , ulna, carpal,  and at least to midmetacarpal  area are visible.</a:t>
            </a:r>
            <a:endParaRPr lang="ar-SA" dirty="0" smtClean="0"/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trapezium and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scaphoid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should be well visualized</a:t>
            </a:r>
            <a:r>
              <a:rPr lang="en-US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ar-SA" dirty="0">
              <a:solidFill>
                <a:srgbClr val="CC3399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772816"/>
            <a:ext cx="3000396" cy="324036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5940152" y="2780928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trapezium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940152" y="3140968"/>
            <a:ext cx="10054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scaphoid</a:t>
            </a:r>
            <a:endParaRPr lang="ar-SA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>
            <a:stCxn id="5" idx="1"/>
          </p:cNvCxnSpPr>
          <p:nvPr/>
        </p:nvCxnSpPr>
        <p:spPr>
          <a:xfrm flipH="1">
            <a:off x="4644008" y="3325634"/>
            <a:ext cx="1296144" cy="2473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4788024" y="3068960"/>
            <a:ext cx="1080120" cy="3193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979712" y="908720"/>
            <a:ext cx="4752528" cy="80021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en-US" sz="2800" dirty="0" smtClean="0"/>
              <a:t>Oblique view of the left wrist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282" y="142852"/>
            <a:ext cx="78581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spcBef>
                <a:spcPct val="50000"/>
              </a:spcBef>
            </a:pP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Lateral wrist:                                                                                       Basic</a:t>
            </a:r>
            <a:endParaRPr lang="ar-SA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908720"/>
            <a:ext cx="7884368" cy="24873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Film Size: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HD 8x10 in. (18x24 cm) crosswise.</a:t>
            </a:r>
          </a:p>
          <a:p>
            <a:pPr marL="342900" indent="-342900">
              <a:spcBef>
                <a:spcPct val="50000"/>
              </a:spcBef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*SHIELDING: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Place lead shield over patient’s lap to shield gonads.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ts val="200"/>
              </a:spcAft>
              <a:buClr>
                <a:srgbClr val="FF0000"/>
              </a:buClr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Patient Position: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Patient seated at end of table , elbow flexed 90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with hand and forearm 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ts val="200"/>
              </a:spcAft>
              <a:buClr>
                <a:srgbClr val="FF0000"/>
              </a:buClr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rested on table top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ts val="200"/>
              </a:spcAft>
              <a:buClr>
                <a:srgbClr val="FF0000"/>
              </a:buClr>
              <a:defRPr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Part Position: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Hand and wrist in true lateral (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styloid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processes must superimpose), back of hand supported. Ask the patient to be relax to avoid motion.</a:t>
            </a:r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0" y="3356992"/>
            <a:ext cx="4572000" cy="183537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Distance: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100 cm or 40 in. </a:t>
            </a:r>
          </a:p>
          <a:p>
            <a:pPr marL="342900" indent="-342900">
              <a:spcBef>
                <a:spcPct val="50000"/>
              </a:spcBef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 R: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perpendicular to film.</a:t>
            </a:r>
          </a:p>
          <a:p>
            <a:pPr>
              <a:lnSpc>
                <a:spcPct val="120000"/>
              </a:lnSpc>
              <a:spcBef>
                <a:spcPct val="5000"/>
              </a:spcBef>
              <a:spcAft>
                <a:spcPts val="200"/>
              </a:spcAft>
              <a:buClr>
                <a:srgbClr val="FF0000"/>
              </a:buClr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 P: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Midcarpal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area).</a:t>
            </a:r>
          </a:p>
          <a:p>
            <a:pPr>
              <a:lnSpc>
                <a:spcPct val="120000"/>
              </a:lnSpc>
              <a:spcBef>
                <a:spcPct val="5000"/>
              </a:spcBef>
              <a:spcAft>
                <a:spcPts val="200"/>
              </a:spcAft>
              <a:buClr>
                <a:srgbClr val="FF0000"/>
              </a:buClr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Collimation: collimate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on four sides to area of interest.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</a:p>
        </p:txBody>
      </p:sp>
      <p:pic>
        <p:nvPicPr>
          <p:cNvPr id="5" name="Picture 5" descr="msotw9_temp0"/>
          <p:cNvPicPr>
            <a:picLocks noChangeAspect="1" noChangeArrowheads="1"/>
          </p:cNvPicPr>
          <p:nvPr/>
        </p:nvPicPr>
        <p:blipFill>
          <a:blip r:embed="rId2" cstate="print">
            <a:lum contrast="12000"/>
          </a:blip>
          <a:srcRect/>
          <a:stretch>
            <a:fillRect/>
          </a:stretch>
        </p:blipFill>
        <p:spPr>
          <a:xfrm>
            <a:off x="5580112" y="3501007"/>
            <a:ext cx="3312368" cy="31683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700808"/>
            <a:ext cx="4608512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Straight Connector 2"/>
          <p:cNvCxnSpPr/>
          <p:nvPr/>
        </p:nvCxnSpPr>
        <p:spPr>
          <a:xfrm flipV="1">
            <a:off x="4211960" y="3429000"/>
            <a:ext cx="1800200" cy="14116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6084168" y="3284984"/>
            <a:ext cx="2230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 P: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Midcarpal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area)</a:t>
            </a:r>
            <a:endParaRPr lang="ar-SA" dirty="0"/>
          </a:p>
        </p:txBody>
      </p:sp>
      <p:sp>
        <p:nvSpPr>
          <p:cNvPr id="6" name="Rectangle 5"/>
          <p:cNvSpPr/>
          <p:nvPr/>
        </p:nvSpPr>
        <p:spPr>
          <a:xfrm>
            <a:off x="357158" y="5517232"/>
            <a:ext cx="87868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Structure shown: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distal radius , ulna, carpal, and at least midmetacarpals  area are visible.</a:t>
            </a:r>
            <a:endParaRPr lang="ar-SA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115616" y="908720"/>
            <a:ext cx="6408712" cy="67710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b="1" dirty="0" smtClean="0"/>
              <a:t>Lateral view of the left wrist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282" y="0"/>
            <a:ext cx="89297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 Scaphoid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ulnar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deviation)                                                           Special </a:t>
            </a:r>
            <a:endParaRPr lang="ar-SA" sz="2000" dirty="0"/>
          </a:p>
        </p:txBody>
      </p:sp>
      <p:sp>
        <p:nvSpPr>
          <p:cNvPr id="3" name="Rectangle 2"/>
          <p:cNvSpPr/>
          <p:nvPr/>
        </p:nvSpPr>
        <p:spPr>
          <a:xfrm>
            <a:off x="0" y="908720"/>
            <a:ext cx="6876256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Film Size: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HD 8x10 in. (18x24 cm) crosswise.</a:t>
            </a:r>
          </a:p>
          <a:p>
            <a:pPr marL="342900" indent="-342900">
              <a:spcBef>
                <a:spcPct val="50000"/>
              </a:spcBef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SHIELDING: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Place lead shield over patient’s lap to shield gonads.</a:t>
            </a:r>
          </a:p>
          <a:p>
            <a:pPr marL="342900" indent="-342900">
              <a:spcBef>
                <a:spcPct val="50000"/>
              </a:spcBef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Patient Position: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Patient sits at the end of the couch, elbow flexed                       90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, hand and forearm resting on table top.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50000"/>
              </a:spcBef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Part Position: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Pronate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hand  and then from the PA hand, the hand is deviated towards the ulna as far as patient can tolerate without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lifting or </a:t>
            </a:r>
            <a:r>
              <a:rPr lang="en-US" u="sng" dirty="0" err="1" smtClean="0">
                <a:latin typeface="Times New Roman" pitchFamily="18" charset="0"/>
                <a:cs typeface="Times New Roman" pitchFamily="18" charset="0"/>
              </a:rPr>
              <a:t>obliquing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distal forearm. and immobilized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ulnar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deviation)</a:t>
            </a:r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0" y="3645024"/>
            <a:ext cx="4572000" cy="240527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Distance: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100 cm or 40 in.</a:t>
            </a:r>
            <a:endParaRPr lang="en-US" u="sng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50000"/>
              </a:spcBef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 R: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 - 15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proximally to film center (along the long axis of forearm).</a:t>
            </a:r>
          </a:p>
          <a:p>
            <a:pPr>
              <a:lnSpc>
                <a:spcPct val="120000"/>
              </a:lnSpc>
              <a:spcBef>
                <a:spcPct val="5000"/>
              </a:spcBef>
              <a:spcAft>
                <a:spcPts val="200"/>
              </a:spcAft>
              <a:buClr>
                <a:srgbClr val="FF0000"/>
              </a:buClr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CP: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the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Scaphoid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(2 cm or 3/4in distal and medial to radial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styloid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process).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Collimation: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collimate on four sides to area of interest.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</a:p>
        </p:txBody>
      </p:sp>
      <p:pic>
        <p:nvPicPr>
          <p:cNvPr id="5" name="Picture 5" descr="msotw9_temp0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>
          <a:xfrm>
            <a:off x="5846830" y="3429000"/>
            <a:ext cx="3297170" cy="32718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196752"/>
            <a:ext cx="4380781" cy="3717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827584" y="5013176"/>
            <a:ext cx="63367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Structure shown: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distal radius , ulna, carpals, and  proximal metacarpals  are visible.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scaphoid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should be demonstrated clearly (without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foreshorting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,with adjacent carpal interspaces open</a:t>
            </a:r>
            <a:endParaRPr lang="ar-SA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195736" y="764704"/>
            <a:ext cx="468052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b="1" dirty="0" err="1" smtClean="0"/>
              <a:t>Ulnar</a:t>
            </a:r>
            <a:r>
              <a:rPr lang="en-US" sz="2000" b="1" dirty="0" smtClean="0"/>
              <a:t> deviation of the left wrist </a:t>
            </a:r>
            <a:endParaRPr lang="ar-SA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85324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 </a:t>
            </a:r>
            <a:r>
              <a:rPr lang="en-US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Scaphoid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(radial deviation)                                                               (Special)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980728"/>
            <a:ext cx="6948264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Film Size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HD 8x10 in. (18x24 cm) crosswise.</a:t>
            </a:r>
          </a:p>
          <a:p>
            <a:pPr marL="342900" indent="-342900">
              <a:spcBef>
                <a:spcPct val="50000"/>
              </a:spcBef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* SHIELDING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Place lead shield over patient’s lap to shield gonads.</a:t>
            </a:r>
          </a:p>
          <a:p>
            <a:pPr marL="342900" indent="-342900">
              <a:spcBef>
                <a:spcPct val="50000"/>
              </a:spcBef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Patient Position: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Patient sits at the end of the couch, elbow flexed 90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, hand and forearm resting on table top.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50000"/>
              </a:spcBef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Part Position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From the PA wrist, (hand is moved gently towards the thumb side) as far as possible (radial deviation) . Ask the patient to be relax to avoid motion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3717032"/>
            <a:ext cx="6156176" cy="1791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Distance: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100cm or 40 in.</a:t>
            </a:r>
            <a:endParaRPr lang="en-US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ct val="5000"/>
              </a:spcBef>
              <a:spcAft>
                <a:spcPts val="200"/>
              </a:spcAft>
              <a:buClr>
                <a:srgbClr val="00B0F0"/>
              </a:buClr>
              <a:buFont typeface="Arial" pitchFamily="34" charset="0"/>
              <a:buChar char="•"/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CR: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90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to film center. </a:t>
            </a:r>
          </a:p>
          <a:p>
            <a:pPr>
              <a:lnSpc>
                <a:spcPct val="120000"/>
              </a:lnSpc>
              <a:spcBef>
                <a:spcPct val="5000"/>
              </a:spcBef>
              <a:spcAft>
                <a:spcPts val="200"/>
              </a:spcAft>
              <a:buClr>
                <a:srgbClr val="00B0F0"/>
              </a:buClr>
              <a:buFont typeface="Arial" pitchFamily="34" charset="0"/>
              <a:buChar char="•"/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 P: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Midcarpal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area  (midway between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ulnar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and radial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styloids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lnSpc>
                <a:spcPct val="120000"/>
              </a:lnSpc>
              <a:spcBef>
                <a:spcPct val="5000"/>
              </a:spcBef>
              <a:spcAft>
                <a:spcPts val="200"/>
              </a:spcAft>
              <a:buClr>
                <a:srgbClr val="00B0F0"/>
              </a:buClr>
              <a:buFont typeface="Arial" pitchFamily="34" charset="0"/>
              <a:buChar char="•"/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Collimation: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collimate on four sides to area of interest.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</a:p>
        </p:txBody>
      </p:sp>
      <p:pic>
        <p:nvPicPr>
          <p:cNvPr id="5" name="Picture 5" descr="msotw9_temp0"/>
          <p:cNvPicPr>
            <a:picLocks noChangeAspect="1" noChangeArrowheads="1"/>
          </p:cNvPicPr>
          <p:nvPr/>
        </p:nvPicPr>
        <p:blipFill>
          <a:blip r:embed="rId2" cstate="print">
            <a:lum bright="2000" contrast="8000"/>
          </a:blip>
          <a:srcRect/>
          <a:stretch>
            <a:fillRect/>
          </a:stretch>
        </p:blipFill>
        <p:spPr>
          <a:xfrm>
            <a:off x="6000760" y="4365104"/>
            <a:ext cx="3143240" cy="24928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3.gstatic.com/images?q=tbn:ANd9GcR4Gdix-wGh241L3wUYR1GoA2HoE74g7Ds-Cm8n1DHG0UyVygRVo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700809"/>
            <a:ext cx="3960440" cy="332680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835696" y="764704"/>
            <a:ext cx="496855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b="1" dirty="0" smtClean="0"/>
              <a:t>Radial deviation of the left wrist</a:t>
            </a:r>
            <a:endParaRPr lang="ar-SA" sz="2000" b="1" dirty="0"/>
          </a:p>
        </p:txBody>
      </p:sp>
      <p:sp>
        <p:nvSpPr>
          <p:cNvPr id="4" name="Rectangle 3"/>
          <p:cNvSpPr/>
          <p:nvPr/>
        </p:nvSpPr>
        <p:spPr>
          <a:xfrm>
            <a:off x="1043608" y="5085184"/>
            <a:ext cx="65527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Structure shown: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distal radius,  ulna, carpals, and  proximal metacarpals  are visible. The carpals are visible ,with adjacent interspaces  more open on the medial (ulna) side of the wrist.</a:t>
            </a:r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89644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carpal tunnel </a:t>
            </a:r>
            <a:r>
              <a:rPr lang="en-US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Tangential (axial)    ( </a:t>
            </a:r>
            <a:r>
              <a:rPr lang="en-US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inferosuperior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 - Gaynor-Hart  Method          (special) 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836712"/>
            <a:ext cx="608416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Film Size: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HD 8x10 in. (18x24 cm) crosswise.</a:t>
            </a:r>
          </a:p>
          <a:p>
            <a:pPr marL="342900" indent="-342900">
              <a:spcBef>
                <a:spcPct val="50000"/>
              </a:spcBef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* SHIELDING: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Place lead shield over patient’s lap to shield gonads.</a:t>
            </a:r>
          </a:p>
          <a:p>
            <a:pPr marL="342900" indent="-342900">
              <a:spcBef>
                <a:spcPct val="50000"/>
              </a:spcBef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*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Patient Position: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wrist and hand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hyperextended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dorsiflexed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by grasping the fingers  with the other hand until the metacarpals are roughly 90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 to the forearm.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50000"/>
              </a:spcBef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  Part Position: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entire hand and wrist then internally rotated 10 (toward the radius).</a:t>
            </a:r>
            <a:endParaRPr lang="en-US" u="sng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50000"/>
              </a:spcBef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Ask the patient to be relax to avoid motion</a:t>
            </a:r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251520" y="4005064"/>
            <a:ext cx="4572000" cy="21698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Distance: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100cm or 40 in.  </a:t>
            </a:r>
          </a:p>
          <a:p>
            <a:pPr marL="342900" indent="-342900">
              <a:spcBef>
                <a:spcPct val="50000"/>
              </a:spcBef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 R: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25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 - 30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to the long axis of the hand.</a:t>
            </a:r>
          </a:p>
          <a:p>
            <a:pPr marL="342900" indent="-342900">
              <a:spcBef>
                <a:spcPct val="50000"/>
              </a:spcBef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 P 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Metacarpal area (Center of palm), 3 cm distal to base of 3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rd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MC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spcBef>
                <a:spcPct val="50000"/>
              </a:spcBef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Collimation: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Collimate on  four sides to area of interest. </a:t>
            </a:r>
          </a:p>
        </p:txBody>
      </p:sp>
      <p:pic>
        <p:nvPicPr>
          <p:cNvPr id="6" name="Picture 3" descr="D:\Ballinger\images\4FF100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5980112" y="2780928"/>
            <a:ext cx="3163888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5" name="Picture 4" descr="44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4293096"/>
            <a:ext cx="1668716" cy="1768227"/>
          </a:xfrm>
          <a:prstGeom prst="rect">
            <a:avLst/>
          </a:prstGeom>
        </p:spPr>
      </p:pic>
      <p:pic>
        <p:nvPicPr>
          <p:cNvPr id="6" name="Picture 5" descr="33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35697" y="4293096"/>
            <a:ext cx="1872208" cy="1800200"/>
          </a:xfrm>
          <a:prstGeom prst="rect">
            <a:avLst/>
          </a:prstGeom>
        </p:spPr>
      </p:pic>
      <p:pic>
        <p:nvPicPr>
          <p:cNvPr id="7" name="Picture 6" descr="222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23928" y="3789040"/>
            <a:ext cx="1857375" cy="2466975"/>
          </a:xfrm>
          <a:prstGeom prst="rect">
            <a:avLst/>
          </a:prstGeom>
        </p:spPr>
      </p:pic>
      <p:pic>
        <p:nvPicPr>
          <p:cNvPr id="8" name="Picture 7" descr="111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04248" y="4149080"/>
            <a:ext cx="2339752" cy="18002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115616" y="6165304"/>
            <a:ext cx="3456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err="1" smtClean="0">
                <a:solidFill>
                  <a:srgbClr val="FF0000"/>
                </a:solidFill>
              </a:rPr>
              <a:t>radiodense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76256" y="6093296"/>
            <a:ext cx="19525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radiolucent</a:t>
            </a:r>
            <a:r>
              <a:rPr lang="en-US" sz="2400" dirty="0" smtClean="0">
                <a:solidFill>
                  <a:srgbClr val="FF0000"/>
                </a:solidFill>
              </a:rPr>
              <a:t>.</a:t>
            </a:r>
            <a:endParaRPr lang="ar-SA" sz="2400" dirty="0">
              <a:solidFill>
                <a:srgbClr val="FF0000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Immobilization </a:t>
            </a:r>
            <a:endParaRPr kumimoji="0" lang="ar-SA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Text Placeholder 2"/>
          <p:cNvSpPr txBox="1">
            <a:spLocks/>
          </p:cNvSpPr>
          <p:nvPr/>
        </p:nvSpPr>
        <p:spPr>
          <a:xfrm>
            <a:off x="457200" y="1600201"/>
            <a:ext cx="7571184" cy="2116831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/>
          <a:p>
            <a:pPr marL="274320" marR="0" lvl="0" indent="-274320" algn="l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Radiodensity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(or </a:t>
            </a:r>
            <a:r>
              <a:rPr kumimoji="0" lang="en-US" sz="2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radiopacity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refers to the relative inability of particularly X-rays, to pass through a particular material. </a:t>
            </a:r>
            <a:r>
              <a:rPr kumimoji="0" lang="en-US" sz="2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Radiolucency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indicates greater </a:t>
            </a:r>
            <a:r>
              <a:rPr kumimoji="0" lang="en-US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transparency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or </a:t>
            </a:r>
            <a:r>
              <a:rPr kumimoji="0" lang="en-US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"</a:t>
            </a:r>
            <a:r>
              <a:rPr kumimoji="0" lang="en-US" sz="26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transradiancy</a:t>
            </a:r>
            <a:r>
              <a:rPr kumimoji="0" lang="en-US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"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X-ray photons</a:t>
            </a:r>
          </a:p>
          <a:p>
            <a:pPr marL="274320" marR="0" lvl="0" indent="-274320" algn="l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Materials that inhibit the passage of x-ray are called </a:t>
            </a:r>
            <a:r>
              <a:rPr kumimoji="0" lang="en-US" sz="2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radiodense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while those that allow radiation to pass more freely are referred to as </a:t>
            </a: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radiolucent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ar-SA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sndAc>
      <p:stSnd>
        <p:snd r:embed="rId2" name="ding.wav"/>
      </p:stSnd>
    </p:sndAc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5301208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ar-SA" b="1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Structure shown: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carpal,  are demonstrated in a tunnel like, arched arrangement.</a:t>
            </a:r>
            <a:endParaRPr lang="ar-SA" dirty="0"/>
          </a:p>
        </p:txBody>
      </p:sp>
      <p:pic>
        <p:nvPicPr>
          <p:cNvPr id="3" name="Picture 5" descr="D:\Ballinger\images\4FF101.jpg"/>
          <p:cNvPicPr>
            <a:picLocks noChangeAspect="1" noChangeArrowheads="1"/>
          </p:cNvPicPr>
          <p:nvPr/>
        </p:nvPicPr>
        <p:blipFill>
          <a:blip r:embed="rId2" r:link="rId3" cstate="print"/>
          <a:stretch>
            <a:fillRect/>
          </a:stretch>
        </p:blipFill>
        <p:spPr bwMode="auto">
          <a:xfrm>
            <a:off x="971600" y="1700808"/>
            <a:ext cx="700086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2051720" y="764704"/>
            <a:ext cx="49725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carpal tunnel </a:t>
            </a: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Tangential (axial) of the left wrist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-243408"/>
            <a:ext cx="6246440" cy="954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entury Gothic" pitchFamily="34" charset="0"/>
              </a:rPr>
              <a:t> </a:t>
            </a:r>
            <a:br>
              <a:rPr lang="en-US" b="1" dirty="0" smtClean="0">
                <a:solidFill>
                  <a:srgbClr val="FF0000"/>
                </a:solidFill>
                <a:latin typeface="Century Gothic" pitchFamily="34" charset="0"/>
              </a:rPr>
            </a:b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Carpal tunnel (alternative positions)                             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 2" pitchFamily="18" charset="2"/>
              </a:rPr>
              <a:t>S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Century Gothic" pitchFamily="34" charset="0"/>
              </a:rPr>
              <a:t> 		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23528" y="980728"/>
            <a:ext cx="4572000" cy="23873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"/>
              </a:spcBef>
              <a:spcAft>
                <a:spcPts val="200"/>
              </a:spcAft>
              <a:buClr>
                <a:srgbClr val="FF0000"/>
              </a:buClr>
              <a:buBlip>
                <a:blip r:embed="rId2"/>
              </a:buBlip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Patient stands with his back to the couch,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palm pressing on the film. A lead apron should be put on the patient's back,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with CR 90 axially  (tangentially) to CP.</a:t>
            </a:r>
          </a:p>
          <a:p>
            <a:pPr>
              <a:lnSpc>
                <a:spcPct val="80000"/>
              </a:lnSpc>
              <a:spcBef>
                <a:spcPct val="5000"/>
              </a:spcBef>
              <a:spcAft>
                <a:spcPts val="200"/>
              </a:spcAft>
              <a:buClr>
                <a:srgbClr val="FF0000"/>
              </a:buClr>
              <a:defRPr/>
            </a:pPr>
            <a:endParaRPr lang="en-US" dirty="0" smtClean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>
              <a:lnSpc>
                <a:spcPct val="80000"/>
              </a:lnSpc>
              <a:spcBef>
                <a:spcPct val="5000"/>
              </a:spcBef>
              <a:spcAft>
                <a:spcPts val="200"/>
              </a:spcAft>
              <a:buClr>
                <a:srgbClr val="FF0000"/>
              </a:buClr>
              <a:buBlip>
                <a:blip r:embed="rId2"/>
              </a:buBlip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Film placed on surface of a plastic block against which the forearm is supported, wrist is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dorsiflexed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roughly 135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 with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ulnar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deviation using traction by bandage round the palm, CR 90 axially tangentially) to CP. </a:t>
            </a:r>
          </a:p>
        </p:txBody>
      </p:sp>
      <p:pic>
        <p:nvPicPr>
          <p:cNvPr id="4" name="Picture 5" descr="mso29AA5"/>
          <p:cNvPicPr>
            <a:picLocks noChangeAspect="1" noChangeArrowheads="1"/>
          </p:cNvPicPr>
          <p:nvPr/>
        </p:nvPicPr>
        <p:blipFill>
          <a:blip r:embed="rId3" cstate="print">
            <a:lum bright="-6000" contrast="10000"/>
          </a:blip>
          <a:srcRect/>
          <a:stretch>
            <a:fillRect/>
          </a:stretch>
        </p:blipFill>
        <p:spPr bwMode="auto">
          <a:xfrm>
            <a:off x="5643570" y="857232"/>
            <a:ext cx="350043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msoE179A"/>
          <p:cNvPicPr>
            <a:picLocks noChangeAspect="1" noChangeArrowheads="1"/>
          </p:cNvPicPr>
          <p:nvPr/>
        </p:nvPicPr>
        <p:blipFill>
          <a:blip r:embed="rId4" cstate="print">
            <a:lum bright="-8000" contrast="2000"/>
          </a:blip>
          <a:srcRect/>
          <a:stretch>
            <a:fillRect/>
          </a:stretch>
        </p:blipFill>
        <p:spPr bwMode="auto">
          <a:xfrm>
            <a:off x="5643570" y="4143356"/>
            <a:ext cx="350043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3714728"/>
            <a:ext cx="564357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05"/>
          <p:cNvGraphicFramePr>
            <a:graphicFrameLocks/>
          </p:cNvGraphicFramePr>
          <p:nvPr/>
        </p:nvGraphicFramePr>
        <p:xfrm>
          <a:off x="251520" y="1412776"/>
          <a:ext cx="8280920" cy="4104457"/>
        </p:xfrm>
        <a:graphic>
          <a:graphicData uri="http://schemas.openxmlformats.org/drawingml/2006/table">
            <a:tbl>
              <a:tblPr/>
              <a:tblGrid>
                <a:gridCol w="1944216"/>
                <a:gridCol w="3094964"/>
                <a:gridCol w="3241740"/>
              </a:tblGrid>
              <a:tr h="9937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130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PROJECTION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130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BASIC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130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SPECIAL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5616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13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Fingers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13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PA, PAO, Lat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13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6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13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Thumb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13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AP, PAO, Lat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13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37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13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Hand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13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PA, PAO, Lat (fan), Lat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130000"/>
                        <a:buFontTx/>
                        <a:buNone/>
                        <a:tabLst/>
                      </a:pPr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APO (Ball catcher’s) 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37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13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13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PA (AP), PAO, Lat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13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All scaphoid views, carpal tunnel, and carpal bridge.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 Projection Fingers:                                                                           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Basic                </a:t>
            </a:r>
            <a:endParaRPr lang="ar-SA" sz="2000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00042"/>
            <a:ext cx="42114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* Film Size: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8x10 in. (18x24 cm) crosswise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0" y="1000108"/>
            <a:ext cx="50006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SHIELDING: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Place lead shield over patient’s lap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0" y="1571612"/>
            <a:ext cx="85010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Patient Position: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Patient seated at end of table with elbow flexed about 90 degree with hand and forearm resting on table.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2357430"/>
            <a:ext cx="86439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Part Position: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kern="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all fingers extended and separated from each other. Sand bag over the lower forearm for immobilization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Separate other fingers from affected finger.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3071810"/>
            <a:ext cx="7429520" cy="1447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Distance: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100 cm or 40 in. 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CR: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Perpendicular to film .</a:t>
            </a:r>
            <a:endParaRPr lang="en-US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10000"/>
              </a:lnSpc>
              <a:spcBef>
                <a:spcPct val="5000"/>
              </a:spcBef>
              <a:spcAft>
                <a:spcPts val="200"/>
              </a:spcAft>
              <a:buClr>
                <a:srgbClr val="FF0000"/>
              </a:buClr>
              <a:buFont typeface="Arial" pitchFamily="34" charset="0"/>
              <a:buChar char="•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CP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directed to Proximal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Interphalangeal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joint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PIPj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.</a:t>
            </a:r>
          </a:p>
          <a:p>
            <a:pPr algn="just">
              <a:lnSpc>
                <a:spcPct val="110000"/>
              </a:lnSpc>
              <a:spcBef>
                <a:spcPct val="5000"/>
              </a:spcBef>
              <a:spcAft>
                <a:spcPts val="200"/>
              </a:spcAft>
              <a:buClr>
                <a:srgbClr val="7030A0"/>
              </a:buClr>
              <a:buFont typeface="Arial" pitchFamily="34" charset="0"/>
              <a:buChar char="•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Collimation: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collimate on four sides to area of interest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3000372"/>
            <a:ext cx="3643306" cy="3857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Arrow Connector 10"/>
          <p:cNvCxnSpPr/>
          <p:nvPr/>
        </p:nvCxnSpPr>
        <p:spPr>
          <a:xfrm rot="5400000">
            <a:off x="6537339" y="4535495"/>
            <a:ext cx="121444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 Projection ,2</a:t>
            </a:r>
            <a:r>
              <a:rPr lang="en-US" sz="4000" b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finger(index) of the left hand</a:t>
            </a:r>
            <a:endParaRPr lang="en-GB" sz="4000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9228" y="1700808"/>
            <a:ext cx="4945543" cy="3240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785786" y="5214950"/>
            <a:ext cx="61436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Structure shown: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distal , middle, proximal,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phalanges,distal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metacarpal, and associated joints.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429256" y="3143248"/>
            <a:ext cx="10673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CP (</a:t>
            </a:r>
            <a:r>
              <a:rPr lang="en-US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PIPj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ar-SA" dirty="0"/>
          </a:p>
        </p:txBody>
      </p:sp>
      <p:cxnSp>
        <p:nvCxnSpPr>
          <p:cNvPr id="7" name="Straight Arrow Connector 6"/>
          <p:cNvCxnSpPr>
            <a:stCxn id="6" idx="1"/>
          </p:cNvCxnSpPr>
          <p:nvPr/>
        </p:nvCxnSpPr>
        <p:spPr>
          <a:xfrm flipH="1" flipV="1">
            <a:off x="4067944" y="3212976"/>
            <a:ext cx="1361312" cy="1149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14283" y="0"/>
            <a:ext cx="86781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Fingers:   Lateral Projection                                                           Basic</a:t>
            </a:r>
            <a:endParaRPr lang="ar-SA" sz="2000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908720"/>
            <a:ext cx="40959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Film Size: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8x10 in. (18x24 cm) crosswise.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0" y="1340768"/>
            <a:ext cx="66437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SHIELDING: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Place lead shield over patient’s lap to shield gonads</a:t>
            </a:r>
            <a:r>
              <a:rPr lang="ar-SA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700808"/>
            <a:ext cx="8429684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Patient Position: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Patient seated at end of table with elbow flexed about 90 degree with hand and wrist resting on cassette with fingers extended.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Part Position: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hand medially rotated, the lateral aspect of index on the film, middle and other fingers flexed, sandbag over the lower forearm.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3501008"/>
            <a:ext cx="7215206" cy="1447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Distance: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100 cm or 40 in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 R: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Perpendicular to film. 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10000"/>
              </a:lnSpc>
              <a:spcBef>
                <a:spcPct val="5000"/>
              </a:spcBef>
              <a:spcAft>
                <a:spcPts val="200"/>
              </a:spcAft>
              <a:buClr>
                <a:srgbClr val="FF0000"/>
              </a:buClr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CP: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directed to Proximal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Interphalangeal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(PIP) joint.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lnSpc>
                <a:spcPct val="110000"/>
              </a:lnSpc>
              <a:spcBef>
                <a:spcPct val="5000"/>
              </a:spcBef>
              <a:spcAft>
                <a:spcPts val="200"/>
              </a:spcAft>
              <a:buClr>
                <a:srgbClr val="FF0000"/>
              </a:buClr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Collimation: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collimate on four sides to area of interest.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2928934"/>
            <a:ext cx="3571868" cy="3929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Arrow Connector 11"/>
          <p:cNvCxnSpPr/>
          <p:nvPr/>
        </p:nvCxnSpPr>
        <p:spPr>
          <a:xfrm rot="5400000">
            <a:off x="6537339" y="4964123"/>
            <a:ext cx="121444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400" b="1" dirty="0" smtClean="0">
                <a:solidFill>
                  <a:schemeClr val="tx1"/>
                </a:solidFill>
              </a:rPr>
              <a:t>Lateral projection,</a:t>
            </a:r>
            <a:r>
              <a:rPr lang="en-US" sz="4400" b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2nd</a:t>
            </a:r>
            <a:r>
              <a:rPr lang="en-US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finger(index) of the left hand</a:t>
            </a:r>
            <a:endParaRPr lang="en-GB" sz="4400" b="1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2060848"/>
            <a:ext cx="5303325" cy="3350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928662" y="5643578"/>
            <a:ext cx="62151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Structure shown: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Lateral  view of the distal , middle, proximal,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phalanges,distal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metacarpal, and associated joints are visible</a:t>
            </a:r>
            <a:r>
              <a:rPr lang="en-US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ar-SA" dirty="0">
              <a:solidFill>
                <a:srgbClr val="CC33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1025</TotalTime>
  <Words>3279</Words>
  <Application>Microsoft Office PowerPoint</Application>
  <PresentationFormat>On-screen Show (4:3)</PresentationFormat>
  <Paragraphs>310</Paragraphs>
  <Slides>41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Flow</vt:lpstr>
      <vt:lpstr>RAD 222</vt:lpstr>
      <vt:lpstr>Slide 2</vt:lpstr>
      <vt:lpstr>Slide 3</vt:lpstr>
      <vt:lpstr>Slide 4</vt:lpstr>
      <vt:lpstr>Slide 5</vt:lpstr>
      <vt:lpstr>Slide 6</vt:lpstr>
      <vt:lpstr>PA Projection ,2nd finger(index) of the left hand</vt:lpstr>
      <vt:lpstr>Slide 8</vt:lpstr>
      <vt:lpstr>Lateral projection,2nd finger(index) of the left hand</vt:lpstr>
      <vt:lpstr>Slide 10</vt:lpstr>
      <vt:lpstr>Oblique Projection 4th finger of the left hand</vt:lpstr>
      <vt:lpstr>Slide 12</vt:lpstr>
      <vt:lpstr>The Thumb AP Projection of the left hand</vt:lpstr>
      <vt:lpstr>Slide 14</vt:lpstr>
      <vt:lpstr>Oblique right Thumb </vt:lpstr>
      <vt:lpstr>Slide 16</vt:lpstr>
      <vt:lpstr>Lateral of right thumb</vt:lpstr>
      <vt:lpstr>Slide 18</vt:lpstr>
      <vt:lpstr>PA of the left hand</vt:lpstr>
      <vt:lpstr>Slide 20</vt:lpstr>
      <vt:lpstr>Slide 21</vt:lpstr>
      <vt:lpstr>Slide 22</vt:lpstr>
      <vt:lpstr>Slide 23</vt:lpstr>
      <vt:lpstr>Slide 24</vt:lpstr>
      <vt:lpstr>Slide 25</vt:lpstr>
      <vt:lpstr>APO view </vt:lpstr>
      <vt:lpstr>Mnemonic for Learning Carpals</vt:lpstr>
      <vt:lpstr>Slide 28</vt:lpstr>
      <vt:lpstr>PA of the left wrist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ksu</dc:creator>
  <cp:lastModifiedBy>sara</cp:lastModifiedBy>
  <cp:revision>90</cp:revision>
  <dcterms:created xsi:type="dcterms:W3CDTF">2012-09-08T07:55:13Z</dcterms:created>
  <dcterms:modified xsi:type="dcterms:W3CDTF">2012-09-29T16:07:42Z</dcterms:modified>
</cp:coreProperties>
</file>