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9437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172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47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8435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570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4111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576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2571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0959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807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633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B8F3-F2D6-4734-9110-07E360E2C9DF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152F0-0EB3-4D8B-9206-E3968D855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525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Defining ‘Culture’</a:t>
            </a:r>
            <a:br>
              <a:rPr lang="en-US" dirty="0" smtClean="0"/>
            </a:br>
            <a:r>
              <a:rPr lang="en-US" dirty="0" smtClean="0"/>
              <a:t>Linguistic Relativity</a:t>
            </a:r>
            <a:br>
              <a:rPr lang="en-US" dirty="0" smtClean="0"/>
            </a:br>
            <a:r>
              <a:rPr lang="en-US" dirty="0"/>
              <a:t>Sapir-Whorf </a:t>
            </a:r>
            <a:r>
              <a:rPr lang="en-US" dirty="0" smtClean="0"/>
              <a:t>Hypothesis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8720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Representation</a:t>
            </a:r>
          </a:p>
          <a:p>
            <a:pPr lvl="1"/>
            <a:r>
              <a:rPr lang="en-US" dirty="0" smtClean="0"/>
              <a:t>Who has the authority to select what is representative of a given culture/ outsider/ insider</a:t>
            </a:r>
          </a:p>
          <a:p>
            <a:r>
              <a:rPr lang="en-US" dirty="0" smtClean="0"/>
              <a:t>Culture is ‘heterogeneous’</a:t>
            </a:r>
          </a:p>
          <a:p>
            <a:pPr lvl="1"/>
            <a:r>
              <a:rPr lang="en-US" dirty="0" smtClean="0"/>
              <a:t>1/ social (members differ in age, gender, experience…)</a:t>
            </a:r>
          </a:p>
          <a:p>
            <a:pPr lvl="1"/>
            <a:r>
              <a:rPr lang="en-US" dirty="0" smtClean="0"/>
              <a:t>2/ historical (changes over time)</a:t>
            </a:r>
          </a:p>
          <a:p>
            <a:pPr lvl="1"/>
            <a:r>
              <a:rPr lang="en-US" dirty="0" smtClean="0"/>
              <a:t>3/ imaginings</a:t>
            </a:r>
          </a:p>
          <a:p>
            <a:r>
              <a:rPr lang="en-US" dirty="0" smtClean="0"/>
              <a:t>Definition of ‘culture’:</a:t>
            </a:r>
          </a:p>
          <a:p>
            <a:pPr lvl="1"/>
            <a:r>
              <a:rPr lang="en-US" dirty="0" smtClean="0"/>
              <a:t>Membership in a discourse community that shares a common social space, history, and common imaginings/ a common system of standards for perceiving, believing, and acting.</a:t>
            </a:r>
          </a:p>
        </p:txBody>
      </p:sp>
    </p:spTree>
    <p:extLst>
      <p:ext uri="{BB962C8B-B14F-4D97-AF65-F5344CB8AC3E}">
        <p14:creationId xmlns:p14="http://schemas.microsoft.com/office/powerpoint/2010/main" xmlns="" val="324694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Linguistic Relativity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‘Languages affect the thought processes of their users’</a:t>
            </a:r>
          </a:p>
          <a:p>
            <a:r>
              <a:rPr lang="en-US" dirty="0" smtClean="0"/>
              <a:t>European scholars (18 c.)</a:t>
            </a:r>
          </a:p>
          <a:p>
            <a:pPr lvl="1"/>
            <a:r>
              <a:rPr lang="en-US" dirty="0" smtClean="0"/>
              <a:t> interest in diversity of human languages/ oriental</a:t>
            </a:r>
          </a:p>
          <a:p>
            <a:pPr lvl="1"/>
            <a:r>
              <a:rPr lang="en-US" dirty="0" smtClean="0"/>
              <a:t> revival of nationalism – interest in national languages and their unique cultural characteristics</a:t>
            </a:r>
          </a:p>
          <a:p>
            <a:pPr lvl="1"/>
            <a:r>
              <a:rPr lang="en-US" dirty="0" smtClean="0"/>
              <a:t>Idea: </a:t>
            </a:r>
            <a:r>
              <a:rPr lang="en-US" dirty="0" err="1" smtClean="0"/>
              <a:t>ppl</a:t>
            </a:r>
            <a:r>
              <a:rPr lang="en-US" dirty="0" smtClean="0"/>
              <a:t> speak differently </a:t>
            </a:r>
            <a:r>
              <a:rPr lang="en-US" dirty="0" err="1" smtClean="0"/>
              <a:t>bc</a:t>
            </a:r>
            <a:r>
              <a:rPr lang="en-US" dirty="0" smtClean="0"/>
              <a:t> they think differently/ they think differently </a:t>
            </a:r>
            <a:r>
              <a:rPr lang="en-US" dirty="0" err="1" smtClean="0"/>
              <a:t>bc</a:t>
            </a:r>
            <a:r>
              <a:rPr lang="en-US" dirty="0" smtClean="0"/>
              <a:t> of their language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Language                     Thought</a:t>
            </a:r>
            <a:endParaRPr lang="en-US" dirty="0" smtClean="0"/>
          </a:p>
          <a:p>
            <a:r>
              <a:rPr lang="en-US" dirty="0" smtClean="0"/>
              <a:t>American scholars</a:t>
            </a:r>
          </a:p>
          <a:p>
            <a:pPr lvl="1"/>
            <a:r>
              <a:rPr lang="en-US" dirty="0" smtClean="0"/>
              <a:t>Edward Sapir / Benjamin Lee Whorf/ American Indian languages/ ‘interdependence of language &amp; thought’ </a:t>
            </a:r>
          </a:p>
          <a:p>
            <a:pPr lvl="1"/>
            <a:r>
              <a:rPr lang="en-US" dirty="0" smtClean="0"/>
              <a:t>Clips (</a:t>
            </a:r>
            <a:r>
              <a:rPr lang="en-US" dirty="0" smtClean="0"/>
              <a:t>5)</a:t>
            </a:r>
            <a:endParaRPr lang="en-US" dirty="0"/>
          </a:p>
        </p:txBody>
      </p:sp>
      <p:sp>
        <p:nvSpPr>
          <p:cNvPr id="5" name="Left-Right Arrow 4"/>
          <p:cNvSpPr/>
          <p:nvPr/>
        </p:nvSpPr>
        <p:spPr>
          <a:xfrm>
            <a:off x="2743200" y="4724400"/>
            <a:ext cx="1216152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4696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Sapir-Whorf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‘Language influences thought &amp; behavior’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gasoline ‘empty’ sign (behave- called)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difference of ‘time’ perception between English (linear) &amp; Hopi speakers (duration)/ difficulty in understanding each other/ clip (6)</a:t>
            </a:r>
          </a:p>
          <a:p>
            <a:pPr lvl="1"/>
            <a:r>
              <a:rPr lang="en-US" dirty="0" smtClean="0"/>
              <a:t>Believed: there will always be an ‘untranslatable’ culture (inaccessibility of cultures)</a:t>
            </a:r>
          </a:p>
          <a:p>
            <a:pPr lvl="1"/>
            <a:r>
              <a:rPr lang="en-US" dirty="0" smtClean="0"/>
              <a:t>Controversy/ </a:t>
            </a:r>
            <a:r>
              <a:rPr lang="en-US" dirty="0"/>
              <a:t>rejected by scientific </a:t>
            </a:r>
            <a:r>
              <a:rPr lang="en-US" dirty="0" smtClean="0"/>
              <a:t>community/ scientific discoveries reliant on their languages/ leads to prejudice &amp; racism/ always possible to translate/ </a:t>
            </a:r>
            <a:r>
              <a:rPr lang="en-US" dirty="0" err="1" smtClean="0"/>
              <a:t>ppl</a:t>
            </a:r>
            <a:r>
              <a:rPr lang="en-US" dirty="0" smtClean="0"/>
              <a:t> don’t understand each other </a:t>
            </a:r>
            <a:r>
              <a:rPr lang="en-US" dirty="0" err="1" smtClean="0"/>
              <a:t>bc</a:t>
            </a:r>
            <a:r>
              <a:rPr lang="en-US" dirty="0" smtClean="0"/>
              <a:t> they don’t share the same way of interpreting events not </a:t>
            </a:r>
            <a:r>
              <a:rPr lang="en-US" dirty="0" err="1" smtClean="0"/>
              <a:t>bc</a:t>
            </a:r>
            <a:r>
              <a:rPr lang="en-US" dirty="0" smtClean="0"/>
              <a:t> of the inability to translate.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8028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Sapir-Whorf hypothesis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50 yrs/ Interest revived/ social </a:t>
            </a:r>
            <a:r>
              <a:rPr lang="en-US" dirty="0" smtClean="0"/>
              <a:t>science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Strong </a:t>
            </a:r>
            <a:r>
              <a:rPr lang="en-US" dirty="0" smtClean="0"/>
              <a:t>version:</a:t>
            </a:r>
            <a:endParaRPr lang="en-US" dirty="0" smtClean="0"/>
          </a:p>
          <a:p>
            <a:pPr lvl="1"/>
            <a:r>
              <a:rPr lang="en-US" dirty="0" smtClean="0"/>
              <a:t>Language determinism: ‘language </a:t>
            </a:r>
            <a:r>
              <a:rPr lang="en-US" dirty="0" smtClean="0"/>
              <a:t>determines the way we think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In other words:</a:t>
            </a:r>
            <a:r>
              <a:rPr lang="en-US" dirty="0" smtClean="0"/>
              <a:t> </a:t>
            </a:r>
            <a:r>
              <a:rPr lang="en-US" dirty="0" smtClean="0"/>
              <a:t>‘Language shapes thought’/ not accepted by </a:t>
            </a:r>
            <a:r>
              <a:rPr lang="en-US" dirty="0" smtClean="0"/>
              <a:t>scholars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826703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dirty="0" smtClean="0"/>
              <a:t>Weak </a:t>
            </a:r>
            <a:r>
              <a:rPr lang="en-US" dirty="0" smtClean="0"/>
              <a:t>version:</a:t>
            </a:r>
            <a:endParaRPr lang="en-US" dirty="0" smtClean="0"/>
          </a:p>
          <a:p>
            <a:pPr lvl="1"/>
            <a:r>
              <a:rPr lang="en-US" dirty="0" smtClean="0"/>
              <a:t>‘Language users tend to sort out experiences differently according to the semantic categories provided by their languages (codes</a:t>
            </a:r>
            <a:r>
              <a:rPr lang="en-US" dirty="0" smtClean="0"/>
              <a:t>)’</a:t>
            </a:r>
            <a:endParaRPr lang="en-US" dirty="0" smtClean="0"/>
          </a:p>
          <a:p>
            <a:pPr lvl="1"/>
            <a:r>
              <a:rPr lang="en-US" dirty="0" smtClean="0"/>
              <a:t>In other words</a:t>
            </a:r>
            <a:r>
              <a:rPr lang="en-US" dirty="0" smtClean="0"/>
              <a:t>: </a:t>
            </a:r>
            <a:r>
              <a:rPr lang="en-US" dirty="0" smtClean="0"/>
              <a:t>‘Language is part of thought’/ accepted nowadays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e.g. supporting weak version/ sorting shapes &amp; colors (blue rope/ yellow rope/ blue stick) (Navajo children – American children)</a:t>
            </a:r>
          </a:p>
          <a:p>
            <a:pPr lvl="1"/>
            <a:r>
              <a:rPr lang="en-US" dirty="0" smtClean="0"/>
              <a:t>e.g. color names in English &amp; Russian (red/ blue)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Therefore:</a:t>
            </a:r>
          </a:p>
          <a:p>
            <a:pPr lvl="1"/>
            <a:r>
              <a:rPr lang="en-US" dirty="0" smtClean="0"/>
              <a:t>We are </a:t>
            </a:r>
            <a:r>
              <a:rPr lang="en-US" u="sng" dirty="0" smtClean="0"/>
              <a:t>not prisoners </a:t>
            </a:r>
            <a:r>
              <a:rPr lang="en-US" dirty="0" smtClean="0"/>
              <a:t>of the cultural meanings offered to us by </a:t>
            </a:r>
            <a:r>
              <a:rPr lang="en-US" u="sng" dirty="0" smtClean="0"/>
              <a:t>our languages</a:t>
            </a:r>
            <a:r>
              <a:rPr lang="en-US" dirty="0" smtClean="0"/>
              <a:t>, but can enrich them in our pragmatic </a:t>
            </a:r>
            <a:r>
              <a:rPr lang="en-US" u="sng" dirty="0" smtClean="0"/>
              <a:t>interactions</a:t>
            </a:r>
            <a:r>
              <a:rPr lang="en-US" dirty="0" smtClean="0"/>
              <a:t> with other language users. (supporting the weak version)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2491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436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Defining ‘Culture’ Linguistic Relativity Sapir-Whorf Hypothesis  </vt:lpstr>
      <vt:lpstr>Slide 2</vt:lpstr>
      <vt:lpstr>Linguistic Relativity</vt:lpstr>
      <vt:lpstr>Sapir-Whorf hypothesis</vt:lpstr>
      <vt:lpstr>Sapir-Whorf hypothesis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Nasiba</dc:creator>
  <cp:lastModifiedBy>user</cp:lastModifiedBy>
  <cp:revision>20</cp:revision>
  <dcterms:created xsi:type="dcterms:W3CDTF">2013-09-23T08:01:34Z</dcterms:created>
  <dcterms:modified xsi:type="dcterms:W3CDTF">2013-09-30T16:42:00Z</dcterms:modified>
</cp:coreProperties>
</file>