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1" r:id="rId1"/>
  </p:sldMasterIdLst>
  <p:notesMasterIdLst>
    <p:notesMasterId r:id="rId27"/>
  </p:notesMasterIdLst>
  <p:sldIdLst>
    <p:sldId id="284" r:id="rId2"/>
    <p:sldId id="285" r:id="rId3"/>
    <p:sldId id="257" r:id="rId4"/>
    <p:sldId id="286" r:id="rId5"/>
    <p:sldId id="258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688AC3-2FA2-4057-A7BE-A7CC6A8A6131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9C2319B-7F1B-47C1-97AC-A7EC76E76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 w="12700"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xfrm>
            <a:off x="685480" y="4342666"/>
            <a:ext cx="5487041" cy="4114800"/>
          </a:xfrm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86EBE-2CBC-4ABA-9782-8EA8E5440E6B}" type="slidenum">
              <a:rPr lang="ar-SA" smtClean="0"/>
              <a:pPr/>
              <a:t>6</a:t>
            </a:fld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7D19E4-BE77-4A17-896E-264312B05869}" type="slidenum">
              <a:rPr lang="ar-SA" smtClean="0"/>
              <a:pPr/>
              <a:t>11</a:t>
            </a:fld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D30065-C5FF-4D26-B381-69E59D546471}" type="slidenum">
              <a:rPr lang="ar-SA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9D1CF-51D3-4470-93D3-6F93B9866E84}" type="slidenum">
              <a:rPr lang="ar-SA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60973-055E-4EED-A7EE-F86C02C232F0}" type="slidenum">
              <a:rPr lang="ar-SA" smtClean="0"/>
              <a:pPr/>
              <a:t>19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38187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295400"/>
            <a:ext cx="36195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295900" y="1295400"/>
            <a:ext cx="3619500" cy="5257800"/>
          </a:xfrm>
        </p:spPr>
        <p:txBody>
          <a:bodyPr rtlCol="1">
            <a:normAutofit/>
          </a:bodyPr>
          <a:lstStyle/>
          <a:p>
            <a:pPr lvl="0"/>
            <a:endParaRPr lang="ar-SA" noProof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9DAAF-FC27-4DB8-B535-09103CD60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4266CD6-ABC6-457E-8759-0A69A30CF350}" type="datetimeFigureOut">
              <a:rPr lang="ar-SA" smtClean="0"/>
              <a:pPr/>
              <a:t>27/01/34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CBCA7D6-CFB2-4115-B4CF-ADF193813E1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Radiographic technique of </a:t>
            </a:r>
            <a:r>
              <a:rPr lang="en-GB" sz="2800" dirty="0" smtClean="0"/>
              <a:t>Ribs,</a:t>
            </a:r>
            <a:r>
              <a:rPr lang="en-US" sz="2800" dirty="0" smtClean="0">
                <a:cs typeface="Times New Roman" pitchFamily="18" charset="0"/>
              </a:rPr>
              <a:t> Clavicle,</a:t>
            </a:r>
            <a:r>
              <a:rPr lang="en-GB" sz="2800" dirty="0" smtClean="0"/>
              <a:t> </a:t>
            </a:r>
            <a:r>
              <a:rPr lang="en-US" sz="2800" dirty="0" smtClean="0">
                <a:cs typeface="Times New Roman" pitchFamily="18" charset="0"/>
              </a:rPr>
              <a:t>scapula ,</a:t>
            </a:r>
            <a:r>
              <a:rPr lang="en-GB" sz="2800" dirty="0" smtClean="0"/>
              <a:t>sternum, SCJs, ACJs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presentation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38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Perpetua" pitchFamily="18" charset="0"/>
              </a:rPr>
              <a:t>RPO, RAO ribs (upper and lower ribs)                                              </a:t>
            </a:r>
            <a:r>
              <a:rPr lang="en-US" b="1" dirty="0" smtClean="0">
                <a:latin typeface="Browallia New" pitchFamily="34" charset="-34"/>
              </a:rPr>
              <a:t>( Basic)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251520" y="5486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14x17 in. (35x43 cm). </a:t>
            </a:r>
            <a:r>
              <a:rPr lang="en-US" u="sng" dirty="0" smtClean="0">
                <a:cs typeface="Times New Roman" pitchFamily="18" charset="0"/>
              </a:rPr>
              <a:t>lengthwise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196752"/>
            <a:ext cx="5328592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u="sng" dirty="0" smtClean="0">
                <a:cs typeface="Times New Roman" pitchFamily="18" charset="0"/>
              </a:rPr>
              <a:t>Upper ribs</a:t>
            </a:r>
            <a:r>
              <a:rPr lang="en-US" dirty="0" smtClean="0">
                <a:cs typeface="Times New Roman" pitchFamily="18" charset="0"/>
              </a:rPr>
              <a:t>:  Patient  erect (preferred),  specially  in case of  trauma to prevent lungs puncture by a  fractured rib. An erect  PA chest also recommended.   </a:t>
            </a:r>
            <a:r>
              <a:rPr lang="en-US" u="sng" dirty="0" smtClean="0">
                <a:cs typeface="Times New Roman" pitchFamily="18" charset="0"/>
              </a:rPr>
              <a:t>Lower ribs</a:t>
            </a:r>
            <a:r>
              <a:rPr lang="en-US" dirty="0" smtClean="0">
                <a:cs typeface="Times New Roman" pitchFamily="18" charset="0"/>
              </a:rPr>
              <a:t>:  Patient supine, then rotated 45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 post</a:t>
            </a:r>
            <a:r>
              <a:rPr lang="en-US" dirty="0" smtClean="0">
                <a:cs typeface="Times New Roman" pitchFamily="18" charset="0"/>
              </a:rPr>
              <a:t>eriorly or interiorly. </a:t>
            </a:r>
          </a:p>
          <a:p>
            <a:pPr marL="342900" indent="-342900" algn="l"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b="1" dirty="0" smtClean="0">
                <a:cs typeface="Times New Roman" pitchFamily="18" charset="0"/>
              </a:rPr>
              <a:t>Part Position: P O:   </a:t>
            </a:r>
            <a:r>
              <a:rPr lang="en-US" dirty="0" smtClean="0">
                <a:cs typeface="Times New Roman" pitchFamily="18" charset="0"/>
              </a:rPr>
              <a:t>Affected  side should be close to cassette. </a:t>
            </a:r>
          </a:p>
          <a:p>
            <a:pPr marL="342900" indent="-342900" algn="l"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b="1" dirty="0" smtClean="0">
                <a:cs typeface="Times New Roman" pitchFamily="18" charset="0"/>
              </a:rPr>
              <a:t>Part Position: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AO:   </a:t>
            </a:r>
            <a:r>
              <a:rPr lang="en-US" dirty="0" smtClean="0">
                <a:cs typeface="Times New Roman" pitchFamily="18" charset="0"/>
              </a:rPr>
              <a:t>Affected  side away from cassette,  arm of  elevated side raised above head, opposite  arm extended down away from thorax, kV 65-75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(above diaphragm, 75 – 85 (below diaphragm).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443711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b="1" dirty="0" smtClean="0">
                <a:cs typeface="Times New Roman" pitchFamily="18" charset="0"/>
              </a:rPr>
              <a:t>CR:</a:t>
            </a:r>
            <a:r>
              <a:rPr lang="en-US" dirty="0" smtClean="0">
                <a:cs typeface="Times New Roman" pitchFamily="18" charset="0"/>
              </a:rPr>
              <a:t>   90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</a:t>
            </a:r>
            <a:r>
              <a:rPr lang="en-US" dirty="0" smtClean="0">
                <a:cs typeface="Times New Roman" pitchFamily="18" charset="0"/>
              </a:rPr>
              <a:t> to film center in each case.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b="1" dirty="0" smtClean="0">
                <a:cs typeface="Times New Roman" pitchFamily="18" charset="0"/>
              </a:rPr>
              <a:t>CP:   </a:t>
            </a:r>
            <a:r>
              <a:rPr lang="en-US" dirty="0" smtClean="0">
                <a:cs typeface="Times New Roman" pitchFamily="18" charset="0"/>
              </a:rPr>
              <a:t>Upper ribs (above diaphragm):  T7 ( 3to4 in(8-10 cm) below  jugular  notch).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dirty="0" smtClean="0">
                <a:cs typeface="Times New Roman" pitchFamily="18" charset="0"/>
              </a:rPr>
              <a:t>        Lower ribs: (below diaphragm):   Midway      between xiphoid process and lower rib cage.</a:t>
            </a:r>
            <a:r>
              <a:rPr lang="en-US" b="1" dirty="0" smtClean="0">
                <a:solidFill>
                  <a:srgbClr val="00B0F0"/>
                </a:solidFill>
                <a:cs typeface="Times New Roman" pitchFamily="18" charset="0"/>
              </a:rPr>
              <a:t> </a:t>
            </a:r>
            <a:endParaRPr lang="en-US" b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pic>
        <p:nvPicPr>
          <p:cNvPr id="6" name="Picture 8" descr="msotw9_temp0"/>
          <p:cNvPicPr>
            <a:picLocks noChangeAspect="1" noChangeArrowheads="1"/>
          </p:cNvPicPr>
          <p:nvPr/>
        </p:nvPicPr>
        <p:blipFill>
          <a:blip r:embed="rId2" cstate="print">
            <a:lum bright="6000" contrast="56000"/>
          </a:blip>
          <a:srcRect/>
          <a:stretch>
            <a:fillRect/>
          </a:stretch>
        </p:blipFill>
        <p:spPr bwMode="auto">
          <a:xfrm>
            <a:off x="5940153" y="1143000"/>
            <a:ext cx="3203848" cy="5202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164288" y="3645024"/>
            <a:ext cx="593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RPO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7236296" y="6309320"/>
            <a:ext cx="60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RAO</a:t>
            </a:r>
            <a:endParaRPr lang="ar-SA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 descr="msotw9_temp0"/>
          <p:cNvPicPr>
            <a:picLocks noChangeAspect="1" noChangeArrowheads="1"/>
          </p:cNvPicPr>
          <p:nvPr/>
        </p:nvPicPr>
        <p:blipFill>
          <a:blip r:embed="rId3" cstate="print">
            <a:lum bright="6000" contrast="56000"/>
          </a:blip>
          <a:srcRect/>
          <a:stretch>
            <a:fillRect/>
          </a:stretch>
        </p:blipFill>
        <p:spPr bwMode="auto">
          <a:xfrm>
            <a:off x="285750" y="928688"/>
            <a:ext cx="2000250" cy="52149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3698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RPO , RAO ribs (upper and lower ribs)                                                    ( Basic)</a:t>
            </a:r>
            <a:endParaRPr lang="ar-SA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071688" y="571500"/>
            <a:ext cx="6086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C00000"/>
                </a:solidFill>
                <a:cs typeface="Times New Roman" pitchFamily="18" charset="0"/>
              </a:rPr>
              <a:t>RPO ribs (injury to right posterior ribs, above diaphragm). </a:t>
            </a:r>
            <a:endParaRPr lang="ar-SA" sz="180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57250" y="6143625"/>
            <a:ext cx="5354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C00000"/>
                </a:solidFill>
                <a:cs typeface="Times New Roman" pitchFamily="18" charset="0"/>
              </a:rPr>
              <a:t>RAO (injury to left anterior ribs, above diaphragm).</a:t>
            </a:r>
            <a:endParaRPr lang="ar-SA" sz="180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3357563"/>
            <a:ext cx="671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C00000"/>
                </a:solidFill>
                <a:cs typeface="Times New Roman" pitchFamily="18" charset="0"/>
              </a:rPr>
              <a:t>RPO</a:t>
            </a:r>
            <a:endParaRPr lang="ar-SA" sz="180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6072188"/>
            <a:ext cx="6969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C00000"/>
                </a:solidFill>
                <a:cs typeface="Times New Roman" pitchFamily="18" charset="0"/>
              </a:rPr>
              <a:t>RAO</a:t>
            </a:r>
            <a:endParaRPr lang="ar-SA" sz="180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6392" name="Picture 2" descr="C:\Users\TOSHIBA\Desktop\rad 331\DATA\CD09049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38" y="928688"/>
            <a:ext cx="678656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5214938" y="2214563"/>
            <a:ext cx="474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B0F0"/>
                </a:solidFill>
              </a:rPr>
              <a:t>Rt</a:t>
            </a:r>
            <a:endParaRPr lang="ar-SA">
              <a:solidFill>
                <a:srgbClr val="00B0F0"/>
              </a:solidFill>
            </a:endParaRPr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5786438" y="2500313"/>
            <a:ext cx="387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Rt</a:t>
            </a:r>
            <a:endParaRPr lang="ar-SA"/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0" y="357188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cs typeface="Times New Roman" pitchFamily="18" charset="0"/>
              </a:rPr>
              <a:t>Affected  side should be close to cassette</a:t>
            </a:r>
            <a:endParaRPr lang="ar-SA" sz="1800" dirty="0">
              <a:solidFill>
                <a:srgbClr val="C00000"/>
              </a:solidFill>
            </a:endParaRPr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0" y="6488113"/>
            <a:ext cx="324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C00000"/>
                </a:solidFill>
                <a:cs typeface="Times New Roman" pitchFamily="18" charset="0"/>
              </a:rPr>
              <a:t>Affected side away from cassette</a:t>
            </a:r>
            <a:endParaRPr lang="ar-SA" sz="1800">
              <a:solidFill>
                <a:srgbClr val="C00000"/>
              </a:solidFill>
            </a:endParaRPr>
          </a:p>
        </p:txBody>
      </p:sp>
      <p:sp>
        <p:nvSpPr>
          <p:cNvPr id="16397" name="Rectangle 12"/>
          <p:cNvSpPr>
            <a:spLocks noChangeArrowheads="1"/>
          </p:cNvSpPr>
          <p:nvPr/>
        </p:nvSpPr>
        <p:spPr bwMode="auto">
          <a:xfrm>
            <a:off x="3000375" y="5286375"/>
            <a:ext cx="5705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cs typeface="Times New Roman" pitchFamily="18" charset="0"/>
              </a:rPr>
              <a:t>injury to the right side or pathology require RPO /LAO</a:t>
            </a:r>
            <a:endParaRPr lang="ar-SA" sz="1800"/>
          </a:p>
        </p:txBody>
      </p:sp>
      <p:sp>
        <p:nvSpPr>
          <p:cNvPr id="16398" name="Rectangle 13"/>
          <p:cNvSpPr>
            <a:spLocks noChangeArrowheads="1"/>
          </p:cNvSpPr>
          <p:nvPr/>
        </p:nvSpPr>
        <p:spPr bwMode="auto">
          <a:xfrm>
            <a:off x="3000375" y="5572125"/>
            <a:ext cx="5857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cs typeface="Times New Roman" pitchFamily="18" charset="0"/>
              </a:rPr>
              <a:t>injury to the left side or pathology require LPO /RAO </a:t>
            </a:r>
          </a:p>
          <a:p>
            <a:r>
              <a:rPr lang="en-US" sz="1800" b="1">
                <a:cs typeface="Times New Roman" pitchFamily="18" charset="0"/>
              </a:rPr>
              <a:t>To move spine away from area of interest</a:t>
            </a:r>
            <a:endParaRPr lang="ar-SA" sz="1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E33221-D8A1-49BE-AF75-E41EF5CCF49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7411" name="Picture 2" descr="C:\Users\TOSHIBA\Desktop\L5+L6\rad 331\DATA\CD09065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3143250" y="1857375"/>
            <a:ext cx="611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Rat</a:t>
            </a:r>
            <a:endParaRPr lang="ar-SA"/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8286750" y="1214438"/>
            <a:ext cx="4746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B0F0"/>
                </a:solidFill>
              </a:rPr>
              <a:t>Rt</a:t>
            </a:r>
            <a:endParaRPr lang="ar-SA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5C33A-BD19-48CE-9F1F-0D49E763D5D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8435" name="Picture 2" descr="C:\Users\TOSHIBA\Desktop\L5+L6\rad 331\DATA\CD09059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" y="0"/>
            <a:ext cx="9093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857250" y="5929313"/>
            <a:ext cx="5354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C00000"/>
                </a:solidFill>
                <a:cs typeface="Times New Roman" pitchFamily="18" charset="0"/>
              </a:rPr>
              <a:t>RAO (injury to left anterior ribs, above diaphragm).</a:t>
            </a:r>
            <a:endParaRPr lang="ar-SA" sz="180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1857375" y="6286500"/>
            <a:ext cx="3244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C00000"/>
                </a:solidFill>
                <a:cs typeface="Times New Roman" pitchFamily="18" charset="0"/>
              </a:rPr>
              <a:t>Affected side away from cassette</a:t>
            </a:r>
            <a:endParaRPr lang="ar-SA" sz="18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388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AP Clavicle:                                                                                                       ( Basic)</a:t>
            </a:r>
            <a:endParaRPr lang="en-US" b="1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76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10x12 in. (24x30 cm). Crosswise.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May be taken erect or supine.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arms at sides, chin raised, back of shoulder in contact with the cassette  or tabletop.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204864"/>
            <a:ext cx="59401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100 cm or 40 in.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 R: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AP: </a:t>
            </a:r>
            <a:r>
              <a:rPr lang="en-US" dirty="0" smtClean="0">
                <a:cs typeface="Times New Roman" pitchFamily="18" charset="0"/>
              </a:rPr>
              <a:t>perpendicular to film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or AP axial:  15- 30 cephalic. </a:t>
            </a:r>
            <a:endParaRPr lang="en-US" dirty="0" smtClean="0">
              <a:cs typeface="Times New Roman" pitchFamily="18" charset="0"/>
            </a:endParaRPr>
          </a:p>
          <a:p>
            <a:pPr algn="l"/>
            <a:r>
              <a:rPr lang="en-US" b="1" dirty="0" smtClean="0">
                <a:cs typeface="Times New Roman" pitchFamily="18" charset="0"/>
              </a:rPr>
              <a:t>C P: </a:t>
            </a:r>
            <a:r>
              <a:rPr lang="en-US" dirty="0" smtClean="0">
                <a:cs typeface="Times New Roman" pitchFamily="18" charset="0"/>
              </a:rPr>
              <a:t>directed to </a:t>
            </a:r>
            <a:r>
              <a:rPr lang="en-US" dirty="0" err="1" smtClean="0">
                <a:cs typeface="Times New Roman" pitchFamily="18" charset="0"/>
              </a:rPr>
              <a:t>midclavicle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Collimation: </a:t>
            </a:r>
            <a:r>
              <a:rPr lang="en-US" dirty="0" smtClean="0"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</a:t>
            </a:r>
          </a:p>
          <a:p>
            <a:pPr algn="l"/>
            <a:r>
              <a:rPr lang="en-US" dirty="0" smtClean="0">
                <a:cs typeface="Times New Roman" pitchFamily="18" charset="0"/>
                <a:sym typeface="Symbol" pitchFamily="18" charset="2"/>
              </a:rPr>
              <a:t>Exposure on arrested inspiration.</a:t>
            </a:r>
            <a:r>
              <a:rPr lang="en-US" b="1" dirty="0" smtClean="0">
                <a:cs typeface="Times New Roman" pitchFamily="18" charset="0"/>
              </a:rPr>
              <a:t> </a:t>
            </a:r>
            <a:endParaRPr lang="en-US" b="1" dirty="0"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072188" y="3717033"/>
            <a:ext cx="3071812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6588224" y="6165305"/>
            <a:ext cx="1428750" cy="720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588224" y="6165304"/>
            <a:ext cx="1440160" cy="6926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2" descr="E:\CD 5\MOSBY\IMAGE\DATA\CD05056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3"/>
            <a:ext cx="378618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3717033"/>
            <a:ext cx="3000375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5099905" y="6488113"/>
            <a:ext cx="18485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cs typeface="Times New Roman" pitchFamily="18" charset="0"/>
                <a:sym typeface="Symbol" pitchFamily="18" charset="2"/>
              </a:rPr>
              <a:t>15- 30 cephalic </a:t>
            </a:r>
            <a:endParaRPr lang="ar-SA" sz="1800" b="1" dirty="0"/>
          </a:p>
        </p:txBody>
      </p:sp>
      <p:sp>
        <p:nvSpPr>
          <p:cNvPr id="11" name="Rectangle 10"/>
          <p:cNvSpPr/>
          <p:nvPr/>
        </p:nvSpPr>
        <p:spPr>
          <a:xfrm>
            <a:off x="5652120" y="5805264"/>
            <a:ext cx="2251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perpendicular to film </a:t>
            </a:r>
            <a:endParaRPr lang="ar-SA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9928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PA  Axial Clavicle:                                                                                                           S</a:t>
            </a:r>
            <a:endParaRPr lang="ar-SA" dirty="0" smtClean="0">
              <a:cs typeface="Times New Roman" pitchFamily="18" charset="0"/>
            </a:endParaRPr>
          </a:p>
          <a:p>
            <a:pPr algn="l"/>
            <a:r>
              <a:rPr lang="en-US" sz="2000" dirty="0" smtClean="0">
                <a:cs typeface="Times New Roman" pitchFamily="18" charset="0"/>
              </a:rPr>
              <a:t>*</a:t>
            </a:r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10x12 in. (24x30 cm). Crosswise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*</a:t>
            </a:r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Patient erect, or lying down in prone position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arms at sides, Head turned away from affected side.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 *</a:t>
            </a:r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100 cm or 40 in.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*</a:t>
            </a:r>
            <a:r>
              <a:rPr lang="en-US" b="1" dirty="0" smtClean="0">
                <a:cs typeface="Times New Roman" pitchFamily="18" charset="0"/>
              </a:rPr>
              <a:t>Central Ray: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25  to 30 caudally.</a:t>
            </a:r>
            <a:endParaRPr lang="en-US" dirty="0" smtClean="0">
              <a:cs typeface="Times New Roman" pitchFamily="18" charset="0"/>
            </a:endParaRPr>
          </a:p>
          <a:p>
            <a:pPr algn="l"/>
            <a:r>
              <a:rPr lang="en-US" b="1" dirty="0" smtClean="0">
                <a:cs typeface="Times New Roman" pitchFamily="18" charset="0"/>
              </a:rPr>
              <a:t>Central Point</a:t>
            </a:r>
            <a:r>
              <a:rPr lang="en-US" dirty="0" smtClean="0">
                <a:cs typeface="Times New Roman" pitchFamily="18" charset="0"/>
              </a:rPr>
              <a:t>: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Mid shaft of clavicle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Collimation: </a:t>
            </a:r>
            <a:r>
              <a:rPr lang="en-US" dirty="0" smtClean="0"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</a:t>
            </a:r>
          </a:p>
          <a:p>
            <a:pPr algn="l"/>
            <a:r>
              <a:rPr lang="en-US" dirty="0" smtClean="0">
                <a:cs typeface="Times New Roman" pitchFamily="18" charset="0"/>
                <a:sym typeface="Symbol" pitchFamily="18" charset="2"/>
              </a:rPr>
              <a:t>Exposure on arrested inspiration.</a:t>
            </a:r>
            <a:r>
              <a:rPr lang="en-US" b="1" dirty="0" smtClean="0">
                <a:solidFill>
                  <a:srgbClr val="00B0F0"/>
                </a:solidFill>
                <a:cs typeface="Times New Roman" pitchFamily="18" charset="0"/>
              </a:rPr>
              <a:t> </a:t>
            </a:r>
            <a:endParaRPr lang="en-US" b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28926" y="3398640"/>
            <a:ext cx="6215074" cy="345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7544" y="3861048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25  to 30 caudally.</a:t>
            </a:r>
            <a:endParaRPr lang="ar-SA" sz="1800" b="1" dirty="0">
              <a:solidFill>
                <a:srgbClr val="C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283970" y="3645026"/>
            <a:ext cx="930397" cy="12853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8640"/>
            <a:ext cx="8100392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b="1" dirty="0" smtClean="0">
                <a:cs typeface="Times New Roman" pitchFamily="18" charset="0"/>
              </a:rPr>
              <a:t>AP  ACROMIOCLAVICULAR JOINTS (ACJs)                                     ( Basic)</a:t>
            </a:r>
            <a:endParaRPr lang="en-US" b="1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7667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14x17 in. (35x43 cm). Crosswise.</a:t>
            </a:r>
            <a:r>
              <a:rPr lang="en-US" b="1" dirty="0" smtClean="0">
                <a:cs typeface="Times New Roman" pitchFamily="18" charset="0"/>
              </a:rPr>
              <a:t> </a:t>
            </a:r>
            <a:endParaRPr lang="en-US" dirty="0" smtClean="0">
              <a:cs typeface="Times New Roman" pitchFamily="18" charset="0"/>
            </a:endParaRPr>
          </a:p>
          <a:p>
            <a:pPr algn="l"/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Done  with /without stress markers weights (8 – 10 pounds, 10 – 15 for large adult patients).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Patient erect 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back of shoulders against film, 2 films taken in the same position (one with the weights, other without), film 2” above shoulders.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140968"/>
            <a:ext cx="55081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180 cm or 72 in.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Central Ray: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90 horizontal to film center.</a:t>
            </a:r>
            <a:endParaRPr lang="en-US" dirty="0" smtClean="0">
              <a:cs typeface="Times New Roman" pitchFamily="18" charset="0"/>
            </a:endParaRPr>
          </a:p>
          <a:p>
            <a:pPr algn="l"/>
            <a:r>
              <a:rPr lang="en-US" b="1" dirty="0" smtClean="0">
                <a:cs typeface="Times New Roman" pitchFamily="18" charset="0"/>
              </a:rPr>
              <a:t>Central Point: Midpoint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between clavicles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Collimation: </a:t>
            </a:r>
            <a:r>
              <a:rPr lang="en-US" dirty="0" smtClean="0"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Exposure on arrested inspiration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  <a:sym typeface="Symbol" pitchFamily="18" charset="2"/>
              </a:rPr>
              <a:t>.</a:t>
            </a:r>
            <a:endParaRPr lang="en-US" dirty="0"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5" name="Picture 8" descr="mso4D3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940550" y="260648"/>
            <a:ext cx="22034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5611" y="3573017"/>
            <a:ext cx="3938389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AP scapula                                                                                                                 ( Basic)</a:t>
            </a:r>
            <a:endParaRPr lang="en-US" b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404664"/>
            <a:ext cx="6192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10x12in. (24x30cm). Lengthwise.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May be taken erect or supine 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( Erect is usually less painful for patient if condition allows). 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place  posterior surface of  shoulder in contact with film holder or table – top.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Gently abduct arm 90 degree and </a:t>
            </a:r>
            <a:r>
              <a:rPr lang="en-US" dirty="0" err="1" smtClean="0">
                <a:cs typeface="Times New Roman" pitchFamily="18" charset="0"/>
              </a:rPr>
              <a:t>supinate</a:t>
            </a:r>
            <a:r>
              <a:rPr lang="en-US" dirty="0" smtClean="0">
                <a:cs typeface="Times New Roman" pitchFamily="18" charset="0"/>
              </a:rPr>
              <a:t> hand.(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abduction will move scapula  laterally to clear more of thoracic structures.)</a:t>
            </a:r>
            <a:endParaRPr lang="en-US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708920"/>
            <a:ext cx="64442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100 cm or 40 in. 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C R: </a:t>
            </a:r>
            <a:r>
              <a:rPr lang="en-US" dirty="0" smtClean="0">
                <a:cs typeface="Times New Roman" pitchFamily="18" charset="0"/>
              </a:rPr>
              <a:t>perpendicular to film.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 P:</a:t>
            </a:r>
            <a:r>
              <a:rPr lang="en-US" dirty="0" smtClean="0">
                <a:cs typeface="Times New Roman" pitchFamily="18" charset="0"/>
              </a:rPr>
              <a:t> mid scapular area 2inch inferior to </a:t>
            </a:r>
            <a:r>
              <a:rPr lang="en-US" dirty="0" err="1" smtClean="0">
                <a:cs typeface="Times New Roman" pitchFamily="18" charset="0"/>
              </a:rPr>
              <a:t>coracoid</a:t>
            </a:r>
            <a:r>
              <a:rPr lang="en-US" dirty="0" smtClean="0">
                <a:cs typeface="Times New Roman" pitchFamily="18" charset="0"/>
              </a:rPr>
              <a:t> process,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 or to  level of </a:t>
            </a:r>
            <a:r>
              <a:rPr lang="en-US" dirty="0" err="1" smtClean="0">
                <a:cs typeface="Times New Roman" pitchFamily="18" charset="0"/>
              </a:rPr>
              <a:t>axilla</a:t>
            </a:r>
            <a:r>
              <a:rPr lang="en-US" dirty="0" smtClean="0">
                <a:cs typeface="Times New Roman" pitchFamily="18" charset="0"/>
              </a:rPr>
              <a:t> and approximately 2in (5cm) medial 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from lateral border of patient.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Collimation: </a:t>
            </a:r>
            <a:r>
              <a:rPr lang="en-US" dirty="0" smtClean="0"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</a:t>
            </a:r>
          </a:p>
          <a:p>
            <a:pPr algn="l"/>
            <a:r>
              <a:rPr lang="en-US" dirty="0" smtClean="0">
                <a:cs typeface="Times New Roman" pitchFamily="18" charset="0"/>
                <a:sym typeface="Symbol" pitchFamily="18" charset="2"/>
              </a:rPr>
              <a:t>Exposure on arrested inspiration.</a:t>
            </a:r>
            <a:endParaRPr lang="en-US" dirty="0"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5" name="Picture 2" descr="E:\CD 5\MOSBY\IMAGE\DATA\CD05067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643313"/>
            <a:ext cx="3635896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0129" y="908720"/>
            <a:ext cx="2873871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0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lateral scapula RAO:LAO                                                                                              ( Basic)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0" y="476672"/>
            <a:ext cx="8028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10x12 in. (24x30 cm)lengthwise. 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May be taken erect or supine ( Erect is usually less painful for patient if condition allows) Face patient toward cassette in anterior oblique position. 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hand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patient reach across front of chest and grasp opposite shoulder. This best Demonstrates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body of scapula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affected arm drop, flex elbow, and place forearm behind lower back with arm partially abducted. This best Demonstrates </a:t>
            </a:r>
            <a:r>
              <a:rPr lang="en-US" dirty="0" err="1" smtClean="0">
                <a:solidFill>
                  <a:srgbClr val="C00000"/>
                </a:solidFill>
                <a:cs typeface="Times New Roman" pitchFamily="18" charset="0"/>
              </a:rPr>
              <a:t>acromion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and coracoids processes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Palpate border of scapular and rotate patient until the scapular is in true lateral position. 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The average patient will be rotated 30 to45 degree from lateral position which result in a 45 to 60 anterior oblique position.</a:t>
            </a:r>
            <a: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lateral scapula</a:t>
            </a: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9330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100 cm or 40 in. 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Central Ray: </a:t>
            </a:r>
            <a:r>
              <a:rPr lang="en-US" dirty="0" smtClean="0">
                <a:cs typeface="Times New Roman" pitchFamily="18" charset="0"/>
              </a:rPr>
              <a:t>perpendicular to film.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Central Point: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midvertebral</a:t>
            </a:r>
            <a:r>
              <a:rPr lang="en-US" dirty="0" smtClean="0">
                <a:cs typeface="Times New Roman" pitchFamily="18" charset="0"/>
              </a:rPr>
              <a:t> border of scapula</a:t>
            </a:r>
            <a:r>
              <a:rPr lang="en-US" b="1" dirty="0" smtClean="0">
                <a:cs typeface="Times New Roman" pitchFamily="18" charset="0"/>
              </a:rPr>
              <a:t>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Collimation: </a:t>
            </a:r>
            <a:r>
              <a:rPr lang="en-US" dirty="0" smtClean="0"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Exposure on arrested inspiration.</a:t>
            </a:r>
            <a:r>
              <a:rPr lang="en-US" b="1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789040"/>
            <a:ext cx="2597274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789040"/>
            <a:ext cx="2267744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724128" y="4653136"/>
            <a:ext cx="17811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cs typeface="Times New Roman" pitchFamily="18" charset="0"/>
              </a:rPr>
              <a:t>body of scapula </a:t>
            </a:r>
            <a:endParaRPr lang="ar-SA" sz="14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724128" y="4941168"/>
            <a:ext cx="576064" cy="2851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8447088" y="3429000"/>
            <a:ext cx="696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cs typeface="Times New Roman" pitchFamily="18" charset="0"/>
              </a:rPr>
              <a:t>RAO</a:t>
            </a:r>
            <a:endParaRPr lang="ar-SA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TOSHIBA\Desktop\rad 331\DATA\CD09004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05"/>
          <p:cNvGraphicFramePr>
            <a:graphicFrameLocks/>
          </p:cNvGraphicFramePr>
          <p:nvPr/>
        </p:nvGraphicFramePr>
        <p:xfrm>
          <a:off x="1403648" y="836711"/>
          <a:ext cx="6624736" cy="6212670"/>
        </p:xfrm>
        <a:graphic>
          <a:graphicData uri="http://schemas.openxmlformats.org/drawingml/2006/table">
            <a:tbl>
              <a:tblPr/>
              <a:tblGrid>
                <a:gridCol w="4032448"/>
                <a:gridCol w="2592288"/>
              </a:tblGrid>
              <a:tr h="712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51725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cs typeface="Times New Roman" pitchFamily="18" charset="0"/>
                        </a:rPr>
                        <a:t>AP posterior ribs (upper and lower ribs) </a:t>
                      </a:r>
                    </a:p>
                    <a:p>
                      <a:pPr algn="ctr"/>
                      <a:endParaRPr lang="ar-SA" dirty="0"/>
                    </a:p>
                    <a:p>
                      <a:pPr algn="ctr"/>
                      <a:r>
                        <a:rPr lang="en-US" b="1" dirty="0" smtClean="0">
                          <a:cs typeface="Times New Roman" pitchFamily="18" charset="0"/>
                        </a:rPr>
                        <a:t>PA anterior ribs (upper ribs) </a:t>
                      </a:r>
                    </a:p>
                    <a:p>
                      <a:pPr algn="ctr"/>
                      <a:endParaRPr lang="ar-SA" u="sng" dirty="0"/>
                    </a:p>
                    <a:p>
                      <a:pPr algn="ctr"/>
                      <a:r>
                        <a:rPr lang="en-US" b="1" dirty="0" smtClean="0">
                          <a:latin typeface="Perpetua" pitchFamily="18" charset="0"/>
                        </a:rPr>
                        <a:t>RPO, RAO ribs (upper and lower ribs) 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1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cs typeface="Times New Roman" pitchFamily="18" charset="0"/>
                        </a:rPr>
                        <a:t>AP Clavicle</a:t>
                      </a:r>
                      <a:endParaRPr lang="ar-SA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cs typeface="Times New Roman" pitchFamily="18" charset="0"/>
                        </a:rPr>
                        <a:t>PA  Axial Clavicle</a:t>
                      </a:r>
                      <a:endParaRPr lang="ar-SA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182">
                <a:tc>
                  <a:txBody>
                    <a:bodyPr/>
                    <a:lstStyle/>
                    <a:p>
                      <a:r>
                        <a:rPr lang="en-US" b="1" dirty="0" smtClean="0">
                          <a:cs typeface="Times New Roman" pitchFamily="18" charset="0"/>
                        </a:rPr>
                        <a:t>AP  ACROMIOCLAVICULAR JOINTS (ACJs) </a:t>
                      </a:r>
                      <a:endParaRPr lang="ar-SA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ar-SA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1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cs typeface="Times New Roman" pitchFamily="18" charset="0"/>
                        </a:rPr>
                        <a:t>AP scapula </a:t>
                      </a:r>
                      <a:endParaRPr lang="ar-SA" b="1" dirty="0" smtClean="0"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smtClean="0">
                          <a:cs typeface="Times New Roman" pitchFamily="18" charset="0"/>
                        </a:rPr>
                        <a:t>lateral scapula RAO:LAO </a:t>
                      </a:r>
                      <a:endParaRPr lang="ar-SA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ar-SA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182">
                <a:tc>
                  <a:txBody>
                    <a:bodyPr/>
                    <a:lstStyle/>
                    <a:p>
                      <a:pPr algn="ctr"/>
                      <a:r>
                        <a:rPr kumimoji="1" lang="en-US" b="1" dirty="0" smtClean="0">
                          <a:cs typeface="Times New Roman" pitchFamily="18" charset="0"/>
                        </a:rPr>
                        <a:t>RAO sternum</a:t>
                      </a:r>
                    </a:p>
                    <a:p>
                      <a:pPr algn="ctr"/>
                      <a:r>
                        <a:rPr kumimoji="1" lang="en-US" b="1" dirty="0" smtClean="0">
                          <a:cs typeface="Times New Roman" pitchFamily="18" charset="0"/>
                        </a:rPr>
                        <a:t>Lateral sternum  </a:t>
                      </a:r>
                      <a:endParaRPr lang="ar-SA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ar-SA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182">
                <a:tc>
                  <a:txBody>
                    <a:bodyPr/>
                    <a:lstStyle/>
                    <a:p>
                      <a:r>
                        <a:rPr kumimoji="1" lang="en-US" b="1" dirty="0" smtClean="0">
                          <a:cs typeface="Times New Roman" pitchFamily="18" charset="0"/>
                        </a:rPr>
                        <a:t>PA bilateral </a:t>
                      </a:r>
                      <a:r>
                        <a:rPr kumimoji="1" lang="en-US" b="1" dirty="0" err="1" smtClean="0">
                          <a:cs typeface="Times New Roman" pitchFamily="18" charset="0"/>
                        </a:rPr>
                        <a:t>sternoclavicular</a:t>
                      </a:r>
                      <a:r>
                        <a:rPr kumimoji="1" lang="en-US" b="1" dirty="0" smtClean="0">
                          <a:cs typeface="Times New Roman" pitchFamily="18" charset="0"/>
                        </a:rPr>
                        <a:t> joints (SCJs)</a:t>
                      </a:r>
                    </a:p>
                    <a:p>
                      <a:pPr algn="ctr"/>
                      <a:r>
                        <a:rPr kumimoji="1" lang="en-US" b="1" dirty="0" smtClean="0">
                          <a:cs typeface="Times New Roman" pitchFamily="18" charset="0"/>
                        </a:rPr>
                        <a:t>RA O </a:t>
                      </a:r>
                      <a:r>
                        <a:rPr kumimoji="1" lang="en-US" b="1" dirty="0" err="1" smtClean="0">
                          <a:cs typeface="Times New Roman" pitchFamily="18" charset="0"/>
                        </a:rPr>
                        <a:t>sternoclavicular</a:t>
                      </a:r>
                      <a:r>
                        <a:rPr kumimoji="1" lang="en-US" b="1" dirty="0" smtClean="0">
                          <a:cs typeface="Times New Roman" pitchFamily="18" charset="0"/>
                        </a:rPr>
                        <a:t> joints (SCJs)  </a:t>
                      </a:r>
                      <a:endParaRPr lang="ar-SA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ar-SA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999720" y="260648"/>
            <a:ext cx="5654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Ribs,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 Clavicle,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scapula ,</a:t>
            </a:r>
            <a:r>
              <a:rPr lang="en-GB" sz="2400" b="1" dirty="0" smtClean="0">
                <a:solidFill>
                  <a:srgbClr val="FF0000"/>
                </a:solidFill>
              </a:rPr>
              <a:t>sternum, SCJs, ACJs.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532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b="1" dirty="0" smtClean="0">
                <a:cs typeface="Times New Roman" pitchFamily="18" charset="0"/>
              </a:rPr>
              <a:t>RAO sternum                                                                                                      (Basic)</a:t>
            </a:r>
            <a:r>
              <a:rPr lang="en-US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926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10x12 in. (24x30 cm) lengthwise. 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Patient erect ( preferred). or </a:t>
            </a:r>
            <a:r>
              <a:rPr lang="en-US" dirty="0" err="1" smtClean="0">
                <a:cs typeface="Times New Roman" pitchFamily="18" charset="0"/>
              </a:rPr>
              <a:t>Semiprone</a:t>
            </a:r>
            <a:r>
              <a:rPr lang="en-US" dirty="0" smtClean="0">
                <a:cs typeface="Times New Roman" pitchFamily="18" charset="0"/>
              </a:rPr>
              <a:t> position 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Patient erect with arms on sides, or semi prone with the left arm up and the right arm down by the side and slightly oblique (15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</a:t>
            </a:r>
            <a:r>
              <a:rPr lang="en-US" dirty="0" smtClean="0">
                <a:cs typeface="Times New Roman" pitchFamily="18" charset="0"/>
              </a:rPr>
              <a:t> - 20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, to the right side </a:t>
            </a:r>
            <a:r>
              <a:rPr lang="en-US" dirty="0" smtClean="0">
                <a:cs typeface="Times New Roman" pitchFamily="18" charset="0"/>
              </a:rPr>
              <a:t>).</a:t>
            </a:r>
            <a:r>
              <a:rPr kumimoji="1" lang="en-US" b="1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924944"/>
            <a:ext cx="5508104" cy="2059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Distance:  </a:t>
            </a:r>
            <a:r>
              <a:rPr lang="en-US" dirty="0" smtClean="0">
                <a:cs typeface="Times New Roman" pitchFamily="18" charset="0"/>
              </a:rPr>
              <a:t>100 cm or 40 in. 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Central Ray: </a:t>
            </a:r>
            <a:r>
              <a:rPr lang="en-US" dirty="0" smtClean="0">
                <a:cs typeface="Times New Roman" pitchFamily="18" charset="0"/>
              </a:rPr>
              <a:t>perpendicular to film</a:t>
            </a:r>
          </a:p>
          <a:p>
            <a:pPr algn="l">
              <a:lnSpc>
                <a:spcPct val="80000"/>
              </a:lnSpc>
              <a:buClr>
                <a:srgbClr val="FF0000"/>
              </a:buClr>
              <a:buSzPct val="140000"/>
            </a:pPr>
            <a:r>
              <a:rPr lang="en-US" b="1" dirty="0" smtClean="0">
                <a:cs typeface="Times New Roman" pitchFamily="18" charset="0"/>
              </a:rPr>
              <a:t>Central Point: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Center of sternum (midway between jugular  notch  and the xiphoid process).</a:t>
            </a:r>
            <a:r>
              <a:rPr lang="en-US" b="1" dirty="0" smtClean="0">
                <a:cs typeface="Times New Roman" pitchFamily="18" charset="0"/>
              </a:rPr>
              <a:t> </a:t>
            </a:r>
          </a:p>
          <a:p>
            <a:pPr algn="l">
              <a:lnSpc>
                <a:spcPct val="80000"/>
              </a:lnSpc>
              <a:buClr>
                <a:srgbClr val="FF0000"/>
              </a:buClr>
              <a:buSzPct val="140000"/>
            </a:pPr>
            <a:r>
              <a:rPr lang="en-US" b="1" dirty="0" smtClean="0">
                <a:cs typeface="Times New Roman" pitchFamily="18" charset="0"/>
              </a:rPr>
              <a:t>Collimation:   </a:t>
            </a:r>
            <a:r>
              <a:rPr lang="en-US" dirty="0" smtClean="0"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</a:t>
            </a:r>
            <a:endParaRPr lang="en-US" dirty="0" smtClean="0"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0000"/>
              </a:buClr>
              <a:buSzPct val="140000"/>
            </a:pPr>
            <a:r>
              <a:rPr lang="en-US" dirty="0" smtClean="0">
                <a:cs typeface="Times New Roman" pitchFamily="18" charset="0"/>
                <a:sym typeface="Symbol" pitchFamily="18" charset="2"/>
              </a:rPr>
              <a:t>Breathing technique preferred if patient can cooperate.</a:t>
            </a:r>
          </a:p>
          <a:p>
            <a:pPr algn="l">
              <a:lnSpc>
                <a:spcPct val="90000"/>
              </a:lnSpc>
              <a:buClr>
                <a:srgbClr val="FF0000"/>
              </a:buClr>
              <a:buSzPct val="140000"/>
            </a:pPr>
            <a:r>
              <a:rPr lang="en-US" dirty="0" smtClean="0">
                <a:cs typeface="Times New Roman" pitchFamily="18" charset="0"/>
                <a:sym typeface="Symbol" pitchFamily="18" charset="2"/>
              </a:rPr>
              <a:t>( exposure on normal  Quiet breathing), or else, during a  suspended expiration.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  <a:sym typeface="Symbol" pitchFamily="18" charset="2"/>
              </a:rPr>
              <a:t> </a:t>
            </a:r>
            <a:endParaRPr lang="en-US" dirty="0">
              <a:solidFill>
                <a:srgbClr val="00B0F0"/>
              </a:solidFill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5" name="Picture 7" descr="msoB396E"/>
          <p:cNvPicPr>
            <a:picLocks noChangeAspect="1" noChangeArrowheads="1"/>
          </p:cNvPicPr>
          <p:nvPr/>
        </p:nvPicPr>
        <p:blipFill>
          <a:blip r:embed="rId2" cstate="print">
            <a:lum bright="-2000" contrast="6000"/>
          </a:blip>
          <a:srcRect/>
          <a:stretch>
            <a:fillRect/>
          </a:stretch>
        </p:blipFill>
        <p:spPr bwMode="auto">
          <a:xfrm>
            <a:off x="4355976" y="4857750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TOSHIBA\Desktop\rad 331\DATA\CD09029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3" y="3933056"/>
            <a:ext cx="2483768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TOSHIBA\Desktop\rad 331\DATA\CD09027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7" y="476672"/>
            <a:ext cx="3643313" cy="350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b="1" dirty="0" smtClean="0">
                <a:cs typeface="Times New Roman" pitchFamily="18" charset="0"/>
              </a:rPr>
              <a:t>Lateral sternum                                                                                                       (Basic) 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0" y="548680"/>
            <a:ext cx="69482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10x12 in. (24x30 cm) lengthwise. 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May be taken erect ( preferred) or </a:t>
            </a:r>
            <a:r>
              <a:rPr kumimoji="1" lang="en-US" dirty="0" smtClean="0">
                <a:cs typeface="Times New Roman" pitchFamily="18" charset="0"/>
              </a:rPr>
              <a:t>Lateral recumbent.</a:t>
            </a:r>
            <a:endParaRPr lang="en-US" dirty="0" smtClean="0">
              <a:cs typeface="Times New Roman" pitchFamily="18" charset="0"/>
            </a:endParaRPr>
          </a:p>
          <a:p>
            <a:pPr algn="l"/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Position patient with shoulders and arms drawn to back, or in a lateral recumbent (lying on the side, arms above the head), shoulders well back. 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150 to 180cm or 60 to 72in.to reduce magnification of </a:t>
            </a:r>
            <a:r>
              <a:rPr kumimoji="1" lang="en-US" dirty="0" smtClean="0">
                <a:cs typeface="Times New Roman" pitchFamily="18" charset="0"/>
              </a:rPr>
              <a:t>sternum caused by </a:t>
            </a:r>
          </a:p>
          <a:p>
            <a:pPr algn="l"/>
            <a:r>
              <a:rPr kumimoji="1" lang="en-US" dirty="0" smtClean="0">
                <a:cs typeface="Times New Roman" pitchFamily="18" charset="0"/>
              </a:rPr>
              <a:t>Increased OID.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140968"/>
            <a:ext cx="565212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buClr>
                <a:srgbClr val="FF0000"/>
              </a:buClr>
              <a:buSzPct val="140000"/>
            </a:pPr>
            <a:r>
              <a:rPr lang="en-US" b="1" dirty="0" smtClean="0">
                <a:cs typeface="Times New Roman" pitchFamily="18" charset="0"/>
              </a:rPr>
              <a:t>Central Ray: </a:t>
            </a:r>
            <a:r>
              <a:rPr lang="en-US" dirty="0" smtClean="0">
                <a:cs typeface="Times New Roman" pitchFamily="18" charset="0"/>
              </a:rPr>
              <a:t>perpendicular to film.  </a:t>
            </a:r>
          </a:p>
          <a:p>
            <a:pPr algn="l"/>
            <a:r>
              <a:rPr lang="en-US" b="1" dirty="0" smtClean="0">
                <a:cs typeface="Times New Roman" pitchFamily="18" charset="0"/>
              </a:rPr>
              <a:t>Collimation: </a:t>
            </a:r>
            <a:r>
              <a:rPr lang="en-US" dirty="0" smtClean="0">
                <a:cs typeface="Times New Roman" pitchFamily="18" charset="0"/>
              </a:rPr>
              <a:t>collimate on four sides to area of interest.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</a:t>
            </a:r>
            <a:endParaRPr lang="en-US" dirty="0" smtClean="0"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0000"/>
              </a:buClr>
              <a:buSzPct val="140000"/>
            </a:pPr>
            <a:r>
              <a:rPr lang="en-US" b="1" dirty="0" smtClean="0">
                <a:cs typeface="Times New Roman" pitchFamily="18" charset="0"/>
              </a:rPr>
              <a:t>Central Point: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Center of sternum (midway between jugular  notch  and the xiphoid process).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exposure during a suspended inspiration. </a:t>
            </a:r>
            <a:endParaRPr lang="en-US" dirty="0"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5" name="Picture 2" descr="C:\Users\TOSHIBA\Desktop\rad 331\DATA\CD0903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573016"/>
            <a:ext cx="3456384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msoDBEC0"/>
          <p:cNvPicPr>
            <a:picLocks noChangeAspect="1" noChangeArrowheads="1"/>
          </p:cNvPicPr>
          <p:nvPr/>
        </p:nvPicPr>
        <p:blipFill>
          <a:blip r:embed="rId3" cstate="print">
            <a:lum bright="-4000" contrast="6000"/>
          </a:blip>
          <a:srcRect/>
          <a:stretch>
            <a:fillRect/>
          </a:stretch>
        </p:blipFill>
        <p:spPr bwMode="auto">
          <a:xfrm>
            <a:off x="6804248" y="908720"/>
            <a:ext cx="20002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OSHIBA\Desktop\rad 331\DATA\CD0903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TOSHIBA\Desktop\rad 331\DATA\CD0903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284984"/>
            <a:ext cx="4572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TOSHIBA\Desktop\rad 331\DATA\CD09035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214688"/>
            <a:ext cx="45720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0" y="22768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buClr>
                <a:srgbClr val="FF0000"/>
              </a:buClr>
              <a:buSzPct val="140000"/>
            </a:pPr>
            <a:r>
              <a:rPr lang="en-US" sz="2000" b="1" dirty="0" smtClean="0">
                <a:cs typeface="Times New Roman" pitchFamily="18" charset="0"/>
              </a:rPr>
              <a:t>Structure shown:</a:t>
            </a:r>
            <a:r>
              <a:rPr kumimoji="1" lang="en-US" sz="2000" b="1" dirty="0" smtClean="0">
                <a:cs typeface="Times New Roman" pitchFamily="18" charset="0"/>
              </a:rPr>
              <a:t> </a:t>
            </a:r>
          </a:p>
          <a:p>
            <a:pPr algn="l">
              <a:lnSpc>
                <a:spcPct val="90000"/>
              </a:lnSpc>
              <a:buClr>
                <a:srgbClr val="FF0000"/>
              </a:buClr>
              <a:buSzPct val="140000"/>
            </a:pPr>
            <a:r>
              <a:rPr kumimoji="1" lang="en-US" sz="2000" dirty="0" smtClean="0">
                <a:cs typeface="Times New Roman" pitchFamily="18" charset="0"/>
              </a:rPr>
              <a:t>entire sternum with minimal overlap of soft tissue.</a:t>
            </a:r>
            <a:endParaRPr lang="en-US" sz="2000" dirty="0"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9563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1" lang="en-US" b="1" dirty="0" smtClean="0">
                <a:cs typeface="Times New Roman" pitchFamily="18" charset="0"/>
              </a:rPr>
              <a:t>PA bilateral </a:t>
            </a:r>
            <a:r>
              <a:rPr kumimoji="1" lang="en-US" b="1" dirty="0" err="1" smtClean="0">
                <a:cs typeface="Times New Roman" pitchFamily="18" charset="0"/>
              </a:rPr>
              <a:t>sternoclavicular</a:t>
            </a:r>
            <a:r>
              <a:rPr kumimoji="1" lang="en-US" b="1" dirty="0" smtClean="0">
                <a:cs typeface="Times New Roman" pitchFamily="18" charset="0"/>
              </a:rPr>
              <a:t> joints (SCJs)                                                                (Basic     </a:t>
            </a:r>
            <a:endParaRPr lang="ar-SA" b="1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20688"/>
            <a:ext cx="65162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cs typeface="Times New Roman" pitchFamily="18" charset="0"/>
              </a:rPr>
              <a:t>Film Size: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HD 18x24 cm</a:t>
            </a:r>
            <a:r>
              <a:rPr lang="en-US" sz="2000" dirty="0" smtClean="0">
                <a:cs typeface="Times New Roman" pitchFamily="18" charset="0"/>
              </a:rPr>
              <a:t>. </a:t>
            </a: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SHIELDING: </a:t>
            </a:r>
            <a:r>
              <a:rPr lang="en-US" sz="2000" dirty="0" smtClean="0">
                <a:cs typeface="Times New Roman" pitchFamily="18" charset="0"/>
              </a:rPr>
              <a:t>Shield </a:t>
            </a:r>
            <a:r>
              <a:rPr lang="en-US" sz="2000" dirty="0" err="1" smtClean="0">
                <a:cs typeface="Times New Roman" pitchFamily="18" charset="0"/>
              </a:rPr>
              <a:t>gonadal</a:t>
            </a:r>
            <a:r>
              <a:rPr lang="en-US" sz="2000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Patient Position: </a:t>
            </a:r>
            <a:r>
              <a:rPr lang="en-US" sz="2000" dirty="0" smtClean="0">
                <a:cs typeface="Times New Roman" pitchFamily="18" charset="0"/>
              </a:rPr>
              <a:t>Patient prone</a:t>
            </a:r>
            <a:r>
              <a:rPr kumimoji="1" lang="en-US" sz="2000" dirty="0" smtClean="0">
                <a:cs typeface="Times New Roman" pitchFamily="18" charset="0"/>
              </a:rPr>
              <a:t>.</a:t>
            </a:r>
            <a:endParaRPr lang="en-US" sz="2000" dirty="0" smtClean="0">
              <a:cs typeface="Times New Roman" pitchFamily="18" charset="0"/>
            </a:endParaRP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Part Position: </a:t>
            </a:r>
            <a:r>
              <a:rPr lang="en-US" sz="2000" dirty="0" smtClean="0">
                <a:cs typeface="Times New Roman" pitchFamily="18" charset="0"/>
              </a:rPr>
              <a:t>pillow for head ,which must be turned to one side, arms up beside the head.</a:t>
            </a: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Distance: </a:t>
            </a:r>
            <a:r>
              <a:rPr lang="en-US" sz="2000" dirty="0" smtClean="0">
                <a:cs typeface="Times New Roman" pitchFamily="18" charset="0"/>
              </a:rPr>
              <a:t>100 cm or 40 in.</a:t>
            </a:r>
            <a:r>
              <a:rPr lang="en-US" sz="2000" b="1" dirty="0" smtClean="0">
                <a:cs typeface="Times New Roman" pitchFamily="18" charset="0"/>
              </a:rPr>
              <a:t> </a:t>
            </a: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C R: </a:t>
            </a:r>
            <a:r>
              <a:rPr lang="en-US" sz="2000" dirty="0" smtClean="0">
                <a:cs typeface="Times New Roman" pitchFamily="18" charset="0"/>
              </a:rPr>
              <a:t>perpendicular to film..</a:t>
            </a:r>
            <a:endParaRPr lang="en-US" sz="2000" b="1" dirty="0" smtClean="0">
              <a:cs typeface="Times New Roman" pitchFamily="18" charset="0"/>
            </a:endParaRPr>
          </a:p>
          <a:p>
            <a:pPr algn="l">
              <a:lnSpc>
                <a:spcPct val="80000"/>
              </a:lnSpc>
              <a:buClr>
                <a:srgbClr val="FF0000"/>
              </a:buClr>
              <a:buSzPct val="140000"/>
            </a:pPr>
            <a:r>
              <a:rPr lang="en-US" sz="2000" b="1" dirty="0" smtClean="0">
                <a:cs typeface="Times New Roman" pitchFamily="18" charset="0"/>
              </a:rPr>
              <a:t>CP: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At level of T2-T3  3in (7 cm )distal to vertebra </a:t>
            </a:r>
            <a:r>
              <a:rPr lang="en-US" sz="2000" dirty="0" err="1" smtClean="0">
                <a:cs typeface="Times New Roman" pitchFamily="18" charset="0"/>
                <a:sym typeface="Symbol" pitchFamily="18" charset="2"/>
              </a:rPr>
              <a:t>prominens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.</a:t>
            </a:r>
            <a:endParaRPr lang="en-US" sz="2000" dirty="0" smtClean="0">
              <a:cs typeface="Times New Roman" pitchFamily="18" charset="0"/>
            </a:endParaRP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Collimation: </a:t>
            </a:r>
            <a:r>
              <a:rPr lang="en-US" sz="2000" dirty="0" smtClean="0">
                <a:cs typeface="Times New Roman" pitchFamily="18" charset="0"/>
              </a:rPr>
              <a:t>collimate on four sides to area of interest.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  </a:t>
            </a:r>
          </a:p>
          <a:p>
            <a:pPr algn="l"/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exposure done during suspended expiration..</a:t>
            </a:r>
            <a:endParaRPr lang="ar-SA" sz="2000" dirty="0"/>
          </a:p>
        </p:txBody>
      </p:sp>
      <p:pic>
        <p:nvPicPr>
          <p:cNvPr id="4" name="Picture 8" descr="msoA9A9C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148064" y="3429001"/>
            <a:ext cx="399593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7308304" y="3501008"/>
            <a:ext cx="0" cy="648394"/>
          </a:xfrm>
          <a:prstGeom prst="line">
            <a:avLst/>
          </a:prstGeom>
          <a:noFill/>
          <a:ln w="38100">
            <a:solidFill>
              <a:srgbClr val="CCFFFF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msoAE9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17207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rc 3"/>
          <p:cNvSpPr/>
          <p:nvPr/>
        </p:nvSpPr>
        <p:spPr>
          <a:xfrm flipH="1">
            <a:off x="5436096" y="2348880"/>
            <a:ext cx="785813" cy="785813"/>
          </a:xfrm>
          <a:prstGeom prst="arc">
            <a:avLst>
              <a:gd name="adj1" fmla="val 17108592"/>
              <a:gd name="adj2" fmla="val 352601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Arc 4"/>
          <p:cNvSpPr/>
          <p:nvPr/>
        </p:nvSpPr>
        <p:spPr>
          <a:xfrm>
            <a:off x="2843808" y="2348880"/>
            <a:ext cx="914400" cy="914400"/>
          </a:xfrm>
          <a:prstGeom prst="arc">
            <a:avLst>
              <a:gd name="adj1" fmla="val 17916630"/>
              <a:gd name="adj2" fmla="val 1135483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6" name="Arc 5"/>
          <p:cNvSpPr/>
          <p:nvPr/>
        </p:nvSpPr>
        <p:spPr>
          <a:xfrm>
            <a:off x="4067944" y="2780928"/>
            <a:ext cx="1202432" cy="914400"/>
          </a:xfrm>
          <a:prstGeom prst="arc">
            <a:avLst>
              <a:gd name="adj1" fmla="val 9929989"/>
              <a:gd name="adj2" fmla="val 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0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b="1" dirty="0" smtClean="0">
                <a:cs typeface="Times New Roman" pitchFamily="18" charset="0"/>
              </a:rPr>
              <a:t>RA O </a:t>
            </a:r>
            <a:r>
              <a:rPr kumimoji="1" lang="en-US" b="1" dirty="0" err="1" smtClean="0">
                <a:cs typeface="Times New Roman" pitchFamily="18" charset="0"/>
              </a:rPr>
              <a:t>sternoclavicular</a:t>
            </a:r>
            <a:r>
              <a:rPr kumimoji="1" lang="en-US" b="1" dirty="0" smtClean="0">
                <a:cs typeface="Times New Roman" pitchFamily="18" charset="0"/>
              </a:rPr>
              <a:t> joints (SCJs)                                                                     (Basic)</a:t>
            </a:r>
            <a:endParaRPr kumimoji="1" lang="en-US" b="1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764704"/>
            <a:ext cx="6408712" cy="305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cs typeface="Times New Roman" pitchFamily="18" charset="0"/>
              </a:rPr>
              <a:t>* </a:t>
            </a:r>
            <a:r>
              <a:rPr lang="en-US" sz="2000" b="1" dirty="0" smtClean="0">
                <a:cs typeface="Times New Roman" pitchFamily="18" charset="0"/>
              </a:rPr>
              <a:t>Film Size: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HD 18x24 cm</a:t>
            </a:r>
            <a:r>
              <a:rPr lang="en-US" sz="2000" dirty="0" smtClean="0">
                <a:cs typeface="Times New Roman" pitchFamily="18" charset="0"/>
              </a:rPr>
              <a:t> Crosswise. </a:t>
            </a: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SHIELDING: </a:t>
            </a:r>
            <a:r>
              <a:rPr lang="en-US" sz="2000" dirty="0" smtClean="0">
                <a:cs typeface="Times New Roman" pitchFamily="18" charset="0"/>
              </a:rPr>
              <a:t>Shield </a:t>
            </a:r>
            <a:r>
              <a:rPr lang="en-US" sz="2000" dirty="0" err="1" smtClean="0">
                <a:cs typeface="Times New Roman" pitchFamily="18" charset="0"/>
              </a:rPr>
              <a:t>gonadal</a:t>
            </a:r>
            <a:r>
              <a:rPr lang="en-US" sz="2000" dirty="0" smtClean="0">
                <a:cs typeface="Times New Roman" pitchFamily="18" charset="0"/>
              </a:rPr>
              <a:t> region.</a:t>
            </a: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Patient Position: </a:t>
            </a:r>
            <a:r>
              <a:rPr lang="en-US" sz="2000" dirty="0" smtClean="0">
                <a:cs typeface="Times New Roman" pitchFamily="18" charset="0"/>
              </a:rPr>
              <a:t>Patient prone</a:t>
            </a:r>
            <a:r>
              <a:rPr kumimoji="1" lang="en-US" sz="2000" dirty="0" smtClean="0">
                <a:cs typeface="Times New Roman" pitchFamily="18" charset="0"/>
              </a:rPr>
              <a:t>.</a:t>
            </a:r>
            <a:endParaRPr lang="en-US" sz="2000" dirty="0" smtClean="0">
              <a:cs typeface="Times New Roman" pitchFamily="18" charset="0"/>
            </a:endParaRP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Part Position: </a:t>
            </a:r>
            <a:r>
              <a:rPr lang="en-US" sz="2000" dirty="0" smtClean="0">
                <a:cs typeface="Times New Roman" pitchFamily="18" charset="0"/>
              </a:rPr>
              <a:t>rotated 15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</a:t>
            </a:r>
            <a:r>
              <a:rPr lang="en-US" sz="2000" dirty="0" smtClean="0">
                <a:cs typeface="Times New Roman" pitchFamily="18" charset="0"/>
              </a:rPr>
              <a:t>, up-side arm in front of the patient, opposite </a:t>
            </a:r>
            <a:r>
              <a:rPr lang="en-US" sz="2000" smtClean="0">
                <a:cs typeface="Times New Roman" pitchFamily="18" charset="0"/>
              </a:rPr>
              <a:t>arm behind the </a:t>
            </a:r>
            <a:r>
              <a:rPr lang="en-US" sz="2000" dirty="0" smtClean="0">
                <a:cs typeface="Times New Roman" pitchFamily="18" charset="0"/>
              </a:rPr>
              <a:t>Patient.</a:t>
            </a:r>
            <a:r>
              <a:rPr kumimoji="1" lang="en-US" sz="2000" b="1" dirty="0" smtClean="0">
                <a:cs typeface="Times New Roman" pitchFamily="18" charset="0"/>
              </a:rPr>
              <a:t> </a:t>
            </a:r>
            <a:endParaRPr lang="en-US" sz="2000" dirty="0" smtClean="0">
              <a:cs typeface="Times New Roman" pitchFamily="18" charset="0"/>
            </a:endParaRP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Distance: </a:t>
            </a:r>
            <a:r>
              <a:rPr lang="en-US" sz="2000" dirty="0" smtClean="0">
                <a:cs typeface="Times New Roman" pitchFamily="18" charset="0"/>
              </a:rPr>
              <a:t>100 cm or 40 in.</a:t>
            </a:r>
            <a:r>
              <a:rPr lang="en-US" sz="2000" b="1" dirty="0" smtClean="0">
                <a:cs typeface="Times New Roman" pitchFamily="18" charset="0"/>
              </a:rPr>
              <a:t> </a:t>
            </a:r>
          </a:p>
          <a:p>
            <a:pPr algn="l"/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b="1" dirty="0" smtClean="0">
                <a:cs typeface="Times New Roman" pitchFamily="18" charset="0"/>
              </a:rPr>
              <a:t>C R: </a:t>
            </a:r>
            <a:r>
              <a:rPr lang="en-US" sz="2000" dirty="0" smtClean="0">
                <a:cs typeface="Times New Roman" pitchFamily="18" charset="0"/>
              </a:rPr>
              <a:t>perpendicular to film.</a:t>
            </a:r>
          </a:p>
          <a:p>
            <a:pPr algn="l">
              <a:lnSpc>
                <a:spcPct val="80000"/>
              </a:lnSpc>
              <a:buClr>
                <a:srgbClr val="FF0000"/>
              </a:buClr>
              <a:buSzPct val="140000"/>
            </a:pPr>
            <a:r>
              <a:rPr lang="en-US" sz="2000" b="1" dirty="0" smtClean="0">
                <a:cs typeface="Times New Roman" pitchFamily="18" charset="0"/>
              </a:rPr>
              <a:t>CP: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At level of  T2-T3  3in distal to vertebra </a:t>
            </a:r>
            <a:r>
              <a:rPr lang="en-US" sz="2000" dirty="0" err="1" smtClean="0">
                <a:cs typeface="Times New Roman" pitchFamily="18" charset="0"/>
                <a:sym typeface="Symbol" pitchFamily="18" charset="2"/>
              </a:rPr>
              <a:t>prominens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.</a:t>
            </a:r>
            <a:endParaRPr lang="en-US" sz="2000" dirty="0" smtClean="0">
              <a:cs typeface="Times New Roman" pitchFamily="18" charset="0"/>
            </a:endParaRPr>
          </a:p>
          <a:p>
            <a:pPr algn="l"/>
            <a:r>
              <a:rPr lang="en-US" sz="2000" b="1" dirty="0" smtClean="0">
                <a:cs typeface="Times New Roman" pitchFamily="18" charset="0"/>
              </a:rPr>
              <a:t>Collimation: </a:t>
            </a:r>
            <a:r>
              <a:rPr lang="en-US" sz="2000" dirty="0" smtClean="0">
                <a:cs typeface="Times New Roman" pitchFamily="18" charset="0"/>
              </a:rPr>
              <a:t>collimate on four sides to area of interest.</a:t>
            </a: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 </a:t>
            </a:r>
          </a:p>
          <a:p>
            <a:pPr algn="l">
              <a:lnSpc>
                <a:spcPct val="90000"/>
              </a:lnSpc>
              <a:buClr>
                <a:srgbClr val="00B0F0"/>
              </a:buClr>
              <a:buSzPct val="140000"/>
            </a:pPr>
            <a:r>
              <a:rPr lang="en-US" sz="2000" dirty="0" smtClean="0">
                <a:cs typeface="Times New Roman" pitchFamily="18" charset="0"/>
                <a:sym typeface="Symbol" pitchFamily="18" charset="2"/>
              </a:rPr>
              <a:t>exposure done during suspended expiration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  <a:sym typeface="Symbol" pitchFamily="18" charset="2"/>
              </a:rPr>
              <a:t>.</a:t>
            </a:r>
            <a:endParaRPr lang="en-US" dirty="0">
              <a:solidFill>
                <a:srgbClr val="00B0F0"/>
              </a:solidFill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4" name="Picture 7" descr="mso558B8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364089" y="3728997"/>
            <a:ext cx="3779912" cy="312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 flipH="1">
            <a:off x="7020272" y="4149080"/>
            <a:ext cx="0" cy="576263"/>
          </a:xfrm>
          <a:prstGeom prst="line">
            <a:avLst/>
          </a:prstGeom>
          <a:noFill/>
          <a:ln w="38100">
            <a:solidFill>
              <a:srgbClr val="CCFFFF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63" y="1285875"/>
            <a:ext cx="3714750" cy="1428750"/>
          </a:xfrm>
        </p:spPr>
        <p:txBody>
          <a:bodyPr lIns="92075" tIns="46038" rIns="92075" bIns="46038">
            <a:normAutofit/>
          </a:bodyPr>
          <a:lstStyle/>
          <a:p>
            <a:pPr lvl="1" algn="l" rtl="0" eaLnBrk="1" hangingPunct="1">
              <a:buFont typeface="Arial" pitchFamily="34" charset="0"/>
              <a:buBlip>
                <a:blip r:embed="rId3"/>
              </a:buBlip>
              <a:defRPr/>
            </a:pPr>
            <a:r>
              <a:rPr lang="en-US" sz="2000" b="1" dirty="0" smtClean="0">
                <a:latin typeface="Perpetua" pitchFamily="18" charset="0"/>
              </a:rPr>
              <a:t>STERNUM  (breast bone).</a:t>
            </a:r>
          </a:p>
          <a:p>
            <a:pPr lvl="1" algn="l" rtl="0" eaLnBrk="1" hangingPunct="1">
              <a:buFont typeface="Arial" pitchFamily="34" charset="0"/>
              <a:buBlip>
                <a:blip r:embed="rId3"/>
              </a:buBlip>
              <a:defRPr/>
            </a:pPr>
            <a:r>
              <a:rPr lang="en-US" sz="2000" b="1" dirty="0" smtClean="0">
                <a:latin typeface="Perpetua" pitchFamily="18" charset="0"/>
              </a:rPr>
              <a:t>12 PAIR OF RIBS.</a:t>
            </a:r>
          </a:p>
          <a:p>
            <a:pPr lvl="1" algn="l" rtl="0" eaLnBrk="1" hangingPunct="1">
              <a:buFont typeface="Arial" pitchFamily="34" charset="0"/>
              <a:buBlip>
                <a:blip r:embed="rId3"/>
              </a:buBlip>
              <a:defRPr/>
            </a:pPr>
            <a:r>
              <a:rPr lang="en-US" sz="2000" b="1" dirty="0" smtClean="0">
                <a:latin typeface="Perpetua" pitchFamily="18" charset="0"/>
              </a:rPr>
              <a:t>12 THORACIC VERTEBRA.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7188" y="285750"/>
            <a:ext cx="8501062" cy="7493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90000"/>
              </a:lnSpc>
              <a:tabLst>
                <a:tab pos="5924550" algn="l"/>
              </a:tabLst>
            </a:pPr>
            <a:r>
              <a:rPr kumimoji="1" lang="en-US" sz="800" dirty="0">
                <a:solidFill>
                  <a:srgbClr val="DDDDDD"/>
                </a:solidFill>
                <a:latin typeface="Arial Narrow" pitchFamily="34" charset="0"/>
              </a:rPr>
              <a:t/>
            </a:r>
            <a:br>
              <a:rPr kumimoji="1" lang="en-US" sz="800" dirty="0">
                <a:solidFill>
                  <a:srgbClr val="DDDDDD"/>
                </a:solidFill>
                <a:latin typeface="Arial Narrow" pitchFamily="34" charset="0"/>
              </a:rPr>
            </a:br>
            <a:r>
              <a:rPr kumimoji="1" lang="en-US" sz="800" dirty="0">
                <a:solidFill>
                  <a:srgbClr val="DDDDDD"/>
                </a:solidFill>
                <a:latin typeface="Arial Narrow" pitchFamily="34" charset="0"/>
              </a:rPr>
              <a:t/>
            </a:r>
            <a:br>
              <a:rPr kumimoji="1" lang="en-US" sz="800" dirty="0">
                <a:solidFill>
                  <a:srgbClr val="DDDDDD"/>
                </a:solidFill>
                <a:latin typeface="Arial Narrow" pitchFamily="34" charset="0"/>
              </a:rPr>
            </a:br>
            <a:r>
              <a:rPr kumimoji="1" lang="en-US" sz="800" dirty="0">
                <a:solidFill>
                  <a:srgbClr val="DDDDDD"/>
                </a:solidFill>
                <a:latin typeface="Arial Narrow" pitchFamily="34" charset="0"/>
              </a:rPr>
              <a:t/>
            </a:r>
            <a:br>
              <a:rPr kumimoji="1" lang="en-US" sz="800" dirty="0">
                <a:solidFill>
                  <a:srgbClr val="DDDDDD"/>
                </a:solidFill>
                <a:latin typeface="Arial Narrow" pitchFamily="34" charset="0"/>
              </a:rPr>
            </a:br>
            <a:r>
              <a:rPr kumimoji="1" lang="en-US" dirty="0">
                <a:solidFill>
                  <a:srgbClr val="DDDDDD"/>
                </a:solidFill>
                <a:cs typeface="Times New Roman" pitchFamily="18" charset="0"/>
              </a:rPr>
              <a:t>    </a:t>
            </a:r>
            <a:r>
              <a:rPr kumimoji="1" lang="en-US" b="1" dirty="0">
                <a:solidFill>
                  <a:srgbClr val="DDDDDD"/>
                </a:solidFill>
                <a:cs typeface="Times New Roman" pitchFamily="18" charset="0"/>
              </a:rPr>
              <a:t>     Bony Thorax (Anatomy)</a:t>
            </a:r>
            <a:r>
              <a:rPr kumimoji="1" lang="en-US" b="1" dirty="0">
                <a:cs typeface="Times New Roman" pitchFamily="18" charset="0"/>
              </a:rPr>
              <a:t>             </a:t>
            </a:r>
            <a:r>
              <a:rPr kumimoji="1" lang="en-US" sz="2000" dirty="0">
                <a:latin typeface="Arial Narrow" pitchFamily="34" charset="0"/>
              </a:rPr>
              <a:t>	</a:t>
            </a:r>
          </a:p>
        </p:txBody>
      </p:sp>
      <p:pic>
        <p:nvPicPr>
          <p:cNvPr id="6148" name="Picture 11"/>
          <p:cNvPicPr>
            <a:picLocks noChangeAspect="1" noChangeArrowheads="1"/>
          </p:cNvPicPr>
          <p:nvPr/>
        </p:nvPicPr>
        <p:blipFill>
          <a:blip r:embed="rId4" cstate="print">
            <a:lum bright="14000" contrast="50000"/>
            <a:grayscl/>
          </a:blip>
          <a:srcRect/>
          <a:stretch>
            <a:fillRect/>
          </a:stretch>
        </p:blipFill>
        <p:spPr bwMode="auto">
          <a:xfrm>
            <a:off x="3071813" y="2714625"/>
            <a:ext cx="24288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2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0" y="2714625"/>
            <a:ext cx="30861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29125" y="1357313"/>
            <a:ext cx="3357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742950" lvl="1" indent="-285750" eaLnBrk="1" hangingPunct="1">
              <a:spcBef>
                <a:spcPct val="20000"/>
              </a:spcBef>
              <a:buFontTx/>
              <a:buBlip>
                <a:blip r:embed="rId6"/>
              </a:buBlip>
              <a:defRPr/>
            </a:pPr>
            <a:r>
              <a:rPr lang="en-US" sz="2000" b="1" dirty="0">
                <a:latin typeface="Perpetua" pitchFamily="18" charset="0"/>
                <a:cs typeface="+mn-cs"/>
              </a:rPr>
              <a:t>2 CLAVICLES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Blip>
                <a:blip r:embed="rId6"/>
              </a:buBlip>
              <a:defRPr/>
            </a:pPr>
            <a:r>
              <a:rPr lang="en-US" sz="2000" b="1" dirty="0">
                <a:latin typeface="Perpetua" pitchFamily="18" charset="0"/>
                <a:cs typeface="+mn-cs"/>
              </a:rPr>
              <a:t>2 SCAPULA</a:t>
            </a:r>
          </a:p>
        </p:txBody>
      </p:sp>
      <p:pic>
        <p:nvPicPr>
          <p:cNvPr id="6151" name="Picture 2" descr="C:\Users\TOSHIBA\Desktop\rad 331\DATA\CD09009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88" y="2714625"/>
            <a:ext cx="36433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cs typeface="Times New Roman" pitchFamily="18" charset="0"/>
              </a:rPr>
              <a:t>AP posterior ribs (upper and lower ribs)                                                            ( Basic)</a:t>
            </a:r>
            <a:endParaRPr lang="ar-SA" b="1" dirty="0"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76672"/>
            <a:ext cx="5796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>
                <a:cs typeface="Times New Roman" pitchFamily="18" charset="0"/>
              </a:rPr>
              <a:t>Film Size: 14x17 in. (35x43 cm). Crosswise or lengthwise.</a:t>
            </a:r>
          </a:p>
          <a:p>
            <a:pPr algn="l">
              <a:defRPr/>
            </a:pPr>
            <a:r>
              <a:rPr lang="en-US" dirty="0">
                <a:cs typeface="Times New Roman" pitchFamily="18" charset="0"/>
              </a:rPr>
              <a:t> SHIELDING: Shield </a:t>
            </a:r>
            <a:r>
              <a:rPr lang="en-US" dirty="0" err="1">
                <a:cs typeface="Times New Roman" pitchFamily="18" charset="0"/>
              </a:rPr>
              <a:t>gonadal</a:t>
            </a:r>
            <a:r>
              <a:rPr lang="en-US" dirty="0">
                <a:cs typeface="Times New Roman" pitchFamily="18" charset="0"/>
              </a:rPr>
              <a:t> region.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196752"/>
            <a:ext cx="7164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cs typeface="Times New Roman" pitchFamily="18" charset="0"/>
              </a:rPr>
              <a:t>Patient Position: </a:t>
            </a:r>
            <a:r>
              <a:rPr lang="en-US" b="1" u="sng" dirty="0">
                <a:cs typeface="Times New Roman" pitchFamily="18" charset="0"/>
              </a:rPr>
              <a:t>For upper ribs: Patient erect  </a:t>
            </a:r>
            <a:r>
              <a:rPr lang="en-US" dirty="0">
                <a:cs typeface="Times New Roman" pitchFamily="18" charset="0"/>
              </a:rPr>
              <a:t>(</a:t>
            </a:r>
            <a:r>
              <a:rPr lang="en-US" u="sng" dirty="0">
                <a:cs typeface="Times New Roman" pitchFamily="18" charset="0"/>
              </a:rPr>
              <a:t>preferred)</a:t>
            </a:r>
            <a:r>
              <a:rPr lang="en-US" dirty="0">
                <a:cs typeface="Times New Roman" pitchFamily="18" charset="0"/>
              </a:rPr>
              <a:t>, specially  in case of trauma </a:t>
            </a:r>
            <a:r>
              <a:rPr lang="en-US" dirty="0" smtClean="0">
                <a:cs typeface="Times New Roman" pitchFamily="18" charset="0"/>
              </a:rPr>
              <a:t>to </a:t>
            </a:r>
            <a:r>
              <a:rPr lang="en-US" u="sng" dirty="0">
                <a:cs typeface="Times New Roman" pitchFamily="18" charset="0"/>
              </a:rPr>
              <a:t>prevent lungs puncture by a fractured rib.</a:t>
            </a:r>
            <a:r>
              <a:rPr lang="en-US" dirty="0">
                <a:cs typeface="Times New Roman" pitchFamily="18" charset="0"/>
              </a:rPr>
              <a:t> 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1691680" y="1844824"/>
            <a:ext cx="3165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b="1" u="sng" dirty="0">
                <a:cs typeface="Times New Roman" pitchFamily="18" charset="0"/>
              </a:rPr>
              <a:t>For Lower ribs: Patient supine.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276872"/>
            <a:ext cx="7524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shoulders rotated  interiorly to remove  scapula away from the  lung fields, Chin raised to prevent superimposition with upper ribs,  patient looks straight ahead.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3212976"/>
            <a:ext cx="6696744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100 cm or 40 in,</a:t>
            </a:r>
          </a:p>
          <a:p>
            <a:pPr algn="l">
              <a:defRPr/>
            </a:pPr>
            <a:r>
              <a:rPr lang="en-US" dirty="0" smtClean="0">
                <a:cs typeface="Times New Roman" pitchFamily="18" charset="0"/>
              </a:rPr>
              <a:t>     grid is used.  kV</a:t>
            </a:r>
            <a:r>
              <a:rPr lang="en-US" u="sng" dirty="0" smtClean="0">
                <a:cs typeface="Times New Roman" pitchFamily="18" charset="0"/>
              </a:rPr>
              <a:t>(65 – 75) </a:t>
            </a:r>
            <a:r>
              <a:rPr lang="en-US" dirty="0" smtClean="0">
                <a:cs typeface="Times New Roman" pitchFamily="18" charset="0"/>
              </a:rPr>
              <a:t>for above diaphragm,(</a:t>
            </a:r>
            <a:r>
              <a:rPr lang="en-US" u="sng" dirty="0" smtClean="0">
                <a:cs typeface="Times New Roman" pitchFamily="18" charset="0"/>
              </a:rPr>
              <a:t>75 – 85</a:t>
            </a:r>
            <a:r>
              <a:rPr lang="en-US" dirty="0" smtClean="0">
                <a:cs typeface="Times New Roman" pitchFamily="18" charset="0"/>
              </a:rPr>
              <a:t>) for below diaphragm.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 * C R: </a:t>
            </a:r>
            <a:r>
              <a:rPr lang="en-US" dirty="0" smtClean="0">
                <a:cs typeface="Times New Roman" pitchFamily="18" charset="0"/>
              </a:rPr>
              <a:t>perpendicular to film.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b="1" dirty="0" smtClean="0">
                <a:cs typeface="Times New Roman" pitchFamily="18" charset="0"/>
              </a:rPr>
              <a:t>CP :Upper ribs </a:t>
            </a:r>
            <a:r>
              <a:rPr lang="en-US" dirty="0" smtClean="0">
                <a:cs typeface="Times New Roman" pitchFamily="18" charset="0"/>
              </a:rPr>
              <a:t>(above diaphragm): To 3or 4 in (8 – 10 cm )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dirty="0" smtClean="0">
                <a:cs typeface="Times New Roman" pitchFamily="18" charset="0"/>
              </a:rPr>
              <a:t> below the  jugular  notch (level of  T7 ).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dirty="0" smtClean="0">
                <a:cs typeface="Times New Roman" pitchFamily="18" charset="0"/>
              </a:rPr>
              <a:t>      </a:t>
            </a:r>
            <a:r>
              <a:rPr lang="en-US" b="1" dirty="0" smtClean="0">
                <a:cs typeface="Times New Roman" pitchFamily="18" charset="0"/>
              </a:rPr>
              <a:t>Lower ribs </a:t>
            </a:r>
            <a:r>
              <a:rPr lang="en-US" dirty="0" smtClean="0">
                <a:cs typeface="Times New Roman" pitchFamily="18" charset="0"/>
              </a:rPr>
              <a:t>(below diaphragm):  Midway between 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dirty="0" smtClean="0">
                <a:cs typeface="Times New Roman" pitchFamily="18" charset="0"/>
              </a:rPr>
              <a:t>xiphoid  and lower rib cage.         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Collimation: collimate on four sides to area of interest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251520" y="6183969"/>
            <a:ext cx="640871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b="1" dirty="0" smtClean="0">
                <a:cs typeface="Times New Roman" pitchFamily="18" charset="0"/>
              </a:rPr>
              <a:t>For upper ribs: </a:t>
            </a:r>
            <a:r>
              <a:rPr lang="en-US" dirty="0" smtClean="0">
                <a:cs typeface="Times New Roman" pitchFamily="18" charset="0"/>
              </a:rPr>
              <a:t>Exposure on the  arrested full inspiration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b="1" dirty="0" smtClean="0">
                <a:cs typeface="Times New Roman" pitchFamily="18" charset="0"/>
              </a:rPr>
              <a:t>For lower ribs: </a:t>
            </a:r>
            <a:r>
              <a:rPr lang="en-US" dirty="0" smtClean="0">
                <a:cs typeface="Times New Roman" pitchFamily="18" charset="0"/>
              </a:rPr>
              <a:t> Exposure on the arrested full expiration</a:t>
            </a:r>
            <a:endParaRPr lang="en-US" dirty="0">
              <a:cs typeface="Times New Roman" pitchFamily="18" charset="0"/>
            </a:endParaRPr>
          </a:p>
        </p:txBody>
      </p:sp>
      <p:pic>
        <p:nvPicPr>
          <p:cNvPr id="11" name="Picture 9" descr="msotw9_temp0"/>
          <p:cNvPicPr>
            <a:picLocks noChangeAspect="1" noChangeArrowheads="1"/>
          </p:cNvPicPr>
          <p:nvPr/>
        </p:nvPicPr>
        <p:blipFill>
          <a:blip r:embed="rId2" cstate="print">
            <a:lum contrast="42000"/>
          </a:blip>
          <a:srcRect/>
          <a:stretch>
            <a:fillRect/>
          </a:stretch>
        </p:blipFill>
        <p:spPr bwMode="auto">
          <a:xfrm>
            <a:off x="5652120" y="3861048"/>
            <a:ext cx="349188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C:\Users\TOSHIBA\Desktop\rad 331\DATA\CD09055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412776"/>
            <a:ext cx="5132388" cy="384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2348880"/>
            <a:ext cx="3707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cs typeface="Times New Roman" pitchFamily="18" charset="0"/>
              </a:rPr>
              <a:t>S </a:t>
            </a:r>
            <a:r>
              <a:rPr lang="en-US" b="1" dirty="0" err="1" smtClean="0">
                <a:cs typeface="Times New Roman" pitchFamily="18" charset="0"/>
              </a:rPr>
              <a:t>S</a:t>
            </a:r>
            <a:endParaRPr lang="en-US" b="1" dirty="0" smtClean="0">
              <a:cs typeface="Times New Roman" pitchFamily="18" charset="0"/>
            </a:endParaRPr>
          </a:p>
          <a:p>
            <a:pPr algn="l"/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above diaphragm </a:t>
            </a:r>
            <a:r>
              <a:rPr lang="en-US" b="1" dirty="0" smtClean="0">
                <a:cs typeface="Times New Roman" pitchFamily="18" charset="0"/>
              </a:rPr>
              <a:t>:</a:t>
            </a:r>
            <a:r>
              <a:rPr lang="en-US" dirty="0" smtClean="0">
                <a:cs typeface="Times New Roman" pitchFamily="18" charset="0"/>
              </a:rPr>
              <a:t>ribs 1 – 9 or 1 - 10 should be seen</a:t>
            </a:r>
          </a:p>
          <a:p>
            <a:pPr algn="l"/>
            <a:r>
              <a:rPr lang="en-US" dirty="0" smtClean="0">
                <a:cs typeface="Times New Roman" pitchFamily="18" charset="0"/>
              </a:rPr>
              <a:t>below diaphragm ribs 8 - 12 should be seen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.</a:t>
            </a:r>
            <a:endParaRPr lang="en-US" dirty="0">
              <a:solidFill>
                <a:srgbClr val="00B0F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TOSHIBA\Desktop\rad 331\DATA\CD09055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6188"/>
            <a:ext cx="507206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3214688"/>
            <a:ext cx="3786187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8643938" y="3786188"/>
            <a:ext cx="500062" cy="3571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" name="Oval 4"/>
          <p:cNvSpPr/>
          <p:nvPr/>
        </p:nvSpPr>
        <p:spPr>
          <a:xfrm>
            <a:off x="8643938" y="4643438"/>
            <a:ext cx="500062" cy="3571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6643688" y="6211888"/>
            <a:ext cx="1928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002060"/>
                </a:solidFill>
                <a:cs typeface="Times New Roman" pitchFamily="18" charset="0"/>
              </a:rPr>
              <a:t>1= Posterior ribs </a:t>
            </a:r>
          </a:p>
          <a:p>
            <a:r>
              <a:rPr lang="en-US" sz="1800" b="1">
                <a:solidFill>
                  <a:srgbClr val="002060"/>
                </a:solidFill>
                <a:cs typeface="Times New Roman" pitchFamily="18" charset="0"/>
              </a:rPr>
              <a:t>2= Anterior ribs</a:t>
            </a:r>
          </a:p>
        </p:txBody>
      </p:sp>
      <p:pic>
        <p:nvPicPr>
          <p:cNvPr id="12295" name="Picture 7" descr="C:\Users\TOSHIBA\Desktop\L5+L6\rad 331\DATA\CD0906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0006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 descr="msoCF8DA"/>
          <p:cNvPicPr>
            <a:picLocks noChangeAspect="1" noChangeArrowheads="1"/>
          </p:cNvPicPr>
          <p:nvPr/>
        </p:nvPicPr>
        <p:blipFill>
          <a:blip r:embed="rId6" cstate="print">
            <a:lum contrast="6000"/>
          </a:blip>
          <a:srcRect/>
          <a:stretch>
            <a:fillRect/>
          </a:stretch>
        </p:blipFill>
        <p:spPr bwMode="auto">
          <a:xfrm>
            <a:off x="5286375" y="0"/>
            <a:ext cx="3571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PA anterior ribs (upper ribs)                                                                               (Basic)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251520" y="548680"/>
            <a:ext cx="56166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Film Size:</a:t>
            </a:r>
            <a:r>
              <a:rPr lang="en-US" dirty="0" smtClean="0">
                <a:cs typeface="Times New Roman" pitchFamily="18" charset="0"/>
              </a:rPr>
              <a:t> 14x17 in. (35x43 cm). Crosswise or lengthwise</a:t>
            </a:r>
          </a:p>
          <a:p>
            <a:pPr algn="l">
              <a:defRPr/>
            </a:pPr>
            <a:r>
              <a:rPr lang="en-US" dirty="0" smtClean="0">
                <a:cs typeface="Times New Roman" pitchFamily="18" charset="0"/>
              </a:rPr>
              <a:t>* </a:t>
            </a:r>
            <a:r>
              <a:rPr lang="en-US" b="1" dirty="0" smtClean="0">
                <a:cs typeface="Times New Roman" pitchFamily="18" charset="0"/>
              </a:rPr>
              <a:t>SHIELDING: </a:t>
            </a:r>
            <a:r>
              <a:rPr lang="en-US" dirty="0" smtClean="0">
                <a:cs typeface="Times New Roman" pitchFamily="18" charset="0"/>
              </a:rPr>
              <a:t>Shield </a:t>
            </a:r>
            <a:r>
              <a:rPr lang="en-US" dirty="0" err="1" smtClean="0">
                <a:cs typeface="Times New Roman" pitchFamily="18" charset="0"/>
              </a:rPr>
              <a:t>gonadal</a:t>
            </a:r>
            <a:r>
              <a:rPr lang="en-US" dirty="0" smtClean="0">
                <a:cs typeface="Times New Roman" pitchFamily="18" charset="0"/>
              </a:rPr>
              <a:t> region.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Patient Position: </a:t>
            </a:r>
            <a:r>
              <a:rPr lang="en-US" dirty="0" smtClean="0">
                <a:cs typeface="Times New Roman" pitchFamily="18" charset="0"/>
              </a:rPr>
              <a:t>For upper ribs</a:t>
            </a:r>
            <a:r>
              <a:rPr lang="en-US" b="1" dirty="0" smtClean="0">
                <a:cs typeface="Times New Roman" pitchFamily="18" charset="0"/>
              </a:rPr>
              <a:t>: </a:t>
            </a:r>
            <a:r>
              <a:rPr lang="en-US" dirty="0" smtClean="0">
                <a:cs typeface="Times New Roman" pitchFamily="18" charset="0"/>
              </a:rPr>
              <a:t>Patient erect  (preferred),or prone if necessary ,with arms down to the side.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Part Position: </a:t>
            </a:r>
            <a:r>
              <a:rPr lang="en-US" dirty="0" smtClean="0">
                <a:cs typeface="Times New Roman" pitchFamily="18" charset="0"/>
              </a:rPr>
              <a:t>shoulders rotated  anteriorly to remove  scapula away from the  lung fields.</a:t>
            </a:r>
          </a:p>
          <a:p>
            <a:pPr algn="l">
              <a:defRPr/>
            </a:pPr>
            <a:r>
              <a:rPr lang="en-US" dirty="0" smtClean="0">
                <a:cs typeface="Times New Roman" pitchFamily="18" charset="0"/>
              </a:rPr>
              <a:t>No rotation of thorax or pelvis. </a:t>
            </a:r>
          </a:p>
          <a:p>
            <a:pPr algn="l">
              <a:defRPr/>
            </a:pPr>
            <a:r>
              <a:rPr lang="en-US" dirty="0" smtClean="0">
                <a:cs typeface="Times New Roman" pitchFamily="18" charset="0"/>
              </a:rPr>
              <a:t>kV (65 – 75 for above diaphragm 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3212976"/>
            <a:ext cx="4572000" cy="2142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Distance: </a:t>
            </a:r>
            <a:r>
              <a:rPr lang="en-US" dirty="0" smtClean="0">
                <a:cs typeface="Times New Roman" pitchFamily="18" charset="0"/>
              </a:rPr>
              <a:t>100 cm or 40 in, grid. 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CR: </a:t>
            </a:r>
            <a:r>
              <a:rPr lang="en-US" dirty="0" smtClean="0">
                <a:cs typeface="Times New Roman" pitchFamily="18" charset="0"/>
              </a:rPr>
              <a:t>perpendicular to film.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buSzPct val="125000"/>
              <a:defRPr/>
            </a:pPr>
            <a:r>
              <a:rPr lang="en-US" b="1" dirty="0" smtClean="0">
                <a:cs typeface="Times New Roman" pitchFamily="18" charset="0"/>
              </a:rPr>
              <a:t>CP:</a:t>
            </a:r>
            <a:r>
              <a:rPr lang="en-US" dirty="0" smtClean="0">
                <a:cs typeface="Times New Roman" pitchFamily="18" charset="0"/>
              </a:rPr>
              <a:t> To T7 (7 to 8 in or 18 to20 cm  below vertebra </a:t>
            </a:r>
            <a:r>
              <a:rPr lang="en-US" dirty="0" err="1" smtClean="0">
                <a:cs typeface="Times New Roman" pitchFamily="18" charset="0"/>
              </a:rPr>
              <a:t>prominens</a:t>
            </a:r>
            <a:r>
              <a:rPr lang="en-US" dirty="0" smtClean="0">
                <a:cs typeface="Times New Roman" pitchFamily="18" charset="0"/>
              </a:rPr>
              <a:t>  as for PA chest)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Collimation: </a:t>
            </a:r>
            <a:r>
              <a:rPr lang="en-US" dirty="0" smtClean="0">
                <a:cs typeface="Times New Roman" pitchFamily="18" charset="0"/>
              </a:rPr>
              <a:t>collimate on four sides to area of interest. 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NB</a:t>
            </a:r>
            <a:r>
              <a:rPr lang="en-US" dirty="0" smtClean="0">
                <a:cs typeface="Times New Roman" pitchFamily="18" charset="0"/>
              </a:rPr>
              <a:t>/ suspend respiration on inspiration. </a:t>
            </a:r>
            <a:endParaRPr lang="en-US" dirty="0">
              <a:cs typeface="Times New Roman" pitchFamily="18" charset="0"/>
            </a:endParaRPr>
          </a:p>
        </p:txBody>
      </p:sp>
      <p:pic>
        <p:nvPicPr>
          <p:cNvPr id="5" name="Picture 7" descr="mso32316"/>
          <p:cNvPicPr>
            <a:picLocks noChangeAspect="1" noChangeArrowheads="1"/>
          </p:cNvPicPr>
          <p:nvPr/>
        </p:nvPicPr>
        <p:blipFill>
          <a:blip r:embed="rId2" cstate="print">
            <a:lum bright="2000" contrast="6000"/>
          </a:blip>
          <a:srcRect/>
          <a:stretch>
            <a:fillRect/>
          </a:stretch>
        </p:blipFill>
        <p:spPr bwMode="auto">
          <a:xfrm>
            <a:off x="4572000" y="2636912"/>
            <a:ext cx="4219612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OSHIBA\Desktop\rad 331\DATA\CD0904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7" y="1340768"/>
            <a:ext cx="5643563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2348880"/>
            <a:ext cx="3347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Structure shown:</a:t>
            </a:r>
          </a:p>
          <a:p>
            <a:pPr algn="l">
              <a:defRPr/>
            </a:pP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ribs 1 - 9 or 10 visualized above diaphragm 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OSHIBA\Desktop\rad 331\DATA\CD0905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0"/>
            <a:ext cx="6429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TOSHIBA\Desktop\rad 331\DATA\CD09048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5072063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TOSHIBA\Desktop\rad 331\DATA\CD09050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3500438"/>
            <a:ext cx="40719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1380</TotalTime>
  <Words>1936</Words>
  <Application>Microsoft Office PowerPoint</Application>
  <PresentationFormat>On-screen Show (4:3)</PresentationFormat>
  <Paragraphs>200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Equity</vt:lpstr>
      <vt:lpstr>4th presentation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</dc:creator>
  <cp:lastModifiedBy>sara</cp:lastModifiedBy>
  <cp:revision>68</cp:revision>
  <dcterms:created xsi:type="dcterms:W3CDTF">2012-11-09T10:36:00Z</dcterms:created>
  <dcterms:modified xsi:type="dcterms:W3CDTF">2012-12-10T19:19:37Z</dcterms:modified>
</cp:coreProperties>
</file>