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5" r:id="rId1"/>
  </p:sldMasterIdLst>
  <p:notesMasterIdLst>
    <p:notesMasterId r:id="rId46"/>
  </p:notesMasterIdLst>
  <p:sldIdLst>
    <p:sldId id="256" r:id="rId2"/>
    <p:sldId id="392" r:id="rId3"/>
    <p:sldId id="391" r:id="rId4"/>
    <p:sldId id="393" r:id="rId5"/>
    <p:sldId id="394" r:id="rId6"/>
    <p:sldId id="395" r:id="rId7"/>
    <p:sldId id="396" r:id="rId8"/>
    <p:sldId id="397" r:id="rId9"/>
    <p:sldId id="398" r:id="rId10"/>
    <p:sldId id="399" r:id="rId11"/>
    <p:sldId id="400" r:id="rId12"/>
    <p:sldId id="401" r:id="rId13"/>
    <p:sldId id="402" r:id="rId14"/>
    <p:sldId id="434" r:id="rId15"/>
    <p:sldId id="403" r:id="rId16"/>
    <p:sldId id="405" r:id="rId17"/>
    <p:sldId id="406" r:id="rId18"/>
    <p:sldId id="407" r:id="rId19"/>
    <p:sldId id="408" r:id="rId20"/>
    <p:sldId id="409" r:id="rId21"/>
    <p:sldId id="410" r:id="rId22"/>
    <p:sldId id="411" r:id="rId23"/>
    <p:sldId id="412" r:id="rId24"/>
    <p:sldId id="413" r:id="rId25"/>
    <p:sldId id="414" r:id="rId26"/>
    <p:sldId id="415" r:id="rId27"/>
    <p:sldId id="416" r:id="rId28"/>
    <p:sldId id="417" r:id="rId29"/>
    <p:sldId id="418" r:id="rId30"/>
    <p:sldId id="419" r:id="rId31"/>
    <p:sldId id="420" r:id="rId32"/>
    <p:sldId id="421" r:id="rId33"/>
    <p:sldId id="422" r:id="rId34"/>
    <p:sldId id="423" r:id="rId35"/>
    <p:sldId id="424" r:id="rId36"/>
    <p:sldId id="425" r:id="rId37"/>
    <p:sldId id="426" r:id="rId38"/>
    <p:sldId id="427" r:id="rId39"/>
    <p:sldId id="428" r:id="rId40"/>
    <p:sldId id="429" r:id="rId41"/>
    <p:sldId id="430" r:id="rId42"/>
    <p:sldId id="431" r:id="rId43"/>
    <p:sldId id="432" r:id="rId44"/>
    <p:sldId id="433" r:id="rId45"/>
  </p:sldIdLst>
  <p:sldSz cx="9144000" cy="6858000" type="screen4x3"/>
  <p:notesSz cx="6858000" cy="9144000"/>
  <p:defaultTextStyle>
    <a:defPPr>
      <a:defRPr lang="ar-SA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824B0A4-45F0-46B8-932F-E2871E403014}" type="datetimeFigureOut">
              <a:rPr lang="ar-SA"/>
              <a:pPr>
                <a:defRPr/>
              </a:pPr>
              <a:t>1434-05-10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ar-S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787F2FA-DF54-4A01-949A-715C298FED22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87F2FA-DF54-4A01-949A-715C298FED22}" type="slidenum">
              <a:rPr lang="ar-SA" smtClean="0"/>
              <a:pPr>
                <a:defRPr/>
              </a:pPr>
              <a:t>14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0596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54481FE-556F-4889-AC59-DD6056EF287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0F6BCE76-572D-4E38-AC36-A97B003A8F94}" type="datetimeFigureOut">
              <a:rPr lang="ar-SA"/>
              <a:pPr/>
              <a:t>1434-05-10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295276-2AF8-4777-A572-C11382A2F02D}" type="datetimeFigureOut">
              <a:rPr lang="ar-SA"/>
              <a:pPr/>
              <a:t>1434-05-10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B2B350-F08A-412C-8174-B132EC35F2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0A67E2-5A8F-48C9-B8AE-31200BB405F5}" type="datetimeFigureOut">
              <a:rPr lang="ar-SA"/>
              <a:pPr/>
              <a:t>1434-05-10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1915BB-DA6E-4DE6-868A-A32556676C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E3B6B7-E83B-4C1F-BE00-F3AE70EBC40A}" type="datetimeFigureOut">
              <a:rPr lang="ar-SA"/>
              <a:pPr/>
              <a:t>1434-05-10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E5390-EA71-4376-A36E-6C52DA7886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D0B96-6D25-4B4C-8970-32A15F84E120}" type="datetimeFigureOut">
              <a:rPr lang="ar-SA"/>
              <a:pPr/>
              <a:t>1434-05-10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349321-212D-42A7-821C-B42C6284D8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DC01F7-4703-4CF7-8BCB-201CF8B94E31}" type="datetimeFigureOut">
              <a:rPr lang="ar-SA"/>
              <a:pPr/>
              <a:t>1434-05-10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B8AAB3-AC90-466E-8606-FD850A54AF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162CB3-1CCE-4BEF-BD5E-A3803257E8B4}" type="datetimeFigureOut">
              <a:rPr lang="ar-SA"/>
              <a:pPr/>
              <a:t>1434-05-10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3361A3-5D34-4175-BB7F-C5E6CB42F0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A38AE4-DD01-42B4-8454-729E4AB04D93}" type="datetimeFigureOut">
              <a:rPr lang="ar-SA"/>
              <a:pPr/>
              <a:t>1434-05-10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CAA3E6-D6CE-4665-9B6F-4899486BF9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2A4A82-A7A4-4679-957C-02C48E355F72}" type="datetimeFigureOut">
              <a:rPr lang="ar-SA"/>
              <a:pPr/>
              <a:t>1434-05-10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E8AA50-ABE8-4BD8-96A5-F3D86E1586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61588-A7CD-4D8C-83D1-79BCC340F77A}" type="datetimeFigureOut">
              <a:rPr lang="ar-SA"/>
              <a:pPr/>
              <a:t>1434-05-10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600CF6-41D7-4AAE-8E9C-FF52F27320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8FE83A-92E2-4A35-AEF7-14E2A78F7D34}" type="datetimeFigureOut">
              <a:rPr lang="ar-SA"/>
              <a:pPr/>
              <a:t>1434-05-10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2A7BB-74A0-4886-89ED-E6A4277A48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F9E50336-2EB7-44BB-AA37-7EFFDD435ECD}" type="datetimeFigureOut">
              <a:rPr lang="ar-SA"/>
              <a:pPr/>
              <a:t>1434-05-10</a:t>
            </a:fld>
            <a:endParaRPr lang="en-US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D73B4886-AF66-43B4-9F59-67D2F159D610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0.tqn.com/d/orthopedics/1/0/3/6/kneescope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stars-med.com/product.asp?smtid=129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hyperlink" Target="http://www.stars-med.com/product.asp?smtid=1337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908050"/>
            <a:ext cx="7772400" cy="2692400"/>
          </a:xfrm>
        </p:spPr>
        <p:txBody>
          <a:bodyPr/>
          <a:lstStyle/>
          <a:p>
            <a:pPr algn="ctr"/>
            <a:r>
              <a:rPr lang="en-US" sz="4000" dirty="0" smtClean="0"/>
              <a:t>Principles of Surgical Treatment in Orthopedic Surgery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14338" name="Subtitle 2"/>
          <p:cNvSpPr>
            <a:spLocks noGrp="1"/>
          </p:cNvSpPr>
          <p:nvPr>
            <p:ph type="subTitle" idx="4294967295"/>
          </p:nvPr>
        </p:nvSpPr>
        <p:spPr>
          <a:xfrm>
            <a:off x="755576" y="4077071"/>
            <a:ext cx="7560840" cy="1656185"/>
          </a:xfrm>
          <a:solidFill>
            <a:schemeClr val="bg1"/>
          </a:solidFill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z="2400" dirty="0" smtClean="0"/>
              <a:t>Dr. </a:t>
            </a:r>
            <a:r>
              <a:rPr lang="en-US" sz="2400" dirty="0" err="1" smtClean="0"/>
              <a:t>Abdulrahman</a:t>
            </a:r>
            <a:r>
              <a:rPr lang="en-US" sz="2400" dirty="0" smtClean="0"/>
              <a:t> </a:t>
            </a:r>
            <a:r>
              <a:rPr lang="en-US" sz="2400" dirty="0" err="1" smtClean="0"/>
              <a:t>Algarni</a:t>
            </a:r>
            <a:r>
              <a:rPr lang="en-US" sz="2400" dirty="0" smtClean="0"/>
              <a:t>, MD, SSC(Ortho), ABOS</a:t>
            </a:r>
          </a:p>
          <a:p>
            <a:pPr marL="0" indent="0" algn="ctr">
              <a:buFontTx/>
              <a:buNone/>
            </a:pPr>
            <a:r>
              <a:rPr lang="en-US" sz="2400" dirty="0" smtClean="0"/>
              <a:t>Assist. Prof &amp; Consultant Orthopedic and </a:t>
            </a:r>
            <a:r>
              <a:rPr lang="en-US" sz="2400" dirty="0" err="1" smtClean="0"/>
              <a:t>Arthroplasty</a:t>
            </a:r>
            <a:r>
              <a:rPr lang="en-US" sz="2400" dirty="0" smtClean="0"/>
              <a:t> Surgeon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152127"/>
          </a:xfrm>
        </p:spPr>
        <p:txBody>
          <a:bodyPr/>
          <a:lstStyle/>
          <a:p>
            <a:r>
              <a:rPr lang="en-US" sz="3600" dirty="0" smtClean="0"/>
              <a:t>INTRAOPERATIVE RADIOGRAPHY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1556792"/>
            <a:ext cx="8640960" cy="2160240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Often helpful and sometimes essential for certain procedures </a:t>
            </a:r>
            <a:r>
              <a:rPr lang="en-US" dirty="0" err="1" smtClean="0"/>
              <a:t>eg</a:t>
            </a:r>
            <a:r>
              <a:rPr lang="en-US" dirty="0" smtClean="0"/>
              <a:t> </a:t>
            </a:r>
            <a:r>
              <a:rPr lang="en-US" dirty="0" err="1" smtClean="0"/>
              <a:t>osteotomy</a:t>
            </a:r>
            <a:r>
              <a:rPr lang="en-US" dirty="0" smtClean="0"/>
              <a:t>, some ORIF, spine surgery</a:t>
            </a:r>
            <a:endParaRPr lang="ar-SA" dirty="0"/>
          </a:p>
        </p:txBody>
      </p:sp>
      <p:pic>
        <p:nvPicPr>
          <p:cNvPr id="92162" name="Picture 2" descr="C:\Users\Raghad\Desktop\IO Xray examp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0203" y="2718619"/>
            <a:ext cx="6073797" cy="41393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395536" y="188640"/>
            <a:ext cx="8496944" cy="1224135"/>
          </a:xfrm>
        </p:spPr>
        <p:txBody>
          <a:bodyPr/>
          <a:lstStyle/>
          <a:p>
            <a:r>
              <a:rPr lang="en-US" sz="3600" dirty="0" err="1" smtClean="0"/>
              <a:t>Intraoperative</a:t>
            </a:r>
            <a:r>
              <a:rPr lang="en-US" sz="3600" dirty="0" smtClean="0"/>
              <a:t> radiography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251520" y="2276872"/>
            <a:ext cx="8640960" cy="4104456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involves the risk of exposure to radiation; both the patient and surgeon are affected.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For the surgeon the risk is far greater</a:t>
            </a:r>
          </a:p>
          <a:p>
            <a:pPr algn="l">
              <a:buClr>
                <a:schemeClr val="tx1"/>
              </a:buClr>
            </a:pPr>
            <a:r>
              <a:rPr lang="en-US" dirty="0" smtClean="0"/>
              <a:t>because of the repeated use of fluoroscopy.</a:t>
            </a:r>
            <a:endParaRPr lang="ar-SA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296143"/>
          </a:xfrm>
        </p:spPr>
        <p:txBody>
          <a:bodyPr/>
          <a:lstStyle/>
          <a:p>
            <a:r>
              <a:rPr lang="en-US" sz="3600" dirty="0" err="1" smtClean="0"/>
              <a:t>Intraoperative</a:t>
            </a:r>
            <a:r>
              <a:rPr lang="en-US" sz="3600" dirty="0" smtClean="0"/>
              <a:t> radiography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827584" y="2204864"/>
            <a:ext cx="7632848" cy="4248472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Cumulative exposure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Total exposure varies with the type of procedure, number of the procedures</a:t>
            </a:r>
          </a:p>
          <a:p>
            <a:pPr algn="l"/>
            <a:r>
              <a:rPr lang="en-US" dirty="0" smtClean="0"/>
              <a:t>and the use protective measures.</a:t>
            </a:r>
            <a:endParaRPr lang="ar-S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296143"/>
          </a:xfrm>
        </p:spPr>
        <p:txBody>
          <a:bodyPr/>
          <a:lstStyle/>
          <a:p>
            <a:r>
              <a:rPr lang="en-US" sz="3600" dirty="0" err="1" smtClean="0"/>
              <a:t>Intraoperative</a:t>
            </a:r>
            <a:r>
              <a:rPr lang="en-US" sz="3600" dirty="0" smtClean="0"/>
              <a:t> radiography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1844824"/>
            <a:ext cx="5184576" cy="4608512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Lead aprons will reduce the effective dose received: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 by a factor of 16 for AP projections 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by a factor of 4–10 for lateral projections. 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</p:txBody>
      </p:sp>
      <p:pic>
        <p:nvPicPr>
          <p:cNvPr id="1026" name="Picture 2" descr="C:\Users\Raghad\Desktop\Gow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852936"/>
            <a:ext cx="3167063" cy="31037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296143"/>
          </a:xfrm>
        </p:spPr>
        <p:txBody>
          <a:bodyPr/>
          <a:lstStyle/>
          <a:p>
            <a:r>
              <a:rPr lang="en-US" sz="3600" dirty="0" err="1" smtClean="0"/>
              <a:t>Intraoperative</a:t>
            </a:r>
            <a:r>
              <a:rPr lang="en-US" sz="3600" dirty="0" smtClean="0"/>
              <a:t> radiography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79512" y="2132856"/>
            <a:ext cx="4968552" cy="4320480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Using a thyroid shield decreases the dose 2.5 times.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Lead Glasses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</p:txBody>
      </p:sp>
      <p:pic>
        <p:nvPicPr>
          <p:cNvPr id="2050" name="Picture 2" descr="C:\Users\Raghad\Desktop\Gown 3 with thyroid shie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3429000"/>
            <a:ext cx="1907381" cy="3214688"/>
          </a:xfrm>
          <a:prstGeom prst="rect">
            <a:avLst/>
          </a:prstGeom>
          <a:noFill/>
        </p:spPr>
      </p:pic>
      <p:pic>
        <p:nvPicPr>
          <p:cNvPr id="2051" name="Picture 3" descr="C:\Users\Raghad\Desktop\Thyroid shiel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564904"/>
            <a:ext cx="2328863" cy="1552575"/>
          </a:xfrm>
          <a:prstGeom prst="rect">
            <a:avLst/>
          </a:prstGeom>
          <a:noFill/>
        </p:spPr>
      </p:pic>
      <p:pic>
        <p:nvPicPr>
          <p:cNvPr id="2052" name="Picture 4" descr="C:\Users\Raghad\Desktop\Lead Glas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293096"/>
            <a:ext cx="2320290" cy="23202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en-US" sz="3600" dirty="0" smtClean="0"/>
              <a:t>MAGNIFICATION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11560" y="1844824"/>
            <a:ext cx="4680520" cy="4608512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Integral part of peripheral nerve and hand surgery.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Operating loupes range in power from 2–6 × magnification.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  <p:pic>
        <p:nvPicPr>
          <p:cNvPr id="1026" name="Picture 2" descr="C:\Users\Raghad\Desktop\Loupes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780928"/>
            <a:ext cx="2975610" cy="23128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en-US" sz="3600" dirty="0" smtClean="0"/>
              <a:t>MAGNIFICATION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11560" y="1844824"/>
            <a:ext cx="4176464" cy="4608512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The operating microscope allows much greater magnification with a stable field of view.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  <p:pic>
        <p:nvPicPr>
          <p:cNvPr id="2050" name="Picture 2" descr="C:\Users\Raghad\Desktop\Microscope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060848"/>
            <a:ext cx="3114675" cy="3609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en-US" sz="3600" dirty="0" smtClean="0"/>
              <a:t>The Bloodless  Field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1844824"/>
            <a:ext cx="5832648" cy="4608512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Tourniquet :prevents bleeding and allows operations on limbs to be done more rapidly and accurately 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  <p:pic>
        <p:nvPicPr>
          <p:cNvPr id="3074" name="Picture 2" descr="C:\Users\Raghad\Desktop\220px-LimbProtectionSlee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005064"/>
            <a:ext cx="3492500" cy="257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en-US" sz="3600" dirty="0" smtClean="0"/>
              <a:t>The Bloodless  Field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1844824"/>
            <a:ext cx="8424936" cy="4608512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 pneumatic cuff :at least as wide as the diameter of the limb.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 Chemical burn risk: skin preparation fluid leaks beneath the cuff.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en-US" sz="3600" dirty="0" smtClean="0"/>
              <a:t>The Bloodless  Field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1844824"/>
            <a:ext cx="8424936" cy="4608512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 EXSANGUINATION  </a:t>
            </a:r>
          </a:p>
          <a:p>
            <a:pPr algn="l">
              <a:buClr>
                <a:schemeClr val="tx1"/>
              </a:buClr>
            </a:pPr>
            <a:r>
              <a:rPr lang="en-US" dirty="0" smtClean="0"/>
              <a:t>Elevation of the lower limb at 60 degrees for 30 seconds will reduce the blood volume by 45%.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</a:pPr>
            <a:r>
              <a:rPr lang="en-US" dirty="0" smtClean="0"/>
              <a:t>The ‘squeeze’ method: additional 20%.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620689"/>
            <a:ext cx="7772400" cy="1368151"/>
          </a:xfrm>
        </p:spPr>
        <p:txBody>
          <a:bodyPr/>
          <a:lstStyle/>
          <a:p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11560" y="2420888"/>
            <a:ext cx="7992888" cy="3217912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Principles of Orthopedic Surgery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Orthopedic Procedures </a:t>
            </a:r>
            <a:endParaRPr lang="ar-SA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Investigation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en-US" sz="3600" dirty="0" smtClean="0"/>
              <a:t>The Bloodless  Field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1844824"/>
            <a:ext cx="8424936" cy="4608512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Tourniquet pressure of 100-150 mmHg above systolic BP.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 hypertensive, obese or very muscular patients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en-US" sz="3600" dirty="0" smtClean="0"/>
              <a:t>The Bloodless  Field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1844824"/>
            <a:ext cx="8424936" cy="4608512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Tourniquet time: 2-3 hours </a:t>
            </a:r>
          </a:p>
          <a:p>
            <a:pPr algn="l"/>
            <a:r>
              <a:rPr lang="en-US" dirty="0" smtClean="0"/>
              <a:t>safer to keep this under 2 hours.</a:t>
            </a:r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Time of application is recorded and the surgeon is informed of the elapsed time at regular intervals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en-US" sz="3600" dirty="0" smtClean="0"/>
              <a:t>The Bloodless  Field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2276872"/>
            <a:ext cx="8424936" cy="4176464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Complications  :</a:t>
            </a:r>
          </a:p>
          <a:p>
            <a:pPr algn="l"/>
            <a:r>
              <a:rPr lang="en-US" dirty="0" smtClean="0"/>
              <a:t>nerve injury (due to </a:t>
            </a:r>
            <a:r>
              <a:rPr lang="en-US" dirty="0" err="1" smtClean="0"/>
              <a:t>ischaemia</a:t>
            </a:r>
            <a:r>
              <a:rPr lang="en-US" dirty="0" smtClean="0"/>
              <a:t> or compression ), skin burns</a:t>
            </a:r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en-US" sz="3600" dirty="0" smtClean="0"/>
              <a:t>MEASURES TO REDUCE RISK OF</a:t>
            </a:r>
            <a:br>
              <a:rPr lang="en-US" sz="3600" dirty="0" smtClean="0"/>
            </a:br>
            <a:r>
              <a:rPr lang="en-US" sz="3600" dirty="0" smtClean="0"/>
              <a:t>INFECTION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2276872"/>
            <a:ext cx="8424936" cy="4176464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Prophylactic Antibiotic: broad-spectrum </a:t>
            </a:r>
            <a:r>
              <a:rPr lang="en-US" dirty="0" err="1" smtClean="0"/>
              <a:t>Abx</a:t>
            </a:r>
            <a:r>
              <a:rPr lang="en-US" dirty="0" smtClean="0"/>
              <a:t>, adequate dose, 20 min. before skin incision and repeated as needed.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Hair removal: cream or electric shaver 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en-US" sz="3600" dirty="0" smtClean="0"/>
              <a:t>MEASURES TO REDUCE RISK OF</a:t>
            </a:r>
            <a:br>
              <a:rPr lang="en-US" sz="3600" dirty="0" smtClean="0"/>
            </a:br>
            <a:r>
              <a:rPr lang="en-US" sz="3600" dirty="0" smtClean="0"/>
              <a:t>INFECTION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1628800"/>
            <a:ext cx="6120680" cy="4896544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Skin cleaning: Alcohol-based, Iodine or </a:t>
            </a:r>
            <a:r>
              <a:rPr lang="en-US" dirty="0" err="1" smtClean="0"/>
              <a:t>Chlorhexidine</a:t>
            </a: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err="1" smtClean="0"/>
              <a:t>Chlorhexidine</a:t>
            </a:r>
            <a:r>
              <a:rPr lang="en-US" dirty="0" smtClean="0"/>
              <a:t> is more </a:t>
            </a:r>
            <a:r>
              <a:rPr lang="en-US" dirty="0" err="1" smtClean="0"/>
              <a:t>effective,having</a:t>
            </a:r>
            <a:r>
              <a:rPr lang="en-US" dirty="0" smtClean="0"/>
              <a:t> longer residual activity and maintaining efficacy in the presence of blood and serum.</a:t>
            </a:r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  <p:pic>
        <p:nvPicPr>
          <p:cNvPr id="5122" name="Picture 2" descr="C:\Users\Raghad\Desktop\croppedimage178137-Microshield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5" y="2492894"/>
            <a:ext cx="2882265" cy="22183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en-US" sz="3600" dirty="0" smtClean="0"/>
              <a:t>MEASURES TO REDUCE RISK OF</a:t>
            </a:r>
            <a:br>
              <a:rPr lang="en-US" sz="3600" dirty="0" smtClean="0"/>
            </a:br>
            <a:r>
              <a:rPr lang="en-US" sz="3600" dirty="0" smtClean="0"/>
              <a:t>INFECTION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1916832"/>
            <a:ext cx="3888432" cy="4536504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Drapes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Gowns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Gloves: latex and non-latex, Double gloving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  <p:pic>
        <p:nvPicPr>
          <p:cNvPr id="4098" name="Picture 2" descr="C:\Users\Raghad\Desktop\Drapes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700808"/>
            <a:ext cx="3672459" cy="2409444"/>
          </a:xfrm>
          <a:prstGeom prst="rect">
            <a:avLst/>
          </a:prstGeom>
          <a:noFill/>
        </p:spPr>
      </p:pic>
      <p:pic>
        <p:nvPicPr>
          <p:cNvPr id="4099" name="Picture 3" descr="C:\Users\Raghad\Desktop\28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365104"/>
            <a:ext cx="1877568" cy="2200275"/>
          </a:xfrm>
          <a:prstGeom prst="rect">
            <a:avLst/>
          </a:prstGeom>
          <a:noFill/>
        </p:spPr>
      </p:pic>
      <p:pic>
        <p:nvPicPr>
          <p:cNvPr id="4100" name="Picture 4" descr="C:\Users\Raghad\Desktop\27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4221088"/>
            <a:ext cx="1489710" cy="2428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720079"/>
          </a:xfrm>
        </p:spPr>
        <p:txBody>
          <a:bodyPr/>
          <a:lstStyle/>
          <a:p>
            <a:r>
              <a:rPr lang="en-US" sz="3600" dirty="0" smtClean="0"/>
              <a:t>THROMBOPROPHYLAXIS</a:t>
            </a:r>
            <a:br>
              <a:rPr lang="en-US" sz="3600" dirty="0" smtClean="0"/>
            </a:b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1916832"/>
            <a:ext cx="8496944" cy="4536504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Venous </a:t>
            </a:r>
            <a:r>
              <a:rPr lang="en-US" dirty="0" err="1" smtClean="0"/>
              <a:t>thromboembolism</a:t>
            </a:r>
            <a:r>
              <a:rPr lang="en-US" dirty="0" smtClean="0"/>
              <a:t> (VTE) is the commonest complication of lower limb surgery.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DVT,PE and the later complication of</a:t>
            </a:r>
          </a:p>
          <a:p>
            <a:pPr algn="l">
              <a:buClr>
                <a:schemeClr val="tx1"/>
              </a:buClr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chronic venous insufficiency.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1224135"/>
          </a:xfrm>
        </p:spPr>
        <p:txBody>
          <a:bodyPr/>
          <a:lstStyle/>
          <a:p>
            <a:r>
              <a:rPr lang="en-US" sz="3600" dirty="0" smtClean="0"/>
              <a:t>THROMBOPROPHYLAXIS</a:t>
            </a:r>
            <a:br>
              <a:rPr lang="en-US" sz="3600" dirty="0" smtClean="0"/>
            </a:b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3528" y="1052736"/>
            <a:ext cx="8496944" cy="5805264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Risk factors : history of previous thrombosis, increasing age and obesity.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The orthopedic surgery is highly </a:t>
            </a:r>
            <a:r>
              <a:rPr lang="en-US" dirty="0" err="1" smtClean="0"/>
              <a:t>thrombogenic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  <p:pic>
        <p:nvPicPr>
          <p:cNvPr id="7170" name="Picture 2" descr="C:\Users\Raghad\Desktop\Table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289173"/>
            <a:ext cx="8098917" cy="35688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1224135"/>
          </a:xfrm>
        </p:spPr>
        <p:txBody>
          <a:bodyPr/>
          <a:lstStyle/>
          <a:p>
            <a:pPr algn="l"/>
            <a:r>
              <a:rPr lang="en-US" sz="3600" dirty="0" smtClean="0"/>
              <a:t>THROMBOPROPHYLAXIS</a:t>
            </a:r>
            <a:br>
              <a:rPr lang="en-US" sz="3600" dirty="0" smtClean="0"/>
            </a:b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79512" y="1916832"/>
            <a:ext cx="5472608" cy="4536504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DVT occurs most frequently in the veins of the calf 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less often in the proximal veins of the thigh and pelvis ? PE ? Fatal PE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  <p:pic>
        <p:nvPicPr>
          <p:cNvPr id="6146" name="Picture 2" descr="C:\Users\Raghad\Desktop\VET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988840"/>
            <a:ext cx="3381375" cy="3276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1224135"/>
          </a:xfrm>
        </p:spPr>
        <p:txBody>
          <a:bodyPr/>
          <a:lstStyle/>
          <a:p>
            <a:pPr algn="l"/>
            <a:r>
              <a:rPr lang="en-US" sz="3600" dirty="0" smtClean="0"/>
              <a:t>THROMBOPROPHYLAXIS</a:t>
            </a:r>
            <a:br>
              <a:rPr lang="en-US" sz="3600" dirty="0" smtClean="0"/>
            </a:b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79512" y="1916832"/>
            <a:ext cx="8568952" cy="4536504"/>
          </a:xfrm>
        </p:spPr>
        <p:txBody>
          <a:bodyPr/>
          <a:lstStyle/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PREVENTION</a:t>
            </a:r>
          </a:p>
          <a:p>
            <a:pPr algn="l">
              <a:buClr>
                <a:schemeClr val="tx1"/>
              </a:buClr>
            </a:pPr>
            <a:r>
              <a:rPr lang="en-US" dirty="0" smtClean="0"/>
              <a:t>General measures :individual patient risk assessment, </a:t>
            </a:r>
            <a:r>
              <a:rPr lang="en-US" dirty="0" err="1" smtClean="0"/>
              <a:t>neuraxial</a:t>
            </a:r>
            <a:r>
              <a:rPr lang="en-US" dirty="0" smtClean="0"/>
              <a:t> </a:t>
            </a:r>
            <a:r>
              <a:rPr lang="en-US" dirty="0" err="1" smtClean="0"/>
              <a:t>anaesthesia</a:t>
            </a:r>
            <a:r>
              <a:rPr lang="en-US" dirty="0" smtClean="0"/>
              <a:t>, avoid rough surgical technique and early mobilization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04665"/>
            <a:ext cx="7772400" cy="1224135"/>
          </a:xfrm>
        </p:spPr>
        <p:txBody>
          <a:bodyPr/>
          <a:lstStyle/>
          <a:p>
            <a:r>
              <a:rPr lang="en-US" sz="3600" dirty="0" smtClean="0"/>
              <a:t>Principles of Orthopedic Surgery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11560" y="2060848"/>
            <a:ext cx="7920880" cy="4464496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PREPARATION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INTRAOPERATIVE RADIOGRAPHY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THE ‘BLOODLESS FIELD’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MEASURES TO REDUCE RISK OF INFECTION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THROMBOPROPHYLAXIS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1224135"/>
          </a:xfrm>
        </p:spPr>
        <p:txBody>
          <a:bodyPr/>
          <a:lstStyle/>
          <a:p>
            <a:pPr algn="l"/>
            <a:r>
              <a:rPr lang="en-US" sz="3600" dirty="0" smtClean="0"/>
              <a:t>THROMBOPROPHYLAXIS</a:t>
            </a:r>
            <a:br>
              <a:rPr lang="en-US" sz="3600" dirty="0" smtClean="0"/>
            </a:b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0" y="1916832"/>
            <a:ext cx="4572000" cy="4536504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Physical methods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</a:pPr>
            <a:r>
              <a:rPr lang="en-US" dirty="0" smtClean="0"/>
              <a:t>Graduated compression stockings</a:t>
            </a:r>
          </a:p>
          <a:p>
            <a:pPr algn="l">
              <a:buClr>
                <a:schemeClr val="tx1"/>
              </a:buClr>
            </a:pPr>
            <a:r>
              <a:rPr lang="en-US" dirty="0" smtClean="0"/>
              <a:t>Foot pump</a:t>
            </a:r>
          </a:p>
          <a:p>
            <a:pPr algn="l">
              <a:buClr>
                <a:schemeClr val="tx1"/>
              </a:buClr>
            </a:pPr>
            <a:r>
              <a:rPr lang="en-US" dirty="0" smtClean="0"/>
              <a:t>Inferior vena cava filters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348880"/>
            <a:ext cx="4224909" cy="4165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1224135"/>
          </a:xfrm>
        </p:spPr>
        <p:txBody>
          <a:bodyPr/>
          <a:lstStyle/>
          <a:p>
            <a:pPr algn="l"/>
            <a:r>
              <a:rPr lang="en-US" sz="3600" dirty="0" smtClean="0"/>
              <a:t>THROMBOPROPHYLAXIS</a:t>
            </a:r>
            <a:br>
              <a:rPr lang="en-US" sz="3600" dirty="0" smtClean="0"/>
            </a:b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0" y="1916832"/>
            <a:ext cx="8460432" cy="4536504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Chemical methods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r>
              <a:rPr lang="en-US" sz="2800" dirty="0" smtClean="0"/>
              <a:t>-</a:t>
            </a:r>
            <a:r>
              <a:rPr lang="en-US" dirty="0" smtClean="0"/>
              <a:t>Low molecular weight heparin (LMWH)</a:t>
            </a:r>
          </a:p>
          <a:p>
            <a:pPr algn="l"/>
            <a:r>
              <a:rPr lang="en-US" dirty="0" smtClean="0"/>
              <a:t>-Direct anti-</a:t>
            </a:r>
            <a:r>
              <a:rPr lang="en-US" dirty="0" err="1" smtClean="0"/>
              <a:t>Xa</a:t>
            </a:r>
            <a:r>
              <a:rPr lang="en-US" dirty="0" smtClean="0"/>
              <a:t> inhibitors and direct thrombin</a:t>
            </a:r>
          </a:p>
          <a:p>
            <a:pPr algn="l"/>
            <a:r>
              <a:rPr lang="en-US" dirty="0" smtClean="0"/>
              <a:t>Inhibitors :</a:t>
            </a:r>
            <a:r>
              <a:rPr lang="en-US" dirty="0" err="1" smtClean="0"/>
              <a:t>rivaroxaban</a:t>
            </a:r>
            <a:r>
              <a:rPr lang="en-US" dirty="0" smtClean="0"/>
              <a:t> (XARELTO</a:t>
            </a:r>
            <a:r>
              <a:rPr lang="en-US" baseline="30000" dirty="0" smtClean="0"/>
              <a:t>®</a:t>
            </a:r>
            <a:r>
              <a:rPr lang="en-US" dirty="0" smtClean="0"/>
              <a:t>)</a:t>
            </a:r>
          </a:p>
          <a:p>
            <a:pPr algn="l">
              <a:buClr>
                <a:schemeClr val="tx1"/>
              </a:buClr>
            </a:pPr>
            <a:r>
              <a:rPr lang="en-US" dirty="0" smtClean="0"/>
              <a:t>-</a:t>
            </a:r>
            <a:r>
              <a:rPr lang="en-US" dirty="0" err="1" smtClean="0"/>
              <a:t>Warfarin</a:t>
            </a:r>
            <a:endParaRPr lang="ar-SA" dirty="0" smtClean="0"/>
          </a:p>
          <a:p>
            <a:pPr algn="l">
              <a:buClr>
                <a:schemeClr val="tx1"/>
              </a:buClr>
            </a:pPr>
            <a:r>
              <a:rPr lang="ar-SA" dirty="0" smtClean="0"/>
              <a:t>-</a:t>
            </a:r>
            <a:r>
              <a:rPr lang="en-US" dirty="0" smtClean="0"/>
              <a:t>Aspirin</a:t>
            </a:r>
          </a:p>
          <a:p>
            <a:pPr algn="l">
              <a:buClr>
                <a:schemeClr val="tx1"/>
              </a:buClr>
            </a:pPr>
            <a:r>
              <a:rPr lang="en-US" dirty="0" smtClean="0"/>
              <a:t>-</a:t>
            </a:r>
            <a:r>
              <a:rPr lang="en-US" dirty="0" err="1" smtClean="0"/>
              <a:t>Unfractionated</a:t>
            </a:r>
            <a:r>
              <a:rPr lang="en-US" dirty="0" smtClean="0"/>
              <a:t> heparin</a:t>
            </a:r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3568" y="260649"/>
            <a:ext cx="7772400" cy="1080120"/>
          </a:xfrm>
        </p:spPr>
        <p:txBody>
          <a:bodyPr/>
          <a:lstStyle/>
          <a:p>
            <a:r>
              <a:rPr lang="en-US" dirty="0" smtClean="0"/>
              <a:t>Orthopedic Procedures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83568" y="1628800"/>
            <a:ext cx="7848872" cy="4752528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Reduction and Fixation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err="1" smtClean="0"/>
              <a:t>Osteotomy</a:t>
            </a: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Arthroscopy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err="1" smtClean="0"/>
              <a:t>Arthrotomy</a:t>
            </a: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err="1" smtClean="0"/>
              <a:t>Arthroplasty</a:t>
            </a: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err="1" smtClean="0"/>
              <a:t>Arthrodesis</a:t>
            </a: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Amputations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224135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sz="3600" dirty="0" smtClean="0"/>
              <a:t>Reduction and Fixation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755576" y="1772816"/>
            <a:ext cx="7776864" cy="4752528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Reduction: closed or open</a:t>
            </a:r>
            <a:endParaRPr lang="ar-SA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140968"/>
            <a:ext cx="7761714" cy="234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224135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sz="3600" dirty="0" smtClean="0"/>
              <a:t>Reduction and Fixation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755576" y="1772816"/>
            <a:ext cx="7776864" cy="4752528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Fixation: </a:t>
            </a:r>
            <a:r>
              <a:rPr lang="en-US" dirty="0" err="1" smtClean="0"/>
              <a:t>Extramedullary</a:t>
            </a:r>
            <a:r>
              <a:rPr lang="en-US" dirty="0" smtClean="0"/>
              <a:t> or </a:t>
            </a:r>
            <a:r>
              <a:rPr lang="en-US" dirty="0" err="1" smtClean="0"/>
              <a:t>Intramedullary</a:t>
            </a:r>
            <a:endParaRPr lang="ar-SA" dirty="0"/>
          </a:p>
        </p:txBody>
      </p:sp>
      <p:pic>
        <p:nvPicPr>
          <p:cNvPr id="9219" name="Picture 3" descr="C:\Users\Raghad\Desktop\2010121185214552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3020377"/>
            <a:ext cx="3387852" cy="3691890"/>
          </a:xfrm>
          <a:prstGeom prst="rect">
            <a:avLst/>
          </a:prstGeom>
          <a:noFill/>
        </p:spPr>
      </p:pic>
      <p:pic>
        <p:nvPicPr>
          <p:cNvPr id="9221" name="Picture 5" descr="C:\Users\Raghad\Desktop\2010121234424127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4" y="3068959"/>
            <a:ext cx="3387852" cy="36918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224135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sz="3600" dirty="0" smtClean="0"/>
              <a:t>Reduction and Fixation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251520" y="1772816"/>
            <a:ext cx="8568952" cy="4752528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err="1" smtClean="0"/>
              <a:t>Extramedullary</a:t>
            </a:r>
            <a:r>
              <a:rPr lang="en-US" dirty="0" smtClean="0"/>
              <a:t> Fixation: K-wires, cables, screws, plates, external </a:t>
            </a:r>
            <a:r>
              <a:rPr lang="en-US" dirty="0" err="1" smtClean="0"/>
              <a:t>fixator</a:t>
            </a:r>
            <a:endParaRPr lang="ar-SA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971800"/>
            <a:ext cx="51720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5085184"/>
            <a:ext cx="3456248" cy="156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492896"/>
            <a:ext cx="23431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224135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sz="3600" dirty="0" smtClean="0"/>
              <a:t>Reduction and Fixation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251520" y="1772816"/>
            <a:ext cx="8568952" cy="4752528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err="1" smtClean="0"/>
              <a:t>Extramedullary</a:t>
            </a:r>
            <a:r>
              <a:rPr lang="en-US" dirty="0" smtClean="0"/>
              <a:t> Fixation: external </a:t>
            </a:r>
            <a:r>
              <a:rPr lang="en-US" dirty="0" err="1" smtClean="0"/>
              <a:t>fixator</a:t>
            </a:r>
            <a:endParaRPr lang="ar-SA" dirty="0"/>
          </a:p>
        </p:txBody>
      </p:sp>
      <p:pic>
        <p:nvPicPr>
          <p:cNvPr id="8" name="Pictur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92896"/>
            <a:ext cx="52673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068960"/>
            <a:ext cx="3382895" cy="304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224135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US" sz="3600" dirty="0" smtClean="0"/>
              <a:t>Reduction and Fixation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251520" y="1772816"/>
            <a:ext cx="8568952" cy="4752528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err="1" smtClean="0"/>
              <a:t>Intramedullary</a:t>
            </a:r>
            <a:r>
              <a:rPr lang="en-US" dirty="0" smtClean="0"/>
              <a:t> Fixation: flexible or rigid</a:t>
            </a:r>
            <a:endParaRPr lang="ar-S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564904"/>
            <a:ext cx="22669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564904"/>
            <a:ext cx="22669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60649"/>
            <a:ext cx="7772400" cy="1584176"/>
          </a:xfrm>
        </p:spPr>
        <p:txBody>
          <a:bodyPr/>
          <a:lstStyle/>
          <a:p>
            <a:r>
              <a:rPr lang="en-US" sz="3600" dirty="0" err="1" smtClean="0"/>
              <a:t>Osteotomy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95536" y="1556792"/>
            <a:ext cx="8280920" cy="5112568"/>
          </a:xfrm>
        </p:spPr>
        <p:txBody>
          <a:bodyPr/>
          <a:lstStyle/>
          <a:p>
            <a:pPr algn="l"/>
            <a:endParaRPr lang="ar-SA" dirty="0" smtClean="0"/>
          </a:p>
          <a:p>
            <a:pPr algn="l"/>
            <a:endParaRPr lang="ar-SA" dirty="0" smtClean="0"/>
          </a:p>
          <a:p>
            <a:pPr algn="l"/>
            <a:endParaRPr lang="ar-SA" dirty="0" smtClean="0"/>
          </a:p>
          <a:p>
            <a:pPr algn="l"/>
            <a:r>
              <a:rPr lang="ar-SA" dirty="0" smtClean="0"/>
              <a:t>-</a:t>
            </a:r>
            <a:r>
              <a:rPr lang="en-US" dirty="0" smtClean="0"/>
              <a:t>To correct deformity</a:t>
            </a:r>
            <a:endParaRPr lang="ar-S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700808"/>
            <a:ext cx="20859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60649"/>
            <a:ext cx="7772400" cy="1152127"/>
          </a:xfrm>
        </p:spPr>
        <p:txBody>
          <a:bodyPr/>
          <a:lstStyle/>
          <a:p>
            <a:r>
              <a:rPr lang="en-US" dirty="0" smtClean="0"/>
              <a:t>Arthroscopy</a:t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539552" y="1340768"/>
            <a:ext cx="8064896" cy="5184576"/>
          </a:xfrm>
        </p:spPr>
        <p:txBody>
          <a:bodyPr/>
          <a:lstStyle/>
          <a:p>
            <a:pPr algn="l"/>
            <a:r>
              <a:rPr lang="en-US" dirty="0" smtClean="0"/>
              <a:t>Diagnostic &amp; therapeutic</a:t>
            </a:r>
            <a:endParaRPr lang="ar-SA" dirty="0"/>
          </a:p>
        </p:txBody>
      </p:sp>
      <p:pic>
        <p:nvPicPr>
          <p:cNvPr id="4" name="Picture 3" descr="Knee Arthroscopy">
            <a:hlinkClick r:id="rId2" tgtFrame="&quot;_blank&quot;" tooltip="&quot;View Full-Size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204864"/>
            <a:ext cx="40481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268760"/>
            <a:ext cx="3171334" cy="261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4077072"/>
            <a:ext cx="3083428" cy="253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188640"/>
            <a:ext cx="7772400" cy="1512169"/>
          </a:xfrm>
        </p:spPr>
        <p:txBody>
          <a:bodyPr/>
          <a:lstStyle/>
          <a:p>
            <a:r>
              <a:rPr lang="en-US" sz="3600" dirty="0" smtClean="0"/>
              <a:t>PREPARATION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95536" y="1268760"/>
            <a:ext cx="4320480" cy="5328592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PLANNING : </a:t>
            </a:r>
            <a:r>
              <a:rPr lang="en-US" sz="2800" dirty="0" smtClean="0"/>
              <a:t>Operations must be carefully planned in advance.</a:t>
            </a:r>
            <a:endParaRPr lang="ar-SA" sz="2800" dirty="0" smtClean="0"/>
          </a:p>
          <a:p>
            <a:pPr algn="l">
              <a:buClr>
                <a:schemeClr val="tx1"/>
              </a:buClr>
            </a:pPr>
            <a:endParaRPr lang="en-US" sz="2800" dirty="0" smtClean="0"/>
          </a:p>
          <a:p>
            <a:pPr algn="l"/>
            <a:r>
              <a:rPr lang="en-US" sz="2800" dirty="0" smtClean="0"/>
              <a:t>Preoperative </a:t>
            </a:r>
            <a:r>
              <a:rPr lang="en-US" sz="2800" dirty="0" err="1" smtClean="0"/>
              <a:t>templating</a:t>
            </a:r>
            <a:r>
              <a:rPr lang="en-US" sz="2800" dirty="0" smtClean="0"/>
              <a:t> may be needed to help size and select the most appropriate implant.</a:t>
            </a:r>
            <a:endParaRPr lang="ar-SA" sz="28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789040"/>
            <a:ext cx="3577603" cy="28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980728"/>
            <a:ext cx="3599461" cy="277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152127"/>
          </a:xfrm>
        </p:spPr>
        <p:txBody>
          <a:bodyPr/>
          <a:lstStyle/>
          <a:p>
            <a:r>
              <a:rPr lang="en-US" dirty="0" err="1" smtClean="0"/>
              <a:t>Arthrotomy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11560" y="1772816"/>
            <a:ext cx="8064896" cy="4680520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Synovial biopsy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err="1" smtClean="0"/>
              <a:t>Synovectomy</a:t>
            </a: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Drainage of </a:t>
            </a:r>
            <a:r>
              <a:rPr lang="en-US" dirty="0" err="1" smtClean="0"/>
              <a:t>haematoma</a:t>
            </a:r>
            <a:r>
              <a:rPr lang="en-US" dirty="0" smtClean="0"/>
              <a:t> or an abscess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Removal of loose body 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60649"/>
            <a:ext cx="7772400" cy="936103"/>
          </a:xfrm>
        </p:spPr>
        <p:txBody>
          <a:bodyPr/>
          <a:lstStyle/>
          <a:p>
            <a:r>
              <a:rPr lang="en-US" dirty="0" err="1" smtClean="0"/>
              <a:t>Arthroplasty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539552" y="1556792"/>
            <a:ext cx="7992888" cy="4752528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Excision </a:t>
            </a:r>
            <a:r>
              <a:rPr lang="en-US" dirty="0" err="1" smtClean="0"/>
              <a:t>Arthroplasty</a:t>
            </a: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err="1" smtClean="0"/>
              <a:t>Parital</a:t>
            </a:r>
            <a:r>
              <a:rPr lang="en-US" dirty="0" smtClean="0"/>
              <a:t> </a:t>
            </a:r>
            <a:r>
              <a:rPr lang="en-US" dirty="0" err="1" smtClean="0"/>
              <a:t>Arthroplasty</a:t>
            </a: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Total </a:t>
            </a:r>
            <a:r>
              <a:rPr lang="en-US" dirty="0" err="1" smtClean="0"/>
              <a:t>Arthroplasty</a:t>
            </a:r>
            <a:endParaRPr lang="en-US" dirty="0" smtClean="0"/>
          </a:p>
          <a:p>
            <a:endParaRPr lang="ar-SA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717032"/>
            <a:ext cx="5700713" cy="2592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196752"/>
            <a:ext cx="220027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04665"/>
            <a:ext cx="7772400" cy="1008111"/>
          </a:xfrm>
        </p:spPr>
        <p:txBody>
          <a:bodyPr/>
          <a:lstStyle/>
          <a:p>
            <a:r>
              <a:rPr lang="en-US" dirty="0" err="1" smtClean="0"/>
              <a:t>Arthrodesis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95536" y="1628800"/>
            <a:ext cx="4320480" cy="4824536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Rarely done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For foot</a:t>
            </a:r>
          </a:p>
          <a:p>
            <a:endParaRPr lang="en-US" dirty="0" smtClean="0"/>
          </a:p>
          <a:p>
            <a:endParaRPr lang="ar-SA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348880"/>
            <a:ext cx="3286697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60648"/>
            <a:ext cx="7772400" cy="792088"/>
          </a:xfrm>
        </p:spPr>
        <p:txBody>
          <a:bodyPr/>
          <a:lstStyle/>
          <a:p>
            <a:r>
              <a:rPr lang="en-US" dirty="0" smtClean="0"/>
              <a:t>Amputation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83568" y="1124744"/>
            <a:ext cx="7776864" cy="3168352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Dead (or dying) limb: trauma, crush injury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err="1" smtClean="0"/>
              <a:t>Dngerous</a:t>
            </a:r>
            <a:r>
              <a:rPr lang="en-US" dirty="0" smtClean="0"/>
              <a:t> limb: malignant </a:t>
            </a:r>
            <a:r>
              <a:rPr lang="en-US" dirty="0" err="1" smtClean="0"/>
              <a:t>tumours</a:t>
            </a:r>
            <a:r>
              <a:rPr lang="en-US" dirty="0" smtClean="0"/>
              <a:t>, 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Others: chronic </a:t>
            </a:r>
            <a:r>
              <a:rPr lang="en-US" dirty="0" err="1" smtClean="0"/>
              <a:t>Osteomyelitis</a:t>
            </a:r>
            <a:r>
              <a:rPr lang="en-US" dirty="0" smtClean="0"/>
              <a:t> or severe loss of function</a:t>
            </a:r>
            <a:endParaRPr lang="ar-SA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endParaRPr lang="en-US" dirty="0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933056"/>
            <a:ext cx="6887147" cy="2678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229600" cy="3744416"/>
          </a:xfrm>
        </p:spPr>
        <p:txBody>
          <a:bodyPr/>
          <a:lstStyle/>
          <a:p>
            <a:pPr algn="ctr"/>
            <a:r>
              <a:rPr lang="en-US" dirty="0" smtClean="0"/>
              <a:t>Thank you</a:t>
            </a:r>
            <a:endParaRPr lang="ar-S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60649"/>
            <a:ext cx="7772400" cy="936103"/>
          </a:xfrm>
        </p:spPr>
        <p:txBody>
          <a:bodyPr/>
          <a:lstStyle/>
          <a:p>
            <a:r>
              <a:rPr lang="en-US" sz="3600" dirty="0" smtClean="0"/>
              <a:t>PREPARATION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251520" y="1628800"/>
            <a:ext cx="8892480" cy="1512168"/>
          </a:xfrm>
        </p:spPr>
        <p:txBody>
          <a:bodyPr/>
          <a:lstStyle/>
          <a:p>
            <a:pPr algn="l"/>
            <a:r>
              <a:rPr lang="en-US" dirty="0" err="1" smtClean="0"/>
              <a:t>Preop</a:t>
            </a:r>
            <a:r>
              <a:rPr lang="en-US" dirty="0" smtClean="0"/>
              <a:t> </a:t>
            </a:r>
            <a:r>
              <a:rPr lang="en-US" dirty="0" err="1" smtClean="0"/>
              <a:t>templating</a:t>
            </a:r>
            <a:r>
              <a:rPr lang="en-US" dirty="0" smtClean="0"/>
              <a:t> is crucial in certain procedures </a:t>
            </a:r>
            <a:r>
              <a:rPr lang="en-US" dirty="0" err="1" smtClean="0"/>
              <a:t>eg</a:t>
            </a:r>
            <a:r>
              <a:rPr lang="en-US" dirty="0" smtClean="0"/>
              <a:t> THA, corrective </a:t>
            </a:r>
            <a:r>
              <a:rPr lang="en-US" dirty="0" err="1" smtClean="0"/>
              <a:t>osteotomies</a:t>
            </a:r>
            <a:r>
              <a:rPr lang="en-US" dirty="0" smtClean="0"/>
              <a:t> </a:t>
            </a:r>
            <a:endParaRPr lang="ar-SA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717032"/>
            <a:ext cx="3578802" cy="2843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717032"/>
            <a:ext cx="3577603" cy="28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008111"/>
          </a:xfrm>
        </p:spPr>
        <p:txBody>
          <a:bodyPr/>
          <a:lstStyle/>
          <a:p>
            <a:r>
              <a:rPr lang="en-US" sz="3600" dirty="0" smtClean="0"/>
              <a:t>PREPARATION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11560" y="1484784"/>
            <a:ext cx="7848872" cy="4752528"/>
          </a:xfrm>
        </p:spPr>
        <p:txBody>
          <a:bodyPr/>
          <a:lstStyle/>
          <a:p>
            <a:endParaRPr lang="ar-S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268760"/>
            <a:ext cx="1656398" cy="532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268760"/>
            <a:ext cx="172878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268760"/>
            <a:ext cx="1670495" cy="532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1268760"/>
            <a:ext cx="1649349" cy="532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008111"/>
          </a:xfrm>
        </p:spPr>
        <p:txBody>
          <a:bodyPr/>
          <a:lstStyle/>
          <a:p>
            <a:r>
              <a:rPr lang="en-US" sz="3600" dirty="0" smtClean="0"/>
              <a:t>PREPARATION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251520" y="1484784"/>
            <a:ext cx="8208912" cy="2592288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EQUIPMENT</a:t>
            </a:r>
          </a:p>
          <a:p>
            <a:pPr algn="l"/>
            <a:r>
              <a:rPr lang="en-US" dirty="0" smtClean="0"/>
              <a:t>The basic set or requirements include: drills , </a:t>
            </a:r>
            <a:r>
              <a:rPr lang="en-US" dirty="0" err="1" smtClean="0"/>
              <a:t>osteotomes</a:t>
            </a:r>
            <a:r>
              <a:rPr lang="en-US" dirty="0" smtClean="0"/>
              <a:t>, saws, chisels, gouges </a:t>
            </a:r>
          </a:p>
          <a:p>
            <a:pPr algn="l"/>
            <a:r>
              <a:rPr lang="en-US" dirty="0" smtClean="0"/>
              <a:t>plates, screws and screwdrivers .</a:t>
            </a:r>
            <a:endParaRPr lang="ar-SA" dirty="0"/>
          </a:p>
        </p:txBody>
      </p:sp>
      <p:pic>
        <p:nvPicPr>
          <p:cNvPr id="70658" name="Picture 2" descr="http://www.stars-med.com/admin/bookpic/201242100545707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789040"/>
            <a:ext cx="2983230" cy="2872740"/>
          </a:xfrm>
          <a:prstGeom prst="rect">
            <a:avLst/>
          </a:prstGeom>
          <a:noFill/>
        </p:spPr>
      </p:pic>
      <p:sp>
        <p:nvSpPr>
          <p:cNvPr id="70660" name="AutoShape 4" descr="http://www.stars-med.com/admin/bookpic/201012118521455226.jpg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6175375" y="-868363"/>
            <a:ext cx="2466975" cy="1809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70661" name="Picture 5" descr="C:\Users\Raghad\Desktop\200992221412895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789040"/>
            <a:ext cx="3486150" cy="2695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32657"/>
            <a:ext cx="7772400" cy="1080119"/>
          </a:xfrm>
        </p:spPr>
        <p:txBody>
          <a:bodyPr/>
          <a:lstStyle/>
          <a:p>
            <a:r>
              <a:rPr lang="en-US" sz="3600" dirty="0" smtClean="0"/>
              <a:t>PREPARATION</a:t>
            </a:r>
            <a:endParaRPr lang="ar-S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467544" y="1556792"/>
            <a:ext cx="8208912" cy="4968552"/>
          </a:xfrm>
        </p:spPr>
        <p:txBody>
          <a:bodyPr/>
          <a:lstStyle/>
          <a:p>
            <a:pPr algn="l"/>
            <a:r>
              <a:rPr lang="en-US" dirty="0" smtClean="0"/>
              <a:t>Special implants and instruments : </a:t>
            </a:r>
            <a:r>
              <a:rPr lang="en-US" dirty="0" err="1" smtClean="0"/>
              <a:t>Arthroplasty</a:t>
            </a:r>
            <a:r>
              <a:rPr lang="en-US" dirty="0" smtClean="0"/>
              <a:t>, Spine Surgery</a:t>
            </a:r>
            <a:endParaRPr lang="ar-SA" dirty="0"/>
          </a:p>
        </p:txBody>
      </p:sp>
      <p:pic>
        <p:nvPicPr>
          <p:cNvPr id="91138" name="Picture 2" descr="C:\Users\Raghad\Desktop\20101212348675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789040"/>
            <a:ext cx="3157538" cy="2897505"/>
          </a:xfrm>
          <a:prstGeom prst="rect">
            <a:avLst/>
          </a:prstGeom>
          <a:noFill/>
        </p:spPr>
      </p:pic>
      <p:pic>
        <p:nvPicPr>
          <p:cNvPr id="91139" name="Picture 3" descr="C:\Users\Raghad\Desktop\2012428171429287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861048"/>
            <a:ext cx="3795713" cy="2762250"/>
          </a:xfrm>
          <a:prstGeom prst="rect">
            <a:avLst/>
          </a:prstGeom>
          <a:noFill/>
        </p:spPr>
      </p:pic>
      <p:pic>
        <p:nvPicPr>
          <p:cNvPr id="91140" name="Picture 4" descr="C:\Users\Raghad\Desktop\2010121185835185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1196752"/>
            <a:ext cx="2139696" cy="2331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60649"/>
            <a:ext cx="7772400" cy="1224135"/>
          </a:xfrm>
        </p:spPr>
        <p:txBody>
          <a:bodyPr/>
          <a:lstStyle/>
          <a:p>
            <a:r>
              <a:rPr lang="en-US" dirty="0" smtClean="0"/>
              <a:t>PREPARATION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539552" y="2492896"/>
            <a:ext cx="7848872" cy="2376264"/>
          </a:xfrm>
        </p:spPr>
        <p:txBody>
          <a:bodyPr/>
          <a:lstStyle/>
          <a:p>
            <a:pPr algn="l">
              <a:buClr>
                <a:schemeClr val="tx1"/>
              </a:buClr>
              <a:buFont typeface="Wingdings" pitchFamily="2" charset="2"/>
              <a:buChar char="Ø"/>
            </a:pPr>
            <a:r>
              <a:rPr lang="en-US" dirty="0" smtClean="0"/>
              <a:t>Surgeon is responsible for ensuring that</a:t>
            </a:r>
          </a:p>
          <a:p>
            <a:pPr algn="l"/>
            <a:r>
              <a:rPr lang="en-US" dirty="0" smtClean="0"/>
              <a:t>the necessary instruments and implants are available in the OR before starting the surgery</a:t>
            </a:r>
            <a:endParaRPr lang="ar-S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  <a:cs typeface="Arial" charset="0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1066</TotalTime>
  <Words>791</Words>
  <Application>Microsoft Office PowerPoint</Application>
  <PresentationFormat>On-screen Show (4:3)</PresentationFormat>
  <Paragraphs>330</Paragraphs>
  <Slides>44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Ocean</vt:lpstr>
      <vt:lpstr>Principles of Surgical Treatment in Orthopedic Surgery </vt:lpstr>
      <vt:lpstr>Slide 2</vt:lpstr>
      <vt:lpstr>Principles of Orthopedic Surgery</vt:lpstr>
      <vt:lpstr>PREPARATION </vt:lpstr>
      <vt:lpstr>PREPARATION</vt:lpstr>
      <vt:lpstr>PREPARATION</vt:lpstr>
      <vt:lpstr>PREPARATION</vt:lpstr>
      <vt:lpstr>PREPARATION</vt:lpstr>
      <vt:lpstr>PREPARATION</vt:lpstr>
      <vt:lpstr>INTRAOPERATIVE RADIOGRAPHY</vt:lpstr>
      <vt:lpstr>Intraoperative radiography</vt:lpstr>
      <vt:lpstr>Intraoperative radiography</vt:lpstr>
      <vt:lpstr>Intraoperative radiography</vt:lpstr>
      <vt:lpstr>Intraoperative radiography</vt:lpstr>
      <vt:lpstr>MAGNIFICATION</vt:lpstr>
      <vt:lpstr>MAGNIFICATION</vt:lpstr>
      <vt:lpstr>The Bloodless  Field</vt:lpstr>
      <vt:lpstr>The Bloodless  Field</vt:lpstr>
      <vt:lpstr>The Bloodless  Field</vt:lpstr>
      <vt:lpstr>The Bloodless  Field</vt:lpstr>
      <vt:lpstr>The Bloodless  Field</vt:lpstr>
      <vt:lpstr>The Bloodless  Field</vt:lpstr>
      <vt:lpstr>MEASURES TO REDUCE RISK OF INFECTION</vt:lpstr>
      <vt:lpstr>MEASURES TO REDUCE RISK OF INFECTION</vt:lpstr>
      <vt:lpstr>MEASURES TO REDUCE RISK OF INFECTION</vt:lpstr>
      <vt:lpstr>THROMBOPROPHYLAXIS </vt:lpstr>
      <vt:lpstr>THROMBOPROPHYLAXIS </vt:lpstr>
      <vt:lpstr>THROMBOPROPHYLAXIS </vt:lpstr>
      <vt:lpstr>THROMBOPROPHYLAXIS </vt:lpstr>
      <vt:lpstr>THROMBOPROPHYLAXIS </vt:lpstr>
      <vt:lpstr>THROMBOPROPHYLAXIS </vt:lpstr>
      <vt:lpstr>Orthopedic Procedures</vt:lpstr>
      <vt:lpstr>Reduction and Fixation</vt:lpstr>
      <vt:lpstr>Reduction and Fixation</vt:lpstr>
      <vt:lpstr>Reduction and Fixation</vt:lpstr>
      <vt:lpstr>Reduction and Fixation</vt:lpstr>
      <vt:lpstr>Reduction and Fixation</vt:lpstr>
      <vt:lpstr>Osteotomy </vt:lpstr>
      <vt:lpstr>Arthroscopy </vt:lpstr>
      <vt:lpstr>Arthrotomy</vt:lpstr>
      <vt:lpstr>Arthroplasty</vt:lpstr>
      <vt:lpstr>Arthrodesis</vt:lpstr>
      <vt:lpstr>Amputation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Total Hip Arthroplasty in Developmental Dysplasia of the Hip in Adults</dc:title>
  <dc:creator>Ghala</dc:creator>
  <cp:lastModifiedBy>Raghad</cp:lastModifiedBy>
  <cp:revision>133</cp:revision>
  <dcterms:created xsi:type="dcterms:W3CDTF">2011-09-15T05:11:25Z</dcterms:created>
  <dcterms:modified xsi:type="dcterms:W3CDTF">2013-04-20T12:07:20Z</dcterms:modified>
</cp:coreProperties>
</file>