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5"/>
  </p:notesMasterIdLst>
  <p:sldIdLst>
    <p:sldId id="261" r:id="rId2"/>
    <p:sldId id="316" r:id="rId3"/>
    <p:sldId id="397" r:id="rId4"/>
    <p:sldId id="399" r:id="rId5"/>
    <p:sldId id="400" r:id="rId6"/>
    <p:sldId id="401" r:id="rId7"/>
    <p:sldId id="402" r:id="rId8"/>
    <p:sldId id="403" r:id="rId9"/>
    <p:sldId id="409" r:id="rId10"/>
    <p:sldId id="404" r:id="rId11"/>
    <p:sldId id="405" r:id="rId12"/>
    <p:sldId id="406" r:id="rId13"/>
    <p:sldId id="408" r:id="rId14"/>
    <p:sldId id="407" r:id="rId15"/>
    <p:sldId id="263" r:id="rId16"/>
    <p:sldId id="318" r:id="rId17"/>
    <p:sldId id="386" r:id="rId18"/>
    <p:sldId id="319" r:id="rId19"/>
    <p:sldId id="320" r:id="rId20"/>
    <p:sldId id="376" r:id="rId21"/>
    <p:sldId id="379" r:id="rId22"/>
    <p:sldId id="383" r:id="rId23"/>
    <p:sldId id="321" r:id="rId24"/>
    <p:sldId id="387" r:id="rId25"/>
    <p:sldId id="322" r:id="rId26"/>
    <p:sldId id="333" r:id="rId27"/>
    <p:sldId id="385" r:id="rId28"/>
    <p:sldId id="395" r:id="rId29"/>
    <p:sldId id="398" r:id="rId30"/>
    <p:sldId id="388" r:id="rId31"/>
    <p:sldId id="394" r:id="rId32"/>
    <p:sldId id="325" r:id="rId33"/>
    <p:sldId id="332" r:id="rId34"/>
    <p:sldId id="389" r:id="rId35"/>
    <p:sldId id="377" r:id="rId36"/>
    <p:sldId id="396" r:id="rId37"/>
    <p:sldId id="327" r:id="rId38"/>
    <p:sldId id="328" r:id="rId39"/>
    <p:sldId id="330" r:id="rId40"/>
    <p:sldId id="329" r:id="rId41"/>
    <p:sldId id="334" r:id="rId42"/>
    <p:sldId id="390" r:id="rId43"/>
    <p:sldId id="336" r:id="rId44"/>
    <p:sldId id="391" r:id="rId45"/>
    <p:sldId id="331" r:id="rId46"/>
    <p:sldId id="275" r:id="rId47"/>
    <p:sldId id="392" r:id="rId48"/>
    <p:sldId id="324" r:id="rId49"/>
    <p:sldId id="393" r:id="rId50"/>
    <p:sldId id="323" r:id="rId51"/>
    <p:sldId id="335" r:id="rId52"/>
    <p:sldId id="337" r:id="rId53"/>
    <p:sldId id="262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D4A5B-BA65-41A2-B588-9395C1602299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8813C-0A93-409F-9CDB-6E07545F2E3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1336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2133600"/>
            <a:ext cx="3810000" cy="41148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64C54-67D5-4A76-A917-2D02A4CFA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420888"/>
            <a:ext cx="7851648" cy="1468760"/>
          </a:xfrm>
        </p:spPr>
        <p:txBody>
          <a:bodyPr>
            <a:normAutofit/>
          </a:bodyPr>
          <a:lstStyle/>
          <a:p>
            <a:pPr algn="ctr"/>
            <a:r>
              <a:rPr lang="en-GB" sz="7200" dirty="0" smtClean="0"/>
              <a:t>Progression</a:t>
            </a:r>
            <a:endParaRPr lang="en-GB" sz="7200" dirty="0"/>
          </a:p>
        </p:txBody>
      </p:sp>
      <p:sp>
        <p:nvSpPr>
          <p:cNvPr id="3" name="Footer Placeholder 3"/>
          <p:cNvSpPr>
            <a:spLocks noGrp="1"/>
          </p:cNvSpPr>
          <p:nvPr/>
        </p:nvSpPr>
        <p:spPr>
          <a:xfrm>
            <a:off x="467544" y="6160219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Prepared by Dr. Ahmed Azmy</a:t>
            </a:r>
            <a:endParaRPr lang="en-GB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22344"/>
          </a:xfrm>
        </p:spPr>
        <p:txBody>
          <a:bodyPr>
            <a:normAutofit fontScale="90000"/>
          </a:bodyPr>
          <a:lstStyle/>
          <a:p>
            <a:r>
              <a:rPr lang="en-GB" sz="4800" dirty="0" smtClean="0"/>
              <a:t>Progression</a:t>
            </a:r>
            <a:endParaRPr lang="en-GB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484784"/>
            <a:ext cx="4762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22344"/>
          </a:xfrm>
        </p:spPr>
        <p:txBody>
          <a:bodyPr>
            <a:normAutofit fontScale="90000"/>
          </a:bodyPr>
          <a:lstStyle/>
          <a:p>
            <a:r>
              <a:rPr lang="en-GB" sz="4800" dirty="0" smtClean="0"/>
              <a:t>Progression</a:t>
            </a:r>
            <a:endParaRPr lang="en-GB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484784"/>
            <a:ext cx="4762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22344"/>
          </a:xfrm>
        </p:spPr>
        <p:txBody>
          <a:bodyPr>
            <a:normAutofit fontScale="90000"/>
          </a:bodyPr>
          <a:lstStyle/>
          <a:p>
            <a:r>
              <a:rPr lang="en-GB" sz="4800" dirty="0" smtClean="0"/>
              <a:t>Progression</a:t>
            </a:r>
            <a:endParaRPr lang="en-GB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556792"/>
            <a:ext cx="4762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22344"/>
          </a:xfrm>
        </p:spPr>
        <p:txBody>
          <a:bodyPr>
            <a:normAutofit fontScale="90000"/>
          </a:bodyPr>
          <a:lstStyle/>
          <a:p>
            <a:r>
              <a:rPr lang="en-GB" sz="4800" dirty="0" smtClean="0"/>
              <a:t>Progression</a:t>
            </a:r>
            <a:endParaRPr lang="en-GB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484784"/>
            <a:ext cx="4762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22344"/>
          </a:xfrm>
        </p:spPr>
        <p:txBody>
          <a:bodyPr>
            <a:normAutofit fontScale="90000"/>
          </a:bodyPr>
          <a:lstStyle/>
          <a:p>
            <a:r>
              <a:rPr lang="en-GB" sz="4800" dirty="0" smtClean="0"/>
              <a:t>Progression</a:t>
            </a:r>
            <a:endParaRPr lang="en-GB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844824"/>
            <a:ext cx="5626596" cy="4219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2314600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Progression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392488"/>
          </a:xfrm>
        </p:spPr>
        <p:txBody>
          <a:bodyPr vert="horz">
            <a:noAutofit/>
          </a:bodyPr>
          <a:lstStyle/>
          <a:p>
            <a:pPr algn="justLow">
              <a:lnSpc>
                <a:spcPct val="80000"/>
              </a:lnSpc>
              <a:buNone/>
            </a:pPr>
            <a:r>
              <a:rPr lang="en-GB" sz="2400" b="1" dirty="0" smtClean="0"/>
              <a:t>In architecture, we can achieve progression via different ways:</a:t>
            </a:r>
          </a:p>
          <a:p>
            <a:pPr algn="justLow">
              <a:lnSpc>
                <a:spcPct val="80000"/>
              </a:lnSpc>
            </a:pPr>
            <a:r>
              <a:rPr lang="en-US" sz="2400" b="1" dirty="0" smtClean="0"/>
              <a:t>Horizontal progression</a:t>
            </a:r>
          </a:p>
          <a:p>
            <a:pPr algn="justLow">
              <a:lnSpc>
                <a:spcPct val="80000"/>
              </a:lnSpc>
            </a:pPr>
            <a:r>
              <a:rPr lang="en-US" sz="2400" b="1" dirty="0" smtClean="0"/>
              <a:t>Vertical progression</a:t>
            </a:r>
          </a:p>
          <a:p>
            <a:pPr algn="justLow">
              <a:lnSpc>
                <a:spcPct val="80000"/>
              </a:lnSpc>
            </a:pPr>
            <a:r>
              <a:rPr lang="en-US" sz="2400" b="1" dirty="0" smtClean="0"/>
              <a:t>Color progression</a:t>
            </a:r>
          </a:p>
          <a:p>
            <a:pPr algn="justLow">
              <a:lnSpc>
                <a:spcPct val="80000"/>
              </a:lnSpc>
            </a:pPr>
            <a:r>
              <a:rPr lang="en-US" sz="2400" b="1" dirty="0" smtClean="0"/>
              <a:t>Texture progression</a:t>
            </a:r>
          </a:p>
          <a:p>
            <a:pPr algn="justLow">
              <a:lnSpc>
                <a:spcPct val="80000"/>
              </a:lnSpc>
            </a:pPr>
            <a:r>
              <a:rPr lang="en-US" sz="2400" b="1" dirty="0" smtClean="0"/>
              <a:t>Size progression</a:t>
            </a:r>
          </a:p>
          <a:p>
            <a:pPr algn="justLow">
              <a:lnSpc>
                <a:spcPct val="80000"/>
              </a:lnSpc>
            </a:pPr>
            <a:r>
              <a:rPr lang="en-US" sz="2400" b="1" dirty="0" smtClean="0"/>
              <a:t>Space progression</a:t>
            </a:r>
          </a:p>
          <a:p>
            <a:pPr algn="justLow">
              <a:lnSpc>
                <a:spcPct val="80000"/>
              </a:lnSpc>
            </a:pPr>
            <a:r>
              <a:rPr lang="en-US" sz="2400" b="1" dirty="0" smtClean="0"/>
              <a:t>Shape progression</a:t>
            </a:r>
            <a:endParaRPr lang="en-GB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0152"/>
            <a:ext cx="8229600" cy="63668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/>
              <a:t>Horizontal progression</a:t>
            </a:r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2314600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Progression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Content Placeholder 3" descr="Cli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983854"/>
            <a:ext cx="8229600" cy="2351314"/>
          </a:xfrm>
          <a:prstGeom prst="rect">
            <a:avLst/>
          </a:prstGeom>
        </p:spPr>
      </p:pic>
      <p:pic>
        <p:nvPicPr>
          <p:cNvPr id="6" name="Picture 5" descr="Clip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4288110"/>
            <a:ext cx="6791325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825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Horizontal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268760"/>
            <a:ext cx="5222354" cy="5222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07504" y="2433662"/>
            <a:ext cx="30243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US" dirty="0" smtClean="0"/>
              <a:t>Change of position  or orientation in the horizontal sense.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825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Horizontal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700808"/>
            <a:ext cx="6136645" cy="451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825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Horizontal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Content Placeholder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75318" y="3861048"/>
            <a:ext cx="411424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84784"/>
            <a:ext cx="3672408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22344"/>
          </a:xfrm>
        </p:spPr>
        <p:txBody>
          <a:bodyPr>
            <a:normAutofit fontScale="90000"/>
          </a:bodyPr>
          <a:lstStyle/>
          <a:p>
            <a:r>
              <a:rPr lang="en-GB" sz="4800" dirty="0" smtClean="0"/>
              <a:t>Progression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496944" cy="1224136"/>
          </a:xfrm>
        </p:spPr>
        <p:txBody>
          <a:bodyPr>
            <a:normAutofit fontScale="77500" lnSpcReduction="20000"/>
          </a:bodyPr>
          <a:lstStyle/>
          <a:p>
            <a:pPr algn="justLow"/>
            <a:r>
              <a:rPr lang="en-GB" b="1" dirty="0" smtClean="0"/>
              <a:t>Progression</a:t>
            </a:r>
            <a:r>
              <a:rPr lang="en-GB" dirty="0" smtClean="0"/>
              <a:t> is </a:t>
            </a:r>
            <a:r>
              <a:rPr lang="en-GB" b="1" u="sng" dirty="0" smtClean="0"/>
              <a:t>taking an element</a:t>
            </a:r>
            <a:r>
              <a:rPr lang="en-GB" dirty="0" smtClean="0"/>
              <a:t> and </a:t>
            </a:r>
            <a:r>
              <a:rPr lang="en-GB" b="1" u="sng" dirty="0" smtClean="0"/>
              <a:t>increasing</a:t>
            </a:r>
            <a:r>
              <a:rPr lang="en-GB" dirty="0" smtClean="0"/>
              <a:t> or </a:t>
            </a:r>
            <a:r>
              <a:rPr lang="en-GB" b="1" u="sng" dirty="0" smtClean="0"/>
              <a:t>decreasing</a:t>
            </a:r>
            <a:r>
              <a:rPr lang="en-GB" dirty="0" smtClean="0"/>
              <a:t> one or more of its </a:t>
            </a:r>
            <a:r>
              <a:rPr lang="en-GB" b="1" u="sng" dirty="0" smtClean="0"/>
              <a:t>qualities</a:t>
            </a:r>
            <a:r>
              <a:rPr lang="en-GB" dirty="0" smtClean="0"/>
              <a:t>. The most obvious implementation of this would be a </a:t>
            </a:r>
            <a:r>
              <a:rPr lang="en-GB" b="1" u="sng" dirty="0" smtClean="0"/>
              <a:t>gradation</a:t>
            </a:r>
            <a:r>
              <a:rPr lang="en-GB" dirty="0" smtClean="0"/>
              <a:t> by </a:t>
            </a:r>
            <a:r>
              <a:rPr lang="en-GB" b="1" u="sng" dirty="0" smtClean="0"/>
              <a:t>size</a:t>
            </a:r>
            <a:r>
              <a:rPr lang="en-GB" dirty="0" smtClean="0"/>
              <a:t>. A </a:t>
            </a:r>
            <a:r>
              <a:rPr lang="en-GB" b="1" u="sng" dirty="0" smtClean="0"/>
              <a:t>cluster</a:t>
            </a:r>
            <a:r>
              <a:rPr lang="en-GB" dirty="0" smtClean="0"/>
              <a:t> of </a:t>
            </a:r>
            <a:r>
              <a:rPr lang="en-GB" b="1" u="sng" dirty="0" smtClean="0"/>
              <a:t>candles</a:t>
            </a:r>
            <a:r>
              <a:rPr lang="en-GB" dirty="0" smtClean="0"/>
              <a:t> of </a:t>
            </a:r>
            <a:r>
              <a:rPr lang="en-GB" b="1" u="sng" dirty="0" smtClean="0"/>
              <a:t>varying</a:t>
            </a:r>
            <a:r>
              <a:rPr lang="en-GB" dirty="0" smtClean="0"/>
              <a:t> </a:t>
            </a:r>
            <a:r>
              <a:rPr lang="en-GB" b="1" u="sng" dirty="0" smtClean="0"/>
              <a:t>sizes</a:t>
            </a:r>
            <a:r>
              <a:rPr lang="en-GB" dirty="0" smtClean="0"/>
              <a:t> on a </a:t>
            </a:r>
            <a:r>
              <a:rPr lang="en-GB" b="1" u="sng" dirty="0" smtClean="0"/>
              <a:t>simple</a:t>
            </a:r>
            <a:r>
              <a:rPr lang="en-GB" dirty="0" smtClean="0"/>
              <a:t> tray creates interes</a:t>
            </a:r>
            <a:r>
              <a:rPr lang="en-GB" b="1" u="sng" dirty="0" smtClean="0"/>
              <a:t>t</a:t>
            </a:r>
            <a:r>
              <a:rPr lang="en-GB" dirty="0" smtClean="0"/>
              <a:t> </a:t>
            </a:r>
            <a:r>
              <a:rPr lang="en-GB" b="1" u="sng" dirty="0" smtClean="0"/>
              <a:t>because</a:t>
            </a:r>
            <a:r>
              <a:rPr lang="en-GB" dirty="0" smtClean="0"/>
              <a:t> of the natural </a:t>
            </a:r>
            <a:r>
              <a:rPr lang="en-GB" b="1" u="sng" dirty="0" smtClean="0"/>
              <a:t>progression</a:t>
            </a:r>
            <a:r>
              <a:rPr lang="en-GB" dirty="0" smtClean="0"/>
              <a:t> </a:t>
            </a:r>
            <a:r>
              <a:rPr lang="en-GB" b="1" u="sng" dirty="0" smtClean="0"/>
              <a:t>shown</a:t>
            </a:r>
            <a:r>
              <a:rPr lang="en-GB" dirty="0" smtClean="0"/>
              <a:t>.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1" y="2852936"/>
            <a:ext cx="5401511" cy="3593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825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Horizontal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00808"/>
            <a:ext cx="6444716" cy="4296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825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Horizontal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556792"/>
            <a:ext cx="6197641" cy="4961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825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Horizontal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12776"/>
            <a:ext cx="6872926" cy="465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0152"/>
            <a:ext cx="8229600" cy="63668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/>
              <a:t>Vertical progression</a:t>
            </a:r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2314600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Progression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 descr="Clip_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204864"/>
            <a:ext cx="8115300" cy="1019175"/>
          </a:xfrm>
          <a:prstGeom prst="rect">
            <a:avLst/>
          </a:prstGeom>
        </p:spPr>
      </p:pic>
      <p:pic>
        <p:nvPicPr>
          <p:cNvPr id="8" name="Picture 7" descr="Clip_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3501008"/>
            <a:ext cx="8100392" cy="1274681"/>
          </a:xfrm>
          <a:prstGeom prst="rect">
            <a:avLst/>
          </a:prstGeom>
        </p:spPr>
      </p:pic>
      <p:pic>
        <p:nvPicPr>
          <p:cNvPr id="9" name="Picture 8" descr="Clip_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5301208"/>
            <a:ext cx="3714750" cy="885825"/>
          </a:xfrm>
          <a:prstGeom prst="rect">
            <a:avLst/>
          </a:prstGeom>
        </p:spPr>
      </p:pic>
      <p:pic>
        <p:nvPicPr>
          <p:cNvPr id="10" name="Picture 9" descr="Clip_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5229200"/>
            <a:ext cx="4392488" cy="93068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23528" y="5877272"/>
            <a:ext cx="100811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Vertical l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4" descr="8220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96752"/>
            <a:ext cx="4019441" cy="5492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9552" y="2420888"/>
            <a:ext cx="3312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US" dirty="0" smtClean="0"/>
              <a:t>Change of position  or orientation in the </a:t>
            </a:r>
            <a:r>
              <a:rPr lang="en-US" dirty="0" err="1" smtClean="0"/>
              <a:t>verticall</a:t>
            </a:r>
            <a:r>
              <a:rPr lang="en-US" dirty="0" smtClean="0"/>
              <a:t> sense.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Vertical l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3816424" cy="5088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196752"/>
            <a:ext cx="3456384" cy="5311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Vertical l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84784"/>
            <a:ext cx="6552728" cy="4963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Vertical l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060848"/>
            <a:ext cx="7344816" cy="3929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Vertical l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84784"/>
            <a:ext cx="6768752" cy="5076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Vertical l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4"/>
            <a:ext cx="6696744" cy="5028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>
            <a:normAutofit fontScale="92500" lnSpcReduction="10000"/>
          </a:bodyPr>
          <a:lstStyle/>
          <a:p>
            <a:pPr algn="justLow"/>
            <a:r>
              <a:rPr lang="en-US" sz="2800" b="1" u="sng" dirty="0" smtClean="0">
                <a:latin typeface="Times New Roman" pitchFamily="18" charset="0"/>
              </a:rPr>
              <a:t>Gradual change </a:t>
            </a:r>
            <a:r>
              <a:rPr lang="en-US" sz="2800" dirty="0" smtClean="0">
                <a:latin typeface="Times New Roman" pitchFamily="18" charset="0"/>
              </a:rPr>
              <a:t>by </a:t>
            </a:r>
            <a:r>
              <a:rPr lang="en-US" sz="2800" b="1" u="sng" dirty="0" smtClean="0">
                <a:latin typeface="Times New Roman" pitchFamily="18" charset="0"/>
              </a:rPr>
              <a:t>increasing</a:t>
            </a:r>
            <a:r>
              <a:rPr lang="en-US" sz="2800" dirty="0" smtClean="0">
                <a:latin typeface="Times New Roman" pitchFamily="18" charset="0"/>
              </a:rPr>
              <a:t> or </a:t>
            </a:r>
            <a:r>
              <a:rPr lang="en-US" sz="2800" b="1" u="sng" dirty="0" smtClean="0">
                <a:latin typeface="Times New Roman" pitchFamily="18" charset="0"/>
              </a:rPr>
              <a:t>decreasing</a:t>
            </a:r>
            <a:r>
              <a:rPr lang="en-US" sz="2800" dirty="0" smtClean="0">
                <a:latin typeface="Times New Roman" pitchFamily="18" charset="0"/>
              </a:rPr>
              <a:t> one or </a:t>
            </a:r>
            <a:r>
              <a:rPr lang="en-US" sz="2800" b="1" u="sng" dirty="0" smtClean="0">
                <a:latin typeface="Times New Roman" pitchFamily="18" charset="0"/>
              </a:rPr>
              <a:t>more qualities</a:t>
            </a:r>
            <a:r>
              <a:rPr lang="en-US" sz="2800" dirty="0" smtClean="0">
                <a:latin typeface="Times New Roman" pitchFamily="18" charset="0"/>
              </a:rPr>
              <a:t>.  Such as </a:t>
            </a:r>
            <a:r>
              <a:rPr lang="en-US" sz="2800" b="1" u="sng" dirty="0" smtClean="0">
                <a:latin typeface="Times New Roman" pitchFamily="18" charset="0"/>
              </a:rPr>
              <a:t>size</a:t>
            </a:r>
            <a:r>
              <a:rPr lang="en-US" sz="2800" dirty="0" smtClean="0">
                <a:latin typeface="Times New Roman" pitchFamily="18" charset="0"/>
              </a:rPr>
              <a:t>, </a:t>
            </a:r>
            <a:r>
              <a:rPr lang="en-US" sz="2800" b="1" u="sng" dirty="0" smtClean="0">
                <a:latin typeface="Times New Roman" pitchFamily="18" charset="0"/>
              </a:rPr>
              <a:t>color</a:t>
            </a:r>
            <a:r>
              <a:rPr lang="en-US" sz="2800" dirty="0" smtClean="0">
                <a:latin typeface="Times New Roman" pitchFamily="18" charset="0"/>
              </a:rPr>
              <a:t> to </a:t>
            </a:r>
            <a:r>
              <a:rPr lang="en-US" sz="2800" b="1" u="sng" dirty="0" smtClean="0">
                <a:latin typeface="Times New Roman" pitchFamily="18" charset="0"/>
              </a:rPr>
              <a:t>texture</a:t>
            </a:r>
            <a:r>
              <a:rPr lang="en-US" sz="2800" dirty="0" smtClean="0">
                <a:latin typeface="Times New Roman" pitchFamily="18" charset="0"/>
              </a:rPr>
              <a:t> of the </a:t>
            </a:r>
            <a:r>
              <a:rPr lang="en-US" sz="2800" b="1" u="sng" dirty="0" smtClean="0">
                <a:latin typeface="Times New Roman" pitchFamily="18" charset="0"/>
              </a:rPr>
              <a:t>material</a:t>
            </a:r>
            <a:r>
              <a:rPr lang="en-US" sz="2800" dirty="0" smtClean="0">
                <a:latin typeface="Times New Roman" pitchFamily="18" charset="0"/>
              </a:rPr>
              <a:t> used, or </a:t>
            </a:r>
            <a:r>
              <a:rPr lang="en-US" sz="2800" b="1" u="sng" dirty="0" smtClean="0">
                <a:latin typeface="Times New Roman" pitchFamily="18" charset="0"/>
              </a:rPr>
              <a:t>space between </a:t>
            </a:r>
            <a:r>
              <a:rPr lang="en-US" sz="2800" dirty="0" smtClean="0">
                <a:latin typeface="Times New Roman" pitchFamily="18" charset="0"/>
              </a:rPr>
              <a:t>flowers.</a:t>
            </a:r>
          </a:p>
          <a:p>
            <a:r>
              <a:rPr lang="en-US" sz="2800" b="1" u="sng" dirty="0" smtClean="0">
                <a:latin typeface="Times New Roman" pitchFamily="18" charset="0"/>
              </a:rPr>
              <a:t>Progression</a:t>
            </a:r>
            <a:r>
              <a:rPr lang="en-US" sz="2800" dirty="0" smtClean="0">
                <a:latin typeface="Times New Roman" pitchFamily="18" charset="0"/>
              </a:rPr>
              <a:t> develops </a:t>
            </a:r>
            <a:r>
              <a:rPr lang="en-US" sz="2800" b="1" u="sng" dirty="0" smtClean="0">
                <a:latin typeface="Times New Roman" pitchFamily="18" charset="0"/>
              </a:rPr>
              <a:t>movement</a:t>
            </a:r>
            <a:r>
              <a:rPr lang="en-US" sz="2800" dirty="0" smtClean="0">
                <a:latin typeface="Times New Roman" pitchFamily="18" charset="0"/>
              </a:rPr>
              <a:t> in a </a:t>
            </a:r>
            <a:r>
              <a:rPr lang="en-US" sz="2800" b="1" u="sng" dirty="0" smtClean="0">
                <a:latin typeface="Times New Roman" pitchFamily="18" charset="0"/>
              </a:rPr>
              <a:t>certain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b="1" u="sng" dirty="0" smtClean="0">
                <a:latin typeface="Times New Roman" pitchFamily="18" charset="0"/>
              </a:rPr>
              <a:t>direction</a:t>
            </a:r>
            <a:r>
              <a:rPr lang="en-US" sz="2800" dirty="0" smtClean="0">
                <a:latin typeface="Times New Roman" pitchFamily="18" charset="0"/>
              </a:rPr>
              <a:t>.</a:t>
            </a:r>
          </a:p>
          <a:p>
            <a:r>
              <a:rPr lang="en-US" sz="2800" b="1" u="sng" dirty="0" smtClean="0">
                <a:latin typeface="Times New Roman" pitchFamily="18" charset="0"/>
              </a:rPr>
              <a:t>Progression in texture </a:t>
            </a:r>
            <a:r>
              <a:rPr lang="en-US" sz="2800" dirty="0" smtClean="0">
                <a:latin typeface="Times New Roman" pitchFamily="18" charset="0"/>
              </a:rPr>
              <a:t>is achieved through using </a:t>
            </a:r>
            <a:r>
              <a:rPr lang="en-US" sz="2800" b="1" u="sng" dirty="0" smtClean="0">
                <a:latin typeface="Times New Roman" pitchFamily="18" charset="0"/>
              </a:rPr>
              <a:t>fine textured materials</a:t>
            </a:r>
            <a:r>
              <a:rPr lang="en-US" sz="2800" dirty="0" smtClean="0">
                <a:latin typeface="Times New Roman" pitchFamily="18" charset="0"/>
              </a:rPr>
              <a:t> at the </a:t>
            </a:r>
            <a:r>
              <a:rPr lang="en-US" sz="2800" b="1" u="sng" dirty="0" smtClean="0">
                <a:latin typeface="Times New Roman" pitchFamily="18" charset="0"/>
              </a:rPr>
              <a:t>edge</a:t>
            </a:r>
            <a:r>
              <a:rPr lang="en-US" sz="2800" dirty="0" smtClean="0">
                <a:latin typeface="Times New Roman" pitchFamily="18" charset="0"/>
              </a:rPr>
              <a:t> and working in with </a:t>
            </a:r>
            <a:r>
              <a:rPr lang="en-US" sz="2800" b="1" u="sng" dirty="0" smtClean="0">
                <a:latin typeface="Times New Roman" pitchFamily="18" charset="0"/>
              </a:rPr>
              <a:t>more coarse textured material</a:t>
            </a:r>
            <a:r>
              <a:rPr lang="en-US" sz="2800" dirty="0" smtClean="0">
                <a:latin typeface="Times New Roman" pitchFamily="18" charset="0"/>
              </a:rPr>
              <a:t>.</a:t>
            </a:r>
          </a:p>
          <a:p>
            <a:r>
              <a:rPr lang="en-US" sz="2800" b="1" u="sng" dirty="0" smtClean="0">
                <a:latin typeface="Times New Roman" pitchFamily="18" charset="0"/>
              </a:rPr>
              <a:t>Increase</a:t>
            </a:r>
            <a:r>
              <a:rPr lang="en-US" sz="2800" dirty="0" smtClean="0">
                <a:latin typeface="Times New Roman" charset="0"/>
              </a:rPr>
              <a:t> the </a:t>
            </a:r>
            <a:r>
              <a:rPr lang="en-US" sz="2800" b="1" u="sng" dirty="0" smtClean="0">
                <a:latin typeface="Times New Roman" pitchFamily="18" charset="0"/>
              </a:rPr>
              <a:t>space between elements </a:t>
            </a:r>
            <a:r>
              <a:rPr lang="en-US" sz="2800" dirty="0" smtClean="0">
                <a:latin typeface="Times New Roman" charset="0"/>
              </a:rPr>
              <a:t>at the </a:t>
            </a:r>
            <a:r>
              <a:rPr lang="en-US" sz="2800" b="1" u="sng" dirty="0" smtClean="0">
                <a:latin typeface="Times New Roman" pitchFamily="18" charset="0"/>
              </a:rPr>
              <a:t>edges</a:t>
            </a:r>
            <a:r>
              <a:rPr lang="en-US" sz="2800" dirty="0" smtClean="0">
                <a:latin typeface="Times New Roman" charset="0"/>
              </a:rPr>
              <a:t> and </a:t>
            </a:r>
            <a:r>
              <a:rPr lang="en-US" sz="2800" b="1" u="sng" dirty="0" smtClean="0">
                <a:latin typeface="Times New Roman" pitchFamily="18" charset="0"/>
              </a:rPr>
              <a:t>decreasing</a:t>
            </a:r>
            <a:r>
              <a:rPr lang="en-US" sz="2800" dirty="0" smtClean="0">
                <a:latin typeface="Times New Roman" charset="0"/>
              </a:rPr>
              <a:t> at the </a:t>
            </a:r>
            <a:r>
              <a:rPr lang="en-US" sz="2800" b="1" u="sng" dirty="0" smtClean="0">
                <a:latin typeface="Times New Roman" pitchFamily="18" charset="0"/>
              </a:rPr>
              <a:t>center</a:t>
            </a:r>
            <a:r>
              <a:rPr lang="en-US" sz="2800" dirty="0" smtClean="0">
                <a:latin typeface="Times New Roman" charset="0"/>
              </a:rPr>
              <a:t>.</a:t>
            </a:r>
          </a:p>
          <a:p>
            <a:r>
              <a:rPr lang="en-US" sz="2800" b="1" u="sng" dirty="0" smtClean="0">
                <a:latin typeface="Times New Roman" pitchFamily="18" charset="0"/>
              </a:rPr>
              <a:t>Progression in color </a:t>
            </a:r>
            <a:r>
              <a:rPr lang="en-US" sz="2800" dirty="0" smtClean="0">
                <a:latin typeface="Times New Roman" pitchFamily="18" charset="0"/>
              </a:rPr>
              <a:t>is accomplished by using </a:t>
            </a:r>
            <a:r>
              <a:rPr lang="en-US" sz="2800" b="1" u="sng" dirty="0" smtClean="0">
                <a:latin typeface="Times New Roman" pitchFamily="18" charset="0"/>
              </a:rPr>
              <a:t>material</a:t>
            </a:r>
            <a:r>
              <a:rPr lang="en-US" sz="2800" dirty="0" smtClean="0">
                <a:latin typeface="Times New Roman" pitchFamily="18" charset="0"/>
              </a:rPr>
              <a:t> of </a:t>
            </a:r>
            <a:r>
              <a:rPr lang="en-US" sz="2800" b="1" u="sng" dirty="0" smtClean="0">
                <a:latin typeface="Times New Roman" pitchFamily="18" charset="0"/>
              </a:rPr>
              <a:t>light value </a:t>
            </a:r>
            <a:r>
              <a:rPr lang="en-US" sz="2800" dirty="0" smtClean="0">
                <a:latin typeface="Times New Roman" pitchFamily="18" charset="0"/>
              </a:rPr>
              <a:t>at the </a:t>
            </a:r>
            <a:r>
              <a:rPr lang="en-US" sz="2800" b="1" u="sng" dirty="0" smtClean="0">
                <a:latin typeface="Times New Roman" pitchFamily="18" charset="0"/>
              </a:rPr>
              <a:t>edges</a:t>
            </a:r>
            <a:r>
              <a:rPr lang="en-US" sz="2800" dirty="0" smtClean="0">
                <a:latin typeface="Times New Roman" pitchFamily="18" charset="0"/>
              </a:rPr>
              <a:t> and </a:t>
            </a:r>
            <a:r>
              <a:rPr lang="en-US" sz="2800" b="1" u="sng" dirty="0" smtClean="0">
                <a:latin typeface="Times New Roman" pitchFamily="18" charset="0"/>
              </a:rPr>
              <a:t>top</a:t>
            </a:r>
            <a:r>
              <a:rPr lang="en-US" sz="2800" dirty="0" smtClean="0">
                <a:latin typeface="Times New Roman" pitchFamily="18" charset="0"/>
              </a:rPr>
              <a:t> and moving in with </a:t>
            </a:r>
            <a:r>
              <a:rPr lang="en-US" sz="2800" b="1" u="sng" dirty="0" smtClean="0">
                <a:latin typeface="Times New Roman" pitchFamily="18" charset="0"/>
              </a:rPr>
              <a:t>darker values</a:t>
            </a:r>
            <a:r>
              <a:rPr lang="en-US" sz="2800" dirty="0" smtClean="0">
                <a:latin typeface="Times New Roman" pitchFamily="18" charset="0"/>
              </a:rPr>
              <a:t>.</a:t>
            </a:r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2314600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Progression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0152"/>
            <a:ext cx="8229600" cy="63668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en-US" sz="5400" b="1" dirty="0" smtClean="0"/>
              <a:t>Color progression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2314600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Progression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178868"/>
            <a:ext cx="6696744" cy="3952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395536" y="764704"/>
            <a:ext cx="4824536" cy="36230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Color progression)</a:t>
            </a:r>
            <a:endParaRPr lang="en-GB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556792"/>
            <a:ext cx="5832648" cy="4928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4752" y="1556793"/>
            <a:ext cx="6413592" cy="4926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95536" y="764704"/>
            <a:ext cx="4824536" cy="36230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Color progression)</a:t>
            </a:r>
            <a:endParaRPr lang="en-GB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824536" cy="36230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Color progression)</a:t>
            </a:r>
            <a:endParaRPr lang="en-GB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340768"/>
            <a:ext cx="5040560" cy="5309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824536" cy="36230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Color progression)</a:t>
            </a:r>
            <a:endParaRPr lang="en-GB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00808"/>
            <a:ext cx="6626191" cy="4678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824536" cy="36230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Color progression)</a:t>
            </a:r>
            <a:endParaRPr lang="en-GB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00808"/>
            <a:ext cx="7503102" cy="4533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824536" cy="36230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Color progression)</a:t>
            </a:r>
            <a:endParaRPr lang="en-GB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556792"/>
            <a:ext cx="6484565" cy="485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2314600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Progression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700808"/>
            <a:ext cx="4248472" cy="4814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معبد%20خنسو%20بالكرنك-1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 l="5116"/>
          <a:stretch>
            <a:fillRect/>
          </a:stretch>
        </p:blipFill>
        <p:spPr bwMode="auto">
          <a:xfrm>
            <a:off x="0" y="2924944"/>
            <a:ext cx="4379306" cy="2025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0152"/>
            <a:ext cx="8229600" cy="63668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en-US" sz="5400" b="1" dirty="0" smtClean="0"/>
              <a:t>Space progression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824536" cy="36230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Space progression)</a:t>
            </a:r>
            <a:endParaRPr lang="en-GB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Picture 5" descr="C:\My Documents\ENDS205\LECTURES_CLASSNOTES\LECTURE10\image25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00808"/>
            <a:ext cx="7397706" cy="4253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2314600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Progression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0152"/>
            <a:ext cx="8229600" cy="63668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en-US" sz="5400" dirty="0" smtClean="0"/>
              <a:t>Size progression</a:t>
            </a:r>
            <a:endParaRPr lang="en-US" sz="5400" b="1" dirty="0" smtClean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132856"/>
            <a:ext cx="6415389" cy="4242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22344"/>
          </a:xfrm>
        </p:spPr>
        <p:txBody>
          <a:bodyPr>
            <a:normAutofit fontScale="90000"/>
          </a:bodyPr>
          <a:lstStyle/>
          <a:p>
            <a:r>
              <a:rPr lang="en-GB" sz="4800" dirty="0" smtClean="0"/>
              <a:t>Progression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700808"/>
            <a:ext cx="4680520" cy="445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size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420888"/>
            <a:ext cx="4186436" cy="3139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29" descr="C:\My Documents\Landscape Gardening\Summer 2000\Lecture\Design principles images\sequence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276872"/>
            <a:ext cx="4264196" cy="3394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size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56792"/>
            <a:ext cx="6624736" cy="4765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size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908720"/>
            <a:ext cx="4305672" cy="5740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size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72816"/>
            <a:ext cx="6696744" cy="4490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size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628800"/>
            <a:ext cx="6408712" cy="4611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2314600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Progression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0152"/>
            <a:ext cx="8229600" cy="636680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en-US" sz="5400" dirty="0" smtClean="0"/>
              <a:t>Texture progression</a:t>
            </a:r>
            <a:endParaRPr lang="en-US" sz="5400" b="1" dirty="0" smtClean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060848"/>
            <a:ext cx="6192688" cy="4451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Texture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268760"/>
            <a:ext cx="4176464" cy="5220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3816424" cy="5337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692696"/>
            <a:ext cx="4392488" cy="5862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Texture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0152"/>
            <a:ext cx="8229600" cy="63668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/>
              <a:t>Shape progression</a:t>
            </a:r>
            <a:endParaRPr lang="en-GB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95536" y="764704"/>
            <a:ext cx="2314600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Progression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348880"/>
            <a:ext cx="6048672" cy="4153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shape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268760"/>
            <a:ext cx="3554158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22344"/>
          </a:xfrm>
        </p:spPr>
        <p:txBody>
          <a:bodyPr>
            <a:normAutofit fontScale="90000"/>
          </a:bodyPr>
          <a:lstStyle/>
          <a:p>
            <a:r>
              <a:rPr lang="en-GB" sz="4800" dirty="0" smtClean="0"/>
              <a:t>Progression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72816"/>
            <a:ext cx="5808645" cy="435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309242"/>
            <a:ext cx="4392488" cy="5354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shape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shape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268760"/>
            <a:ext cx="5328592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95536" y="764704"/>
            <a:ext cx="4032448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lvl="0">
              <a:spcBef>
                <a:spcPct val="0"/>
              </a:spcBef>
            </a:pPr>
            <a:r>
              <a:rPr lang="en-GB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Progression (</a:t>
            </a:r>
            <a:r>
              <a:rPr lang="en-US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shape progression</a:t>
            </a:r>
            <a:r>
              <a:rPr lang="en-US" sz="2400" b="1" dirty="0" smtClean="0"/>
              <a:t>)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5" y="1427285"/>
            <a:ext cx="6624736" cy="4956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352928" cy="1215008"/>
          </a:xfrm>
        </p:spPr>
        <p:txBody>
          <a:bodyPr>
            <a:normAutofit/>
          </a:bodyPr>
          <a:lstStyle/>
          <a:p>
            <a:pPr algn="ctr"/>
            <a:r>
              <a:rPr lang="en-GB" sz="6000" dirty="0" smtClean="0"/>
              <a:t>End of lecture</a:t>
            </a:r>
            <a:endParaRPr lang="en-GB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22344"/>
          </a:xfrm>
        </p:spPr>
        <p:txBody>
          <a:bodyPr>
            <a:normAutofit fontScale="90000"/>
          </a:bodyPr>
          <a:lstStyle/>
          <a:p>
            <a:r>
              <a:rPr lang="en-GB" sz="4800" dirty="0" smtClean="0"/>
              <a:t>Progression</a:t>
            </a: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916832"/>
            <a:ext cx="5184576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22344"/>
          </a:xfrm>
        </p:spPr>
        <p:txBody>
          <a:bodyPr>
            <a:normAutofit fontScale="90000"/>
          </a:bodyPr>
          <a:lstStyle/>
          <a:p>
            <a:r>
              <a:rPr lang="en-GB" sz="4800" dirty="0" smtClean="0"/>
              <a:t>Progression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700808"/>
            <a:ext cx="5079416" cy="4317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22344"/>
          </a:xfrm>
        </p:spPr>
        <p:txBody>
          <a:bodyPr>
            <a:normAutofit fontScale="90000"/>
          </a:bodyPr>
          <a:lstStyle/>
          <a:p>
            <a:r>
              <a:rPr lang="en-GB" sz="4800" dirty="0" smtClean="0"/>
              <a:t>Progression</a:t>
            </a:r>
            <a:endParaRPr lang="en-GB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132856"/>
            <a:ext cx="4968552" cy="3726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22344"/>
          </a:xfrm>
        </p:spPr>
        <p:txBody>
          <a:bodyPr>
            <a:normAutofit fontScale="90000"/>
          </a:bodyPr>
          <a:lstStyle/>
          <a:p>
            <a:r>
              <a:rPr lang="en-GB" sz="4800" dirty="0" smtClean="0"/>
              <a:t>Progression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916832"/>
            <a:ext cx="5328592" cy="3463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2957</TotalTime>
  <Words>390</Words>
  <Application>Microsoft Office PowerPoint</Application>
  <PresentationFormat>On-screen Show (4:3)</PresentationFormat>
  <Paragraphs>77</Paragraphs>
  <Slides>53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Flow</vt:lpstr>
      <vt:lpstr>Progression</vt:lpstr>
      <vt:lpstr>Progression</vt:lpstr>
      <vt:lpstr>Progression</vt:lpstr>
      <vt:lpstr>Progression</vt:lpstr>
      <vt:lpstr>Progression</vt:lpstr>
      <vt:lpstr>Progression</vt:lpstr>
      <vt:lpstr>Progression</vt:lpstr>
      <vt:lpstr>Progression</vt:lpstr>
      <vt:lpstr>Progression</vt:lpstr>
      <vt:lpstr>Progression</vt:lpstr>
      <vt:lpstr>Progression</vt:lpstr>
      <vt:lpstr>Progression</vt:lpstr>
      <vt:lpstr>Progression</vt:lpstr>
      <vt:lpstr>Progression</vt:lpstr>
      <vt:lpstr>Progression</vt:lpstr>
      <vt:lpstr>Horizontal progression</vt:lpstr>
      <vt:lpstr>Slide 17</vt:lpstr>
      <vt:lpstr>Slide 18</vt:lpstr>
      <vt:lpstr>Slide 19</vt:lpstr>
      <vt:lpstr>Slide 20</vt:lpstr>
      <vt:lpstr>Slide 21</vt:lpstr>
      <vt:lpstr>Slide 22</vt:lpstr>
      <vt:lpstr>Vertical progression</vt:lpstr>
      <vt:lpstr>Slide 24</vt:lpstr>
      <vt:lpstr>Slide 25</vt:lpstr>
      <vt:lpstr>Slide 26</vt:lpstr>
      <vt:lpstr>Slide 27</vt:lpstr>
      <vt:lpstr>Slide 28</vt:lpstr>
      <vt:lpstr>Slide 29</vt:lpstr>
      <vt:lpstr>Color progression</vt:lpstr>
      <vt:lpstr>Slide 31</vt:lpstr>
      <vt:lpstr>Slide 32</vt:lpstr>
      <vt:lpstr>Slide 33</vt:lpstr>
      <vt:lpstr>Slide 34</vt:lpstr>
      <vt:lpstr>Slide 35</vt:lpstr>
      <vt:lpstr>Slide 36</vt:lpstr>
      <vt:lpstr>Space progression</vt:lpstr>
      <vt:lpstr>Slide 38</vt:lpstr>
      <vt:lpstr>Size progression</vt:lpstr>
      <vt:lpstr>Slide 40</vt:lpstr>
      <vt:lpstr>Slide 41</vt:lpstr>
      <vt:lpstr>Slide 42</vt:lpstr>
      <vt:lpstr>Slide 43</vt:lpstr>
      <vt:lpstr>Slide 44</vt:lpstr>
      <vt:lpstr>Texture progression</vt:lpstr>
      <vt:lpstr>Slide 46</vt:lpstr>
      <vt:lpstr>Slide 47</vt:lpstr>
      <vt:lpstr>Shape progression</vt:lpstr>
      <vt:lpstr>Slide 49</vt:lpstr>
      <vt:lpstr>Slide 50</vt:lpstr>
      <vt:lpstr>Slide 51</vt:lpstr>
      <vt:lpstr>Slide 52</vt:lpstr>
      <vt:lpstr>End of lecture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Elements of Design</dc:title>
  <dc:creator>User</dc:creator>
  <cp:lastModifiedBy>Home</cp:lastModifiedBy>
  <cp:revision>222</cp:revision>
  <dcterms:created xsi:type="dcterms:W3CDTF">2010-10-17T19:06:26Z</dcterms:created>
  <dcterms:modified xsi:type="dcterms:W3CDTF">2012-02-17T17:11:50Z</dcterms:modified>
</cp:coreProperties>
</file>