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65" r:id="rId5"/>
    <p:sldId id="270" r:id="rId6"/>
    <p:sldId id="264" r:id="rId7"/>
    <p:sldId id="271" r:id="rId8"/>
    <p:sldId id="272" r:id="rId9"/>
    <p:sldId id="273" r:id="rId10"/>
    <p:sldId id="274" r:id="rId11"/>
    <p:sldId id="266" r:id="rId12"/>
    <p:sldId id="276" r:id="rId13"/>
    <p:sldId id="275" r:id="rId14"/>
    <p:sldId id="277" r:id="rId15"/>
    <p:sldId id="278" r:id="rId16"/>
    <p:sldId id="279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82" autoAdjust="0"/>
    <p:restoredTop sz="94624" autoAdjust="0"/>
  </p:normalViewPr>
  <p:slideViewPr>
    <p:cSldViewPr>
      <p:cViewPr>
        <p:scale>
          <a:sx n="100" d="100"/>
          <a:sy n="100" d="100"/>
        </p:scale>
        <p:origin x="-570" y="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0717D-72FF-4C80-869A-061CE3E21D38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5B99F-070F-4196-A926-26586E75332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42253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</a:p>
          <a:p>
            <a:r>
              <a:rPr lang="en-US" dirty="0" smtClean="0"/>
              <a:t>Lines</a:t>
            </a:r>
            <a:r>
              <a:rPr lang="en-US" baseline="0" dirty="0" smtClean="0"/>
              <a:t> 3-4: The friend provide personal information about themselves.</a:t>
            </a:r>
          </a:p>
          <a:p>
            <a:r>
              <a:rPr lang="en-US" baseline="0" dirty="0" smtClean="0"/>
              <a:t>Lines 6-8:  Jane provide Sarah information about her habit and routine.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Answer Key: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slower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larger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busier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cheaper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more difficult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 more beautiful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 more expensive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 drier than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</a:p>
          <a:p>
            <a:r>
              <a:rPr lang="en-US" dirty="0" smtClean="0"/>
              <a:t>Lines</a:t>
            </a:r>
            <a:r>
              <a:rPr lang="en-US" baseline="0" dirty="0" smtClean="0"/>
              <a:t> 3-4: The friend provide personal information about themselves.</a:t>
            </a:r>
          </a:p>
          <a:p>
            <a:r>
              <a:rPr lang="en-US" baseline="0" dirty="0" smtClean="0"/>
              <a:t>Lines 6-8:  Jane provide Sarah information about her habit and routine.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</a:p>
          <a:p>
            <a:r>
              <a:rPr lang="en-US" dirty="0" smtClean="0"/>
              <a:t>Lines</a:t>
            </a:r>
            <a:r>
              <a:rPr lang="en-US" baseline="0" dirty="0" smtClean="0"/>
              <a:t> 3-4: The friend provide personal information about themselves.</a:t>
            </a:r>
          </a:p>
          <a:p>
            <a:r>
              <a:rPr lang="en-US" baseline="0" dirty="0" smtClean="0"/>
              <a:t>Lines 6-8:  Jane provide Sarah information about her habit and routine.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29/05/2013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381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33400" y="65532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6858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193332" y="6512268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657600"/>
            <a:ext cx="7391400" cy="1219200"/>
          </a:xfrm>
        </p:spPr>
        <p:txBody>
          <a:bodyPr>
            <a:noAutofit/>
          </a:bodyPr>
          <a:lstStyle/>
          <a:p>
            <a:pPr algn="ctr"/>
            <a:r>
              <a:rPr lang="en-US" sz="3000" dirty="0" smtClean="0">
                <a:latin typeface="Arial" pitchFamily="34" charset="0"/>
                <a:cs typeface="Arial" pitchFamily="34" charset="0"/>
              </a:rPr>
              <a:t>COMPARATIVES AND SUPERLATIVES- ADJECTIVES OF SUPERIORITY</a:t>
            </a:r>
            <a:endParaRPr lang="en-GB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Grammar Review: Units 5 &amp; 6	      Duration: 1 Hour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Files to work on\KSU\KSU Logo\KSUPYP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14400"/>
            <a:ext cx="3352800" cy="1527018"/>
          </a:xfrm>
          <a:prstGeom prst="rect">
            <a:avLst/>
          </a:prstGeom>
          <a:noFill/>
        </p:spPr>
      </p:pic>
      <p:pic>
        <p:nvPicPr>
          <p:cNvPr id="5" name="Picture 4" descr="C:\Users\User\Desktop\Academic Year 2011-2012\Curriculum Development\CM Logo 07.04.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95400"/>
            <a:ext cx="373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Rules 4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28600" y="533400"/>
            <a:ext cx="8610600" cy="6124754"/>
            <a:chOff x="228600" y="533400"/>
            <a:chExt cx="8610600" cy="6124754"/>
          </a:xfrm>
        </p:grpSpPr>
        <p:sp>
          <p:nvSpPr>
            <p:cNvPr id="3" name="TextBox 2"/>
            <p:cNvSpPr txBox="1"/>
            <p:nvPr/>
          </p:nvSpPr>
          <p:spPr>
            <a:xfrm>
              <a:off x="228600" y="533400"/>
              <a:ext cx="8610600" cy="6124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AutoNum type="arabicPeriod" startAt="4"/>
              </a:pPr>
              <a:endParaRPr lang="en-US" b="1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lvl="0" indent="-342900" algn="just">
                <a:buFontTx/>
                <a:buAutoNum type="arabicPeriod" startAt="4"/>
              </a:pP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Add “</a:t>
              </a:r>
              <a:r>
                <a:rPr lang="en-US" sz="1700" b="1" dirty="0" err="1" smtClean="0">
                  <a:solidFill>
                    <a:srgbClr val="0070C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est</a:t>
              </a: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” to t</a:t>
              </a:r>
              <a:r>
                <a:rPr lang="en-US" sz="1700" b="1" dirty="0" smtClean="0">
                  <a:latin typeface="Century Gothic" pitchFamily="34" charset="0"/>
                </a:rPr>
                <a:t>wo-syllable adjectives ending in </a:t>
              </a:r>
              <a:r>
                <a:rPr lang="en-US" sz="1700" b="1" dirty="0" smtClean="0">
                  <a:solidFill>
                    <a:srgbClr val="7030A0"/>
                  </a:solidFill>
                  <a:latin typeface="Century Gothic" pitchFamily="34" charset="0"/>
                </a:rPr>
                <a:t>–</a:t>
              </a:r>
              <a:r>
                <a:rPr lang="en-US" sz="1700" b="1" dirty="0" err="1" smtClean="0">
                  <a:solidFill>
                    <a:srgbClr val="7030A0"/>
                  </a:solidFill>
                  <a:latin typeface="Century Gothic" pitchFamily="34" charset="0"/>
                </a:rPr>
                <a:t>er</a:t>
              </a:r>
              <a:r>
                <a:rPr lang="en-US" sz="1700" b="1" dirty="0" smtClean="0">
                  <a:solidFill>
                    <a:srgbClr val="7030A0"/>
                  </a:solidFill>
                  <a:latin typeface="Century Gothic" pitchFamily="34" charset="0"/>
                </a:rPr>
                <a:t>, -le, -</a:t>
              </a:r>
              <a:r>
                <a:rPr lang="en-US" sz="1700" b="1" dirty="0" err="1" smtClean="0">
                  <a:solidFill>
                    <a:srgbClr val="7030A0"/>
                  </a:solidFill>
                  <a:latin typeface="Century Gothic" pitchFamily="34" charset="0"/>
                </a:rPr>
                <a:t>ow</a:t>
              </a:r>
              <a:r>
                <a:rPr lang="en-US" sz="1700" b="1" dirty="0" smtClean="0">
                  <a:solidFill>
                    <a:srgbClr val="7030A0"/>
                  </a:solidFill>
                  <a:latin typeface="Century Gothic" pitchFamily="34" charset="0"/>
                </a:rPr>
                <a:t>, -y</a:t>
              </a:r>
              <a:r>
                <a:rPr lang="en-US" sz="1700" b="1" dirty="0" smtClean="0">
                  <a:latin typeface="Century Gothic" pitchFamily="34" charset="0"/>
                </a:rPr>
                <a:t>.</a:t>
              </a:r>
            </a:p>
            <a:p>
              <a:pPr marL="342900" lvl="0" indent="-342900" algn="just"/>
              <a:endParaRPr lang="en-US" sz="1700" b="1" dirty="0" smtClean="0">
                <a:latin typeface="Century Gothic" pitchFamily="34" charset="0"/>
              </a:endParaRP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Simple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Simpler 			</a:t>
              </a:r>
              <a:r>
                <a:rPr lang="en-US" sz="1700" b="1" dirty="0" smtClean="0">
                  <a:solidFill>
                    <a:srgbClr val="00206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Simplest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 Narrow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Narrower 		</a:t>
              </a:r>
              <a:r>
                <a:rPr lang="en-US" sz="1700" b="1" dirty="0" smtClean="0">
                  <a:solidFill>
                    <a:srgbClr val="00206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Narrowest</a:t>
              </a:r>
            </a:p>
            <a:p>
              <a:pPr marL="342900" indent="-342900" algn="just"/>
              <a:endParaRPr lang="en-US" sz="1700" b="1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indent="-342900" algn="just">
                <a:buAutoNum type="arabicPeriod" startAt="5"/>
              </a:pP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For adjectives w</a:t>
              </a:r>
              <a:r>
                <a:rPr lang="en-GB" sz="1700" b="1" dirty="0" err="1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ith</a:t>
              </a:r>
              <a:r>
                <a:rPr lang="en-GB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 </a:t>
              </a:r>
              <a:r>
                <a:rPr lang="en-GB" sz="1700" b="1" dirty="0" smtClean="0">
                  <a:solidFill>
                    <a:srgbClr val="7030A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–le</a:t>
              </a:r>
              <a:r>
                <a:rPr lang="en-GB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 or</a:t>
              </a:r>
              <a:r>
                <a:rPr lang="en-GB" sz="1700" b="1" dirty="0" smtClean="0">
                  <a:solidFill>
                    <a:srgbClr val="7030A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 –e </a:t>
              </a:r>
              <a:r>
                <a:rPr lang="en-GB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ending add only the “</a:t>
              </a:r>
              <a:r>
                <a:rPr lang="en-GB" sz="1700" b="1" dirty="0" err="1" smtClean="0">
                  <a:solidFill>
                    <a:srgbClr val="0070C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st</a:t>
              </a:r>
              <a:r>
                <a:rPr lang="en-GB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”.</a:t>
              </a:r>
            </a:p>
            <a:p>
              <a:pPr marL="342900" indent="-342900" algn="just"/>
              <a:endParaRPr lang="en-US" sz="1700" b="1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 Gentle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Gentler 			</a:t>
              </a:r>
              <a:r>
                <a:rPr lang="en-US" sz="1700" b="1" dirty="0" smtClean="0">
                  <a:solidFill>
                    <a:srgbClr val="00206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Gentlest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 Supple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Suppler 			</a:t>
              </a:r>
              <a:r>
                <a:rPr lang="en-US" sz="1700" b="1" dirty="0" smtClean="0">
                  <a:solidFill>
                    <a:srgbClr val="00206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Supplest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 Safe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Safer</a:t>
              </a:r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 			</a:t>
              </a:r>
              <a:r>
                <a:rPr lang="en-US" sz="1700" b="1" dirty="0" smtClean="0">
                  <a:solidFill>
                    <a:srgbClr val="00206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Safest</a:t>
              </a:r>
            </a:p>
            <a:p>
              <a:pPr marL="342900" indent="-342900" algn="just"/>
              <a:endParaRPr lang="en-US" sz="1700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indent="-342900" algn="just">
                <a:buAutoNum type="arabicPeriod" startAt="6"/>
              </a:pP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Use “</a:t>
              </a:r>
              <a:r>
                <a:rPr lang="en-US" sz="1700" b="1" dirty="0" smtClean="0">
                  <a:solidFill>
                    <a:srgbClr val="0070C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most</a:t>
              </a: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” for comparative adjectives that have more than one syllable, except for the ones mentioned in # 4.</a:t>
              </a:r>
            </a:p>
            <a:p>
              <a:pPr marL="342900" indent="-342900" algn="just">
                <a:buAutoNum type="arabicPeriod" startAt="6"/>
              </a:pPr>
              <a:endParaRPr lang="en-US" sz="1700" b="1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indent="-342900" algn="just">
                <a:buAutoNum type="arabicPeriod" startAt="6"/>
              </a:pPr>
              <a:r>
                <a:rPr lang="en-US" sz="1700" dirty="0" smtClean="0">
                  <a:latin typeface="Century Gothic" pitchFamily="34" charset="0"/>
                </a:rPr>
                <a:t>Ex.  Beautiful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</a:rPr>
                <a:t>More Beautiful 		</a:t>
              </a:r>
              <a:r>
                <a:rPr lang="en-US" sz="1700" b="1" dirty="0" smtClean="0">
                  <a:solidFill>
                    <a:srgbClr val="002060"/>
                  </a:solidFill>
                  <a:latin typeface="Century Gothic" pitchFamily="34" charset="0"/>
                </a:rPr>
                <a:t>Most Beautiful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</a:rPr>
                <a:t>Ex.  Famous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</a:rPr>
                <a:t>More Famous 		</a:t>
              </a:r>
              <a:r>
                <a:rPr lang="en-US" sz="1700" b="1" dirty="0" smtClean="0">
                  <a:solidFill>
                    <a:srgbClr val="002060"/>
                  </a:solidFill>
                  <a:latin typeface="Century Gothic" pitchFamily="34" charset="0"/>
                </a:rPr>
                <a:t>Most Famous</a:t>
              </a:r>
            </a:p>
            <a:p>
              <a:pPr marL="342900" indent="-342900" algn="just"/>
              <a:endParaRPr lang="en-US" sz="1700" dirty="0" smtClean="0">
                <a:latin typeface="Century Gothic" pitchFamily="34" charset="0"/>
              </a:endParaRPr>
            </a:p>
            <a:p>
              <a:pPr marL="342900" indent="-342900" algn="just"/>
              <a:r>
                <a:rPr lang="en-US" sz="1700" b="1" dirty="0" smtClean="0">
                  <a:latin typeface="Century Gothic" pitchFamily="34" charset="0"/>
                </a:rPr>
                <a:t>7.  Equally, use “</a:t>
              </a:r>
              <a:r>
                <a:rPr lang="en-US" sz="1700" b="1" dirty="0" smtClean="0">
                  <a:solidFill>
                    <a:srgbClr val="0070C0"/>
                  </a:solidFill>
                  <a:latin typeface="Century Gothic" pitchFamily="34" charset="0"/>
                </a:rPr>
                <a:t>least</a:t>
              </a:r>
              <a:r>
                <a:rPr lang="en-US" sz="1700" b="1" dirty="0" smtClean="0">
                  <a:latin typeface="Century Gothic" pitchFamily="34" charset="0"/>
                </a:rPr>
                <a:t>” for comparative adjectives that have more than one syllable when making negative comparisons.</a:t>
              </a:r>
              <a:endParaRPr lang="en-US" sz="1700" dirty="0" smtClean="0">
                <a:latin typeface="Century Gothic" pitchFamily="34" charset="0"/>
              </a:endParaRPr>
            </a:p>
            <a:p>
              <a:pPr marL="342900" indent="-342900" algn="just"/>
              <a:endParaRPr lang="en-US" sz="1700" dirty="0">
                <a:latin typeface="Century Gothic" pitchFamily="34" charset="0"/>
              </a:endParaRP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</a:rPr>
                <a:t>Ex.  Beautiful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</a:rPr>
                <a:t>Less Beautiful 		Least Beautiful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</a:rPr>
                <a:t>Ex.  Famous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</a:rPr>
                <a:t>Less Famous 		Least Famous</a:t>
              </a:r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1905000" y="45720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676400" y="1447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981200" y="4876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752600" y="17526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057400" y="30480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1981200" y="28194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2133600" y="61722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133600" y="6400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105400" y="15240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5181600" y="17526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4953000" y="28194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5029200" y="30480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981200" y="32766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4876800" y="32766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715000" y="4648200"/>
              <a:ext cx="7620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5715000" y="4876800"/>
              <a:ext cx="7620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5638800" y="6172200"/>
              <a:ext cx="7620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638800" y="6400800"/>
              <a:ext cx="7620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Quick Practice 2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7620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>
                <a:solidFill>
                  <a:srgbClr val="0070C0"/>
                </a:solidFill>
              </a:rPr>
              <a:t>Complete the newspaper article with the correct comparative or superlative form of adjectives.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868680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Noticing Task 3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853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Read the statements below , then answer the questions which follow</a:t>
            </a:r>
            <a:r>
              <a:rPr lang="en-GB" sz="1600" dirty="0" smtClean="0">
                <a:latin typeface="Verdana" pitchFamily="34" charset="0"/>
                <a:ea typeface="Times New Roman" pitchFamily="18" charset="0"/>
                <a:cs typeface="Times-Roman" charset="0"/>
              </a:rPr>
              <a:t>.</a:t>
            </a:r>
            <a:endParaRPr lang="en-GB" sz="1600" dirty="0" smtClean="0">
              <a:ea typeface="Times New Roman" pitchFamily="18" charset="0"/>
              <a:cs typeface="Times-Roma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486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which score is the boy comparing his latest results?</a:t>
            </a:r>
          </a:p>
          <a:p>
            <a:r>
              <a:rPr lang="en-US" dirty="0" smtClean="0"/>
              <a:t>To which menu is the man comparing today’s menu?</a:t>
            </a:r>
            <a:endParaRPr lang="en-GB" dirty="0"/>
          </a:p>
        </p:txBody>
      </p:sp>
      <p:pic>
        <p:nvPicPr>
          <p:cNvPr id="33794" name="Picture 2" descr="https://encrypted-tbn1.gstatic.com/images?q=tbn:ANd9GcSY89PGfsgZJ304hEGEvf_OS7LnxFYogwYtCdrLOEjPYEpODXkf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895600"/>
            <a:ext cx="2831819" cy="2895600"/>
          </a:xfrm>
          <a:prstGeom prst="rect">
            <a:avLst/>
          </a:prstGeom>
          <a:noFill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752600"/>
            <a:ext cx="1981200" cy="295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loud Callout 8"/>
          <p:cNvSpPr/>
          <p:nvPr/>
        </p:nvSpPr>
        <p:spPr>
          <a:xfrm>
            <a:off x="5029200" y="1447800"/>
            <a:ext cx="2133600" cy="2057400"/>
          </a:xfrm>
          <a:prstGeom prst="cloudCallout">
            <a:avLst>
              <a:gd name="adj1" fmla="val 64325"/>
              <a:gd name="adj2" fmla="val 406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latin typeface="Arial" pitchFamily="34" charset="0"/>
                <a:cs typeface="Arial" pitchFamily="34" charset="0"/>
              </a:rPr>
              <a:t>Yesterday's menu was </a:t>
            </a:r>
            <a:r>
              <a:rPr lang="en-GB" b="1" i="1" dirty="0" smtClean="0">
                <a:latin typeface="Arial" pitchFamily="34" charset="0"/>
                <a:cs typeface="Arial" pitchFamily="34" charset="0"/>
              </a:rPr>
              <a:t>good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 but today's is </a:t>
            </a:r>
            <a:r>
              <a:rPr lang="en-GB" b="1" i="1" dirty="0" smtClean="0">
                <a:latin typeface="Arial" pitchFamily="34" charset="0"/>
                <a:cs typeface="Arial" pitchFamily="34" charset="0"/>
              </a:rPr>
              <a:t>better</a:t>
            </a:r>
            <a:r>
              <a:rPr lang="en-GB" i="1" dirty="0" smtClean="0">
                <a:latin typeface="Arial" pitchFamily="34" charset="0"/>
                <a:cs typeface="Arial" pitchFamily="34" charset="0"/>
              </a:rPr>
              <a:t>.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GB" dirty="0"/>
          </a:p>
        </p:txBody>
      </p:sp>
      <p:sp>
        <p:nvSpPr>
          <p:cNvPr id="10" name="Oval Callout 9"/>
          <p:cNvSpPr/>
          <p:nvPr/>
        </p:nvSpPr>
        <p:spPr>
          <a:xfrm>
            <a:off x="2743200" y="1524000"/>
            <a:ext cx="2133600" cy="1981200"/>
          </a:xfrm>
          <a:prstGeom prst="wedgeEllipseCallout">
            <a:avLst>
              <a:gd name="adj1" fmla="val -74564"/>
              <a:gd name="adj2" fmla="val 30659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This is </a:t>
            </a:r>
            <a:r>
              <a:rPr lang="en-GB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best</a:t>
            </a:r>
            <a:r>
              <a:rPr lang="en-GB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score I've ever had in an exam.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3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5486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Irregular Comparatives &amp; Superlatives</a:t>
            </a:r>
          </a:p>
          <a:p>
            <a:pPr algn="just"/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 Remember</a:t>
            </a:r>
            <a:endParaRPr lang="en-GB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Some adjectives have irregular comparatives and superlatives.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 Use 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good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to describe superior quality.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Good		Better 		Best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 Use 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well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when referring to health.</a:t>
            </a:r>
          </a:p>
          <a:p>
            <a:pPr algn="just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Well 		Better		Best</a:t>
            </a: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990600"/>
            <a:ext cx="3096683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4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54864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Irregular Comparatives &amp; Superlatives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  Use 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bad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to describe inferior quality.</a:t>
            </a:r>
          </a:p>
          <a:p>
            <a:pPr algn="just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Bad 		Worse 		Worst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 Use 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little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when referring to something uncountable.</a:t>
            </a:r>
          </a:p>
          <a:p>
            <a:pPr algn="just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Little 		Less 		Least</a:t>
            </a:r>
          </a:p>
          <a:p>
            <a:pPr algn="just"/>
            <a:endParaRPr 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 Use </a:t>
            </a:r>
            <a:r>
              <a:rPr lang="en-GB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few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when referring to something countable.</a:t>
            </a:r>
          </a:p>
          <a:p>
            <a:pPr algn="just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Few 		Fewer 		Fewest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295400"/>
            <a:ext cx="297816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5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5486400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Irregular Comparatives &amp; Superlatives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 Use </a:t>
            </a:r>
            <a:r>
              <a:rPr lang="en-GB" sz="17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far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to describe distance.</a:t>
            </a:r>
          </a:p>
          <a:p>
            <a:pPr algn="just"/>
            <a:endParaRPr lang="en-US" sz="17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7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Far 		Farther		Farthest</a:t>
            </a:r>
          </a:p>
          <a:p>
            <a:pPr algn="just"/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Use </a:t>
            </a:r>
            <a:r>
              <a:rPr lang="en-GB" sz="17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far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to describe extent.</a:t>
            </a:r>
          </a:p>
          <a:p>
            <a:pPr algn="just"/>
            <a:endParaRPr lang="en-US" sz="17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7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Far 		Further 		Furthest</a:t>
            </a:r>
          </a:p>
          <a:p>
            <a:pPr algn="just"/>
            <a:endParaRPr lang="en-US" sz="17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Use </a:t>
            </a:r>
            <a:r>
              <a:rPr lang="en-GB" sz="17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many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when referring to something countable or for two or more syllable adjectives.</a:t>
            </a:r>
          </a:p>
          <a:p>
            <a:pPr algn="just"/>
            <a:endParaRPr lang="en-US" sz="17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7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Many 		More 		Most</a:t>
            </a:r>
          </a:p>
          <a:p>
            <a:pPr algn="just"/>
            <a:endParaRPr lang="en-US" sz="17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Use </a:t>
            </a:r>
            <a:r>
              <a:rPr lang="en-GB" sz="17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much</a:t>
            </a:r>
            <a:r>
              <a:rPr lang="en-GB" sz="1700" b="1" dirty="0" smtClean="0">
                <a:latin typeface="Arial" pitchFamily="34" charset="0"/>
                <a:cs typeface="Arial" pitchFamily="34" charset="0"/>
              </a:rPr>
              <a:t> when referring to something uncountable.</a:t>
            </a:r>
          </a:p>
          <a:p>
            <a:pPr algn="just"/>
            <a:endParaRPr lang="en-US" sz="17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7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Much 		More 		Most</a:t>
            </a:r>
            <a:endParaRPr 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damesofdialogue.files.wordpress.com/2009/11/pbj-frie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3794" y="914400"/>
            <a:ext cx="3137806" cy="234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Quick Practice 3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838200"/>
            <a:ext cx="5867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70C0"/>
                </a:solidFill>
              </a:rPr>
              <a:t>Complete the sentences with the correct irregular adjectives.  </a:t>
            </a:r>
          </a:p>
          <a:p>
            <a:pPr algn="just"/>
            <a:endParaRPr lang="en-US" sz="2000" b="1" dirty="0" smtClean="0">
              <a:solidFill>
                <a:srgbClr val="0070C0"/>
              </a:solidFill>
            </a:endParaRPr>
          </a:p>
          <a:p>
            <a:pPr algn="just"/>
            <a:r>
              <a:rPr lang="en-GB" sz="2400" dirty="0" smtClean="0"/>
              <a:t>1.  Tara is the (good) athlete in the school.    _______</a:t>
            </a:r>
          </a:p>
          <a:p>
            <a:pPr algn="just"/>
            <a:r>
              <a:rPr lang="en-GB" sz="2400" dirty="0" smtClean="0"/>
              <a:t>2.  My house is the (farther) one among the group .    _______</a:t>
            </a:r>
          </a:p>
          <a:p>
            <a:pPr algn="just"/>
            <a:endParaRPr lang="en-GB" sz="2400" dirty="0" smtClean="0"/>
          </a:p>
          <a:p>
            <a:pPr algn="just"/>
            <a:r>
              <a:rPr lang="en-US" sz="2400" smtClean="0"/>
              <a:t>3.   A </a:t>
            </a:r>
            <a:r>
              <a:rPr lang="en-US" sz="2400" dirty="0" smtClean="0"/>
              <a:t>bag made from alligator leather is (much) expensive that one made from crocodile leather. </a:t>
            </a:r>
            <a:r>
              <a:rPr lang="en-GB" sz="2400" dirty="0" smtClean="0"/>
              <a:t>  _______</a:t>
            </a:r>
          </a:p>
          <a:p>
            <a:pPr marL="457200" indent="-457200" algn="just">
              <a:buAutoNum type="arabicPeriod" startAt="4"/>
            </a:pPr>
            <a:r>
              <a:rPr lang="en-US" sz="2400" dirty="0" smtClean="0"/>
              <a:t>There are (many) pencils in this box than the other one. </a:t>
            </a:r>
            <a:r>
              <a:rPr lang="en-GB" sz="2400" dirty="0" smtClean="0"/>
              <a:t>   _______</a:t>
            </a:r>
            <a:endParaRPr lang="en-GB" sz="2400" dirty="0"/>
          </a:p>
        </p:txBody>
      </p:sp>
      <p:pic>
        <p:nvPicPr>
          <p:cNvPr id="4098" name="Picture 2" descr="http://www.wordans.ca/wvc-1360616832/wordansfiles/images/2013/2/11/179258/179258_3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038600"/>
            <a:ext cx="2362200" cy="1465954"/>
          </a:xfrm>
          <a:prstGeom prst="rect">
            <a:avLst/>
          </a:prstGeom>
          <a:noFill/>
        </p:spPr>
      </p:pic>
      <p:pic>
        <p:nvPicPr>
          <p:cNvPr id="4100" name="Picture 4" descr="http://t3.gstatic.com/images?q=tbn:ANd9GcQEHAOxOChNJd4tZeTp3ZAyGgcBfAcSxhkPAcjVnglMTLXa6xq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1676400"/>
            <a:ext cx="2085975" cy="219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Quick Practice 4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02029"/>
            <a:ext cx="8839200" cy="417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Noticing Task 1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Jane went to a safari trip in South Africa.  Read her e-mail to her sister </a:t>
            </a:r>
            <a:r>
              <a:rPr lang="en-GB" sz="1600" dirty="0" err="1" smtClean="0">
                <a:latin typeface="Century Gothic" pitchFamily="34" charset="0"/>
                <a:ea typeface="Times New Roman" pitchFamily="18" charset="0"/>
                <a:cs typeface="Times-Roman" charset="0"/>
              </a:rPr>
              <a:t>Yara</a:t>
            </a: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 , then answer the questions which follow</a:t>
            </a:r>
            <a:r>
              <a:rPr lang="en-GB" sz="1600" dirty="0" smtClean="0">
                <a:latin typeface="Verdana" pitchFamily="34" charset="0"/>
                <a:ea typeface="Times New Roman" pitchFamily="18" charset="0"/>
                <a:cs typeface="Times-Roman" charset="0"/>
              </a:rPr>
              <a:t>.</a:t>
            </a:r>
            <a:endParaRPr lang="en-GB" sz="1600" dirty="0" smtClean="0">
              <a:ea typeface="Times New Roman" pitchFamily="18" charset="0"/>
              <a:cs typeface="Times-Roma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486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Jane notice about the zebras?</a:t>
            </a:r>
          </a:p>
          <a:p>
            <a:r>
              <a:rPr lang="en-US" dirty="0" smtClean="0"/>
              <a:t>What does Jane think of her trip to South Africa?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8305800" cy="35394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Dear </a:t>
            </a:r>
            <a:r>
              <a:rPr lang="en-US" sz="1600" dirty="0" err="1" smtClean="0"/>
              <a:t>Yara</a:t>
            </a:r>
            <a:r>
              <a:rPr lang="en-US" sz="1600" dirty="0" smtClean="0"/>
              <a:t>,</a:t>
            </a:r>
          </a:p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How have you been ?  How are your swimming lessons going?  How are our brothers?  I hope they are not bothering you so much.</a:t>
            </a:r>
          </a:p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You should see South Africa!  It is absolutely gorgeous here.  Yesterday we went on a safari trip, and I can’t begin to tell you how much I enjoyed the experience.</a:t>
            </a:r>
          </a:p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All the animals are so well fed and taken care of in the reservation camps.  I saw one </a:t>
            </a:r>
            <a:r>
              <a:rPr lang="en-US" sz="1600" b="1" dirty="0" smtClean="0">
                <a:solidFill>
                  <a:srgbClr val="FF0000"/>
                </a:solidFill>
              </a:rPr>
              <a:t>fat</a:t>
            </a:r>
            <a:r>
              <a:rPr lang="en-US" sz="1600" dirty="0" smtClean="0"/>
              <a:t> zebra drinking by the river, and I could barely hold my breath in fear of startling it, only to find out a whole herd of zebras with one </a:t>
            </a:r>
            <a:r>
              <a:rPr lang="en-US" sz="1600" b="1" dirty="0" smtClean="0">
                <a:solidFill>
                  <a:srgbClr val="FF0000"/>
                </a:solidFill>
              </a:rPr>
              <a:t>fatter</a:t>
            </a:r>
            <a:r>
              <a:rPr lang="en-US" sz="1600" dirty="0" smtClean="0"/>
              <a:t> than the next!</a:t>
            </a:r>
          </a:p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I definitely find this trip </a:t>
            </a:r>
            <a:r>
              <a:rPr lang="en-US" sz="1600" b="1" dirty="0" smtClean="0">
                <a:solidFill>
                  <a:srgbClr val="FF0000"/>
                </a:solidFill>
              </a:rPr>
              <a:t>more enjoyable </a:t>
            </a:r>
            <a:r>
              <a:rPr lang="en-US" sz="1600" dirty="0" smtClean="0"/>
              <a:t>than the time we visited New York city, as I feel closer to nature here.  The only thing I wish for is that you would be here to enjoy the sights with me.</a:t>
            </a:r>
            <a:endParaRPr lang="en-GB" sz="1600" dirty="0"/>
          </a:p>
        </p:txBody>
      </p:sp>
      <p:pic>
        <p:nvPicPr>
          <p:cNvPr id="16386" name="Picture 2" descr="http://tv-facts.net/wp-content/uploads/2012/11/Madagascar-3-Wallp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5105400"/>
            <a:ext cx="2514600" cy="1495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1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5181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Comparatives</a:t>
            </a:r>
          </a:p>
          <a:p>
            <a:pPr algn="just"/>
            <a:endParaRPr lang="en-US" sz="32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What are adjectives?</a:t>
            </a: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1600" dirty="0" smtClean="0">
                <a:latin typeface="Arial" pitchFamily="34" charset="0"/>
                <a:cs typeface="Arial" pitchFamily="34" charset="0"/>
              </a:rPr>
              <a:t>Adjectives are simply words that describe.</a:t>
            </a:r>
          </a:p>
          <a:p>
            <a:pPr algn="just"/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Ex.  The book is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interesting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Ex.  I have a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tall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sister.</a:t>
            </a:r>
          </a:p>
          <a:p>
            <a:pPr algn="just"/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Comparative adjectives are a type of adjective used for highlighting the difference between two objects, or two nouns. </a:t>
            </a:r>
          </a:p>
          <a:p>
            <a:pPr algn="just"/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Use comparative adjectives to compare two objects or two nouns.</a:t>
            </a:r>
          </a:p>
          <a:p>
            <a:pPr algn="just"/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Ex.  My sister is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taller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than me.</a:t>
            </a:r>
          </a:p>
          <a:p>
            <a:pPr algn="just"/>
            <a:r>
              <a:rPr lang="en-US" sz="1600" dirty="0" smtClean="0">
                <a:latin typeface="Arial" pitchFamily="34" charset="0"/>
                <a:cs typeface="Arial" pitchFamily="34" charset="0"/>
              </a:rPr>
              <a:t>Ex.  That book is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more expensive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than the one I saw at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Jarir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Bookstore.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http://edplace.com/userfiles/image/three%20child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914400"/>
            <a:ext cx="3089188" cy="2057400"/>
          </a:xfrm>
          <a:prstGeom prst="rect">
            <a:avLst/>
          </a:prstGeom>
          <a:noFill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581400"/>
            <a:ext cx="30226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Rules 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4800" y="914400"/>
            <a:ext cx="8610600" cy="5632311"/>
            <a:chOff x="304800" y="914400"/>
            <a:chExt cx="8610600" cy="5632311"/>
          </a:xfrm>
        </p:grpSpPr>
        <p:sp>
          <p:nvSpPr>
            <p:cNvPr id="3" name="TextBox 2"/>
            <p:cNvSpPr txBox="1"/>
            <p:nvPr/>
          </p:nvSpPr>
          <p:spPr>
            <a:xfrm>
              <a:off x="304800" y="914400"/>
              <a:ext cx="8610600" cy="5632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AutoNum type="arabicPeriod"/>
              </a:pPr>
              <a:r>
                <a:rPr lang="en-US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Add “</a:t>
              </a:r>
              <a:r>
                <a:rPr lang="en-US" b="1" dirty="0" err="1" smtClean="0">
                  <a:solidFill>
                    <a:srgbClr val="0070C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er</a:t>
              </a:r>
              <a:r>
                <a:rPr lang="en-US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” to the end of one-syllable adjectives.  (superiority)</a:t>
              </a:r>
              <a:endParaRPr lang="en-US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indent="-342900" algn="just"/>
              <a:endParaRPr lang="en-US" dirty="0" smtClean="0">
                <a:latin typeface="Century Gothic" pitchFamily="34" charset="0"/>
              </a:endParaRPr>
            </a:p>
            <a:p>
              <a:pPr marL="342900" indent="-342900" algn="just"/>
              <a:r>
                <a:rPr lang="en-US" b="1" dirty="0" smtClean="0">
                  <a:solidFill>
                    <a:srgbClr val="FF0000"/>
                  </a:solidFill>
                  <a:latin typeface="Century Gothic" pitchFamily="34" charset="0"/>
                </a:rPr>
                <a:t>! </a:t>
              </a:r>
              <a:r>
                <a:rPr lang="en-US" dirty="0" smtClean="0">
                  <a:latin typeface="Century Gothic" pitchFamily="34" charset="0"/>
                </a:rPr>
                <a:t>Do not forget to add “</a:t>
              </a:r>
              <a:r>
                <a:rPr lang="en-US" b="1" dirty="0" smtClean="0">
                  <a:solidFill>
                    <a:srgbClr val="0070C0"/>
                  </a:solidFill>
                  <a:latin typeface="Century Gothic" pitchFamily="34" charset="0"/>
                </a:rPr>
                <a:t>than</a:t>
              </a:r>
              <a:r>
                <a:rPr lang="en-US" dirty="0" smtClean="0">
                  <a:latin typeface="Century Gothic" pitchFamily="34" charset="0"/>
                </a:rPr>
                <a:t>” before the name of the person being compared to.</a:t>
              </a:r>
            </a:p>
            <a:p>
              <a:pPr marL="342900" indent="-342900" algn="just"/>
              <a:endParaRPr lang="en-US" dirty="0" smtClean="0">
                <a:latin typeface="Century Gothic" pitchFamily="34" charset="0"/>
              </a:endParaRPr>
            </a:p>
            <a:p>
              <a:pPr marL="342900" indent="-342900" algn="just"/>
              <a:r>
                <a:rPr lang="en-US" b="1" dirty="0" smtClean="0">
                  <a:latin typeface="Century Gothic" pitchFamily="34" charset="0"/>
                </a:rPr>
                <a:t>Structure</a:t>
              </a:r>
              <a:r>
                <a:rPr lang="en-US" dirty="0" smtClean="0">
                  <a:latin typeface="Century Gothic" pitchFamily="34" charset="0"/>
                </a:rPr>
                <a:t>:  Subject + verb + comparative adjective + (noun) +than + object</a:t>
              </a:r>
            </a:p>
            <a:p>
              <a:pPr marL="342900" indent="-342900" algn="just"/>
              <a:endParaRPr lang="en-US" dirty="0" smtClean="0">
                <a:latin typeface="Century Gothic" pitchFamily="34" charset="0"/>
              </a:endParaRPr>
            </a:p>
            <a:p>
              <a:pPr marL="342900" indent="-342900" algn="just"/>
              <a:r>
                <a:rPr lang="en-US" dirty="0" smtClean="0">
                  <a:latin typeface="Century Gothic" pitchFamily="34" charset="0"/>
                </a:rPr>
                <a:t>Ex.  David is a </a:t>
              </a:r>
              <a:r>
                <a:rPr lang="en-US" b="1" dirty="0" smtClean="0">
                  <a:solidFill>
                    <a:srgbClr val="FF0000"/>
                  </a:solidFill>
                  <a:latin typeface="Century Gothic" pitchFamily="34" charset="0"/>
                </a:rPr>
                <a:t>stronger</a:t>
              </a:r>
              <a:r>
                <a:rPr lang="en-US" dirty="0" smtClean="0">
                  <a:latin typeface="Century Gothic" pitchFamily="34" charset="0"/>
                </a:rPr>
                <a:t> speller </a:t>
              </a:r>
              <a:r>
                <a:rPr lang="en-US" b="1" dirty="0" smtClean="0">
                  <a:solidFill>
                    <a:srgbClr val="0070C0"/>
                  </a:solidFill>
                  <a:latin typeface="Century Gothic" pitchFamily="34" charset="0"/>
                </a:rPr>
                <a:t>than</a:t>
              </a:r>
              <a:r>
                <a:rPr lang="en-US" dirty="0" smtClean="0">
                  <a:latin typeface="Century Gothic" pitchFamily="34" charset="0"/>
                </a:rPr>
                <a:t> </a:t>
              </a:r>
              <a:r>
                <a:rPr lang="en-US" dirty="0" err="1" smtClean="0">
                  <a:latin typeface="Century Gothic" pitchFamily="34" charset="0"/>
                </a:rPr>
                <a:t>Navid</a:t>
              </a:r>
              <a:r>
                <a:rPr lang="en-US" dirty="0" smtClean="0">
                  <a:latin typeface="Century Gothic" pitchFamily="34" charset="0"/>
                </a:rPr>
                <a:t>.</a:t>
              </a:r>
            </a:p>
            <a:p>
              <a:pPr marL="342900" indent="-342900" algn="just"/>
              <a:endParaRPr lang="en-US" dirty="0">
                <a:latin typeface="Century Gothic" pitchFamily="34" charset="0"/>
              </a:endParaRPr>
            </a:p>
            <a:p>
              <a:pPr marL="342900" indent="-342900" algn="just">
                <a:buAutoNum type="arabicPeriod" startAt="2"/>
              </a:pPr>
              <a:r>
                <a:rPr lang="en-US" b="1" dirty="0" smtClean="0">
                  <a:latin typeface="Century Gothic" pitchFamily="34" charset="0"/>
                </a:rPr>
                <a:t>For adjectives that end with a consonant preceded by a vowel, </a:t>
              </a:r>
              <a:r>
                <a:rPr lang="en-US" b="1" dirty="0" smtClean="0">
                  <a:solidFill>
                    <a:srgbClr val="0070C0"/>
                  </a:solidFill>
                  <a:latin typeface="Century Gothic" pitchFamily="34" charset="0"/>
                </a:rPr>
                <a:t>double the final consonant </a:t>
              </a:r>
              <a:r>
                <a:rPr lang="en-US" b="1" dirty="0" smtClean="0">
                  <a:latin typeface="Century Gothic" pitchFamily="34" charset="0"/>
                </a:rPr>
                <a:t>and then add “</a:t>
              </a:r>
              <a:r>
                <a:rPr lang="en-US" b="1" dirty="0" err="1" smtClean="0">
                  <a:solidFill>
                    <a:srgbClr val="0070C0"/>
                  </a:solidFill>
                  <a:latin typeface="Century Gothic" pitchFamily="34" charset="0"/>
                </a:rPr>
                <a:t>er</a:t>
              </a:r>
              <a:r>
                <a:rPr lang="en-US" b="1" dirty="0" smtClean="0">
                  <a:latin typeface="Century Gothic" pitchFamily="34" charset="0"/>
                </a:rPr>
                <a:t>”</a:t>
              </a:r>
              <a:r>
                <a:rPr lang="en-US" dirty="0" smtClean="0">
                  <a:latin typeface="Century Gothic" pitchFamily="34" charset="0"/>
                </a:rPr>
                <a:t>.</a:t>
              </a:r>
            </a:p>
            <a:p>
              <a:pPr marL="342900" indent="-342900" algn="just"/>
              <a:endParaRPr lang="en-US" dirty="0">
                <a:latin typeface="Century Gothic" pitchFamily="34" charset="0"/>
              </a:endParaRPr>
            </a:p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Ex.  B</a:t>
              </a:r>
              <a:r>
                <a:rPr lang="en-US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i</a:t>
              </a:r>
              <a:r>
                <a:rPr lang="en-US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g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			Bi</a:t>
              </a:r>
              <a:r>
                <a:rPr lang="en-US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gg</a:t>
              </a:r>
              <a:r>
                <a:rPr lang="en-US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er</a:t>
              </a:r>
            </a:p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Ex.  Th</a:t>
              </a:r>
              <a:r>
                <a:rPr lang="en-US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i</a:t>
              </a:r>
              <a:r>
                <a:rPr lang="en-US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		Thi</a:t>
              </a:r>
              <a:r>
                <a:rPr lang="en-US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nn</a:t>
              </a:r>
              <a:r>
                <a:rPr lang="en-US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er</a:t>
              </a:r>
            </a:p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Ex.  F</a:t>
              </a:r>
              <a:r>
                <a:rPr lang="en-US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t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			Fa</a:t>
              </a:r>
              <a:r>
                <a:rPr lang="en-US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tt</a:t>
              </a:r>
              <a:r>
                <a:rPr lang="en-US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er</a:t>
              </a:r>
            </a:p>
            <a:p>
              <a:pPr marL="342900" indent="-342900" algn="just"/>
              <a:endParaRPr lang="en-US" b="1" dirty="0">
                <a:solidFill>
                  <a:srgbClr val="C00000"/>
                </a:solidFill>
                <a:latin typeface="Century Gothic" pitchFamily="34" charset="0"/>
              </a:endParaRPr>
            </a:p>
            <a:p>
              <a:pPr marL="342900" indent="-342900" algn="just">
                <a:buAutoNum type="arabicPeriod" startAt="3"/>
              </a:pP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For adjectives that end in “</a:t>
              </a:r>
              <a:r>
                <a:rPr lang="en-US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y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”, change “</a:t>
              </a:r>
              <a:r>
                <a:rPr lang="en-US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y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” to “</a:t>
              </a:r>
              <a:r>
                <a:rPr lang="en-US" b="1" dirty="0" err="1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i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” and add “</a:t>
              </a:r>
              <a:r>
                <a:rPr lang="en-US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er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”.</a:t>
              </a:r>
              <a:endParaRPr lang="en-US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 algn="just"/>
              <a:endParaRPr lang="en-US" dirty="0" smtClean="0">
                <a:latin typeface="Century Gothic" pitchFamily="34" charset="0"/>
              </a:endParaRPr>
            </a:p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Ex. Silly 			Sill</a:t>
              </a:r>
              <a:r>
                <a:rPr lang="en-US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i</a:t>
              </a:r>
              <a:r>
                <a:rPr lang="en-US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er</a:t>
              </a:r>
            </a:p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Ex.  Pretty 		Prett</a:t>
              </a:r>
              <a:r>
                <a:rPr lang="en-US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ier</a:t>
              </a:r>
              <a:endParaRPr lang="en-US" dirty="0" smtClean="0">
                <a:solidFill>
                  <a:srgbClr val="0070C0"/>
                </a:solidFill>
                <a:latin typeface="Century Gothic" pitchFamily="34" charset="0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1371600" y="44196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447800" y="47244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1447800" y="49530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1524000" y="6019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600200" y="63246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Rules 2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04800" y="533400"/>
            <a:ext cx="8610600" cy="6124754"/>
            <a:chOff x="304800" y="533400"/>
            <a:chExt cx="8610600" cy="6124754"/>
          </a:xfrm>
        </p:grpSpPr>
        <p:sp>
          <p:nvSpPr>
            <p:cNvPr id="3" name="TextBox 2"/>
            <p:cNvSpPr txBox="1"/>
            <p:nvPr/>
          </p:nvSpPr>
          <p:spPr>
            <a:xfrm>
              <a:off x="304800" y="533400"/>
              <a:ext cx="8610600" cy="6124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AutoNum type="arabicPeriod" startAt="4"/>
              </a:pPr>
              <a:endParaRPr lang="en-US" b="1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lvl="0" indent="-342900" algn="just">
                <a:buFontTx/>
                <a:buAutoNum type="arabicPeriod" startAt="4"/>
              </a:pP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Add “</a:t>
              </a:r>
              <a:r>
                <a:rPr lang="en-US" sz="1700" b="1" dirty="0" err="1" smtClean="0">
                  <a:solidFill>
                    <a:srgbClr val="0070C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er</a:t>
              </a: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” to t</a:t>
              </a:r>
              <a:r>
                <a:rPr lang="en-US" sz="1700" b="1" dirty="0" smtClean="0">
                  <a:latin typeface="Century Gothic" pitchFamily="34" charset="0"/>
                </a:rPr>
                <a:t>wo-syllable adjectives ending in </a:t>
              </a:r>
              <a:r>
                <a:rPr lang="en-US" sz="1700" b="1" dirty="0" smtClean="0">
                  <a:solidFill>
                    <a:srgbClr val="7030A0"/>
                  </a:solidFill>
                  <a:latin typeface="Century Gothic" pitchFamily="34" charset="0"/>
                </a:rPr>
                <a:t>–</a:t>
              </a:r>
              <a:r>
                <a:rPr lang="en-US" sz="1700" b="1" dirty="0" err="1" smtClean="0">
                  <a:solidFill>
                    <a:srgbClr val="7030A0"/>
                  </a:solidFill>
                  <a:latin typeface="Century Gothic" pitchFamily="34" charset="0"/>
                </a:rPr>
                <a:t>er</a:t>
              </a:r>
              <a:r>
                <a:rPr lang="en-US" sz="1700" b="1" dirty="0" smtClean="0">
                  <a:solidFill>
                    <a:srgbClr val="7030A0"/>
                  </a:solidFill>
                  <a:latin typeface="Century Gothic" pitchFamily="34" charset="0"/>
                </a:rPr>
                <a:t>, -le, -</a:t>
              </a:r>
              <a:r>
                <a:rPr lang="en-US" sz="1700" b="1" dirty="0" err="1" smtClean="0">
                  <a:solidFill>
                    <a:srgbClr val="7030A0"/>
                  </a:solidFill>
                  <a:latin typeface="Century Gothic" pitchFamily="34" charset="0"/>
                </a:rPr>
                <a:t>ow</a:t>
              </a:r>
              <a:r>
                <a:rPr lang="en-US" sz="1700" b="1" dirty="0" smtClean="0">
                  <a:solidFill>
                    <a:srgbClr val="7030A0"/>
                  </a:solidFill>
                  <a:latin typeface="Century Gothic" pitchFamily="34" charset="0"/>
                </a:rPr>
                <a:t>, -y</a:t>
              </a:r>
              <a:r>
                <a:rPr lang="en-US" sz="1700" b="1" dirty="0" smtClean="0">
                  <a:latin typeface="Century Gothic" pitchFamily="34" charset="0"/>
                </a:rPr>
                <a:t>.</a:t>
              </a:r>
            </a:p>
            <a:p>
              <a:pPr marL="342900" lvl="0" indent="-342900" algn="just"/>
              <a:endParaRPr lang="en-US" sz="1700" b="1" dirty="0" smtClean="0">
                <a:latin typeface="Century Gothic" pitchFamily="34" charset="0"/>
              </a:endParaRP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Simple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Simpler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 Narrow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Narrower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 Clever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Cleverer</a:t>
              </a:r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 </a:t>
              </a:r>
            </a:p>
            <a:p>
              <a:pPr marL="342900" indent="-342900" algn="just"/>
              <a:endParaRPr lang="en-US" sz="1700" b="1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indent="-342900" algn="just">
                <a:buAutoNum type="arabicPeriod" startAt="5"/>
              </a:pP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For adjectives w</a:t>
              </a:r>
              <a:r>
                <a:rPr lang="en-GB" sz="1700" b="1" dirty="0" err="1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ith</a:t>
              </a:r>
              <a:r>
                <a:rPr lang="en-GB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 </a:t>
              </a:r>
              <a:r>
                <a:rPr lang="en-GB" sz="1700" b="1" dirty="0" smtClean="0">
                  <a:solidFill>
                    <a:srgbClr val="7030A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–le</a:t>
              </a:r>
              <a:r>
                <a:rPr lang="en-GB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 ending add only the “</a:t>
              </a:r>
              <a:r>
                <a:rPr lang="en-GB" sz="1700" b="1" dirty="0" smtClean="0">
                  <a:solidFill>
                    <a:srgbClr val="0070C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r</a:t>
              </a:r>
              <a:r>
                <a:rPr lang="en-GB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”.</a:t>
              </a:r>
            </a:p>
            <a:p>
              <a:pPr marL="342900" indent="-342900" algn="just"/>
              <a:endParaRPr lang="en-US" sz="1700" b="1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 Gentle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Gentler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Ex.  Supple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Suppler</a:t>
              </a:r>
            </a:p>
            <a:p>
              <a:pPr marL="342900" indent="-342900" algn="just"/>
              <a:endParaRPr lang="en-US" sz="1700" b="1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indent="-342900" algn="just"/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6.  Use “</a:t>
              </a:r>
              <a:r>
                <a:rPr lang="en-US" sz="1700" b="1" dirty="0" smtClean="0">
                  <a:solidFill>
                    <a:srgbClr val="0070C0"/>
                  </a:solidFill>
                  <a:latin typeface="Century Gothic" pitchFamily="34" charset="0"/>
                  <a:ea typeface="Times New Roman" pitchFamily="18" charset="0"/>
                  <a:cs typeface="Times-Roman" charset="0"/>
                </a:rPr>
                <a:t>more</a:t>
              </a: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” for comparative adjectives that have two syllables or more Except for adjectives  that end with: </a:t>
              </a:r>
              <a:r>
                <a:rPr lang="en-US" sz="1700" b="1" dirty="0" err="1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er</a:t>
              </a: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, le, </a:t>
              </a:r>
              <a:r>
                <a:rPr lang="en-US" sz="1700" b="1" dirty="0" err="1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ow</a:t>
              </a:r>
              <a:r>
                <a:rPr lang="en-US" sz="1700" b="1" dirty="0" smtClean="0">
                  <a:latin typeface="Century Gothic" pitchFamily="34" charset="0"/>
                  <a:ea typeface="Times New Roman" pitchFamily="18" charset="0"/>
                  <a:cs typeface="Times-Roman" charset="0"/>
                </a:rPr>
                <a:t> and y)</a:t>
              </a:r>
              <a:endParaRPr lang="en-US" sz="1700" dirty="0" smtClean="0">
                <a:latin typeface="Century Gothic" pitchFamily="34" charset="0"/>
                <a:ea typeface="Times New Roman" pitchFamily="18" charset="0"/>
                <a:cs typeface="Times-Roman" charset="0"/>
              </a:endParaRPr>
            </a:p>
            <a:p>
              <a:pPr marL="342900" indent="-342900" algn="just"/>
              <a:endParaRPr lang="en-US" sz="1700" dirty="0" smtClean="0">
                <a:latin typeface="Century Gothic" pitchFamily="34" charset="0"/>
              </a:endParaRP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</a:rPr>
                <a:t>Ex.  Beautiful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</a:rPr>
                <a:t>More Beautiful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</a:rPr>
                <a:t>Ex.  Famous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</a:rPr>
                <a:t>More Famous</a:t>
              </a:r>
            </a:p>
            <a:p>
              <a:pPr marL="342900" indent="-342900" algn="just"/>
              <a:endParaRPr lang="en-US" sz="1700" dirty="0" smtClean="0">
                <a:latin typeface="Century Gothic" pitchFamily="34" charset="0"/>
              </a:endParaRPr>
            </a:p>
            <a:p>
              <a:pPr marL="342900" indent="-342900" algn="just"/>
              <a:r>
                <a:rPr lang="en-US" sz="1700" b="1" dirty="0" smtClean="0">
                  <a:latin typeface="Century Gothic" pitchFamily="34" charset="0"/>
                </a:rPr>
                <a:t>7.  Equally, use “</a:t>
              </a:r>
              <a:r>
                <a:rPr lang="en-US" sz="1700" b="1" dirty="0" smtClean="0">
                  <a:solidFill>
                    <a:srgbClr val="0070C0"/>
                  </a:solidFill>
                  <a:latin typeface="Century Gothic" pitchFamily="34" charset="0"/>
                </a:rPr>
                <a:t>less</a:t>
              </a:r>
              <a:r>
                <a:rPr lang="en-US" sz="1700" b="1" dirty="0" smtClean="0">
                  <a:latin typeface="Century Gothic" pitchFamily="34" charset="0"/>
                </a:rPr>
                <a:t>” for comparative adjectives that have more than one syllable when making negative comparisons. (inferiority)</a:t>
              </a:r>
              <a:endParaRPr lang="en-US" sz="1700" dirty="0" smtClean="0">
                <a:latin typeface="Century Gothic" pitchFamily="34" charset="0"/>
              </a:endParaRPr>
            </a:p>
            <a:p>
              <a:pPr marL="342900" indent="-342900" algn="just"/>
              <a:endParaRPr lang="en-US" sz="1700" dirty="0">
                <a:latin typeface="Century Gothic" pitchFamily="34" charset="0"/>
              </a:endParaRP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</a:rPr>
                <a:t>Ex.  Beautiful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</a:rPr>
                <a:t>Less Beautiful</a:t>
              </a:r>
            </a:p>
            <a:p>
              <a:pPr marL="342900" indent="-342900" algn="just"/>
              <a:r>
                <a:rPr lang="en-US" sz="1700" dirty="0" smtClean="0">
                  <a:latin typeface="Century Gothic" pitchFamily="34" charset="0"/>
                </a:rPr>
                <a:t>Ex.  Famous 			</a:t>
              </a:r>
              <a:r>
                <a:rPr lang="en-US" sz="1700" b="1" dirty="0" smtClean="0">
                  <a:solidFill>
                    <a:srgbClr val="00B050"/>
                  </a:solidFill>
                  <a:latin typeface="Century Gothic" pitchFamily="34" charset="0"/>
                </a:rPr>
                <a:t>Less Famous</a:t>
              </a:r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1981200" y="45720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752600" y="1447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057400" y="4876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828800" y="17526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905000" y="20574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057400" y="3352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057400" y="30480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2209800" y="60960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209800" y="6400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Quick Practice 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8382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70C0"/>
                </a:solidFill>
              </a:rPr>
              <a:t>Complete the sentences with adjectives from the box.  Turn the adjectives into comparatives.  The first one is done for you.</a:t>
            </a:r>
            <a:endParaRPr lang="en-GB" sz="2000" b="1" dirty="0">
              <a:solidFill>
                <a:srgbClr val="0070C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1600200"/>
            <a:ext cx="8077200" cy="4922105"/>
            <a:chOff x="609600" y="1600200"/>
            <a:chExt cx="8077200" cy="4922105"/>
          </a:xfrm>
        </p:grpSpPr>
        <p:pic>
          <p:nvPicPr>
            <p:cNvPr id="13313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9600" y="1600200"/>
              <a:ext cx="8077200" cy="4922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1066800" y="3962400"/>
              <a:ext cx="6858000" cy="381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Silver is ___________________________________________  gold.</a:t>
              </a:r>
              <a:r>
                <a:rPr lang="en-US" sz="1200" b="1" dirty="0" smtClean="0"/>
                <a:t>.</a:t>
              </a:r>
              <a:endParaRPr lang="en-GB" sz="1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Noticing Task 2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853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Read the conversation between two sisters then answer the questions which follow</a:t>
            </a:r>
            <a:r>
              <a:rPr lang="en-GB" sz="1600" dirty="0" smtClean="0">
                <a:latin typeface="Verdana" pitchFamily="34" charset="0"/>
                <a:ea typeface="Times New Roman" pitchFamily="18" charset="0"/>
                <a:cs typeface="Times-Roman" charset="0"/>
              </a:rPr>
              <a:t>.</a:t>
            </a:r>
            <a:endParaRPr lang="en-GB" sz="1600" dirty="0" smtClean="0">
              <a:ea typeface="Times New Roman" pitchFamily="18" charset="0"/>
              <a:cs typeface="Times-Roman" charset="0"/>
            </a:endParaRPr>
          </a:p>
        </p:txBody>
      </p:sp>
      <p:graphicFrame>
        <p:nvGraphicFramePr>
          <p:cNvPr id="4" name="Group 15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35733693"/>
              </p:ext>
            </p:extLst>
          </p:nvPr>
        </p:nvGraphicFramePr>
        <p:xfrm>
          <a:off x="885825" y="1676400"/>
          <a:ext cx="7343775" cy="3667126"/>
        </p:xfrm>
        <a:graphic>
          <a:graphicData uri="http://schemas.openxmlformats.org/drawingml/2006/table">
            <a:tbl>
              <a:tblPr/>
              <a:tblGrid>
                <a:gridCol w="328612"/>
                <a:gridCol w="766763"/>
                <a:gridCol w="6248400"/>
              </a:tblGrid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Yara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Jane, would you mind if I borrow your blue dress to wear to the party tonight?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Jane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No problem, but you are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taller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CN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than me and the 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dress might look </a:t>
                      </a:r>
                      <a:r>
                        <a:rPr kumimoji="0" lang="en-US" altLang="zh-CN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too short 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on you.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Yara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 am definitely not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taller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.  We are close in height.  </a:t>
                      </a:r>
                      <a:r>
                        <a:rPr kumimoji="0" lang="en-US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Haya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I think is the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tallest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.  She is known as “giraffe” in her class.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Jane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You are hilarious </a:t>
                      </a:r>
                      <a:r>
                        <a:rPr kumimoji="0" lang="en-US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Yara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.  Why don’t you borrow one of </a:t>
                      </a:r>
                      <a:r>
                        <a:rPr kumimoji="0" lang="en-US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Haya’s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dresses then?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Yara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CN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Not if I don’t want to look like  a sack!</a:t>
                      </a:r>
                      <a:endParaRPr kumimoji="0" lang="en-GB" altLang="zh-CN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Yara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I will look in my closet again.  I think tonight’s party is exciting.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Jane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Are you kidding?  It’s the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most exciting 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宋体" pitchFamily="2" charset="-122"/>
                          <a:cs typeface="Arial" pitchFamily="34" charset="0"/>
                        </a:rPr>
                        <a:t>barbecue we will have ever!</a:t>
                      </a:r>
                      <a:endParaRPr kumimoji="0" lang="en-GB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5486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line 5, what information are you given about </a:t>
            </a:r>
            <a:r>
              <a:rPr lang="en-US" dirty="0" err="1" smtClean="0"/>
              <a:t>Haya</a:t>
            </a:r>
            <a:r>
              <a:rPr lang="en-US" dirty="0" smtClean="0"/>
              <a:t> compared to </a:t>
            </a:r>
            <a:r>
              <a:rPr lang="en-US" dirty="0" err="1" smtClean="0"/>
              <a:t>Yara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 line 7, what does Jane think of tonight’s party?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2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51816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Superlatives</a:t>
            </a:r>
          </a:p>
          <a:p>
            <a:pPr algn="just"/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 Remember</a:t>
            </a:r>
            <a:endParaRPr lang="en-GB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Adjectives are words that describe.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Ex.  The book is very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interesting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Ex.  I have a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pretty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sister.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superlative of superiority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compares more than two objects or nouns ( people, animals, ideas..) and establishes that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one of them is superior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to all others in a particular aspect, expressed by the positive adjective.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Comparative adjectives that have one syllable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Ex.  My sister is the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tallest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 her class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Ex. 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My neighbourhood is the </a:t>
            </a:r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safest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in the city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Ex.  Jamal is the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slowest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runner in our team.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762000"/>
            <a:ext cx="426128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Rules 3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04800" y="914400"/>
            <a:ext cx="8610600" cy="5355312"/>
            <a:chOff x="304800" y="914400"/>
            <a:chExt cx="8610600" cy="5355312"/>
          </a:xfrm>
        </p:grpSpPr>
        <p:grpSp>
          <p:nvGrpSpPr>
            <p:cNvPr id="4" name="Group 9"/>
            <p:cNvGrpSpPr/>
            <p:nvPr/>
          </p:nvGrpSpPr>
          <p:grpSpPr>
            <a:xfrm>
              <a:off x="304800" y="914400"/>
              <a:ext cx="8610600" cy="5355312"/>
              <a:chOff x="304800" y="914400"/>
              <a:chExt cx="8610600" cy="5355312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04800" y="914400"/>
                <a:ext cx="8610600" cy="5355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AutoNum type="arabicPeriod"/>
                </a:pPr>
                <a:r>
                  <a:rPr lang="en-US" b="1" dirty="0" smtClean="0">
                    <a:latin typeface="Century Gothic" pitchFamily="34" charset="0"/>
                    <a:ea typeface="Times New Roman" pitchFamily="18" charset="0"/>
                    <a:cs typeface="Times-Roman" charset="0"/>
                  </a:rPr>
                  <a:t>Add “</a:t>
                </a:r>
                <a:r>
                  <a:rPr lang="en-US" b="1" dirty="0" err="1" smtClean="0">
                    <a:solidFill>
                      <a:srgbClr val="0070C0"/>
                    </a:solidFill>
                    <a:latin typeface="Century Gothic" pitchFamily="34" charset="0"/>
                    <a:ea typeface="Times New Roman" pitchFamily="18" charset="0"/>
                    <a:cs typeface="Times-Roman" charset="0"/>
                  </a:rPr>
                  <a:t>est</a:t>
                </a:r>
                <a:r>
                  <a:rPr lang="en-US" b="1" dirty="0" smtClean="0">
                    <a:latin typeface="Century Gothic" pitchFamily="34" charset="0"/>
                    <a:ea typeface="Times New Roman" pitchFamily="18" charset="0"/>
                    <a:cs typeface="Times-Roman" charset="0"/>
                  </a:rPr>
                  <a:t>” to the end of one-syllable adjectives.</a:t>
                </a:r>
                <a:endParaRPr lang="en-US" dirty="0" smtClean="0">
                  <a:latin typeface="Century Gothic" pitchFamily="34" charset="0"/>
                  <a:ea typeface="Times New Roman" pitchFamily="18" charset="0"/>
                  <a:cs typeface="Times-Roman" charset="0"/>
                </a:endParaRPr>
              </a:p>
              <a:p>
                <a:pPr marL="342900" indent="-342900" algn="just"/>
                <a:endParaRPr lang="en-US" dirty="0" smtClean="0">
                  <a:latin typeface="Century Gothic" pitchFamily="34" charset="0"/>
                </a:endParaRPr>
              </a:p>
              <a:p>
                <a:pPr marL="342900" indent="-342900" algn="just"/>
                <a:r>
                  <a:rPr lang="en-US" b="1" dirty="0" smtClean="0">
                    <a:solidFill>
                      <a:srgbClr val="FF0000"/>
                    </a:solidFill>
                    <a:latin typeface="Century Gothic" pitchFamily="34" charset="0"/>
                  </a:rPr>
                  <a:t>! </a:t>
                </a:r>
                <a:r>
                  <a:rPr lang="en-US" dirty="0" smtClean="0">
                    <a:latin typeface="Century Gothic" pitchFamily="34" charset="0"/>
                  </a:rPr>
                  <a:t>Do not forget to add “</a:t>
                </a:r>
                <a:r>
                  <a:rPr lang="en-US" b="1" dirty="0" smtClean="0">
                    <a:solidFill>
                      <a:srgbClr val="0070C0"/>
                    </a:solidFill>
                    <a:latin typeface="Century Gothic" pitchFamily="34" charset="0"/>
                  </a:rPr>
                  <a:t>the</a:t>
                </a:r>
                <a:r>
                  <a:rPr lang="en-US" dirty="0" smtClean="0">
                    <a:latin typeface="Century Gothic" pitchFamily="34" charset="0"/>
                  </a:rPr>
                  <a:t>” before the superlative adjective of superiority.</a:t>
                </a:r>
              </a:p>
              <a:p>
                <a:pPr marL="342900" indent="-342900" algn="just"/>
                <a:endParaRPr lang="en-US" dirty="0" smtClean="0">
                  <a:latin typeface="Century Gothic" pitchFamily="34" charset="0"/>
                </a:endParaRPr>
              </a:p>
              <a:p>
                <a:pPr marL="342900" indent="-342900" algn="just"/>
                <a:r>
                  <a:rPr lang="en-US" b="1" dirty="0" smtClean="0">
                    <a:latin typeface="Century Gothic" pitchFamily="34" charset="0"/>
                  </a:rPr>
                  <a:t>Structure</a:t>
                </a:r>
                <a:r>
                  <a:rPr lang="en-US" dirty="0" smtClean="0">
                    <a:latin typeface="Century Gothic" pitchFamily="34" charset="0"/>
                  </a:rPr>
                  <a:t>:  Subject + verb be+ </a:t>
                </a:r>
                <a:r>
                  <a:rPr lang="en-GB" dirty="0" smtClean="0">
                    <a:latin typeface="Century Gothic" pitchFamily="34" charset="0"/>
                  </a:rPr>
                  <a:t>the +  adjective +</a:t>
                </a:r>
                <a:r>
                  <a:rPr lang="en-GB" b="1" dirty="0" smtClean="0">
                    <a:solidFill>
                      <a:srgbClr val="0070C0"/>
                    </a:solidFill>
                    <a:latin typeface="Century Gothic" pitchFamily="34" charset="0"/>
                  </a:rPr>
                  <a:t> -</a:t>
                </a:r>
                <a:r>
                  <a:rPr lang="en-GB" b="1" dirty="0" err="1" smtClean="0">
                    <a:solidFill>
                      <a:srgbClr val="0070C0"/>
                    </a:solidFill>
                    <a:latin typeface="Century Gothic" pitchFamily="34" charset="0"/>
                  </a:rPr>
                  <a:t>est</a:t>
                </a:r>
                <a:r>
                  <a:rPr lang="en-GB" b="1" dirty="0" smtClean="0">
                    <a:solidFill>
                      <a:srgbClr val="0070C0"/>
                    </a:solidFill>
                    <a:latin typeface="Century Gothic" pitchFamily="34" charset="0"/>
                  </a:rPr>
                  <a:t> </a:t>
                </a:r>
                <a:r>
                  <a:rPr lang="en-GB" dirty="0" smtClean="0">
                    <a:latin typeface="Century Gothic" pitchFamily="34" charset="0"/>
                  </a:rPr>
                  <a:t>+ inferior group (noun)</a:t>
                </a:r>
                <a:endParaRPr lang="en-US" dirty="0" smtClean="0">
                  <a:latin typeface="Century Gothic" pitchFamily="34" charset="0"/>
                </a:endParaRPr>
              </a:p>
              <a:p>
                <a:pPr marL="342900" indent="-342900" algn="just"/>
                <a:endParaRPr lang="en-US" dirty="0" smtClean="0">
                  <a:latin typeface="Century Gothic" pitchFamily="34" charset="0"/>
                </a:endParaRPr>
              </a:p>
              <a:p>
                <a:pPr marL="342900" indent="-342900" algn="just"/>
                <a:r>
                  <a:rPr lang="en-US" dirty="0" smtClean="0">
                    <a:latin typeface="Century Gothic" pitchFamily="34" charset="0"/>
                  </a:rPr>
                  <a:t>Ex.  </a:t>
                </a:r>
                <a:r>
                  <a:rPr lang="en-GB" dirty="0" smtClean="0">
                    <a:latin typeface="Century Gothic" pitchFamily="34" charset="0"/>
                  </a:rPr>
                  <a:t>Fatima is </a:t>
                </a:r>
                <a:r>
                  <a:rPr lang="en-GB" b="1" dirty="0" smtClean="0">
                    <a:solidFill>
                      <a:srgbClr val="0070C0"/>
                    </a:solidFill>
                    <a:latin typeface="Century Gothic" pitchFamily="34" charset="0"/>
                  </a:rPr>
                  <a:t>the </a:t>
                </a:r>
                <a:r>
                  <a:rPr lang="en-GB" b="1" dirty="0" smtClean="0">
                    <a:solidFill>
                      <a:srgbClr val="FF0000"/>
                    </a:solidFill>
                    <a:latin typeface="Century Gothic" pitchFamily="34" charset="0"/>
                  </a:rPr>
                  <a:t>tallest</a:t>
                </a:r>
                <a:r>
                  <a:rPr lang="en-GB" dirty="0" smtClean="0">
                    <a:latin typeface="Century Gothic" pitchFamily="34" charset="0"/>
                  </a:rPr>
                  <a:t> of the three sisters.</a:t>
                </a:r>
                <a:endParaRPr lang="en-US" dirty="0" smtClean="0">
                  <a:latin typeface="Century Gothic" pitchFamily="34" charset="0"/>
                </a:endParaRPr>
              </a:p>
              <a:p>
                <a:pPr marL="342900" indent="-342900" algn="just"/>
                <a:endParaRPr lang="en-US" dirty="0">
                  <a:latin typeface="Century Gothic" pitchFamily="34" charset="0"/>
                </a:endParaRPr>
              </a:p>
              <a:p>
                <a:pPr marL="342900" indent="-342900" algn="just">
                  <a:buAutoNum type="arabicPeriod" startAt="2"/>
                </a:pPr>
                <a:r>
                  <a:rPr lang="en-US" b="1" dirty="0" smtClean="0">
                    <a:latin typeface="Century Gothic" pitchFamily="34" charset="0"/>
                  </a:rPr>
                  <a:t>For adjectives that end with a consonant preceded by a vowel, </a:t>
                </a:r>
                <a:r>
                  <a:rPr lang="en-US" b="1" dirty="0" smtClean="0">
                    <a:solidFill>
                      <a:srgbClr val="0070C0"/>
                    </a:solidFill>
                    <a:latin typeface="Century Gothic" pitchFamily="34" charset="0"/>
                  </a:rPr>
                  <a:t>double the final consonant </a:t>
                </a:r>
                <a:r>
                  <a:rPr lang="en-US" b="1" dirty="0" smtClean="0">
                    <a:latin typeface="Century Gothic" pitchFamily="34" charset="0"/>
                  </a:rPr>
                  <a:t>and then add “</a:t>
                </a:r>
                <a:r>
                  <a:rPr lang="en-US" b="1" dirty="0" err="1" smtClean="0">
                    <a:solidFill>
                      <a:srgbClr val="0070C0"/>
                    </a:solidFill>
                    <a:latin typeface="Century Gothic" pitchFamily="34" charset="0"/>
                  </a:rPr>
                  <a:t>est</a:t>
                </a:r>
                <a:r>
                  <a:rPr lang="en-US" b="1" dirty="0" smtClean="0">
                    <a:latin typeface="Century Gothic" pitchFamily="34" charset="0"/>
                  </a:rPr>
                  <a:t>”</a:t>
                </a:r>
                <a:r>
                  <a:rPr lang="en-US" dirty="0" smtClean="0">
                    <a:latin typeface="Century Gothic" pitchFamily="34" charset="0"/>
                  </a:rPr>
                  <a:t>.</a:t>
                </a:r>
              </a:p>
              <a:p>
                <a:pPr marL="342900" indent="-342900" algn="just"/>
                <a:endParaRPr lang="en-US" dirty="0">
                  <a:latin typeface="Century Gothic" pitchFamily="34" charset="0"/>
                </a:endParaRPr>
              </a:p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Ex.  B</a:t>
                </a:r>
                <a:r>
                  <a:rPr lang="en-US" dirty="0" smtClean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i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g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			Bi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gg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er 			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Bi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gg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est</a:t>
                </a:r>
              </a:p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Ex.  Th</a:t>
                </a:r>
                <a:r>
                  <a:rPr lang="en-US" dirty="0" smtClean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i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		Thi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er 			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Thi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est</a:t>
                </a:r>
              </a:p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Ex.  F</a:t>
                </a:r>
                <a:r>
                  <a:rPr lang="en-US" dirty="0" smtClean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			Fa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tt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er 			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Fa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tt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est</a:t>
                </a:r>
              </a:p>
              <a:p>
                <a:pPr marL="342900" indent="-342900" algn="just"/>
                <a:endParaRPr lang="en-US" b="1" dirty="0">
                  <a:solidFill>
                    <a:srgbClr val="C00000"/>
                  </a:solidFill>
                  <a:latin typeface="Century Gothic" pitchFamily="34" charset="0"/>
                </a:endParaRPr>
              </a:p>
              <a:p>
                <a:pPr marL="342900" indent="-342900" algn="just">
                  <a:buAutoNum type="arabicPeriod" startAt="3"/>
                </a:pPr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For adjectives that end in “</a:t>
                </a:r>
                <a:r>
                  <a:rPr lang="en-US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”, change “</a:t>
                </a:r>
                <a:r>
                  <a:rPr lang="en-US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y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” to “</a:t>
                </a:r>
                <a:r>
                  <a:rPr lang="en-US" b="1" dirty="0" err="1" smtClean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i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” and add “</a:t>
                </a:r>
                <a:r>
                  <a:rPr lang="en-US" b="1" dirty="0" err="1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est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”.</a:t>
                </a:r>
                <a:endParaRPr lang="en-US" dirty="0" smtClean="0">
                  <a:latin typeface="Arial" pitchFamily="34" charset="0"/>
                  <a:cs typeface="Arial" pitchFamily="34" charset="0"/>
                </a:endParaRPr>
              </a:p>
              <a:p>
                <a:pPr marL="342900" indent="-342900" algn="just"/>
                <a:endParaRPr lang="en-US" dirty="0" smtClean="0">
                  <a:latin typeface="Century Gothic" pitchFamily="34" charset="0"/>
                </a:endParaRPr>
              </a:p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Ex. Silly 			Sill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i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er 			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Sill</a:t>
                </a:r>
                <a:r>
                  <a:rPr lang="en-US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i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est</a:t>
                </a:r>
              </a:p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Ex.  Pretty 		Prett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ier 			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Prett</a:t>
                </a:r>
                <a:r>
                  <a:rPr lang="en-US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iest</a:t>
                </a:r>
                <a:endParaRPr lang="en-US" dirty="0" smtClean="0">
                  <a:solidFill>
                    <a:srgbClr val="0070C0"/>
                  </a:solidFill>
                  <a:latin typeface="Century Gothic" pitchFamily="34" charset="0"/>
                </a:endParaRPr>
              </a:p>
            </p:txBody>
          </p:sp>
          <p:cxnSp>
            <p:nvCxnSpPr>
              <p:cNvPr id="5" name="Straight Arrow Connector 4"/>
              <p:cNvCxnSpPr/>
              <p:nvPr/>
            </p:nvCxnSpPr>
            <p:spPr>
              <a:xfrm>
                <a:off x="1371600" y="4114800"/>
                <a:ext cx="1447800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Arrow Connector 5"/>
              <p:cNvCxnSpPr/>
              <p:nvPr/>
            </p:nvCxnSpPr>
            <p:spPr>
              <a:xfrm>
                <a:off x="1524000" y="4419600"/>
                <a:ext cx="1447800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/>
              <p:cNvCxnSpPr/>
              <p:nvPr/>
            </p:nvCxnSpPr>
            <p:spPr>
              <a:xfrm>
                <a:off x="1524000" y="4724400"/>
                <a:ext cx="1447800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1524000" y="5791200"/>
                <a:ext cx="1447800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1600200" y="6096000"/>
                <a:ext cx="1447800" cy="0"/>
              </a:xfrm>
              <a:prstGeom prst="straightConnector1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Arrow Connector 9"/>
            <p:cNvCxnSpPr/>
            <p:nvPr/>
          </p:nvCxnSpPr>
          <p:spPr>
            <a:xfrm>
              <a:off x="4114800" y="4114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4114800" y="44196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191000" y="47244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4038600" y="57912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4114800" y="6019800"/>
              <a:ext cx="1447800" cy="0"/>
            </a:xfrm>
            <a:prstGeom prst="straightConnector1">
              <a:avLst/>
            </a:prstGeom>
            <a:ln w="25400"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3740</TotalTime>
  <Words>1099</Words>
  <Application>Microsoft Office PowerPoint</Application>
  <PresentationFormat>On-screen Show (4:3)</PresentationFormat>
  <Paragraphs>244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Origin</vt:lpstr>
      <vt:lpstr>COMPARATIVES AND SUPERLATIVES- ADJECTIVES OF SUPERIORITY</vt:lpstr>
      <vt:lpstr>Noticing Task 1</vt:lpstr>
      <vt:lpstr>Usage 1</vt:lpstr>
      <vt:lpstr>Rules 1</vt:lpstr>
      <vt:lpstr>Rules 2</vt:lpstr>
      <vt:lpstr>Quick Practice 1</vt:lpstr>
      <vt:lpstr>Noticing Task 2</vt:lpstr>
      <vt:lpstr>Usage 2</vt:lpstr>
      <vt:lpstr>Rules 3</vt:lpstr>
      <vt:lpstr>Rules 4</vt:lpstr>
      <vt:lpstr>Quick Practice 2</vt:lpstr>
      <vt:lpstr>Noticing Task 3</vt:lpstr>
      <vt:lpstr>Usage 3</vt:lpstr>
      <vt:lpstr>Usage 4</vt:lpstr>
      <vt:lpstr>Usage 5</vt:lpstr>
      <vt:lpstr>Quick Practice 3</vt:lpstr>
      <vt:lpstr>Quick Practice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Verna</dc:creator>
  <cp:lastModifiedBy>Kim</cp:lastModifiedBy>
  <cp:revision>468</cp:revision>
  <dcterms:created xsi:type="dcterms:W3CDTF">2013-02-25T09:22:28Z</dcterms:created>
  <dcterms:modified xsi:type="dcterms:W3CDTF">2013-05-29T06:00:21Z</dcterms:modified>
</cp:coreProperties>
</file>