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6" r:id="rId2"/>
    <p:sldId id="324" r:id="rId3"/>
    <p:sldId id="295" r:id="rId4"/>
    <p:sldId id="296" r:id="rId5"/>
    <p:sldId id="330" r:id="rId6"/>
    <p:sldId id="331" r:id="rId7"/>
    <p:sldId id="300" r:id="rId8"/>
    <p:sldId id="325" r:id="rId9"/>
    <p:sldId id="333" r:id="rId10"/>
    <p:sldId id="301" r:id="rId11"/>
    <p:sldId id="302" r:id="rId12"/>
    <p:sldId id="328" r:id="rId13"/>
    <p:sldId id="329" r:id="rId14"/>
    <p:sldId id="305" r:id="rId15"/>
    <p:sldId id="297" r:id="rId16"/>
    <p:sldId id="298" r:id="rId17"/>
    <p:sldId id="268" r:id="rId18"/>
    <p:sldId id="269" r:id="rId19"/>
    <p:sldId id="270" r:id="rId20"/>
    <p:sldId id="271" r:id="rId21"/>
    <p:sldId id="341" r:id="rId22"/>
    <p:sldId id="337" r:id="rId23"/>
    <p:sldId id="338" r:id="rId24"/>
    <p:sldId id="339" r:id="rId25"/>
    <p:sldId id="340" r:id="rId26"/>
    <p:sldId id="273" r:id="rId27"/>
    <p:sldId id="283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Relationship Id="rId6" Type="http://schemas.openxmlformats.org/officeDocument/2006/relationships/image" Target="../media/image26.wmf"/><Relationship Id="rId5" Type="http://schemas.openxmlformats.org/officeDocument/2006/relationships/image" Target="../media/image25.wmf"/><Relationship Id="rId4" Type="http://schemas.openxmlformats.org/officeDocument/2006/relationships/image" Target="../media/image2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file:///G:\clones\Meterology\custom%20lectures\jpegs\chapter%2002\09.jpg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file:///G:\clones\Meterology\custom%20lectures\jpegs\chapter%2002\15.jpg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oearth.org/article/Solar_radiation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file:///G:\clones\Meterology\custom%20lectures\jpegs\chapter%2002\08.jpg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27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7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6.wm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ngineeringtoolbox.com/temperature-d_291.html" TargetMode="Externa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ngineeringtoolbox.com/radiation-heat-transfer-d_431.html" TargetMode="Externa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13" Type="http://schemas.openxmlformats.org/officeDocument/2006/relationships/oleObject" Target="../embeddings/oleObject8.bin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12" Type="http://schemas.openxmlformats.org/officeDocument/2006/relationships/image" Target="../media/image25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2.wmf"/><Relationship Id="rId11" Type="http://schemas.openxmlformats.org/officeDocument/2006/relationships/oleObject" Target="../embeddings/oleObject7.bin"/><Relationship Id="rId5" Type="http://schemas.openxmlformats.org/officeDocument/2006/relationships/oleObject" Target="../embeddings/oleObject4.bin"/><Relationship Id="rId10" Type="http://schemas.openxmlformats.org/officeDocument/2006/relationships/image" Target="../media/image24.wmf"/><Relationship Id="rId4" Type="http://schemas.openxmlformats.org/officeDocument/2006/relationships/image" Target="../media/image21.wmf"/><Relationship Id="rId9" Type="http://schemas.openxmlformats.org/officeDocument/2006/relationships/oleObject" Target="../embeddings/oleObject6.bin"/><Relationship Id="rId14" Type="http://schemas.openxmlformats.org/officeDocument/2006/relationships/image" Target="../media/image26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27.wmf"/><Relationship Id="rId4" Type="http://schemas.openxmlformats.org/officeDocument/2006/relationships/oleObject" Target="../embeddings/oleObject9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file:///G:\clones\Meterology\custom%20lectures\jpegs\chapter%2002\07.jpg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Radiation Heat Transfer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0" y="0"/>
            <a:ext cx="908050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US" sz="2800" b="1" dirty="0">
                <a:solidFill>
                  <a:srgbClr val="202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Electromagnetic </a:t>
            </a:r>
            <a:r>
              <a:rPr lang="en-US" sz="2800" b="1" dirty="0" smtClean="0">
                <a:solidFill>
                  <a:srgbClr val="202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Spectrum</a:t>
            </a:r>
          </a:p>
          <a:p>
            <a:pPr algn="ctr"/>
            <a:r>
              <a:rPr lang="en-US" sz="2800" b="1" dirty="0" smtClean="0">
                <a:solidFill>
                  <a:srgbClr val="2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Solar radiation</a:t>
            </a:r>
            <a:endParaRPr lang="en-US" sz="2800" b="1" dirty="0">
              <a:solidFill>
                <a:srgbClr val="20208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582612" y="5486400"/>
            <a:ext cx="8561388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b="1" dirty="0">
                <a:solidFill>
                  <a:srgbClr val="2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Solar radiation has peak intensities in the shorter wavelengths, dominant in the region we know as visible, but extends at low intensity into </a:t>
            </a:r>
            <a:r>
              <a:rPr lang="en-US" b="1" dirty="0" err="1">
                <a:solidFill>
                  <a:srgbClr val="2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longwave</a:t>
            </a:r>
            <a:r>
              <a:rPr lang="en-US" b="1" dirty="0">
                <a:solidFill>
                  <a:srgbClr val="2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regions.</a:t>
            </a:r>
          </a:p>
        </p:txBody>
      </p:sp>
      <p:pic>
        <p:nvPicPr>
          <p:cNvPr id="4" name="Picture 4" descr="G:\clones\Meterology\custom lectures\jpegs\chapter 02\09.jpg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12700" y="903288"/>
            <a:ext cx="908050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0" y="-127000"/>
            <a:ext cx="908050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US" sz="2800" b="1" dirty="0">
                <a:solidFill>
                  <a:srgbClr val="202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Incoming Solar Radiation</a:t>
            </a:r>
          </a:p>
        </p:txBody>
      </p:sp>
      <p:pic>
        <p:nvPicPr>
          <p:cNvPr id="3" name="Picture 3" descr="G:\clones\Meterology\custom lectures\jpegs\chapter 02\15.jpg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609600" y="336550"/>
            <a:ext cx="7848600" cy="483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12700" y="5345113"/>
            <a:ext cx="9080500" cy="1474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b="1" dirty="0">
                <a:solidFill>
                  <a:srgbClr val="2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Solar radiation is scattered and reflected by the atmosphere, clouds, and earth's surface, creating an average </a:t>
            </a:r>
            <a:r>
              <a:rPr lang="en-US" b="1" dirty="0" err="1">
                <a:solidFill>
                  <a:srgbClr val="2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albedo</a:t>
            </a:r>
            <a:r>
              <a:rPr lang="en-US" b="1" dirty="0">
                <a:solidFill>
                  <a:srgbClr val="2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of 30%.</a:t>
            </a:r>
          </a:p>
          <a:p>
            <a:r>
              <a:rPr lang="en-US" b="1" dirty="0">
                <a:solidFill>
                  <a:srgbClr val="2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Atmospheric gases and clouds absorb another 19 units, leaving 51 units of shortwave absorbed by the earth's surface.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609600"/>
            <a:ext cx="74676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dirty="0" err="1" smtClean="0">
                <a:solidFill>
                  <a:schemeClr val="tx2"/>
                </a:solidFill>
              </a:rPr>
              <a:t>Albedo</a:t>
            </a:r>
            <a:r>
              <a:rPr lang="en-US" sz="2000" dirty="0" smtClean="0"/>
              <a:t> is the fraction of Sun’s radiation reflected from a surface. </a:t>
            </a:r>
          </a:p>
          <a:p>
            <a:pPr algn="just"/>
            <a:endParaRPr lang="en-US" sz="2000" dirty="0" smtClean="0"/>
          </a:p>
          <a:p>
            <a:pPr algn="just"/>
            <a:r>
              <a:rPr lang="en-US" sz="2000" dirty="0" smtClean="0"/>
              <a:t>It is quantified as the proportion, or percentage of </a:t>
            </a:r>
            <a:r>
              <a:rPr lang="en-US" sz="2000" dirty="0" smtClean="0">
                <a:hlinkClick r:id="rId2" tooltip="Solar radiation"/>
              </a:rPr>
              <a:t>solar radiation</a:t>
            </a:r>
            <a:r>
              <a:rPr lang="en-US" sz="2000" dirty="0" smtClean="0"/>
              <a:t> of all wavelengths reflected by a body or surface to the amount incident upon it. </a:t>
            </a:r>
          </a:p>
          <a:p>
            <a:pPr algn="just"/>
            <a:endParaRPr lang="en-US" sz="2000" dirty="0" smtClean="0"/>
          </a:p>
          <a:p>
            <a:pPr algn="just"/>
            <a:r>
              <a:rPr lang="en-US" sz="2000" dirty="0" smtClean="0"/>
              <a:t>An ideal white body has an </a:t>
            </a:r>
            <a:r>
              <a:rPr lang="en-US" sz="2000" dirty="0" err="1" smtClean="0"/>
              <a:t>albedo</a:t>
            </a:r>
            <a:r>
              <a:rPr lang="en-US" sz="2000" dirty="0" smtClean="0"/>
              <a:t> of 100% and an ideal black body, 0%. Visually we can estimate the </a:t>
            </a:r>
            <a:r>
              <a:rPr lang="en-US" sz="2000" dirty="0" err="1" smtClean="0"/>
              <a:t>albedo</a:t>
            </a:r>
            <a:r>
              <a:rPr lang="en-US" sz="2000" dirty="0" smtClean="0"/>
              <a:t> of an object’s surface from its tone or color. </a:t>
            </a:r>
          </a:p>
          <a:p>
            <a:pPr algn="just"/>
            <a:endParaRPr lang="en-US" sz="2000" dirty="0" smtClean="0"/>
          </a:p>
          <a:p>
            <a:pPr algn="just"/>
            <a:r>
              <a:rPr lang="en-US" sz="2000" dirty="0" smtClean="0"/>
              <a:t>This method suggests that </a:t>
            </a:r>
            <a:r>
              <a:rPr lang="en-US" sz="2000" dirty="0" err="1" smtClean="0"/>
              <a:t>albedo</a:t>
            </a:r>
            <a:r>
              <a:rPr lang="en-US" sz="2000" dirty="0" smtClean="0"/>
              <a:t> becomes higher as an object gets lighter in shade. 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2" descr="Albedo of the Earth's terrestrial surface as measured by the TERRA satellite. Data collected from the period April 7-22, 2002. (Source: NASA Earth Observatory)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365" y="304800"/>
            <a:ext cx="8742120" cy="510540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685800" y="5867400"/>
            <a:ext cx="7772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 smtClean="0"/>
              <a:t>Albedo</a:t>
            </a:r>
            <a:r>
              <a:rPr lang="en-US" dirty="0" smtClean="0"/>
              <a:t> of the Earth's terrestrial surface as measured by the TERRA satellite. Data collected from the period April 7-22, 2002. (Source: NASA Earth Observatory).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0" y="-127000"/>
            <a:ext cx="908050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US" sz="2800" b="1">
                <a:solidFill>
                  <a:srgbClr val="202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Longwave &amp; Shortwave Radiation</a:t>
            </a:r>
          </a:p>
        </p:txBody>
      </p:sp>
      <p:pic>
        <p:nvPicPr>
          <p:cNvPr id="3" name="Picture 3" descr="G:\clones\Meterology\custom lectures\jpegs\chapter 02\08.jpg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12700" y="682625"/>
            <a:ext cx="6756400" cy="525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794500" y="873125"/>
            <a:ext cx="2324100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b="1">
                <a:solidFill>
                  <a:srgbClr val="2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hot sun radiates at shorter wavelengths that carry more energy, and the fraction absorbed by the cooler earth is then re-radiated at longer wavelengths, as predicted by Wein's law.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457200" y="1125538"/>
            <a:ext cx="7462838" cy="1370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>
                <a:solidFill>
                  <a:srgbClr val="010066"/>
                </a:solidFill>
                <a:latin typeface="Arial" pitchFamily="34" charset="0"/>
                <a:sym typeface="Wingdings" pitchFamily="2" charset="2"/>
              </a:rPr>
              <a:t>Heat can move by travelling as </a:t>
            </a:r>
            <a:r>
              <a:rPr lang="en-GB" b="1">
                <a:solidFill>
                  <a:srgbClr val="FF0000"/>
                </a:solidFill>
                <a:latin typeface="Arial" pitchFamily="34" charset="0"/>
                <a:sym typeface="Wingdings" pitchFamily="2" charset="2"/>
              </a:rPr>
              <a:t>infrared waves</a:t>
            </a:r>
            <a:r>
              <a:rPr lang="en-GB">
                <a:solidFill>
                  <a:srgbClr val="010066"/>
                </a:solidFill>
                <a:latin typeface="Arial" pitchFamily="34" charset="0"/>
                <a:sym typeface="Wingdings" pitchFamily="2" charset="2"/>
              </a:rPr>
              <a:t>.</a:t>
            </a:r>
          </a:p>
          <a:p>
            <a:pPr eaLnBrk="0" hangingPunct="0">
              <a:spcBef>
                <a:spcPct val="50000"/>
              </a:spcBef>
            </a:pPr>
            <a:r>
              <a:rPr lang="en-GB">
                <a:solidFill>
                  <a:srgbClr val="010066"/>
                </a:solidFill>
                <a:latin typeface="Arial" pitchFamily="34" charset="0"/>
                <a:sym typeface="Wingdings" pitchFamily="2" charset="2"/>
              </a:rPr>
              <a:t>These are electromagnetic waves, like light waves, but with a longer wavelength.</a:t>
            </a:r>
            <a:endParaRPr lang="en-GB">
              <a:solidFill>
                <a:srgbClr val="010066"/>
              </a:solidFill>
              <a:latin typeface="Arial" pitchFamily="34" charset="0"/>
            </a:endParaRP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533400" y="3640138"/>
            <a:ext cx="74628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>
                <a:solidFill>
                  <a:srgbClr val="010066"/>
                </a:solidFill>
                <a:latin typeface="Arial" pitchFamily="34" charset="0"/>
                <a:sym typeface="Wingdings" pitchFamily="2" charset="2"/>
              </a:rPr>
              <a:t>This means that infrared waves act like light waves:</a:t>
            </a: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9600" y="4173538"/>
            <a:ext cx="6172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Font typeface="Wingdings" pitchFamily="2" charset="2"/>
              <a:buChar char="l"/>
            </a:pPr>
            <a:r>
              <a:rPr lang="en-GB">
                <a:solidFill>
                  <a:srgbClr val="010066"/>
                </a:solidFill>
                <a:latin typeface="Arial" pitchFamily="34" charset="0"/>
                <a:sym typeface="Wingdings" pitchFamily="2" charset="2"/>
              </a:rPr>
              <a:t> They can travel through a vacuum.</a:t>
            </a:r>
            <a:endParaRPr lang="en-GB">
              <a:solidFill>
                <a:srgbClr val="010066"/>
              </a:solidFill>
              <a:latin typeface="Arial" pitchFamily="34" charset="0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11188" y="4630738"/>
            <a:ext cx="8532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Font typeface="Wingdings" pitchFamily="2" charset="2"/>
              <a:buChar char="l"/>
            </a:pPr>
            <a:r>
              <a:rPr lang="en-GB">
                <a:solidFill>
                  <a:srgbClr val="010066"/>
                </a:solidFill>
                <a:latin typeface="Arial" pitchFamily="34" charset="0"/>
                <a:sym typeface="Wingdings" pitchFamily="2" charset="2"/>
              </a:rPr>
              <a:t> They travel at the same speed as light – 300,000,000 m/s.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609600" y="5164138"/>
            <a:ext cx="6172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Font typeface="Wingdings" pitchFamily="2" charset="2"/>
              <a:buChar char="l"/>
            </a:pPr>
            <a:r>
              <a:rPr lang="en-GB">
                <a:solidFill>
                  <a:srgbClr val="010066"/>
                </a:solidFill>
                <a:latin typeface="Arial" pitchFamily="34" charset="0"/>
                <a:sym typeface="Wingdings" pitchFamily="2" charset="2"/>
              </a:rPr>
              <a:t> They can be reflected and absorbed.</a:t>
            </a: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609600" y="5621338"/>
            <a:ext cx="73374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>
            <a:spAutoFit/>
          </a:bodyPr>
          <a:lstStyle/>
          <a:p>
            <a:pPr eaLnBrk="0" hangingPunct="0"/>
            <a:r>
              <a:rPr lang="en-GB">
                <a:solidFill>
                  <a:srgbClr val="000066"/>
                </a:solidFill>
                <a:latin typeface="Arial" pitchFamily="34" charset="0"/>
              </a:rPr>
              <a:t>Infrared waves heat objects that </a:t>
            </a:r>
            <a:r>
              <a:rPr lang="en-GB" b="1">
                <a:solidFill>
                  <a:srgbClr val="CC00CC"/>
                </a:solidFill>
                <a:latin typeface="Arial" pitchFamily="34" charset="0"/>
              </a:rPr>
              <a:t>absorb</a:t>
            </a:r>
            <a:r>
              <a:rPr lang="en-GB">
                <a:solidFill>
                  <a:srgbClr val="CC00CC"/>
                </a:solidFill>
                <a:latin typeface="Arial" pitchFamily="34" charset="0"/>
              </a:rPr>
              <a:t> </a:t>
            </a:r>
            <a:r>
              <a:rPr lang="en-GB">
                <a:solidFill>
                  <a:srgbClr val="000066"/>
                </a:solidFill>
                <a:latin typeface="Arial" pitchFamily="34" charset="0"/>
              </a:rPr>
              <a:t>them and so can be called </a:t>
            </a:r>
            <a:r>
              <a:rPr lang="en-GB" b="1">
                <a:solidFill>
                  <a:srgbClr val="CC00CC"/>
                </a:solidFill>
                <a:latin typeface="Arial" pitchFamily="34" charset="0"/>
              </a:rPr>
              <a:t>thermal radiation</a:t>
            </a:r>
            <a:r>
              <a:rPr lang="en-GB">
                <a:solidFill>
                  <a:srgbClr val="000066"/>
                </a:solidFill>
                <a:latin typeface="Arial" pitchFamily="34" charset="0"/>
              </a:rPr>
              <a:t>.</a:t>
            </a:r>
          </a:p>
        </p:txBody>
      </p:sp>
      <p:sp>
        <p:nvSpPr>
          <p:cNvPr id="8" name="Text Box 11"/>
          <p:cNvSpPr txBox="1">
            <a:spLocks noChangeArrowheads="1"/>
          </p:cNvSpPr>
          <p:nvPr/>
        </p:nvSpPr>
        <p:spPr bwMode="auto">
          <a:xfrm>
            <a:off x="1066800" y="304800"/>
            <a:ext cx="7162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4400">
                <a:solidFill>
                  <a:srgbClr val="000066"/>
                </a:solidFill>
              </a:rPr>
              <a:t>INFRARED WAVES</a:t>
            </a: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36838"/>
            <a:ext cx="8991600" cy="94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utoUpdateAnimBg="0"/>
      <p:bldP spid="3" grpId="0" autoUpdateAnimBg="0"/>
      <p:bldP spid="4" grpId="0" autoUpdateAnimBg="0"/>
      <p:bldP spid="5" grpId="0" autoUpdateAnimBg="0"/>
      <p:bldP spid="6" grpId="0" autoUpdateAnimBg="0"/>
      <p:bldP spid="7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33338" y="836613"/>
            <a:ext cx="8843962" cy="1309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GB">
                <a:solidFill>
                  <a:srgbClr val="000066"/>
                </a:solidFill>
                <a:latin typeface="Arial" pitchFamily="34" charset="0"/>
              </a:rPr>
              <a:t>Infrared waves heat objects that </a:t>
            </a:r>
            <a:r>
              <a:rPr lang="en-GB" b="1">
                <a:solidFill>
                  <a:srgbClr val="CC00CC"/>
                </a:solidFill>
                <a:latin typeface="Arial" pitchFamily="34" charset="0"/>
              </a:rPr>
              <a:t>absorb</a:t>
            </a:r>
            <a:r>
              <a:rPr lang="en-GB" b="1">
                <a:solidFill>
                  <a:srgbClr val="000066"/>
                </a:solidFill>
                <a:latin typeface="Arial" pitchFamily="34" charset="0"/>
              </a:rPr>
              <a:t> </a:t>
            </a:r>
            <a:r>
              <a:rPr lang="en-GB">
                <a:solidFill>
                  <a:srgbClr val="000066"/>
                </a:solidFill>
                <a:latin typeface="Arial" pitchFamily="34" charset="0"/>
              </a:rPr>
              <a:t>(</a:t>
            </a:r>
            <a:r>
              <a:rPr lang="en-GB">
                <a:solidFill>
                  <a:srgbClr val="010066"/>
                </a:solidFill>
                <a:latin typeface="Arial" pitchFamily="34" charset="0"/>
              </a:rPr>
              <a:t>take in</a:t>
            </a:r>
            <a:r>
              <a:rPr lang="en-GB">
                <a:solidFill>
                  <a:srgbClr val="000066"/>
                </a:solidFill>
                <a:latin typeface="Arial" pitchFamily="34" charset="0"/>
              </a:rPr>
              <a:t>) them.</a:t>
            </a:r>
          </a:p>
          <a:p>
            <a:pPr eaLnBrk="0" hangingPunct="0"/>
            <a:endParaRPr lang="en-GB" sz="800">
              <a:solidFill>
                <a:srgbClr val="000066"/>
              </a:solidFill>
              <a:latin typeface="Arial" pitchFamily="34" charset="0"/>
            </a:endParaRPr>
          </a:p>
          <a:p>
            <a:pPr eaLnBrk="0" hangingPunct="0"/>
            <a:r>
              <a:rPr lang="en-GB">
                <a:solidFill>
                  <a:srgbClr val="000066"/>
                </a:solidFill>
                <a:latin typeface="Arial" pitchFamily="34" charset="0"/>
              </a:rPr>
              <a:t>Some surfaces are better at </a:t>
            </a:r>
            <a:r>
              <a:rPr lang="en-GB" b="1">
                <a:solidFill>
                  <a:srgbClr val="CC00CC"/>
                </a:solidFill>
                <a:latin typeface="Arial" pitchFamily="34" charset="0"/>
              </a:rPr>
              <a:t>absorbing</a:t>
            </a:r>
            <a:r>
              <a:rPr lang="en-GB">
                <a:solidFill>
                  <a:srgbClr val="000066"/>
                </a:solidFill>
                <a:latin typeface="Arial" pitchFamily="34" charset="0"/>
              </a:rPr>
              <a:t> thermal radiation than others – good emitters are also good absorbers.</a:t>
            </a:r>
          </a:p>
        </p:txBody>
      </p:sp>
      <p:grpSp>
        <p:nvGrpSpPr>
          <p:cNvPr id="3" name="Group 5"/>
          <p:cNvGrpSpPr>
            <a:grpSpLocks/>
          </p:cNvGrpSpPr>
          <p:nvPr/>
        </p:nvGrpSpPr>
        <p:grpSpPr bwMode="auto">
          <a:xfrm>
            <a:off x="427038" y="2132013"/>
            <a:ext cx="7999412" cy="522287"/>
            <a:chOff x="560" y="1275"/>
            <a:chExt cx="4874" cy="329"/>
          </a:xfrm>
        </p:grpSpPr>
        <p:sp>
          <p:nvSpPr>
            <p:cNvPr id="4" name="Text Box 6"/>
            <p:cNvSpPr txBox="1">
              <a:spLocks noChangeArrowheads="1"/>
            </p:cNvSpPr>
            <p:nvPr/>
          </p:nvSpPr>
          <p:spPr bwMode="auto">
            <a:xfrm>
              <a:off x="560" y="1277"/>
              <a:ext cx="1343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GB" sz="2800" b="1">
                  <a:solidFill>
                    <a:srgbClr val="FF0000"/>
                  </a:solidFill>
                  <a:latin typeface="Arial" pitchFamily="34" charset="0"/>
                </a:rPr>
                <a:t>best emitter</a:t>
              </a:r>
            </a:p>
          </p:txBody>
        </p:sp>
        <p:sp>
          <p:nvSpPr>
            <p:cNvPr id="5" name="Text Box 7"/>
            <p:cNvSpPr txBox="1">
              <a:spLocks noChangeArrowheads="1"/>
            </p:cNvSpPr>
            <p:nvPr/>
          </p:nvSpPr>
          <p:spPr bwMode="auto">
            <a:xfrm>
              <a:off x="3960" y="1275"/>
              <a:ext cx="1474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GB" sz="2800" b="1">
                  <a:solidFill>
                    <a:srgbClr val="010066"/>
                  </a:solidFill>
                  <a:latin typeface="Arial" pitchFamily="34" charset="0"/>
                </a:rPr>
                <a:t>worst emitter</a:t>
              </a:r>
            </a:p>
          </p:txBody>
        </p:sp>
        <p:sp>
          <p:nvSpPr>
            <p:cNvPr id="6" name="AutoShape 8"/>
            <p:cNvSpPr>
              <a:spLocks noChangeArrowheads="1"/>
            </p:cNvSpPr>
            <p:nvPr/>
          </p:nvSpPr>
          <p:spPr bwMode="auto">
            <a:xfrm>
              <a:off x="2034" y="1314"/>
              <a:ext cx="1878" cy="258"/>
            </a:xfrm>
            <a:prstGeom prst="rightArrow">
              <a:avLst>
                <a:gd name="adj1" fmla="val 28000"/>
                <a:gd name="adj2" fmla="val 72487"/>
              </a:avLst>
            </a:prstGeom>
            <a:gradFill rotWithShape="1">
              <a:gsLst>
                <a:gs pos="0">
                  <a:srgbClr val="FF0000"/>
                </a:gs>
                <a:gs pos="100000">
                  <a:srgbClr val="010066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</p:grpSp>
      <p:grpSp>
        <p:nvGrpSpPr>
          <p:cNvPr id="7" name="Group 9"/>
          <p:cNvGrpSpPr>
            <a:grpSpLocks/>
          </p:cNvGrpSpPr>
          <p:nvPr/>
        </p:nvGrpSpPr>
        <p:grpSpPr bwMode="auto">
          <a:xfrm>
            <a:off x="79375" y="3884613"/>
            <a:ext cx="8661400" cy="522287"/>
            <a:chOff x="360" y="2323"/>
            <a:chExt cx="5277" cy="329"/>
          </a:xfrm>
        </p:grpSpPr>
        <p:sp>
          <p:nvSpPr>
            <p:cNvPr id="8" name="Text Box 10"/>
            <p:cNvSpPr txBox="1">
              <a:spLocks noChangeArrowheads="1"/>
            </p:cNvSpPr>
            <p:nvPr/>
          </p:nvSpPr>
          <p:spPr bwMode="auto">
            <a:xfrm>
              <a:off x="360" y="2325"/>
              <a:ext cx="154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GB" sz="2800" b="1">
                  <a:solidFill>
                    <a:srgbClr val="FF0000"/>
                  </a:solidFill>
                  <a:latin typeface="Arial" pitchFamily="34" charset="0"/>
                </a:rPr>
                <a:t>best absorber</a:t>
              </a:r>
            </a:p>
          </p:txBody>
        </p:sp>
        <p:sp>
          <p:nvSpPr>
            <p:cNvPr id="9" name="Text Box 11"/>
            <p:cNvSpPr txBox="1">
              <a:spLocks noChangeArrowheads="1"/>
            </p:cNvSpPr>
            <p:nvPr/>
          </p:nvSpPr>
          <p:spPr bwMode="auto">
            <a:xfrm>
              <a:off x="3958" y="2323"/>
              <a:ext cx="1679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GB" sz="2800" b="1">
                  <a:solidFill>
                    <a:srgbClr val="010066"/>
                  </a:solidFill>
                  <a:latin typeface="Arial" pitchFamily="34" charset="0"/>
                </a:rPr>
                <a:t>worst absorber</a:t>
              </a:r>
            </a:p>
          </p:txBody>
        </p:sp>
        <p:sp>
          <p:nvSpPr>
            <p:cNvPr id="10" name="AutoShape 12"/>
            <p:cNvSpPr>
              <a:spLocks noChangeArrowheads="1"/>
            </p:cNvSpPr>
            <p:nvPr/>
          </p:nvSpPr>
          <p:spPr bwMode="auto">
            <a:xfrm>
              <a:off x="2032" y="2362"/>
              <a:ext cx="1878" cy="258"/>
            </a:xfrm>
            <a:prstGeom prst="rightArrow">
              <a:avLst>
                <a:gd name="adj1" fmla="val 28000"/>
                <a:gd name="adj2" fmla="val 72487"/>
              </a:avLst>
            </a:prstGeom>
            <a:gradFill rotWithShape="1">
              <a:gsLst>
                <a:gs pos="0">
                  <a:srgbClr val="FF0000"/>
                </a:gs>
                <a:gs pos="100000">
                  <a:srgbClr val="010066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</p:grpSp>
      <p:grpSp>
        <p:nvGrpSpPr>
          <p:cNvPr id="11" name="Group 13"/>
          <p:cNvGrpSpPr>
            <a:grpSpLocks/>
          </p:cNvGrpSpPr>
          <p:nvPr/>
        </p:nvGrpSpPr>
        <p:grpSpPr bwMode="auto">
          <a:xfrm>
            <a:off x="715963" y="2817813"/>
            <a:ext cx="6910387" cy="1149350"/>
            <a:chOff x="832" y="1608"/>
            <a:chExt cx="4210" cy="724"/>
          </a:xfrm>
        </p:grpSpPr>
        <p:sp>
          <p:nvSpPr>
            <p:cNvPr id="12" name="Rectangle 14"/>
            <p:cNvSpPr>
              <a:spLocks noChangeArrowheads="1"/>
            </p:cNvSpPr>
            <p:nvPr/>
          </p:nvSpPr>
          <p:spPr bwMode="auto">
            <a:xfrm>
              <a:off x="1878" y="1608"/>
              <a:ext cx="1056" cy="720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prstDash val="dash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3" name="Rectangle 15"/>
            <p:cNvSpPr>
              <a:spLocks noChangeArrowheads="1"/>
            </p:cNvSpPr>
            <p:nvPr/>
          </p:nvSpPr>
          <p:spPr bwMode="auto">
            <a:xfrm>
              <a:off x="2932" y="1612"/>
              <a:ext cx="1056" cy="72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GB" sz="2800" b="1">
                  <a:latin typeface="Arial" pitchFamily="34" charset="0"/>
                </a:rPr>
                <a:t>white</a:t>
              </a:r>
            </a:p>
          </p:txBody>
        </p:sp>
        <p:sp>
          <p:nvSpPr>
            <p:cNvPr id="14" name="Rectangle 16"/>
            <p:cNvSpPr>
              <a:spLocks noChangeArrowheads="1"/>
            </p:cNvSpPr>
            <p:nvPr/>
          </p:nvSpPr>
          <p:spPr bwMode="auto">
            <a:xfrm>
              <a:off x="3986" y="1610"/>
              <a:ext cx="1056" cy="720"/>
            </a:xfrm>
            <a:prstGeom prst="rect">
              <a:avLst/>
            </a:prstGeom>
            <a:gradFill rotWithShape="1">
              <a:gsLst>
                <a:gs pos="0">
                  <a:schemeClr val="bg2"/>
                </a:gs>
                <a:gs pos="100000">
                  <a:srgbClr val="EAEAEA"/>
                </a:gs>
              </a:gsLst>
              <a:lin ang="18900000" scaled="1"/>
            </a:gra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GB" sz="2800" b="1">
                  <a:latin typeface="Arial" pitchFamily="34" charset="0"/>
                </a:rPr>
                <a:t>silver</a:t>
              </a:r>
            </a:p>
          </p:txBody>
        </p:sp>
        <p:sp>
          <p:nvSpPr>
            <p:cNvPr id="15" name="Rectangle 17"/>
            <p:cNvSpPr>
              <a:spLocks noChangeArrowheads="1"/>
            </p:cNvSpPr>
            <p:nvPr/>
          </p:nvSpPr>
          <p:spPr bwMode="auto">
            <a:xfrm>
              <a:off x="832" y="1612"/>
              <a:ext cx="1056" cy="72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GB" sz="2800" b="1">
                  <a:solidFill>
                    <a:schemeClr val="bg1"/>
                  </a:solidFill>
                  <a:latin typeface="Arial" pitchFamily="34" charset="0"/>
                </a:rPr>
                <a:t>matt</a:t>
              </a:r>
            </a:p>
            <a:p>
              <a:pPr algn="ctr" eaLnBrk="0" hangingPunct="0"/>
              <a:r>
                <a:rPr lang="en-GB" sz="2800" b="1">
                  <a:solidFill>
                    <a:schemeClr val="bg1"/>
                  </a:solidFill>
                  <a:latin typeface="Arial" pitchFamily="34" charset="0"/>
                </a:rPr>
                <a:t>black</a:t>
              </a:r>
            </a:p>
          </p:txBody>
        </p:sp>
      </p:grpSp>
      <p:sp>
        <p:nvSpPr>
          <p:cNvPr id="16" name="Text Box 20"/>
          <p:cNvSpPr txBox="1">
            <a:spLocks noChangeArrowheads="1"/>
          </p:cNvSpPr>
          <p:nvPr/>
        </p:nvSpPr>
        <p:spPr bwMode="auto">
          <a:xfrm>
            <a:off x="533400" y="228600"/>
            <a:ext cx="8077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3600">
                <a:solidFill>
                  <a:srgbClr val="000066"/>
                </a:solidFill>
              </a:rPr>
              <a:t>ABSORBING THERMAL RADIATION</a:t>
            </a:r>
          </a:p>
        </p:txBody>
      </p:sp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0" y="4365625"/>
            <a:ext cx="8856663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Ins="0">
            <a:spAutoFit/>
          </a:bodyPr>
          <a:lstStyle/>
          <a:p>
            <a:pPr eaLnBrk="0" hangingPunct="0"/>
            <a:r>
              <a:rPr lang="en-GB">
                <a:solidFill>
                  <a:srgbClr val="000066"/>
                </a:solidFill>
                <a:latin typeface="Arial" pitchFamily="34" charset="0"/>
              </a:rPr>
              <a:t>Matt black surfaces are the best absorbers of radiation.</a:t>
            </a:r>
          </a:p>
          <a:p>
            <a:pPr eaLnBrk="0" hangingPunct="0"/>
            <a:endParaRPr lang="en-GB" sz="800">
              <a:solidFill>
                <a:srgbClr val="000066"/>
              </a:solidFill>
              <a:latin typeface="Arial" pitchFamily="34" charset="0"/>
            </a:endParaRPr>
          </a:p>
          <a:p>
            <a:pPr eaLnBrk="0" hangingPunct="0"/>
            <a:r>
              <a:rPr lang="en-GB">
                <a:solidFill>
                  <a:srgbClr val="000066"/>
                </a:solidFill>
                <a:latin typeface="Arial" pitchFamily="34" charset="0"/>
              </a:rPr>
              <a:t>Shiny surfaces are the worst emitters because they reflect most of the radiation away.</a:t>
            </a:r>
          </a:p>
          <a:p>
            <a:pPr eaLnBrk="0" hangingPunct="0"/>
            <a:endParaRPr lang="en-GB" sz="800">
              <a:solidFill>
                <a:srgbClr val="000066"/>
              </a:solidFill>
              <a:latin typeface="Arial" pitchFamily="34" charset="0"/>
            </a:endParaRPr>
          </a:p>
          <a:p>
            <a:pPr eaLnBrk="0" hangingPunct="0"/>
            <a:r>
              <a:rPr lang="en-GB">
                <a:solidFill>
                  <a:srgbClr val="000066"/>
                </a:solidFill>
                <a:latin typeface="Arial" pitchFamily="34" charset="0"/>
              </a:rPr>
              <a:t>Why are solar panels that are used for heating water covered in a black outer layer?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utoUpdateAnimBg="0"/>
      <p:bldP spid="17" grpId="0" build="p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0"/>
            <a:ext cx="2514600" cy="533400"/>
          </a:xfrm>
          <a:prstGeom prst="rect">
            <a:avLst/>
          </a:prstGeom>
          <a:solidFill>
            <a:srgbClr val="0000FF"/>
          </a:solidFill>
          <a:ln>
            <a:solidFill>
              <a:srgbClr val="000066"/>
            </a:solidFill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+mj-ea"/>
                <a:cs typeface="+mj-cs"/>
              </a:rPr>
              <a:t>Radiation</a:t>
            </a: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457200" y="1066800"/>
            <a:ext cx="7924800" cy="483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>
                <a:latin typeface="Comic Sans MS" pitchFamily="66" charset="0"/>
              </a:rPr>
              <a:t>Radiation travels in straight lines</a:t>
            </a:r>
          </a:p>
          <a:p>
            <a:pPr algn="ctr" eaLnBrk="0" hangingPunct="0">
              <a:spcBef>
                <a:spcPct val="50000"/>
              </a:spcBef>
            </a:pPr>
            <a:r>
              <a:rPr lang="en-GB">
                <a:latin typeface="Comic Sans MS" pitchFamily="66" charset="0"/>
              </a:rPr>
              <a:t>True/False</a:t>
            </a:r>
          </a:p>
          <a:p>
            <a:pPr algn="ctr" eaLnBrk="0" hangingPunct="0">
              <a:spcBef>
                <a:spcPct val="50000"/>
              </a:spcBef>
            </a:pPr>
            <a:r>
              <a:rPr lang="en-GB">
                <a:latin typeface="Comic Sans MS" pitchFamily="66" charset="0"/>
              </a:rPr>
              <a:t>Radiation can travel through a vacuum</a:t>
            </a:r>
          </a:p>
          <a:p>
            <a:pPr algn="ctr" eaLnBrk="0" hangingPunct="0">
              <a:spcBef>
                <a:spcPct val="50000"/>
              </a:spcBef>
            </a:pPr>
            <a:r>
              <a:rPr lang="en-GB">
                <a:latin typeface="Comic Sans MS" pitchFamily="66" charset="0"/>
              </a:rPr>
              <a:t>True/False</a:t>
            </a:r>
          </a:p>
          <a:p>
            <a:pPr algn="ctr" eaLnBrk="0" hangingPunct="0">
              <a:spcBef>
                <a:spcPct val="50000"/>
              </a:spcBef>
            </a:pPr>
            <a:r>
              <a:rPr lang="en-GB">
                <a:latin typeface="Comic Sans MS" pitchFamily="66" charset="0"/>
              </a:rPr>
              <a:t>Radiation requires particles to travel	</a:t>
            </a:r>
          </a:p>
          <a:p>
            <a:pPr algn="ctr" eaLnBrk="0" hangingPunct="0">
              <a:spcBef>
                <a:spcPct val="50000"/>
              </a:spcBef>
            </a:pPr>
            <a:r>
              <a:rPr lang="en-GB">
                <a:latin typeface="Comic Sans MS" pitchFamily="66" charset="0"/>
              </a:rPr>
              <a:t>True/False</a:t>
            </a:r>
          </a:p>
          <a:p>
            <a:pPr algn="ctr" eaLnBrk="0" hangingPunct="0">
              <a:spcBef>
                <a:spcPct val="50000"/>
              </a:spcBef>
            </a:pPr>
            <a:r>
              <a:rPr lang="en-GB">
                <a:latin typeface="Comic Sans MS" pitchFamily="66" charset="0"/>
              </a:rPr>
              <a:t>Radiation travels at the speed of light	</a:t>
            </a:r>
          </a:p>
          <a:p>
            <a:pPr algn="ctr" eaLnBrk="0" hangingPunct="0">
              <a:spcBef>
                <a:spcPct val="50000"/>
              </a:spcBef>
            </a:pPr>
            <a:r>
              <a:rPr lang="en-GB">
                <a:latin typeface="Comic Sans MS" pitchFamily="66" charset="0"/>
              </a:rPr>
              <a:t>True/False</a:t>
            </a:r>
          </a:p>
          <a:p>
            <a:pPr eaLnBrk="0" hangingPunct="0">
              <a:spcBef>
                <a:spcPct val="50000"/>
              </a:spcBef>
            </a:pPr>
            <a:r>
              <a:rPr lang="en-GB">
                <a:latin typeface="Comic Sans MS" pitchFamily="66" charset="0"/>
              </a:rPr>
              <a:t> </a:t>
            </a:r>
          </a:p>
        </p:txBody>
      </p:sp>
      <p:sp>
        <p:nvSpPr>
          <p:cNvPr id="4" name="Line 4"/>
          <p:cNvSpPr>
            <a:spLocks noChangeShapeType="1"/>
          </p:cNvSpPr>
          <p:nvPr/>
        </p:nvSpPr>
        <p:spPr bwMode="auto">
          <a:xfrm flipV="1">
            <a:off x="4495800" y="1600200"/>
            <a:ext cx="762000" cy="762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5" name="Line 5"/>
          <p:cNvSpPr>
            <a:spLocks noChangeShapeType="1"/>
          </p:cNvSpPr>
          <p:nvPr/>
        </p:nvSpPr>
        <p:spPr bwMode="auto">
          <a:xfrm flipV="1">
            <a:off x="4419600" y="2438400"/>
            <a:ext cx="762000" cy="762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6" name="Line 6"/>
          <p:cNvSpPr>
            <a:spLocks noChangeShapeType="1"/>
          </p:cNvSpPr>
          <p:nvPr/>
        </p:nvSpPr>
        <p:spPr bwMode="auto">
          <a:xfrm flipV="1">
            <a:off x="3581400" y="3276600"/>
            <a:ext cx="762000" cy="762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auto">
          <a:xfrm flipV="1">
            <a:off x="4495800" y="4114800"/>
            <a:ext cx="762000" cy="762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300"/>
                                        <p:tgtEl>
                                          <p:spTgt spid="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autoUpdateAnimBg="0"/>
      <p:bldP spid="4" grpId="0" animBg="1"/>
      <p:bldP spid="5" grpId="0" animBg="1"/>
      <p:bldP spid="6" grpId="0" animBg="1"/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0"/>
            <a:ext cx="3962400" cy="533400"/>
          </a:xfrm>
          <a:prstGeom prst="rect">
            <a:avLst/>
          </a:prstGeom>
          <a:solidFill>
            <a:srgbClr val="0000FF"/>
          </a:solidFill>
          <a:ln>
            <a:solidFill>
              <a:srgbClr val="000066"/>
            </a:solidFill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+mj-ea"/>
                <a:cs typeface="+mj-cs"/>
              </a:rPr>
              <a:t>Emission experiment</a:t>
            </a: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533400" y="762000"/>
            <a:ext cx="8305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>
                <a:latin typeface="Arial" pitchFamily="34" charset="0"/>
              </a:rPr>
              <a:t>Four containers were filled with warm water.  Which container would have the warmest water after ten minutes?</a:t>
            </a:r>
          </a:p>
        </p:txBody>
      </p:sp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381000" y="1828800"/>
            <a:ext cx="7275513" cy="2197100"/>
            <a:chOff x="240" y="1152"/>
            <a:chExt cx="4583" cy="1384"/>
          </a:xfrm>
        </p:grpSpPr>
        <p:sp>
          <p:nvSpPr>
            <p:cNvPr id="5" name="AutoShape 5"/>
            <p:cNvSpPr>
              <a:spLocks noChangeArrowheads="1"/>
            </p:cNvSpPr>
            <p:nvPr/>
          </p:nvSpPr>
          <p:spPr bwMode="auto">
            <a:xfrm>
              <a:off x="432" y="1296"/>
              <a:ext cx="624" cy="864"/>
            </a:xfrm>
            <a:prstGeom prst="can">
              <a:avLst>
                <a:gd name="adj" fmla="val 34615"/>
              </a:avLst>
            </a:prstGeom>
            <a:gradFill rotWithShape="0">
              <a:gsLst>
                <a:gs pos="0">
                  <a:srgbClr val="FFFFFF"/>
                </a:gs>
                <a:gs pos="16000">
                  <a:srgbClr val="1F1F1F"/>
                </a:gs>
                <a:gs pos="17999">
                  <a:srgbClr val="FFFFFF"/>
                </a:gs>
                <a:gs pos="42000">
                  <a:srgbClr val="636363"/>
                </a:gs>
                <a:gs pos="53000">
                  <a:srgbClr val="CFCFCF"/>
                </a:gs>
                <a:gs pos="66000">
                  <a:srgbClr val="CFCFCF"/>
                </a:gs>
                <a:gs pos="75999">
                  <a:srgbClr val="1F1F1F"/>
                </a:gs>
                <a:gs pos="78999">
                  <a:srgbClr val="FFFFFF"/>
                </a:gs>
                <a:gs pos="100000">
                  <a:srgbClr val="7F7F7F"/>
                </a:gs>
              </a:gsLst>
              <a:lin ang="27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" name="AutoShape 6"/>
            <p:cNvSpPr>
              <a:spLocks noChangeArrowheads="1"/>
            </p:cNvSpPr>
            <p:nvPr/>
          </p:nvSpPr>
          <p:spPr bwMode="auto">
            <a:xfrm>
              <a:off x="1584" y="1392"/>
              <a:ext cx="624" cy="864"/>
            </a:xfrm>
            <a:prstGeom prst="can">
              <a:avLst>
                <a:gd name="adj" fmla="val 34615"/>
              </a:avLst>
            </a:prstGeom>
            <a:solidFill>
              <a:schemeClr val="bg2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AutoShape 7"/>
            <p:cNvSpPr>
              <a:spLocks noChangeArrowheads="1"/>
            </p:cNvSpPr>
            <p:nvPr/>
          </p:nvSpPr>
          <p:spPr bwMode="auto">
            <a:xfrm>
              <a:off x="4080" y="1392"/>
              <a:ext cx="624" cy="864"/>
            </a:xfrm>
            <a:prstGeom prst="can">
              <a:avLst>
                <a:gd name="adj" fmla="val 34615"/>
              </a:avLst>
            </a:prstGeom>
            <a:gradFill rotWithShape="0">
              <a:gsLst>
                <a:gs pos="0">
                  <a:srgbClr val="000000"/>
                </a:gs>
                <a:gs pos="50000">
                  <a:srgbClr val="969696"/>
                </a:gs>
                <a:gs pos="100000">
                  <a:srgbClr val="000000"/>
                </a:gs>
              </a:gsLst>
              <a:lin ang="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AutoShape 8"/>
            <p:cNvSpPr>
              <a:spLocks noChangeArrowheads="1"/>
            </p:cNvSpPr>
            <p:nvPr/>
          </p:nvSpPr>
          <p:spPr bwMode="auto">
            <a:xfrm>
              <a:off x="2736" y="1392"/>
              <a:ext cx="624" cy="864"/>
            </a:xfrm>
            <a:prstGeom prst="can">
              <a:avLst>
                <a:gd name="adj" fmla="val 34615"/>
              </a:avLst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Text Box 9"/>
            <p:cNvSpPr txBox="1">
              <a:spLocks noChangeArrowheads="1"/>
            </p:cNvSpPr>
            <p:nvPr/>
          </p:nvSpPr>
          <p:spPr bwMode="auto">
            <a:xfrm>
              <a:off x="240" y="2256"/>
              <a:ext cx="124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GB" sz="2000">
                  <a:solidFill>
                    <a:srgbClr val="0000FF"/>
                  </a:solidFill>
                  <a:latin typeface="Arial" pitchFamily="34" charset="0"/>
                </a:rPr>
                <a:t>Shiny metal</a:t>
              </a:r>
            </a:p>
          </p:txBody>
        </p:sp>
        <p:sp>
          <p:nvSpPr>
            <p:cNvPr id="10" name="Rectangle 10"/>
            <p:cNvSpPr>
              <a:spLocks noChangeArrowheads="1"/>
            </p:cNvSpPr>
            <p:nvPr/>
          </p:nvSpPr>
          <p:spPr bwMode="auto">
            <a:xfrm>
              <a:off x="1488" y="1152"/>
              <a:ext cx="82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GB" sz="2000" dirty="0">
                  <a:solidFill>
                    <a:srgbClr val="0000FF"/>
                  </a:solidFill>
                  <a:latin typeface="Arial" pitchFamily="34" charset="0"/>
                </a:rPr>
                <a:t>Dull metal</a:t>
              </a:r>
            </a:p>
          </p:txBody>
        </p:sp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>
              <a:off x="2640" y="2286"/>
              <a:ext cx="81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GB" sz="2000">
                  <a:solidFill>
                    <a:srgbClr val="0000FF"/>
                  </a:solidFill>
                  <a:latin typeface="Arial" pitchFamily="34" charset="0"/>
                </a:rPr>
                <a:t>Dull black</a:t>
              </a: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>
              <a:off x="3888" y="1152"/>
              <a:ext cx="935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GB" sz="2000">
                  <a:solidFill>
                    <a:srgbClr val="0000FF"/>
                  </a:solidFill>
                  <a:latin typeface="Arial" pitchFamily="34" charset="0"/>
                </a:rPr>
                <a:t>Shiny black</a:t>
              </a:r>
            </a:p>
          </p:txBody>
        </p:sp>
      </p:grpSp>
      <p:sp>
        <p:nvSpPr>
          <p:cNvPr id="13" name="Text Box 13"/>
          <p:cNvSpPr txBox="1">
            <a:spLocks noChangeArrowheads="1"/>
          </p:cNvSpPr>
          <p:nvPr/>
        </p:nvSpPr>
        <p:spPr bwMode="auto">
          <a:xfrm>
            <a:off x="304800" y="4191000"/>
            <a:ext cx="85344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>
                <a:latin typeface="Arial" pitchFamily="34" charset="0"/>
              </a:rPr>
              <a:t>The __________ container would be the warmest after ten minutes because its shiny surface reflects heat _______ back into the container so less is lost. The ________ container would be the coolest because it is the best at _______ heat radiation.</a:t>
            </a:r>
          </a:p>
        </p:txBody>
      </p:sp>
      <p:sp>
        <p:nvSpPr>
          <p:cNvPr id="14" name="Rectangle 14"/>
          <p:cNvSpPr>
            <a:spLocks noChangeArrowheads="1"/>
          </p:cNvSpPr>
          <p:nvPr/>
        </p:nvSpPr>
        <p:spPr bwMode="auto">
          <a:xfrm>
            <a:off x="838200" y="4191000"/>
            <a:ext cx="172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dirty="0">
                <a:solidFill>
                  <a:srgbClr val="FF0000"/>
                </a:solidFill>
                <a:latin typeface="Arial" pitchFamily="34" charset="0"/>
              </a:rPr>
              <a:t>shiny metal</a:t>
            </a:r>
          </a:p>
        </p:txBody>
      </p:sp>
      <p:sp>
        <p:nvSpPr>
          <p:cNvPr id="15" name="Rectangle 15"/>
          <p:cNvSpPr>
            <a:spLocks noChangeArrowheads="1"/>
          </p:cNvSpPr>
          <p:nvPr/>
        </p:nvSpPr>
        <p:spPr bwMode="auto">
          <a:xfrm>
            <a:off x="2971800" y="4419600"/>
            <a:ext cx="1355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dirty="0">
                <a:solidFill>
                  <a:srgbClr val="FF0000"/>
                </a:solidFill>
                <a:latin typeface="Arial" pitchFamily="34" charset="0"/>
              </a:rPr>
              <a:t>radiation</a:t>
            </a:r>
          </a:p>
        </p:txBody>
      </p:sp>
      <p:sp>
        <p:nvSpPr>
          <p:cNvPr id="16" name="Rectangle 16"/>
          <p:cNvSpPr>
            <a:spLocks noChangeArrowheads="1"/>
          </p:cNvSpPr>
          <p:nvPr/>
        </p:nvSpPr>
        <p:spPr bwMode="auto">
          <a:xfrm>
            <a:off x="228600" y="4724400"/>
            <a:ext cx="1457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dirty="0">
                <a:solidFill>
                  <a:srgbClr val="FF0000"/>
                </a:solidFill>
                <a:latin typeface="Arial" pitchFamily="34" charset="0"/>
              </a:rPr>
              <a:t>dull black</a:t>
            </a:r>
          </a:p>
        </p:txBody>
      </p:sp>
      <p:sp>
        <p:nvSpPr>
          <p:cNvPr id="17" name="Rectangle 17"/>
          <p:cNvSpPr>
            <a:spLocks noChangeArrowheads="1"/>
          </p:cNvSpPr>
          <p:nvPr/>
        </p:nvSpPr>
        <p:spPr bwMode="auto">
          <a:xfrm>
            <a:off x="7010400" y="4724400"/>
            <a:ext cx="12525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dirty="0">
                <a:solidFill>
                  <a:srgbClr val="FF0000"/>
                </a:solidFill>
                <a:latin typeface="Arial" pitchFamily="34" charset="0"/>
              </a:rPr>
              <a:t>emitting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utoUpdateAnimBg="0"/>
      <p:bldP spid="15" grpId="0" autoUpdateAnimBg="0"/>
      <p:bldP spid="16" grpId="0" autoUpdateAnimBg="0"/>
      <p:bldP spid="17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0"/>
            <a:ext cx="4191000" cy="533400"/>
          </a:xfrm>
          <a:prstGeom prst="rect">
            <a:avLst/>
          </a:prstGeom>
          <a:solidFill>
            <a:srgbClr val="0000FF"/>
          </a:solidFill>
          <a:ln>
            <a:solidFill>
              <a:srgbClr val="000066"/>
            </a:solidFill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+mj-ea"/>
                <a:cs typeface="+mj-cs"/>
              </a:rPr>
              <a:t>Absorption experiment</a:t>
            </a: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0" y="762000"/>
            <a:ext cx="9144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>
                <a:latin typeface="Arial" pitchFamily="34" charset="0"/>
              </a:rPr>
              <a:t>Four containers were placed equidistant from a heater. Which container would have the warmest water after ten minutes?</a:t>
            </a: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304800" y="4502150"/>
            <a:ext cx="85344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>
                <a:latin typeface="Arial" pitchFamily="34" charset="0"/>
              </a:rPr>
              <a:t>The __________ container would be the warmest after ten minutes because its surface absorbs heat _______ the best. The _________ container would be the coolest because it is the poorest at __________ heat radiation.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914400" y="4495800"/>
            <a:ext cx="1457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dirty="0">
                <a:solidFill>
                  <a:srgbClr val="FF0000"/>
                </a:solidFill>
                <a:latin typeface="Arial" pitchFamily="34" charset="0"/>
              </a:rPr>
              <a:t>dull black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514600" y="4724400"/>
            <a:ext cx="1355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dirty="0">
                <a:solidFill>
                  <a:srgbClr val="FF0000"/>
                </a:solidFill>
                <a:latin typeface="Arial" pitchFamily="34" charset="0"/>
              </a:rPr>
              <a:t>radiation</a:t>
            </a: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4800600" y="4724400"/>
            <a:ext cx="172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dirty="0">
                <a:solidFill>
                  <a:srgbClr val="FF0000"/>
                </a:solidFill>
                <a:latin typeface="Arial" pitchFamily="34" charset="0"/>
              </a:rPr>
              <a:t>shiny metal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4038600" y="5029200"/>
            <a:ext cx="15255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dirty="0">
                <a:solidFill>
                  <a:srgbClr val="FF0000"/>
                </a:solidFill>
                <a:latin typeface="Arial" pitchFamily="34" charset="0"/>
              </a:rPr>
              <a:t>absorbing</a:t>
            </a:r>
          </a:p>
        </p:txBody>
      </p:sp>
      <p:grpSp>
        <p:nvGrpSpPr>
          <p:cNvPr id="9" name="Group 9"/>
          <p:cNvGrpSpPr>
            <a:grpSpLocks/>
          </p:cNvGrpSpPr>
          <p:nvPr/>
        </p:nvGrpSpPr>
        <p:grpSpPr bwMode="auto">
          <a:xfrm>
            <a:off x="381000" y="1828800"/>
            <a:ext cx="7275513" cy="2197100"/>
            <a:chOff x="240" y="1152"/>
            <a:chExt cx="4583" cy="1384"/>
          </a:xfrm>
        </p:grpSpPr>
        <p:sp>
          <p:nvSpPr>
            <p:cNvPr id="10" name="AutoShape 10"/>
            <p:cNvSpPr>
              <a:spLocks noChangeArrowheads="1"/>
            </p:cNvSpPr>
            <p:nvPr/>
          </p:nvSpPr>
          <p:spPr bwMode="auto">
            <a:xfrm>
              <a:off x="432" y="1296"/>
              <a:ext cx="624" cy="864"/>
            </a:xfrm>
            <a:prstGeom prst="can">
              <a:avLst>
                <a:gd name="adj" fmla="val 34615"/>
              </a:avLst>
            </a:prstGeom>
            <a:gradFill rotWithShape="0">
              <a:gsLst>
                <a:gs pos="0">
                  <a:srgbClr val="FFFFFF"/>
                </a:gs>
                <a:gs pos="16000">
                  <a:srgbClr val="1F1F1F"/>
                </a:gs>
                <a:gs pos="17999">
                  <a:srgbClr val="FFFFFF"/>
                </a:gs>
                <a:gs pos="42000">
                  <a:srgbClr val="636363"/>
                </a:gs>
                <a:gs pos="53000">
                  <a:srgbClr val="CFCFCF"/>
                </a:gs>
                <a:gs pos="66000">
                  <a:srgbClr val="CFCFCF"/>
                </a:gs>
                <a:gs pos="75999">
                  <a:srgbClr val="1F1F1F"/>
                </a:gs>
                <a:gs pos="78999">
                  <a:srgbClr val="FFFFFF"/>
                </a:gs>
                <a:gs pos="100000">
                  <a:srgbClr val="7F7F7F"/>
                </a:gs>
              </a:gsLst>
              <a:lin ang="27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AutoShape 11"/>
            <p:cNvSpPr>
              <a:spLocks noChangeArrowheads="1"/>
            </p:cNvSpPr>
            <p:nvPr/>
          </p:nvSpPr>
          <p:spPr bwMode="auto">
            <a:xfrm>
              <a:off x="1584" y="1392"/>
              <a:ext cx="624" cy="864"/>
            </a:xfrm>
            <a:prstGeom prst="can">
              <a:avLst>
                <a:gd name="adj" fmla="val 34615"/>
              </a:avLst>
            </a:prstGeom>
            <a:solidFill>
              <a:schemeClr val="bg2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AutoShape 12"/>
            <p:cNvSpPr>
              <a:spLocks noChangeArrowheads="1"/>
            </p:cNvSpPr>
            <p:nvPr/>
          </p:nvSpPr>
          <p:spPr bwMode="auto">
            <a:xfrm>
              <a:off x="4080" y="1392"/>
              <a:ext cx="624" cy="864"/>
            </a:xfrm>
            <a:prstGeom prst="can">
              <a:avLst>
                <a:gd name="adj" fmla="val 34615"/>
              </a:avLst>
            </a:prstGeom>
            <a:gradFill rotWithShape="0">
              <a:gsLst>
                <a:gs pos="0">
                  <a:srgbClr val="000000"/>
                </a:gs>
                <a:gs pos="50000">
                  <a:srgbClr val="969696"/>
                </a:gs>
                <a:gs pos="100000">
                  <a:srgbClr val="000000"/>
                </a:gs>
              </a:gsLst>
              <a:lin ang="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AutoShape 13"/>
            <p:cNvSpPr>
              <a:spLocks noChangeArrowheads="1"/>
            </p:cNvSpPr>
            <p:nvPr/>
          </p:nvSpPr>
          <p:spPr bwMode="auto">
            <a:xfrm>
              <a:off x="2736" y="1392"/>
              <a:ext cx="624" cy="864"/>
            </a:xfrm>
            <a:prstGeom prst="can">
              <a:avLst>
                <a:gd name="adj" fmla="val 34615"/>
              </a:avLst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Text Box 14"/>
            <p:cNvSpPr txBox="1">
              <a:spLocks noChangeArrowheads="1"/>
            </p:cNvSpPr>
            <p:nvPr/>
          </p:nvSpPr>
          <p:spPr bwMode="auto">
            <a:xfrm>
              <a:off x="240" y="2256"/>
              <a:ext cx="124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GB" sz="2000">
                  <a:solidFill>
                    <a:srgbClr val="0000FF"/>
                  </a:solidFill>
                  <a:latin typeface="Arial" pitchFamily="34" charset="0"/>
                </a:rPr>
                <a:t>Shiny metal</a:t>
              </a: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>
              <a:off x="1488" y="1152"/>
              <a:ext cx="82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GB" sz="2000">
                  <a:solidFill>
                    <a:srgbClr val="0000FF"/>
                  </a:solidFill>
                  <a:latin typeface="Arial" pitchFamily="34" charset="0"/>
                </a:rPr>
                <a:t>Dull metal</a:t>
              </a:r>
            </a:p>
          </p:txBody>
        </p:sp>
        <p:sp>
          <p:nvSpPr>
            <p:cNvPr id="16" name="Rectangle 16"/>
            <p:cNvSpPr>
              <a:spLocks noChangeArrowheads="1"/>
            </p:cNvSpPr>
            <p:nvPr/>
          </p:nvSpPr>
          <p:spPr bwMode="auto">
            <a:xfrm>
              <a:off x="2640" y="2286"/>
              <a:ext cx="81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GB" sz="2000">
                  <a:solidFill>
                    <a:srgbClr val="0000FF"/>
                  </a:solidFill>
                  <a:latin typeface="Arial" pitchFamily="34" charset="0"/>
                </a:rPr>
                <a:t>Dull black</a:t>
              </a:r>
            </a:p>
          </p:txBody>
        </p:sp>
        <p:sp>
          <p:nvSpPr>
            <p:cNvPr id="17" name="Rectangle 17"/>
            <p:cNvSpPr>
              <a:spLocks noChangeArrowheads="1"/>
            </p:cNvSpPr>
            <p:nvPr/>
          </p:nvSpPr>
          <p:spPr bwMode="auto">
            <a:xfrm>
              <a:off x="3888" y="1152"/>
              <a:ext cx="935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GB" sz="2000">
                  <a:solidFill>
                    <a:srgbClr val="0000FF"/>
                  </a:solidFill>
                  <a:latin typeface="Arial" pitchFamily="34" charset="0"/>
                </a:rPr>
                <a:t>Shiny black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  <p:bldP spid="6" grpId="0" autoUpdateAnimBg="0"/>
      <p:bldP spid="7" grpId="0" autoUpdateAnimBg="0"/>
      <p:bldP spid="8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828800" y="152400"/>
            <a:ext cx="5486400" cy="533400"/>
          </a:xfrm>
          <a:prstGeom prst="rect">
            <a:avLst/>
          </a:prstGeom>
          <a:solidFill>
            <a:schemeClr val="bg1"/>
          </a:solidFill>
          <a:ln>
            <a:solidFill>
              <a:srgbClr val="000066"/>
            </a:solidFill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+mj-ea"/>
                <a:cs typeface="+mj-cs"/>
              </a:rPr>
              <a:t>The third method of heat transfer</a:t>
            </a: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304800" y="838200"/>
            <a:ext cx="4191000" cy="137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>
                <a:latin typeface="Arial" pitchFamily="34" charset="0"/>
              </a:rPr>
              <a:t>How does heat energy get from the Sun to the Earth?</a:t>
            </a:r>
          </a:p>
          <a:p>
            <a:pPr eaLnBrk="0" hangingPunct="0">
              <a:spcBef>
                <a:spcPct val="50000"/>
              </a:spcBef>
            </a:pPr>
            <a:endParaRPr lang="en-GB">
              <a:latin typeface="Arial" pitchFamily="34" charset="0"/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4876800" y="1371600"/>
            <a:ext cx="35814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>
                <a:latin typeface="Arial" pitchFamily="34" charset="0"/>
              </a:rPr>
              <a:t>There are no particles between the Sun and the Earth so it CANNOT travel by conduction or by convection. </a:t>
            </a:r>
          </a:p>
        </p:txBody>
      </p:sp>
      <p:sp>
        <p:nvSpPr>
          <p:cNvPr id="5" name="Line 5"/>
          <p:cNvSpPr>
            <a:spLocks noChangeShapeType="1"/>
          </p:cNvSpPr>
          <p:nvPr/>
        </p:nvSpPr>
        <p:spPr bwMode="auto">
          <a:xfrm>
            <a:off x="2819400" y="3733800"/>
            <a:ext cx="68580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6" name="Line 6"/>
          <p:cNvSpPr>
            <a:spLocks noChangeShapeType="1"/>
          </p:cNvSpPr>
          <p:nvPr/>
        </p:nvSpPr>
        <p:spPr bwMode="auto">
          <a:xfrm>
            <a:off x="4038600" y="4419600"/>
            <a:ext cx="1219200" cy="685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3581400" y="3886200"/>
            <a:ext cx="6096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4800">
                <a:latin typeface="Arial" pitchFamily="34" charset="0"/>
              </a:rPr>
              <a:t>?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4267200" y="3429000"/>
            <a:ext cx="2743200" cy="650875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3600">
                <a:solidFill>
                  <a:srgbClr val="FF0000"/>
                </a:solidFill>
                <a:latin typeface="Arial" pitchFamily="34" charset="0"/>
              </a:rPr>
              <a:t>RADIATION</a:t>
            </a:r>
          </a:p>
        </p:txBody>
      </p:sp>
      <p:pic>
        <p:nvPicPr>
          <p:cNvPr id="9" name="Picture 10" descr="earthwithtilt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62525" y="4724400"/>
            <a:ext cx="1743075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32-Point Star 9"/>
          <p:cNvSpPr/>
          <p:nvPr/>
        </p:nvSpPr>
        <p:spPr>
          <a:xfrm>
            <a:off x="1295400" y="2514600"/>
            <a:ext cx="1295400" cy="1371600"/>
          </a:xfrm>
          <a:prstGeom prst="star32">
            <a:avLst/>
          </a:prstGeom>
          <a:gradFill flip="none"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2700000" scaled="1"/>
            <a:tileRect/>
          </a:gra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  <p:bldP spid="5" grpId="0" animBg="1"/>
      <p:bldP spid="6" grpId="0" animBg="1"/>
      <p:bldP spid="7" grpId="0" autoUpdateAnimBg="0"/>
      <p:bldP spid="8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3048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Radiation Heat Transfer</a:t>
            </a:r>
            <a:endParaRPr kumimoji="0" lang="en-US" sz="4400" b="0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524000"/>
            <a:ext cx="4114800" cy="1828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 = emissive power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 = total irradiation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 = total </a:t>
            </a:r>
            <a:r>
              <a:rPr kumimoji="0" lang="en-US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radiosity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Symbol" pitchFamily="18" charset="2"/>
              <a:ea typeface="+mn-ea"/>
              <a:cs typeface="+mn-cs"/>
            </a:endParaRPr>
          </a:p>
        </p:txBody>
      </p:sp>
      <p:graphicFrame>
        <p:nvGraphicFramePr>
          <p:cNvPr id="4" name="Object 4"/>
          <p:cNvGraphicFramePr>
            <a:graphicFrameLocks noChangeAspect="1"/>
          </p:cNvGraphicFramePr>
          <p:nvPr/>
        </p:nvGraphicFramePr>
        <p:xfrm>
          <a:off x="5638800" y="4289425"/>
          <a:ext cx="2406650" cy="641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Equation" r:id="rId3" imgW="825480" imgH="203040" progId="Equation.3">
                  <p:embed/>
                </p:oleObj>
              </mc:Choice>
              <mc:Fallback>
                <p:oleObj name="Equation" r:id="rId3" imgW="825480" imgH="2030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8800" y="4289425"/>
                        <a:ext cx="2406650" cy="641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tx1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5667375" y="3527425"/>
            <a:ext cx="2362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0000FF"/>
                </a:solidFill>
              </a:rPr>
              <a:t>In general:</a:t>
            </a:r>
            <a:endParaRPr lang="en-US">
              <a:solidFill>
                <a:srgbClr val="0000FF"/>
              </a:solidFill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5410200" y="4989513"/>
            <a:ext cx="28956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0000FF"/>
                </a:solidFill>
              </a:rPr>
              <a:t>Opaque material</a:t>
            </a:r>
            <a:r>
              <a:rPr lang="en-US" sz="2800" b="1"/>
              <a:t>:</a:t>
            </a:r>
            <a:endParaRPr lang="en-US"/>
          </a:p>
        </p:txBody>
      </p:sp>
      <p:graphicFrame>
        <p:nvGraphicFramePr>
          <p:cNvPr id="7" name="Object 7"/>
          <p:cNvGraphicFramePr>
            <a:graphicFrameLocks noChangeAspect="1"/>
          </p:cNvGraphicFramePr>
          <p:nvPr/>
        </p:nvGraphicFramePr>
        <p:xfrm>
          <a:off x="5943600" y="5683250"/>
          <a:ext cx="1778000" cy="641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1" name="Equation" r:id="rId5" imgW="609480" imgH="203040" progId="Equation.3">
                  <p:embed/>
                </p:oleObj>
              </mc:Choice>
              <mc:Fallback>
                <p:oleObj name="Equation" r:id="rId5" imgW="609480" imgH="2030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3600" y="5683250"/>
                        <a:ext cx="1778000" cy="641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tx1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1143000" y="4114800"/>
            <a:ext cx="3429000" cy="174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20000"/>
              </a:spcBef>
            </a:pPr>
            <a:r>
              <a:rPr lang="en-US" sz="3200" b="1">
                <a:solidFill>
                  <a:srgbClr val="0000FF"/>
                </a:solidFill>
                <a:latin typeface="Symbol" pitchFamily="18" charset="2"/>
              </a:rPr>
              <a:t>a</a:t>
            </a:r>
            <a:r>
              <a:rPr lang="en-US" sz="3200" b="1">
                <a:solidFill>
                  <a:srgbClr val="0000FF"/>
                </a:solidFill>
              </a:rPr>
              <a:t> = absorptivity</a:t>
            </a:r>
          </a:p>
          <a:p>
            <a:pPr algn="l">
              <a:spcBef>
                <a:spcPct val="20000"/>
              </a:spcBef>
            </a:pPr>
            <a:r>
              <a:rPr lang="en-US" sz="3200" b="1">
                <a:solidFill>
                  <a:srgbClr val="0000FF"/>
                </a:solidFill>
                <a:latin typeface="Symbol" pitchFamily="18" charset="2"/>
              </a:rPr>
              <a:t>r</a:t>
            </a:r>
            <a:r>
              <a:rPr lang="en-US" sz="3200" b="1">
                <a:solidFill>
                  <a:srgbClr val="0000FF"/>
                </a:solidFill>
              </a:rPr>
              <a:t> = reflectivity</a:t>
            </a:r>
          </a:p>
          <a:p>
            <a:pPr algn="l">
              <a:spcBef>
                <a:spcPct val="20000"/>
              </a:spcBef>
            </a:pPr>
            <a:r>
              <a:rPr lang="en-US" sz="3200" b="1">
                <a:solidFill>
                  <a:srgbClr val="0000FF"/>
                </a:solidFill>
                <a:latin typeface="Symbol" pitchFamily="18" charset="2"/>
              </a:rPr>
              <a:t>t</a:t>
            </a:r>
            <a:r>
              <a:rPr lang="en-US" sz="3200" b="1">
                <a:solidFill>
                  <a:srgbClr val="0000FF"/>
                </a:solidFill>
              </a:rPr>
              <a:t> = transmissivity</a:t>
            </a: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5472113" y="1676400"/>
            <a:ext cx="2743200" cy="617538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3200" b="1" dirty="0">
                <a:solidFill>
                  <a:srgbClr val="0000FF"/>
                </a:solidFill>
                <a:latin typeface="Symbol" pitchFamily="18" charset="2"/>
              </a:rPr>
              <a:t>e</a:t>
            </a:r>
            <a:r>
              <a:rPr lang="en-US" sz="3200" b="1" dirty="0">
                <a:solidFill>
                  <a:srgbClr val="0000FF"/>
                </a:solidFill>
              </a:rPr>
              <a:t> = emissivity</a:t>
            </a:r>
          </a:p>
        </p:txBody>
      </p:sp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5472113" y="2430463"/>
            <a:ext cx="2743200" cy="617537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0000FF"/>
                </a:solidFill>
                <a:latin typeface="Symbol" pitchFamily="18" charset="2"/>
              </a:rPr>
              <a:t>a=e</a:t>
            </a:r>
            <a:endParaRPr lang="en-US" sz="3200" b="1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build="p" autoUpdateAnimBg="0"/>
      <p:bldP spid="5" grpId="0" autoUpdateAnimBg="0"/>
      <p:bldP spid="6" grpId="0" autoUpdateAnimBg="0"/>
      <p:bldP spid="8" grpId="0" build="p" autoUpdateAnimBg="0"/>
      <p:bldP spid="9" grpId="0" animBg="1" autoUpdateAnimBg="0"/>
      <p:bldP spid="10" grpId="0" animBg="1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www.ceramicx.com/images/infrared-heat/infrared-heat-4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066800"/>
            <a:ext cx="6610350" cy="4210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11360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733800" y="457200"/>
            <a:ext cx="16353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The Black Body</a:t>
            </a:r>
            <a:endParaRPr lang="ar-SA" dirty="0"/>
          </a:p>
        </p:txBody>
      </p:sp>
      <p:pic>
        <p:nvPicPr>
          <p:cNvPr id="94212" name="Picture 4" descr="black bod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1600200"/>
            <a:ext cx="3810000" cy="2369344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685800" y="4572000"/>
            <a:ext cx="78486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dirty="0" smtClean="0">
                <a:solidFill>
                  <a:schemeClr val="tx2"/>
                </a:solidFill>
              </a:rPr>
              <a:t>A black body is defined as a body that absorbs all radiation that falls on its surface. Actual black bodies don't exist in nature - though its characteristics are approximated by a hole in a box filled with highly absorptive material. The emission spectrum of such a black body was first fully described by Max Planck.</a:t>
            </a:r>
            <a:endParaRPr lang="ar-SA" sz="20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09600" y="304801"/>
            <a:ext cx="8305800" cy="9144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The radiation energy per unit time from a </a:t>
            </a:r>
            <a:r>
              <a:rPr lang="en-US" b="1" dirty="0" smtClean="0">
                <a:solidFill>
                  <a:schemeClr val="tx2"/>
                </a:solidFill>
              </a:rPr>
              <a:t>blackbody</a:t>
            </a:r>
            <a:r>
              <a:rPr lang="en-US" dirty="0" smtClean="0">
                <a:solidFill>
                  <a:schemeClr val="tx2"/>
                </a:solidFill>
              </a:rPr>
              <a:t> is proportional to the fourth power of the </a:t>
            </a:r>
            <a:r>
              <a:rPr lang="en-US" dirty="0" smtClean="0">
                <a:solidFill>
                  <a:schemeClr val="tx2"/>
                </a:solidFill>
                <a:hlinkClick r:id="rId2"/>
              </a:rPr>
              <a:t>absolute temperature</a:t>
            </a:r>
            <a:r>
              <a:rPr lang="en-US" dirty="0" smtClean="0">
                <a:solidFill>
                  <a:schemeClr val="tx2"/>
                </a:solidFill>
              </a:rPr>
              <a:t> and can be expressed with </a:t>
            </a:r>
            <a:r>
              <a:rPr lang="en-US" b="1" dirty="0" smtClean="0">
                <a:solidFill>
                  <a:schemeClr val="tx2"/>
                </a:solidFill>
              </a:rPr>
              <a:t>Stefan-Boltzmann Law </a:t>
            </a:r>
            <a:r>
              <a:rPr lang="en-US" dirty="0" smtClean="0">
                <a:solidFill>
                  <a:schemeClr val="tx2"/>
                </a:solidFill>
              </a:rPr>
              <a:t>as</a:t>
            </a:r>
            <a:endParaRPr lang="ar-SA" dirty="0">
              <a:solidFill>
                <a:schemeClr val="tx2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38200" y="1295400"/>
            <a:ext cx="8001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i="1" dirty="0" smtClean="0">
                <a:solidFill>
                  <a:schemeClr val="tx2"/>
                </a:solidFill>
              </a:rPr>
              <a:t>		q = σ T</a:t>
            </a:r>
            <a:r>
              <a:rPr lang="en-US" sz="2400" i="1" baseline="30000" dirty="0" smtClean="0">
                <a:solidFill>
                  <a:schemeClr val="tx2"/>
                </a:solidFill>
              </a:rPr>
              <a:t>4</a:t>
            </a:r>
            <a:r>
              <a:rPr lang="en-US" sz="2400" i="1" dirty="0" smtClean="0">
                <a:solidFill>
                  <a:schemeClr val="tx2"/>
                </a:solidFill>
              </a:rPr>
              <a:t> A</a:t>
            </a:r>
            <a:r>
              <a:rPr lang="en-US" sz="2400" dirty="0" smtClean="0">
                <a:solidFill>
                  <a:schemeClr val="tx2"/>
                </a:solidFill>
              </a:rPr>
              <a:t> 		</a:t>
            </a:r>
            <a:r>
              <a:rPr lang="en-US" sz="2400" i="1" dirty="0" smtClean="0">
                <a:solidFill>
                  <a:schemeClr val="tx2"/>
                </a:solidFill>
              </a:rPr>
              <a:t>(1)</a:t>
            </a:r>
            <a:endParaRPr lang="en-US" sz="2400" dirty="0" smtClean="0">
              <a:solidFill>
                <a:schemeClr val="tx2"/>
              </a:solidFill>
            </a:endParaRPr>
          </a:p>
          <a:p>
            <a:r>
              <a:rPr lang="en-US" sz="2400" i="1" dirty="0" smtClean="0">
                <a:solidFill>
                  <a:schemeClr val="tx2"/>
                </a:solidFill>
              </a:rPr>
              <a:t>where</a:t>
            </a:r>
            <a:endParaRPr lang="en-US" sz="2400" dirty="0" smtClean="0">
              <a:solidFill>
                <a:schemeClr val="tx2"/>
              </a:solidFill>
            </a:endParaRPr>
          </a:p>
          <a:p>
            <a:r>
              <a:rPr lang="en-US" sz="2400" i="1" dirty="0" smtClean="0">
                <a:solidFill>
                  <a:schemeClr val="tx2"/>
                </a:solidFill>
              </a:rPr>
              <a:t>q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en-US" sz="2400" i="1" dirty="0" smtClean="0">
                <a:solidFill>
                  <a:schemeClr val="tx2"/>
                </a:solidFill>
              </a:rPr>
              <a:t>= heat transfer per unit time (W)</a:t>
            </a:r>
            <a:endParaRPr lang="en-US" sz="2400" dirty="0" smtClean="0">
              <a:solidFill>
                <a:schemeClr val="tx2"/>
              </a:solidFill>
            </a:endParaRPr>
          </a:p>
          <a:p>
            <a:r>
              <a:rPr lang="en-US" sz="2400" i="1" dirty="0" smtClean="0">
                <a:solidFill>
                  <a:schemeClr val="tx2"/>
                </a:solidFill>
              </a:rPr>
              <a:t>σ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en-US" sz="2400" i="1" dirty="0" smtClean="0">
                <a:solidFill>
                  <a:schemeClr val="tx2"/>
                </a:solidFill>
              </a:rPr>
              <a:t>= 5.6703 10</a:t>
            </a:r>
            <a:r>
              <a:rPr lang="en-US" sz="2400" i="1" baseline="30000" dirty="0" smtClean="0">
                <a:solidFill>
                  <a:schemeClr val="tx2"/>
                </a:solidFill>
              </a:rPr>
              <a:t>-8</a:t>
            </a:r>
            <a:r>
              <a:rPr lang="en-US" sz="2400" i="1" dirty="0" smtClean="0">
                <a:solidFill>
                  <a:schemeClr val="tx2"/>
                </a:solidFill>
              </a:rPr>
              <a:t> (W/m</a:t>
            </a:r>
            <a:r>
              <a:rPr lang="en-US" sz="2400" i="1" baseline="30000" dirty="0" smtClean="0">
                <a:solidFill>
                  <a:schemeClr val="tx2"/>
                </a:solidFill>
              </a:rPr>
              <a:t>2</a:t>
            </a:r>
            <a:r>
              <a:rPr lang="en-US" sz="2400" i="1" dirty="0" smtClean="0">
                <a:solidFill>
                  <a:schemeClr val="tx2"/>
                </a:solidFill>
              </a:rPr>
              <a:t>K</a:t>
            </a:r>
            <a:r>
              <a:rPr lang="en-US" sz="2400" i="1" baseline="30000" dirty="0" smtClean="0">
                <a:solidFill>
                  <a:schemeClr val="tx2"/>
                </a:solidFill>
              </a:rPr>
              <a:t>4</a:t>
            </a:r>
            <a:r>
              <a:rPr lang="en-US" sz="2400" i="1" dirty="0" smtClean="0">
                <a:solidFill>
                  <a:schemeClr val="tx2"/>
                </a:solidFill>
              </a:rPr>
              <a:t>) - </a:t>
            </a:r>
            <a:r>
              <a:rPr lang="en-US" sz="2400" b="1" i="1" dirty="0" smtClean="0">
                <a:solidFill>
                  <a:schemeClr val="tx2"/>
                </a:solidFill>
              </a:rPr>
              <a:t>The</a:t>
            </a:r>
            <a:r>
              <a:rPr lang="en-US" sz="2400" i="1" dirty="0" smtClean="0">
                <a:solidFill>
                  <a:schemeClr val="tx2"/>
                </a:solidFill>
              </a:rPr>
              <a:t> </a:t>
            </a:r>
            <a:r>
              <a:rPr lang="en-US" sz="2400" b="1" i="1" dirty="0" smtClean="0">
                <a:solidFill>
                  <a:schemeClr val="tx2"/>
                </a:solidFill>
              </a:rPr>
              <a:t>Stefan-Boltzmann Constant</a:t>
            </a:r>
            <a:endParaRPr lang="en-US" sz="2400" dirty="0" smtClean="0">
              <a:solidFill>
                <a:schemeClr val="tx2"/>
              </a:solidFill>
            </a:endParaRPr>
          </a:p>
          <a:p>
            <a:r>
              <a:rPr lang="en-US" sz="2400" i="1" dirty="0" smtClean="0">
                <a:solidFill>
                  <a:schemeClr val="tx2"/>
                </a:solidFill>
              </a:rPr>
              <a:t>T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en-US" sz="2400" i="1" dirty="0" smtClean="0">
                <a:solidFill>
                  <a:schemeClr val="tx2"/>
                </a:solidFill>
              </a:rPr>
              <a:t>= absolute temperature Kelvin (K)</a:t>
            </a:r>
            <a:endParaRPr lang="en-US" sz="2400" dirty="0" smtClean="0">
              <a:solidFill>
                <a:schemeClr val="tx2"/>
              </a:solidFill>
            </a:endParaRPr>
          </a:p>
          <a:p>
            <a:r>
              <a:rPr lang="en-US" sz="2400" i="1" dirty="0" smtClean="0">
                <a:solidFill>
                  <a:schemeClr val="tx2"/>
                </a:solidFill>
              </a:rPr>
              <a:t>A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en-US" sz="2400" i="1" dirty="0" smtClean="0">
                <a:solidFill>
                  <a:schemeClr val="tx2"/>
                </a:solidFill>
              </a:rPr>
              <a:t>= area of the emitting body (m</a:t>
            </a:r>
            <a:r>
              <a:rPr lang="en-US" sz="2400" i="1" baseline="30000" dirty="0" smtClean="0">
                <a:solidFill>
                  <a:schemeClr val="tx2"/>
                </a:solidFill>
              </a:rPr>
              <a:t>2</a:t>
            </a:r>
            <a:r>
              <a:rPr lang="en-US" sz="2400" i="1" dirty="0" smtClean="0">
                <a:solidFill>
                  <a:schemeClr val="tx2"/>
                </a:solidFill>
              </a:rPr>
              <a:t>)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95237" name="Rectangle 5"/>
          <p:cNvSpPr>
            <a:spLocks noChangeArrowheads="1"/>
          </p:cNvSpPr>
          <p:nvPr/>
        </p:nvSpPr>
        <p:spPr bwMode="auto">
          <a:xfrm>
            <a:off x="381000" y="4038600"/>
            <a:ext cx="85344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1800" b="1" i="0" u="none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cs typeface="Arial" pitchFamily="34" charset="0"/>
              </a:rPr>
              <a:t>Example - Radiation from the surface of the Sun</a:t>
            </a: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1800" b="0" i="0" u="none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cs typeface="Arial" pitchFamily="34" charset="0"/>
              </a:rPr>
              <a:t>If the surface temperature of the sun </a:t>
            </a:r>
            <a:r>
              <a:rPr kumimoji="0" lang="ar-SA" sz="18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cs typeface="Arial" pitchFamily="34" charset="0"/>
              </a:rPr>
              <a:t>is</a:t>
            </a:r>
            <a:r>
              <a:rPr kumimoji="0" lang="ar-SA" sz="1800" b="0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ar-SA" sz="1800" b="0" i="1" u="none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cs typeface="Arial" pitchFamily="34" charset="0"/>
              </a:rPr>
              <a:t>5800 K</a:t>
            </a:r>
            <a:r>
              <a:rPr kumimoji="0" lang="ar-SA" sz="1800" b="0" i="0" u="none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cs typeface="Arial" pitchFamily="34" charset="0"/>
              </a:rPr>
              <a:t> and if we assume that the sun can be regarded as a black body the radiation energy per unit time can be expressed by modifying </a:t>
            </a:r>
            <a:r>
              <a:rPr kumimoji="0" lang="ar-SA" sz="18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cs typeface="Arial" pitchFamily="34" charset="0"/>
              </a:rPr>
              <a:t>(1</a:t>
            </a:r>
            <a:r>
              <a:rPr kumimoji="0" lang="ar-SA" sz="1800" b="0" i="0" u="none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cs typeface="Arial" pitchFamily="34" charset="0"/>
              </a:rPr>
              <a:t>) like</a:t>
            </a: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667000" y="54102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l-PL" i="1" dirty="0" smtClean="0"/>
              <a:t>q / A = σ T</a:t>
            </a:r>
            <a:r>
              <a:rPr lang="pl-PL" i="1" baseline="30000" dirty="0" smtClean="0"/>
              <a:t>4</a:t>
            </a:r>
            <a:endParaRPr lang="pl-PL" dirty="0" smtClean="0"/>
          </a:p>
          <a:p>
            <a:r>
              <a:rPr lang="pl-PL" dirty="0" smtClean="0"/>
              <a:t>= </a:t>
            </a:r>
            <a:r>
              <a:rPr lang="pl-PL" i="1" dirty="0" smtClean="0"/>
              <a:t>(5.6703 10</a:t>
            </a:r>
            <a:r>
              <a:rPr lang="pl-PL" i="1" baseline="30000" dirty="0" smtClean="0"/>
              <a:t>-8</a:t>
            </a:r>
            <a:r>
              <a:rPr lang="pl-PL" i="1" dirty="0" smtClean="0"/>
              <a:t> W/m</a:t>
            </a:r>
            <a:r>
              <a:rPr lang="pl-PL" i="1" baseline="30000" dirty="0" smtClean="0"/>
              <a:t>2</a:t>
            </a:r>
            <a:r>
              <a:rPr lang="pl-PL" i="1" dirty="0" smtClean="0"/>
              <a:t>K</a:t>
            </a:r>
            <a:r>
              <a:rPr lang="pl-PL" i="1" baseline="30000" dirty="0" smtClean="0"/>
              <a:t>4</a:t>
            </a:r>
            <a:r>
              <a:rPr lang="pl-PL" i="1" dirty="0" smtClean="0"/>
              <a:t>) (5800 K)</a:t>
            </a:r>
            <a:r>
              <a:rPr lang="pl-PL" i="1" baseline="30000" dirty="0" smtClean="0"/>
              <a:t>4</a:t>
            </a:r>
            <a:endParaRPr lang="pl-PL" dirty="0" smtClean="0"/>
          </a:p>
          <a:p>
            <a:r>
              <a:rPr lang="pl-PL" i="1" dirty="0" smtClean="0"/>
              <a:t>= </a:t>
            </a:r>
            <a:r>
              <a:rPr lang="pl-PL" i="1" u="sng" dirty="0" smtClean="0"/>
              <a:t>6.42 10</a:t>
            </a:r>
            <a:r>
              <a:rPr lang="pl-PL" i="1" baseline="30000" dirty="0" smtClean="0"/>
              <a:t>7</a:t>
            </a:r>
            <a:r>
              <a:rPr lang="pl-PL" i="1" dirty="0" smtClean="0"/>
              <a:t> W/m</a:t>
            </a:r>
            <a:r>
              <a:rPr lang="pl-PL" i="1" baseline="30000" dirty="0" smtClean="0"/>
              <a:t>2</a:t>
            </a:r>
            <a:r>
              <a:rPr lang="pl-PL" i="1" dirty="0" smtClean="0"/>
              <a:t> 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90800" y="457200"/>
            <a:ext cx="39114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Gray Bodies and Emissivity Coefficients</a:t>
            </a:r>
            <a:endParaRPr lang="ar-SA" dirty="0">
              <a:solidFill>
                <a:schemeClr val="tx2"/>
              </a:solidFill>
            </a:endParaRPr>
          </a:p>
        </p:txBody>
      </p:sp>
      <p:pic>
        <p:nvPicPr>
          <p:cNvPr id="96258" name="Picture 2" descr="gray bod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1219200"/>
            <a:ext cx="3048000" cy="1895475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457200" y="3200400"/>
            <a:ext cx="8229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For objects other than ideal blackbodies ('gray bodies') the </a:t>
            </a:r>
            <a:r>
              <a:rPr lang="en-US" b="1" dirty="0" smtClean="0">
                <a:solidFill>
                  <a:schemeClr val="tx2"/>
                </a:solidFill>
              </a:rPr>
              <a:t>Stefan-Boltzmann Law</a:t>
            </a:r>
            <a:r>
              <a:rPr lang="en-US" dirty="0" smtClean="0">
                <a:solidFill>
                  <a:schemeClr val="tx2"/>
                </a:solidFill>
              </a:rPr>
              <a:t> can be expressed as</a:t>
            </a:r>
            <a:endParaRPr lang="ar-SA" dirty="0">
              <a:solidFill>
                <a:schemeClr val="tx2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86000" y="3810000"/>
            <a:ext cx="67056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 smtClean="0"/>
              <a:t>q = ε σ </a:t>
            </a:r>
            <a:r>
              <a:rPr lang="en-US" sz="2400" i="1" dirty="0" smtClean="0"/>
              <a:t>T</a:t>
            </a:r>
            <a:r>
              <a:rPr lang="en-US" sz="2400" i="1" baseline="30000" dirty="0" smtClean="0"/>
              <a:t>4</a:t>
            </a:r>
            <a:r>
              <a:rPr lang="en-US" i="1" dirty="0" smtClean="0"/>
              <a:t> A</a:t>
            </a:r>
            <a:r>
              <a:rPr lang="en-US" dirty="0" smtClean="0">
                <a:solidFill>
                  <a:schemeClr val="tx2"/>
                </a:solidFill>
              </a:rPr>
              <a:t>		</a:t>
            </a:r>
            <a:r>
              <a:rPr lang="en-US" i="1" dirty="0" smtClean="0">
                <a:solidFill>
                  <a:schemeClr val="tx2"/>
                </a:solidFill>
              </a:rPr>
              <a:t>(2)</a:t>
            </a:r>
            <a:r>
              <a:rPr lang="en-US" i="1" dirty="0" smtClean="0"/>
              <a:t>		</a:t>
            </a:r>
            <a:endParaRPr lang="en-US" dirty="0" smtClean="0"/>
          </a:p>
          <a:p>
            <a:r>
              <a:rPr lang="en-US" i="1" dirty="0" smtClean="0"/>
              <a:t>where</a:t>
            </a:r>
            <a:endParaRPr lang="en-US" dirty="0" smtClean="0"/>
          </a:p>
          <a:p>
            <a:r>
              <a:rPr lang="en-US" i="1" dirty="0" smtClean="0"/>
              <a:t>ε</a:t>
            </a:r>
            <a:r>
              <a:rPr lang="en-US" dirty="0" smtClean="0"/>
              <a:t> </a:t>
            </a:r>
            <a:r>
              <a:rPr lang="en-US" i="1" dirty="0" smtClean="0"/>
              <a:t>= emissivity of the object (one for a black body)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81000" y="5257800"/>
            <a:ext cx="8534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For the gray body the incident radiation (also called irradiation) is partly reflected, absorbed or transmitted.</a:t>
            </a:r>
            <a:endParaRPr lang="ar-SA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0"/>
            <a:ext cx="8991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The emissivity coefficient - </a:t>
            </a:r>
            <a:r>
              <a:rPr lang="en-US" i="1" dirty="0" smtClean="0">
                <a:solidFill>
                  <a:schemeClr val="tx2"/>
                </a:solidFill>
              </a:rPr>
              <a:t>ε -</a:t>
            </a:r>
            <a:r>
              <a:rPr lang="en-US" dirty="0" smtClean="0">
                <a:solidFill>
                  <a:schemeClr val="tx2"/>
                </a:solidFill>
              </a:rPr>
              <a:t> for some common materials can be found in the table below. Note that the emissivity coefficients for some products varies with the temperature. As a guideline the </a:t>
            </a:r>
            <a:r>
              <a:rPr lang="en-US" dirty="0" err="1" smtClean="0">
                <a:solidFill>
                  <a:schemeClr val="tx2"/>
                </a:solidFill>
              </a:rPr>
              <a:t>emmisivities</a:t>
            </a:r>
            <a:r>
              <a:rPr lang="en-US" dirty="0" smtClean="0">
                <a:solidFill>
                  <a:schemeClr val="tx2"/>
                </a:solidFill>
              </a:rPr>
              <a:t> below are based on temperature 300 K.</a:t>
            </a:r>
            <a:endParaRPr lang="ar-SA" dirty="0">
              <a:solidFill>
                <a:schemeClr val="tx2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8589257"/>
              </p:ext>
            </p:extLst>
          </p:nvPr>
        </p:nvGraphicFramePr>
        <p:xfrm>
          <a:off x="533400" y="1219200"/>
          <a:ext cx="7696200" cy="2103120"/>
        </p:xfrm>
        <a:graphic>
          <a:graphicData uri="http://schemas.openxmlformats.org/drawingml/2006/table">
            <a:tbl>
              <a:tblPr/>
              <a:tblGrid>
                <a:gridCol w="3848100"/>
                <a:gridCol w="3848100"/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Surface Material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hlinkClick r:id="rId2"/>
                        </a:rPr>
                        <a:t>Emissivity Coefficient</a:t>
                      </a:r>
                      <a:r>
                        <a:rPr lang="en-US"/>
                        <a:t/>
                      </a:r>
                      <a:br>
                        <a:rPr lang="en-US"/>
                      </a:br>
                      <a:r>
                        <a:rPr lang="en-US"/>
                        <a:t>- </a:t>
                      </a:r>
                      <a:r>
                        <a:rPr lang="el-GR" i="1"/>
                        <a:t>ε -</a:t>
                      </a:r>
                      <a:endParaRPr lang="el-GR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/>
                        <a:t>Alloy 24ST Polished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ar-SA" dirty="0"/>
                        <a:t>0.09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ar-SA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Aluminum Commercial sheet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ar-SA" dirty="0"/>
                        <a:t>0.09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ar-SA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>
                      <a:noFill/>
                    </a:lnL>
                    <a:lnT>
                      <a:noFill/>
                    </a:lnT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685800" y="3244334"/>
            <a:ext cx="8458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Asphalt				0.93</a:t>
            </a:r>
            <a:endParaRPr lang="ar-SA" dirty="0"/>
          </a:p>
        </p:txBody>
      </p:sp>
      <p:sp>
        <p:nvSpPr>
          <p:cNvPr id="7" name="Rectangle 6"/>
          <p:cNvSpPr/>
          <p:nvPr/>
        </p:nvSpPr>
        <p:spPr>
          <a:xfrm>
            <a:off x="762000" y="3886200"/>
            <a:ext cx="42867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Cadmium				0.02</a:t>
            </a:r>
            <a:endParaRPr lang="ar-SA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685800" y="4191000"/>
          <a:ext cx="7620000" cy="1463040"/>
        </p:xfrm>
        <a:graphic>
          <a:graphicData uri="http://schemas.openxmlformats.org/drawingml/2006/table">
            <a:tbl>
              <a:tblPr/>
              <a:tblGrid>
                <a:gridCol w="3810000"/>
                <a:gridCol w="3810000"/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Concrete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ar-SA" dirty="0"/>
                        <a:t>0.85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Concrete, rough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ar-SA" dirty="0"/>
                        <a:t>0.94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/>
                        <a:t>Concrete tiles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ar-SA"/>
                        <a:t>0.63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/>
                        <a:t>Cotton Cloth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ar-SA" dirty="0"/>
                        <a:t>0.77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838200" y="5715000"/>
            <a:ext cx="44037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Ice smooth			0.966</a:t>
            </a:r>
            <a:endParaRPr lang="ar-SA" dirty="0"/>
          </a:p>
        </p:txBody>
      </p:sp>
      <p:sp>
        <p:nvSpPr>
          <p:cNvPr id="10" name="Rectangle 9"/>
          <p:cNvSpPr/>
          <p:nvPr/>
        </p:nvSpPr>
        <p:spPr>
          <a:xfrm>
            <a:off x="838200" y="6172200"/>
            <a:ext cx="49888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Water				0.95 - 0.963</a:t>
            </a:r>
            <a:endParaRPr lang="ar-SA" dirty="0"/>
          </a:p>
        </p:txBody>
      </p:sp>
      <p:sp>
        <p:nvSpPr>
          <p:cNvPr id="11" name="Rectangle 10"/>
          <p:cNvSpPr/>
          <p:nvPr/>
        </p:nvSpPr>
        <p:spPr>
          <a:xfrm>
            <a:off x="7010400" y="5257800"/>
            <a:ext cx="19812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http://www.engineeringtoolbox.com/emissivity-coefficients-d_447.html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Radiation Heat Transfer</a:t>
            </a:r>
            <a:endParaRPr kumimoji="0" lang="en-US" sz="4400" b="0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1" name="Rectangle 3"/>
          <p:cNvSpPr txBox="1">
            <a:spLocks noChangeArrowheads="1"/>
          </p:cNvSpPr>
          <p:nvPr/>
        </p:nvSpPr>
        <p:spPr>
          <a:xfrm>
            <a:off x="685800" y="1752600"/>
            <a:ext cx="4724400" cy="21336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Black Body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absorptivity = </a:t>
            </a: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a=1</a:t>
            </a:r>
            <a:endParaRPr kumimoji="0" lang="en-US" sz="2800" b="0" i="0" u="none" strike="noStrike" kern="1200" cap="none" spc="0" normalizeH="0" baseline="0" noProof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emissivity = </a:t>
            </a: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e=1</a:t>
            </a:r>
            <a:endParaRPr kumimoji="0" lang="en-US" sz="2800" b="0" i="0" u="none" strike="noStrike" kern="1200" cap="none" spc="0" normalizeH="0" baseline="0" noProof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ideal emissive power = e</a:t>
            </a:r>
            <a:r>
              <a:rPr kumimoji="0" lang="en-US" sz="2800" b="0" i="0" u="none" strike="noStrike" kern="1200" cap="none" spc="0" normalizeH="0" baseline="-2500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</a:t>
            </a:r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52" name="Object 4"/>
          <p:cNvGraphicFramePr>
            <a:graphicFrameLocks noChangeAspect="1"/>
          </p:cNvGraphicFramePr>
          <p:nvPr/>
        </p:nvGraphicFramePr>
        <p:xfrm>
          <a:off x="6034088" y="2819400"/>
          <a:ext cx="1698625" cy="62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2" name="Equation" r:id="rId3" imgW="583920" imgH="241200" progId="Equation.3">
                  <p:embed/>
                </p:oleObj>
              </mc:Choice>
              <mc:Fallback>
                <p:oleObj name="Equation" r:id="rId3" imgW="583920" imgH="2412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34088" y="2819400"/>
                        <a:ext cx="1698625" cy="622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tx1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" name="Object 7"/>
          <p:cNvGraphicFramePr>
            <a:graphicFrameLocks noChangeAspect="1"/>
          </p:cNvGraphicFramePr>
          <p:nvPr/>
        </p:nvGraphicFramePr>
        <p:xfrm>
          <a:off x="6019800" y="2209800"/>
          <a:ext cx="1741488" cy="512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3" name="Equation" r:id="rId5" imgW="596880" imgH="177480" progId="Equation.3">
                  <p:embed/>
                </p:oleObj>
              </mc:Choice>
              <mc:Fallback>
                <p:oleObj name="Equation" r:id="rId5" imgW="596880" imgH="177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9800" y="2209800"/>
                        <a:ext cx="1741488" cy="5127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tx1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4" name="Object 8"/>
          <p:cNvGraphicFramePr>
            <a:graphicFrameLocks noChangeAspect="1"/>
          </p:cNvGraphicFramePr>
          <p:nvPr/>
        </p:nvGraphicFramePr>
        <p:xfrm>
          <a:off x="6005513" y="4038600"/>
          <a:ext cx="177800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4" name="Equation" r:id="rId7" imgW="609480" imgH="215640" progId="Equation.3">
                  <p:embed/>
                </p:oleObj>
              </mc:Choice>
              <mc:Fallback>
                <p:oleObj name="Equation" r:id="rId7" imgW="609480" imgH="21564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05513" y="4038600"/>
                        <a:ext cx="1778000" cy="533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tx1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" name="Object 9"/>
          <p:cNvGraphicFramePr>
            <a:graphicFrameLocks noChangeAspect="1"/>
          </p:cNvGraphicFramePr>
          <p:nvPr/>
        </p:nvGraphicFramePr>
        <p:xfrm>
          <a:off x="6019800" y="4633913"/>
          <a:ext cx="1741488" cy="547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5" name="Equation" r:id="rId9" imgW="596880" imgH="215640" progId="Equation.3">
                  <p:embed/>
                </p:oleObj>
              </mc:Choice>
              <mc:Fallback>
                <p:oleObj name="Equation" r:id="rId9" imgW="596880" imgH="21564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9800" y="4633913"/>
                        <a:ext cx="1741488" cy="5476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tx1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" name="Object 10"/>
          <p:cNvGraphicFramePr>
            <a:graphicFrameLocks noChangeAspect="1"/>
          </p:cNvGraphicFramePr>
          <p:nvPr/>
        </p:nvGraphicFramePr>
        <p:xfrm>
          <a:off x="5762625" y="5943600"/>
          <a:ext cx="2252663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6" name="Equation" r:id="rId11" imgW="774360" imgH="253800" progId="Equation.3">
                  <p:embed/>
                </p:oleObj>
              </mc:Choice>
              <mc:Fallback>
                <p:oleObj name="Equation" r:id="rId11" imgW="774360" imgH="25380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62625" y="5943600"/>
                        <a:ext cx="2252663" cy="609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tx1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" name="Object 12"/>
          <p:cNvGraphicFramePr>
            <a:graphicFrameLocks noChangeAspect="1"/>
          </p:cNvGraphicFramePr>
          <p:nvPr/>
        </p:nvGraphicFramePr>
        <p:xfrm>
          <a:off x="5943600" y="5257800"/>
          <a:ext cx="1887538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7" name="Equation" r:id="rId13" imgW="647640" imgH="241200" progId="Equation.3">
                  <p:embed/>
                </p:oleObj>
              </mc:Choice>
              <mc:Fallback>
                <p:oleObj name="Equation" r:id="rId13" imgW="647640" imgH="2412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3600" y="5257800"/>
                        <a:ext cx="1887538" cy="609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tx1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8" name="Text Box 14"/>
          <p:cNvSpPr txBox="1">
            <a:spLocks noChangeArrowheads="1"/>
          </p:cNvSpPr>
          <p:nvPr/>
        </p:nvSpPr>
        <p:spPr bwMode="auto">
          <a:xfrm>
            <a:off x="685800" y="4384675"/>
            <a:ext cx="3581400" cy="193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l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>
                <a:solidFill>
                  <a:srgbClr val="0000FF"/>
                </a:solidFill>
              </a:rPr>
              <a:t>Gray Body</a:t>
            </a:r>
          </a:p>
          <a:p>
            <a:pPr marL="739775" lvl="1" indent="-277813" algn="l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800">
                <a:solidFill>
                  <a:srgbClr val="0000FF"/>
                </a:solidFill>
              </a:rPr>
              <a:t>absorptivity &lt; 1</a:t>
            </a:r>
          </a:p>
          <a:p>
            <a:pPr marL="739775" lvl="1" indent="-277813" algn="l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800">
                <a:solidFill>
                  <a:srgbClr val="0000FF"/>
                </a:solidFill>
              </a:rPr>
              <a:t>emissivity &lt; 1</a:t>
            </a:r>
          </a:p>
          <a:p>
            <a:pPr marL="739775" lvl="1" indent="-277813" algn="l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800">
                <a:solidFill>
                  <a:srgbClr val="0000FF"/>
                </a:solidFill>
              </a:rPr>
              <a:t>emissive power&lt;1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5" presetClass="entr" presetSubtype="1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500"/>
                            </p:stCondLst>
                            <p:childTnLst>
                              <p:par>
                                <p:cTn id="23" presetID="5" presetClass="entr" presetSubtype="1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10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500"/>
                            </p:stCondLst>
                            <p:childTnLst>
                              <p:par>
                                <p:cTn id="30" presetID="5" presetClass="entr" presetSubtype="1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0"/>
                            </p:stCondLst>
                            <p:childTnLst>
                              <p:par>
                                <p:cTn id="34" presetID="5" presetClass="entr" presetSubtype="1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4500"/>
                            </p:stCondLst>
                            <p:childTnLst>
                              <p:par>
                                <p:cTn id="38" presetID="5" presetClass="entr" presetSubtype="1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9000"/>
                            </p:stCondLst>
                            <p:childTnLst>
                              <p:par>
                                <p:cTn id="42" presetID="5" presetClass="entr" presetSubtype="1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utoUpdateAnimBg="0"/>
      <p:bldP spid="51" grpId="0" build="p" autoUpdateAnimBg="0" advAuto="2000"/>
      <p:bldP spid="58" grpId="0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762000" y="0"/>
            <a:ext cx="77724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Radiative Heat Transfer</a:t>
            </a:r>
            <a:r>
              <a:rPr kumimoji="0" lang="en-US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en-US" sz="4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Picture 8" descr="fig6_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1143000"/>
            <a:ext cx="3200400" cy="2706688"/>
          </a:xfrm>
          <a:prstGeom prst="rect">
            <a:avLst/>
          </a:prstGeom>
          <a:noFill/>
        </p:spPr>
      </p:pic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304800" y="838200"/>
            <a:ext cx="5394325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b="0"/>
              <a:t>Consider the heat transfer between two surfaces, as shown in </a:t>
            </a:r>
            <a:r>
              <a:rPr lang="en-US"/>
              <a:t>Figure. </a:t>
            </a:r>
          </a:p>
          <a:p>
            <a:r>
              <a:rPr lang="en-US"/>
              <a:t>What is the rate of heat transfer into Surface </a:t>
            </a:r>
            <a:r>
              <a:rPr lang="en-US" b="0" i="1"/>
              <a:t>B</a:t>
            </a:r>
            <a:r>
              <a:rPr lang="en-US" b="0"/>
              <a:t>? </a:t>
            </a:r>
          </a:p>
          <a:p>
            <a:r>
              <a:rPr lang="en-US" b="0"/>
              <a:t>To find this, we will first look at the emission from </a:t>
            </a:r>
            <a:r>
              <a:rPr lang="en-US" b="0" i="1"/>
              <a:t>A</a:t>
            </a:r>
            <a:r>
              <a:rPr lang="en-US" b="0"/>
              <a:t> to </a:t>
            </a:r>
            <a:r>
              <a:rPr lang="en-US" b="0" i="1"/>
              <a:t>B</a:t>
            </a:r>
            <a:r>
              <a:rPr lang="en-US" b="0"/>
              <a:t>. </a:t>
            </a:r>
          </a:p>
          <a:p>
            <a:r>
              <a:rPr lang="en-US" b="0"/>
              <a:t>Surface </a:t>
            </a:r>
            <a:r>
              <a:rPr lang="en-US" b="0" i="1"/>
              <a:t>A</a:t>
            </a:r>
            <a:r>
              <a:rPr lang="en-US" b="0"/>
              <a:t> emits radiation as described in</a:t>
            </a:r>
            <a:r>
              <a:rPr lang="en-US"/>
              <a:t> </a:t>
            </a:r>
          </a:p>
        </p:txBody>
      </p:sp>
      <p:graphicFrame>
        <p:nvGraphicFramePr>
          <p:cNvPr id="5" name="Object 10"/>
          <p:cNvGraphicFramePr>
            <a:graphicFrameLocks noChangeAspect="1"/>
          </p:cNvGraphicFramePr>
          <p:nvPr/>
        </p:nvGraphicFramePr>
        <p:xfrm>
          <a:off x="914400" y="3657600"/>
          <a:ext cx="358140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9" name="Equation" r:id="rId4" imgW="1193760" imgH="253800" progId="Equation.3">
                  <p:embed/>
                </p:oleObj>
              </mc:Choice>
              <mc:Fallback>
                <p:oleObj name="Equation" r:id="rId4" imgW="1193760" imgH="2538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3657600"/>
                        <a:ext cx="3581400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228600" y="4648200"/>
            <a:ext cx="83820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b="0"/>
              <a:t>This radiation is emitted in all directions, and only a fraction of it will actually strike Surface </a:t>
            </a:r>
            <a:r>
              <a:rPr lang="en-US" b="0" i="1"/>
              <a:t>B</a:t>
            </a:r>
            <a:r>
              <a:rPr lang="en-US" b="0"/>
              <a:t>. </a:t>
            </a:r>
          </a:p>
          <a:p>
            <a:r>
              <a:rPr lang="en-US" b="0"/>
              <a:t>This fraction is called the shape factor, </a:t>
            </a:r>
            <a:r>
              <a:rPr lang="en-US" b="0" i="1"/>
              <a:t>F</a:t>
            </a:r>
            <a:r>
              <a:rPr lang="en-US" b="0"/>
              <a:t>. </a:t>
            </a:r>
          </a:p>
          <a:p>
            <a:endParaRPr lang="en-US"/>
          </a:p>
        </p:txBody>
      </p:sp>
      <p:grpSp>
        <p:nvGrpSpPr>
          <p:cNvPr id="7" name="Group 21"/>
          <p:cNvGrpSpPr>
            <a:grpSpLocks/>
          </p:cNvGrpSpPr>
          <p:nvPr/>
        </p:nvGrpSpPr>
        <p:grpSpPr bwMode="auto">
          <a:xfrm>
            <a:off x="6169025" y="1981200"/>
            <a:ext cx="2060575" cy="1600200"/>
            <a:chOff x="3886" y="1248"/>
            <a:chExt cx="1298" cy="1008"/>
          </a:xfrm>
        </p:grpSpPr>
        <p:sp>
          <p:nvSpPr>
            <p:cNvPr id="8" name="AutoShape 14"/>
            <p:cNvSpPr>
              <a:spLocks noChangeArrowheads="1"/>
            </p:cNvSpPr>
            <p:nvPr/>
          </p:nvSpPr>
          <p:spPr bwMode="auto">
            <a:xfrm>
              <a:off x="4176" y="1584"/>
              <a:ext cx="864" cy="672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FF0000"/>
            </a:solidFill>
            <a:ln w="2540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9" name="Line 15"/>
            <p:cNvSpPr>
              <a:spLocks noChangeShapeType="1"/>
            </p:cNvSpPr>
            <p:nvPr/>
          </p:nvSpPr>
          <p:spPr bwMode="auto">
            <a:xfrm flipH="1">
              <a:off x="3886" y="1917"/>
              <a:ext cx="674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ar-SA"/>
            </a:p>
          </p:txBody>
        </p:sp>
        <p:sp>
          <p:nvSpPr>
            <p:cNvPr id="10" name="Line 16"/>
            <p:cNvSpPr>
              <a:spLocks noChangeShapeType="1"/>
            </p:cNvSpPr>
            <p:nvPr/>
          </p:nvSpPr>
          <p:spPr bwMode="auto">
            <a:xfrm flipH="1" flipV="1">
              <a:off x="3936" y="1632"/>
              <a:ext cx="624" cy="285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ar-SA"/>
            </a:p>
          </p:txBody>
        </p:sp>
        <p:sp>
          <p:nvSpPr>
            <p:cNvPr id="11" name="Line 17"/>
            <p:cNvSpPr>
              <a:spLocks noChangeShapeType="1"/>
            </p:cNvSpPr>
            <p:nvPr/>
          </p:nvSpPr>
          <p:spPr bwMode="auto">
            <a:xfrm flipV="1">
              <a:off x="4560" y="1632"/>
              <a:ext cx="624" cy="285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ar-SA"/>
            </a:p>
          </p:txBody>
        </p:sp>
        <p:sp>
          <p:nvSpPr>
            <p:cNvPr id="12" name="Line 18"/>
            <p:cNvSpPr>
              <a:spLocks noChangeShapeType="1"/>
            </p:cNvSpPr>
            <p:nvPr/>
          </p:nvSpPr>
          <p:spPr bwMode="auto">
            <a:xfrm flipV="1">
              <a:off x="4560" y="1488"/>
              <a:ext cx="384" cy="429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ar-SA"/>
            </a:p>
          </p:txBody>
        </p:sp>
        <p:sp>
          <p:nvSpPr>
            <p:cNvPr id="13" name="Line 19"/>
            <p:cNvSpPr>
              <a:spLocks noChangeShapeType="1"/>
            </p:cNvSpPr>
            <p:nvPr/>
          </p:nvSpPr>
          <p:spPr bwMode="auto">
            <a:xfrm flipH="1" flipV="1">
              <a:off x="4128" y="1440"/>
              <a:ext cx="384" cy="429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ar-SA"/>
            </a:p>
          </p:txBody>
        </p:sp>
        <p:sp>
          <p:nvSpPr>
            <p:cNvPr id="14" name="Line 20"/>
            <p:cNvSpPr>
              <a:spLocks noChangeShapeType="1"/>
            </p:cNvSpPr>
            <p:nvPr/>
          </p:nvSpPr>
          <p:spPr bwMode="auto">
            <a:xfrm flipV="1">
              <a:off x="4560" y="1248"/>
              <a:ext cx="0" cy="669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ar-SA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utoUpdateAnimBg="0"/>
      <p:bldP spid="6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404813"/>
            <a:ext cx="9144000" cy="13684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How can we relate our new understanding to the greenhouse effect?</a:t>
            </a:r>
            <a:endParaRPr kumimoji="0" lang="en-US" sz="4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" name="Picture 6" descr="greenhouse_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525" y="1916113"/>
            <a:ext cx="3200400" cy="3619500"/>
          </a:xfrm>
          <a:prstGeom prst="rect">
            <a:avLst/>
          </a:prstGeom>
          <a:noFill/>
        </p:spPr>
      </p:pic>
      <p:pic>
        <p:nvPicPr>
          <p:cNvPr id="5" name="Picture 8" descr="greenhou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7" y="1916112"/>
            <a:ext cx="5121157" cy="3722687"/>
          </a:xfrm>
          <a:prstGeom prst="rect">
            <a:avLst/>
          </a:prstGeom>
          <a:noFill/>
        </p:spPr>
      </p:pic>
      <p:sp>
        <p:nvSpPr>
          <p:cNvPr id="6" name="Line 9"/>
          <p:cNvSpPr>
            <a:spLocks noChangeShapeType="1"/>
          </p:cNvSpPr>
          <p:nvPr/>
        </p:nvSpPr>
        <p:spPr bwMode="auto">
          <a:xfrm>
            <a:off x="5257800" y="3581400"/>
            <a:ext cx="503237" cy="0"/>
          </a:xfrm>
          <a:prstGeom prst="line">
            <a:avLst/>
          </a:prstGeom>
          <a:noFill/>
          <a:ln w="76200">
            <a:solidFill>
              <a:srgbClr val="008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228600"/>
            <a:ext cx="7807939" cy="86360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4400" b="1" dirty="0" smtClean="0">
                <a:solidFill>
                  <a:srgbClr val="202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Electromagnetic Spectrum</a:t>
            </a:r>
            <a:endParaRPr lang="en-US" sz="4400" b="1" dirty="0">
              <a:solidFill>
                <a:srgbClr val="20208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6633" y="1341438"/>
            <a:ext cx="9077367" cy="4754562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Thermal or heat radiation is the transfer of energy basically by infra-red waves. These waves are part of the electromagnetic spectrum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" name="Picture 5" descr="electromagneti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3048000"/>
            <a:ext cx="8077200" cy="3495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http://www.lit-uv.eu/images/Spectrum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906838"/>
            <a:ext cx="9144000" cy="295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685800" y="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UV Radiation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228600" y="1143000"/>
            <a:ext cx="8763000" cy="51054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most lethal type of radiation is ultraviolet radiation with a wavelength of </a:t>
            </a:r>
            <a:r>
              <a:rPr kumimoji="0" lang="en-US" sz="3200" b="0" i="0" u="sng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260 nm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This is the wavelength most actively absorbed by DNA. 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 is useful for disinfecting surfaces, air and liquids. 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304800" y="685800"/>
            <a:ext cx="50292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Unfortunately, this type of radiation </a:t>
            </a:r>
            <a:r>
              <a:rPr kumimoji="0" lang="en-US" sz="3200" b="0" i="0" u="sng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does not penetrate dirt, glass, water, or other substances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If a surface is dusty, then complete inactivation of all microorganisms may not occur.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Due to its poor penetration, UV radiation is </a:t>
            </a:r>
            <a:r>
              <a:rPr kumimoji="0" lang="en-US" sz="3200" b="0" i="0" u="sng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only useful for disinfecting outer surfaces. 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" name="Picture 2" descr="http://myfreshshirt.com/images/dirty-bott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3048000"/>
            <a:ext cx="2036112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228600" y="152400"/>
            <a:ext cx="85979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b="1" dirty="0">
                <a:solidFill>
                  <a:srgbClr val="2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Radiation travels as waves of photons that release energy when absorbed.</a:t>
            </a:r>
          </a:p>
          <a:p>
            <a:endParaRPr lang="en-US" b="1" dirty="0">
              <a:solidFill>
                <a:srgbClr val="2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b="1" dirty="0">
                <a:solidFill>
                  <a:srgbClr val="2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All objects above 0° K release radiation, and its heat energy value increases to the 4th power of its temperature.</a:t>
            </a:r>
          </a:p>
        </p:txBody>
      </p:sp>
      <p:pic>
        <p:nvPicPr>
          <p:cNvPr id="3" name="Picture 4" descr="G:\clones\Meterology\custom lectures\jpegs\chapter 02\07.jpg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762000" y="1351693"/>
            <a:ext cx="7620000" cy="5506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2" descr="spectr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381000"/>
            <a:ext cx="5638800" cy="1657351"/>
          </a:xfrm>
          <a:prstGeom prst="rect">
            <a:avLst/>
          </a:prstGeom>
          <a:noFill/>
        </p:spPr>
      </p:pic>
      <p:pic>
        <p:nvPicPr>
          <p:cNvPr id="69636" name="Picture 4" descr="http://openlearn.open.ac.uk/file.php/2805/!via/oucontent/course/254/s250_3_002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2198246"/>
            <a:ext cx="4419600" cy="44674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0" y="182563"/>
            <a:ext cx="908050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1" hangingPunct="1">
              <a:defRPr/>
            </a:pPr>
            <a:r>
              <a:rPr lang="en-US" sz="2800" b="1">
                <a:solidFill>
                  <a:srgbClr val="20208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ea typeface="+mn-ea"/>
              </a:rPr>
              <a:t>Incoming Solar Radiation (Insolation)</a:t>
            </a:r>
          </a:p>
        </p:txBody>
      </p:sp>
      <p:pic>
        <p:nvPicPr>
          <p:cNvPr id="3" name="Picture 3" descr="figure 02-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762000"/>
            <a:ext cx="6523038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3810000" y="1066800"/>
            <a:ext cx="3505200" cy="3810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defRPr/>
            </a:pPr>
            <a:r>
              <a:rPr lang="en-US" sz="1600" b="1">
                <a:solidFill>
                  <a:srgbClr val="20206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  <a:ea typeface="+mn-ea"/>
              </a:rPr>
              <a:t> At the top of the atmosphere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3439</TotalTime>
  <Words>1208</Words>
  <Application>Microsoft Office PowerPoint</Application>
  <PresentationFormat>On-screen Show (4:3)</PresentationFormat>
  <Paragraphs>159</Paragraphs>
  <Slides>27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9" baseType="lpstr">
      <vt:lpstr>Office Theme</vt:lpstr>
      <vt:lpstr>Equation</vt:lpstr>
      <vt:lpstr>Radiation Heat Transfer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Radiation</dc:title>
  <dc:creator>Ahmad Saleh</dc:creator>
  <cp:lastModifiedBy>Dr  Majdi</cp:lastModifiedBy>
  <cp:revision>61</cp:revision>
  <dcterms:created xsi:type="dcterms:W3CDTF">2006-08-16T00:00:00Z</dcterms:created>
  <dcterms:modified xsi:type="dcterms:W3CDTF">2012-12-24T10:25:08Z</dcterms:modified>
</cp:coreProperties>
</file>