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8" r:id="rId6"/>
    <p:sldId id="259" r:id="rId7"/>
    <p:sldId id="260" r:id="rId8"/>
    <p:sldId id="257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76" r:id="rId17"/>
    <p:sldId id="268" r:id="rId18"/>
    <p:sldId id="269" r:id="rId19"/>
    <p:sldId id="270" r:id="rId20"/>
    <p:sldId id="272" r:id="rId21"/>
    <p:sldId id="278" r:id="rId22"/>
    <p:sldId id="271" r:id="rId23"/>
    <p:sldId id="273" r:id="rId24"/>
    <p:sldId id="275" r:id="rId25"/>
    <p:sldId id="277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A5EB-D97E-49E8-BBC3-CCE4236B276C}" type="datetimeFigureOut">
              <a:rPr lang="ar-SA" smtClean="0"/>
              <a:pPr/>
              <a:t>27/11/1434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C2C739F-A99D-436E-9910-8BC578B68E3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A5EB-D97E-49E8-BBC3-CCE4236B276C}" type="datetimeFigureOut">
              <a:rPr lang="ar-SA" smtClean="0"/>
              <a:pPr/>
              <a:t>27/11/1434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C739F-A99D-436E-9910-8BC578B68E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C2C739F-A99D-436E-9910-8BC578B68E3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A5EB-D97E-49E8-BBC3-CCE4236B276C}" type="datetimeFigureOut">
              <a:rPr lang="ar-SA" smtClean="0"/>
              <a:pPr/>
              <a:t>27/11/1434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A5EB-D97E-49E8-BBC3-CCE4236B276C}" type="datetimeFigureOut">
              <a:rPr lang="ar-SA" smtClean="0"/>
              <a:pPr/>
              <a:t>27/11/1434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C2C739F-A99D-436E-9910-8BC578B68E3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A5EB-D97E-49E8-BBC3-CCE4236B276C}" type="datetimeFigureOut">
              <a:rPr lang="ar-SA" smtClean="0"/>
              <a:pPr/>
              <a:t>27/11/1434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C2C739F-A99D-436E-9910-8BC578B68E3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202A5EB-D97E-49E8-BBC3-CCE4236B276C}" type="datetimeFigureOut">
              <a:rPr lang="ar-SA" smtClean="0"/>
              <a:pPr/>
              <a:t>27/11/1434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C739F-A99D-436E-9910-8BC578B68E3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A5EB-D97E-49E8-BBC3-CCE4236B276C}" type="datetimeFigureOut">
              <a:rPr lang="ar-SA" smtClean="0"/>
              <a:pPr/>
              <a:t>27/11/1434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C2C739F-A99D-436E-9910-8BC578B68E3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A5EB-D97E-49E8-BBC3-CCE4236B276C}" type="datetimeFigureOut">
              <a:rPr lang="ar-SA" smtClean="0"/>
              <a:pPr/>
              <a:t>27/11/1434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C2C739F-A99D-436E-9910-8BC578B68E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A5EB-D97E-49E8-BBC3-CCE4236B276C}" type="datetimeFigureOut">
              <a:rPr lang="ar-SA" smtClean="0"/>
              <a:pPr/>
              <a:t>27/11/1434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C2C739F-A99D-436E-9910-8BC578B68E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C2C739F-A99D-436E-9910-8BC578B68E3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A5EB-D97E-49E8-BBC3-CCE4236B276C}" type="datetimeFigureOut">
              <a:rPr lang="ar-SA" smtClean="0"/>
              <a:pPr/>
              <a:t>27/11/1434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C2C739F-A99D-436E-9910-8BC578B68E3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202A5EB-D97E-49E8-BBC3-CCE4236B276C}" type="datetimeFigureOut">
              <a:rPr lang="ar-SA" smtClean="0"/>
              <a:pPr/>
              <a:t>27/11/1434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202A5EB-D97E-49E8-BBC3-CCE4236B276C}" type="datetimeFigureOut">
              <a:rPr lang="ar-SA" smtClean="0"/>
              <a:pPr/>
              <a:t>27/11/1434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C2C739F-A99D-436E-9910-8BC578B68E3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15</a:t>
            </a:r>
          </a:p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Raising Capital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lnSpc>
                <a:spcPct val="150000"/>
              </a:lnSpc>
              <a:buAutoNum type="arabicPeriod" startAt="3"/>
            </a:pPr>
            <a:r>
              <a:rPr lang="en-US" sz="2400" b="1" dirty="0" smtClean="0">
                <a:solidFill>
                  <a:srgbClr val="C00000"/>
                </a:solidFill>
              </a:rPr>
              <a:t>Dutch auction underwriting:</a:t>
            </a:r>
          </a:p>
          <a:p>
            <a:pPr marL="514350" indent="-514350" algn="l" rtl="0">
              <a:lnSpc>
                <a:spcPct val="150000"/>
              </a:lnSpc>
            </a:pPr>
            <a:r>
              <a:rPr lang="en-US" sz="2400" dirty="0" smtClean="0"/>
              <a:t>Underwriter accepts a series of bids that include number of shares and price per share</a:t>
            </a:r>
          </a:p>
          <a:p>
            <a:pPr marL="514350" indent="-514350" algn="l" rtl="0">
              <a:lnSpc>
                <a:spcPct val="150000"/>
              </a:lnSpc>
            </a:pPr>
            <a:r>
              <a:rPr lang="en-US" sz="2400" dirty="0" smtClean="0"/>
              <a:t>Google was the first large Dutch auction IPO</a:t>
            </a:r>
          </a:p>
          <a:p>
            <a:pPr marL="514350" indent="-514350" algn="l" rtl="0"/>
            <a:endParaRPr lang="en-US" sz="2400" b="1" dirty="0" smtClean="0">
              <a:solidFill>
                <a:srgbClr val="C00000"/>
              </a:solidFill>
            </a:endParaRPr>
          </a:p>
          <a:p>
            <a:pPr marL="514350" indent="-514350" algn="l" rtl="0">
              <a:buAutoNum type="arabicPeriod" startAt="3"/>
            </a:pPr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underwriter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IPOs &amp; under pricing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Initial Public Offering – IPO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May be difficult to price an IPO because there isn’t a current market price available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Under pricing causes the issuer to “leave money on the table”</a:t>
            </a:r>
          </a:p>
          <a:p>
            <a:pPr algn="l" rtl="0">
              <a:lnSpc>
                <a:spcPct val="150000"/>
              </a:lnSpc>
            </a:pPr>
            <a:endParaRPr lang="en-US" sz="2400" dirty="0" smtClean="0"/>
          </a:p>
          <a:p>
            <a:pPr algn="l" rtl="0"/>
            <a:endParaRPr lang="ar-SA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does under pricing exist?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To attract investors for young firms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To act as an Insurance for the investment bank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A way that a bank can reward investors for reveling what they think the stock worth and the numbers of shares they would like to buy</a:t>
            </a:r>
            <a:endParaRPr lang="ar-SA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costs of issuing securities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Gross spread</a:t>
            </a:r>
          </a:p>
          <a:p>
            <a:pPr marL="514350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Other direct expenses</a:t>
            </a:r>
          </a:p>
          <a:p>
            <a:pPr marL="514350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Indirect expenses</a:t>
            </a:r>
          </a:p>
          <a:p>
            <a:pPr marL="514350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Abnormal returns</a:t>
            </a:r>
          </a:p>
          <a:p>
            <a:pPr marL="514350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Under pricing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Rights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u="sng" dirty="0" smtClean="0"/>
              <a:t>Definition: </a:t>
            </a:r>
            <a:r>
              <a:rPr lang="en-US" sz="2400" dirty="0" smtClean="0"/>
              <a:t>an issue of common stock offered to existing stockholders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“Rights” are given to the shareholders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Specify number of shares that can be purchased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Specify purchase price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Specify time frame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Why do companies offer Rights? (Advantages)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Rights may be traded OTC or on an exchange</a:t>
            </a:r>
          </a:p>
          <a:p>
            <a:pPr algn="l" rtl="0">
              <a:lnSpc>
                <a:spcPct val="150000"/>
              </a:lnSpc>
              <a:buNone/>
            </a:pPr>
            <a:endParaRPr lang="ar-SA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The mechanics of a rights offering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Number of rights needed to purchase a share</a:t>
            </a:r>
            <a:endParaRPr lang="ar-SA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Rights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/>
          <a:lstStyle/>
          <a:p>
            <a:r>
              <a:rPr lang="en-US" dirty="0" smtClean="0"/>
              <a:t>The value of a right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 fontScale="92500" lnSpcReduction="2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u="sng" dirty="0" smtClean="0"/>
              <a:t>Example: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National Power current share price is 20$, there is 1,000,000 shares outstanding. Suppose they want to raise 5,000,000$ in new equity using a right offering (1 right for each 1 share) with a subscription price of 10$. Calculate the following: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Number of new shares to be issued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Number of rights needed to buy a new share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The value of the right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Show in calculations the effects of the rights offering on shareholders</a:t>
            </a:r>
            <a:endParaRPr lang="ar-SA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on share holders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 The case of buying a new share using rights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 case of selling rights</a:t>
            </a:r>
          </a:p>
          <a:p>
            <a:pPr algn="l" rtl="0">
              <a:lnSpc>
                <a:spcPct val="150000"/>
              </a:lnSpc>
              <a:buNone/>
            </a:pPr>
            <a:endParaRPr lang="ar-SA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u="sng" dirty="0" smtClean="0"/>
              <a:t>Results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 price specified in a rights offering is generally less than the current market price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 share price will adjust based on the number of new shares issued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 value of the right is the difference between the old share price and the “new” share price</a:t>
            </a:r>
          </a:p>
          <a:p>
            <a:endParaRPr lang="ar-SA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1752" y="231648"/>
            <a:ext cx="8534400" cy="758952"/>
          </a:xfrm>
        </p:spPr>
        <p:txBody>
          <a:bodyPr/>
          <a:lstStyle/>
          <a:p>
            <a:r>
              <a:rPr lang="en-US" dirty="0" smtClean="0"/>
              <a:t>The value of a right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Suppose a company wants to raise $10 million. The subscription price is $20 and the current stock price is $25. The firm currently has 5,000,000 shares outstanding.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How many shares have to be issued?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How many rights will it take to purchase one share?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What is the value of a right?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Rights Offering Example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503920" cy="502615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u="sng" dirty="0" smtClean="0"/>
              <a:t>Definition of capital: </a:t>
            </a:r>
            <a:r>
              <a:rPr lang="en-US" sz="2400" dirty="0" smtClean="0"/>
              <a:t>borrowed sums or equity with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 smtClean="0"/>
              <a:t>which the firm's assets are acquired and its operations are funded.</a:t>
            </a:r>
          </a:p>
          <a:p>
            <a:pPr algn="l" rtl="0">
              <a:lnSpc>
                <a:spcPct val="150000"/>
              </a:lnSpc>
            </a:pPr>
            <a:r>
              <a:rPr lang="en-US" sz="2400" b="1" u="sng" dirty="0" smtClean="0"/>
              <a:t>When does a firm need capital?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/>
              <a:t>New or start up companies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/>
              <a:t>Finance expansion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/>
              <a:t>Rapid growth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/>
              <a:t> Opening new market lines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/>
              <a:t> Mergers and acquisitions</a:t>
            </a:r>
          </a:p>
          <a:p>
            <a:pPr algn="l" rtl="0">
              <a:buNone/>
            </a:pPr>
            <a:endParaRPr lang="ar-SA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Dilution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u="sng" dirty="0" smtClean="0"/>
              <a:t>Dilution</a:t>
            </a:r>
            <a:r>
              <a:rPr lang="en-US" sz="2400" dirty="0" smtClean="0"/>
              <a:t> is a loss in value for existing shareholders that occurs through the issuance of additional stocks</a:t>
            </a:r>
          </a:p>
          <a:p>
            <a:pPr algn="l" rtl="0">
              <a:lnSpc>
                <a:spcPct val="150000"/>
              </a:lnSpc>
            </a:pPr>
            <a:r>
              <a:rPr lang="en-US" sz="2400" b="1" u="sng" dirty="0" smtClean="0"/>
              <a:t>Dilution kinds:</a:t>
            </a:r>
          </a:p>
          <a:p>
            <a:pPr marL="731520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Percentage ownership – shares sold to the general public without a rights offering</a:t>
            </a:r>
          </a:p>
          <a:p>
            <a:pPr marL="731520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Market value – firm accepts negative NPV projects</a:t>
            </a:r>
          </a:p>
          <a:p>
            <a:pPr marL="731520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Book value and EPS – occurs when market-to-book value is less than one</a:t>
            </a:r>
          </a:p>
          <a:p>
            <a:pPr algn="l" rtl="0">
              <a:lnSpc>
                <a:spcPct val="150000"/>
              </a:lnSpc>
            </a:pPr>
            <a:endParaRPr lang="en-US" sz="2400" b="1" u="sng" dirty="0" smtClean="0"/>
          </a:p>
          <a:p>
            <a:pPr algn="l" rtl="0"/>
            <a:endParaRPr lang="ar-SA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371600"/>
            <a:ext cx="8503920" cy="51816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2400" b="1" u="sng" dirty="0" smtClean="0"/>
              <a:t>Types of Long-term Debt</a:t>
            </a:r>
          </a:p>
          <a:p>
            <a:pPr marL="514350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i="1" dirty="0" smtClean="0"/>
              <a:t>Public issue </a:t>
            </a:r>
            <a:r>
              <a:rPr lang="en-US" sz="2400" dirty="0" smtClean="0"/>
              <a:t>of long-term debt are usually in the form of bonds</a:t>
            </a:r>
          </a:p>
          <a:p>
            <a:pPr marL="514350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i="1" dirty="0" smtClean="0"/>
              <a:t>Private issues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Long-Term loans usually bank loans or could be from private firm which has a history with the company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Easier to renegotiate than public issues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If bonds were issued to private investors costs would be lower than public issues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MORE THAN 50% OF ALL DEBT ARE ISSUED PRIVATELY 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Interest rates are higher in private issues when compared to public issues</a:t>
            </a:r>
          </a:p>
          <a:p>
            <a:pPr algn="l" rtl="0"/>
            <a:endParaRPr lang="ar-SA" sz="2400" b="1" u="sng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Issuing </a:t>
            </a:r>
            <a:r>
              <a:rPr lang="en-US" dirty="0"/>
              <a:t>Long-term Debt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 1 Page 505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Big Time, Inc., is proposing a rights offering. Presently there are 500,000 shares outstanding at 81$ each. There will be 60,000 new shares offered at 70$ each.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lphaUcPeriod"/>
            </a:pPr>
            <a:r>
              <a:rPr lang="en-US" sz="2400" dirty="0" smtClean="0"/>
              <a:t>What is the new market value of the firm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lphaUcPeriod"/>
            </a:pPr>
            <a:r>
              <a:rPr lang="en-US" sz="2400" dirty="0" smtClean="0"/>
              <a:t>How many rights are associated with one of the new shares?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lphaUcPeriod"/>
            </a:pPr>
            <a:r>
              <a:rPr lang="en-US" sz="2400" dirty="0" smtClean="0"/>
              <a:t>What is the value of a right?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lphaUcPeriod"/>
            </a:pPr>
            <a:r>
              <a:rPr lang="en-US" sz="2400" dirty="0" smtClean="0"/>
              <a:t>Why might a company have a rights offering rather than a general cash offer?</a:t>
            </a:r>
            <a:endParaRPr lang="ar-SA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u="sng" dirty="0" smtClean="0"/>
              <a:t>How can a firm raise money??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b="1" i="1" u="sng" dirty="0" smtClean="0"/>
              <a:t>Equity:</a:t>
            </a:r>
            <a:r>
              <a:rPr lang="en-US" sz="2400" dirty="0" smtClean="0"/>
              <a:t> the value of an ownership interest in property or interest in a corporation in the form of common stock or preferred stocks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1900" dirty="0" smtClean="0">
                <a:solidFill>
                  <a:srgbClr val="C00000"/>
                </a:solidFill>
              </a:rPr>
              <a:t>2.   </a:t>
            </a:r>
            <a:r>
              <a:rPr lang="en-US" sz="2400" b="1" i="1" u="sng" dirty="0" smtClean="0"/>
              <a:t>Debt:</a:t>
            </a:r>
            <a:r>
              <a:rPr lang="en-US" sz="2400" dirty="0" smtClean="0"/>
              <a:t> An amount owed to a person or organization for funds borrowed. Debt can be represented by a loan note, bond, mortgage or other form stating repayment terms and interest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 smtClean="0"/>
              <a:t>    requirements.</a:t>
            </a:r>
          </a:p>
          <a:p>
            <a:pPr algn="l" rtl="0">
              <a:lnSpc>
                <a:spcPct val="150000"/>
              </a:lnSpc>
              <a:buNone/>
            </a:pPr>
            <a:endParaRPr lang="ar-SA" sz="2400" dirty="0" smtClean="0"/>
          </a:p>
          <a:p>
            <a:pPr marL="457200" indent="-457200" algn="l" rtl="0">
              <a:lnSpc>
                <a:spcPct val="150000"/>
              </a:lnSpc>
              <a:buFont typeface="Wingdings 2"/>
              <a:buAutoNum type="arabicPeriod" startAt="2"/>
            </a:pPr>
            <a:endParaRPr lang="en-US" sz="2400" dirty="0" smtClean="0"/>
          </a:p>
          <a:p>
            <a:pPr marL="457200" indent="-457200" algn="l" rtl="0">
              <a:lnSpc>
                <a:spcPct val="150000"/>
              </a:lnSpc>
              <a:buFont typeface="Wingdings 2"/>
              <a:buAutoNum type="arabicPeriod" startAt="2"/>
            </a:pPr>
            <a:endParaRPr lang="en-US" sz="2400" dirty="0" smtClean="0"/>
          </a:p>
          <a:p>
            <a:pPr marL="457200" indent="-457200" algn="l" rtl="0">
              <a:lnSpc>
                <a:spcPct val="150000"/>
              </a:lnSpc>
              <a:buAutoNum type="arabicPeriod" startAt="2"/>
            </a:pPr>
            <a:endParaRPr lang="en-US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i="1" dirty="0" smtClean="0"/>
              <a:t>Can new start-up firms rely on bank loans for capital?</a:t>
            </a:r>
          </a:p>
          <a:p>
            <a:pPr algn="l" rtl="0">
              <a:lnSpc>
                <a:spcPct val="150000"/>
              </a:lnSpc>
            </a:pPr>
            <a:r>
              <a:rPr lang="en-US" sz="2400" b="1" u="sng" dirty="0" smtClean="0"/>
              <a:t>Venture capital</a:t>
            </a:r>
            <a:r>
              <a:rPr lang="en-US" sz="2400" dirty="0" smtClean="0"/>
              <a:t>: general term for financing startup, early stage, and "turn around" type businesses</a:t>
            </a:r>
          </a:p>
          <a:p>
            <a:pPr algn="l" rtl="0">
              <a:lnSpc>
                <a:spcPct val="150000"/>
              </a:lnSpc>
            </a:pPr>
            <a:r>
              <a:rPr lang="en-US" sz="2400" b="1" i="1" u="sng" dirty="0" smtClean="0"/>
              <a:t>Sources of VC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New business will be </a:t>
            </a:r>
            <a:r>
              <a:rPr lang="en-US" sz="2400" b="1" u="sng" dirty="0" smtClean="0"/>
              <a:t>risky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What does Venture capitalist do to avoid this risk?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Why might Venture capitalist  be willing to take this risk?</a:t>
            </a:r>
          </a:p>
          <a:p>
            <a:pPr algn="l" rtl="0">
              <a:lnSpc>
                <a:spcPct val="150000"/>
              </a:lnSpc>
            </a:pPr>
            <a:endParaRPr lang="ar-SA" sz="2400" b="1" i="1" u="sng" dirty="0" smtClean="0"/>
          </a:p>
          <a:p>
            <a:pPr algn="l" rtl="0"/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/>
            <a:endParaRPr lang="en-US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3600" dirty="0" smtClean="0"/>
              <a:t>Capital for new firms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 for existing firms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b="1" u="sng" dirty="0" smtClean="0"/>
              <a:t>How can a company finance its investments?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400" dirty="0" smtClean="0"/>
              <a:t>Selling securities to the public</a:t>
            </a:r>
          </a:p>
          <a:p>
            <a:pPr marL="457200" indent="-457200" algn="ctr" rtl="0">
              <a:buFont typeface="+mj-lt"/>
              <a:buAutoNum type="alphaUcPeriod"/>
            </a:pPr>
            <a:r>
              <a:rPr lang="en-US" sz="2400" dirty="0" smtClean="0"/>
              <a:t>Public</a:t>
            </a:r>
          </a:p>
          <a:p>
            <a:pPr marL="457200" indent="-457200" algn="ctr" rtl="0">
              <a:buFont typeface="+mj-lt"/>
              <a:buAutoNum type="alphaUcPeriod"/>
            </a:pPr>
            <a:r>
              <a:rPr lang="en-US" sz="2400" dirty="0" smtClean="0"/>
              <a:t>Private </a:t>
            </a:r>
          </a:p>
          <a:p>
            <a:pPr marL="457200" indent="-457200" algn="l" rtl="0">
              <a:buAutoNum type="arabicPeriod" startAt="2"/>
            </a:pPr>
            <a:r>
              <a:rPr lang="en-US" sz="2400" dirty="0" smtClean="0"/>
              <a:t>General cash offer</a:t>
            </a:r>
          </a:p>
          <a:p>
            <a:pPr marL="457200" indent="-457200" algn="l" rtl="0">
              <a:buAutoNum type="arabicPeriod" startAt="2"/>
            </a:pPr>
            <a:r>
              <a:rPr lang="en-US" sz="2400" dirty="0" smtClean="0"/>
              <a:t>Rights offer</a:t>
            </a:r>
          </a:p>
          <a:p>
            <a:pPr marL="457200" indent="-457200" algn="l" rtl="0">
              <a:buAutoNum type="arabicPeriod" startAt="2"/>
            </a:pPr>
            <a:r>
              <a:rPr lang="en-US" sz="2400" dirty="0" smtClean="0"/>
              <a:t>Initial public offering (IPO)</a:t>
            </a:r>
          </a:p>
          <a:p>
            <a:pPr marL="457200" indent="-457200" algn="l" rtl="0">
              <a:buAutoNum type="arabicPeriod" startAt="2"/>
            </a:pPr>
            <a:r>
              <a:rPr lang="en-US" sz="2400" dirty="0" smtClean="0"/>
              <a:t>Seasoned equity offering (SEO)</a:t>
            </a:r>
          </a:p>
          <a:p>
            <a:pPr marL="457200" indent="-457200" rtl="0">
              <a:buNone/>
            </a:pPr>
            <a:r>
              <a:rPr lang="en-US" sz="1800" u="sng" dirty="0" smtClean="0"/>
              <a:t> Refer to table 15.1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Underwriters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u="sng" dirty="0" smtClean="0"/>
              <a:t>Definition:</a:t>
            </a:r>
            <a:r>
              <a:rPr lang="en-US" sz="2400" dirty="0" smtClean="0"/>
              <a:t> investment firms that act as intermediaries between a company selling securities and the investing capital</a:t>
            </a:r>
          </a:p>
          <a:p>
            <a:pPr algn="l" rtl="0">
              <a:lnSpc>
                <a:spcPct val="150000"/>
              </a:lnSpc>
            </a:pPr>
            <a:r>
              <a:rPr lang="en-US" sz="2400" b="1" u="sng" dirty="0" smtClean="0"/>
              <a:t>Services provided by underwriters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Formulate method used to issue securities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Price the securities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Sell the securities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Price stabilization by lead underwriter</a:t>
            </a:r>
          </a:p>
          <a:p>
            <a:pPr algn="l" rtl="0">
              <a:lnSpc>
                <a:spcPct val="150000"/>
              </a:lnSpc>
            </a:pPr>
            <a:endParaRPr lang="ar-SA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Syndicate</a:t>
            </a:r>
            <a:r>
              <a:rPr lang="en-US" sz="2400" dirty="0" smtClean="0"/>
              <a:t> – group of investment bankers that market the securities and share the risk associated with selling the issue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Spread</a:t>
            </a:r>
            <a:r>
              <a:rPr lang="en-US" sz="2400" dirty="0" smtClean="0"/>
              <a:t> – difference between what the syndicate pays the company and what the security sells for initially in the market</a:t>
            </a:r>
          </a:p>
          <a:p>
            <a:pPr algn="l" rtl="0">
              <a:lnSpc>
                <a:spcPct val="150000"/>
              </a:lnSpc>
            </a:pPr>
            <a:endParaRPr lang="ar-SA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Underwriters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underwriter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sz="2400" b="1" dirty="0" smtClean="0">
                <a:solidFill>
                  <a:srgbClr val="C00000"/>
                </a:solidFill>
              </a:rPr>
              <a:t>Firm Commitment Underwriting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Issuer sells entire issue to underwriting syndicate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 syndicate then resells the issue to the public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 underwriter makes money on the spread between the price paid to the issuer and the price received from investors when the stock is sold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 syndicate bears the risk of not being able to sell the entire issue for more than the cost</a:t>
            </a:r>
          </a:p>
          <a:p>
            <a:pPr marL="514350" indent="-514350" algn="l" rtl="0">
              <a:buFont typeface="+mj-lt"/>
              <a:buAutoNum type="arabicPeriod"/>
            </a:pPr>
            <a:endParaRPr lang="ar-SA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AutoNum type="arabicPeriod" startAt="2"/>
            </a:pPr>
            <a:r>
              <a:rPr lang="en-US" sz="2400" b="1" dirty="0" smtClean="0">
                <a:solidFill>
                  <a:srgbClr val="C00000"/>
                </a:solidFill>
              </a:rPr>
              <a:t>Best efforts underwriting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Underwriter must make their “best effort” to sell the securities at an agreed-upon offering price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 company bears the risk of the issue not being sold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Not as common as it used to be</a:t>
            </a:r>
          </a:p>
          <a:p>
            <a:pPr algn="l" rtl="0">
              <a:lnSpc>
                <a:spcPct val="150000"/>
              </a:lnSpc>
              <a:buNone/>
            </a:pPr>
            <a:endParaRPr lang="en-US" sz="2400" dirty="0" smtClean="0"/>
          </a:p>
          <a:p>
            <a:pPr marL="514350" indent="-514350" algn="l" rtl="0">
              <a:buNone/>
            </a:pPr>
            <a:endParaRPr lang="en-US" dirty="0" smtClean="0"/>
          </a:p>
          <a:p>
            <a:pPr marL="514350" indent="-514350" algn="l" rtl="0">
              <a:buNone/>
            </a:pPr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underwriter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A1821F80DF744B95994238AC574EC9" ma:contentTypeVersion="0" ma:contentTypeDescription="Create a new document." ma:contentTypeScope="" ma:versionID="c38a601e1be461657afb630d9311529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66E727-6A31-498C-926E-C64B8A2311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68BB980-28AE-4FA8-A308-7306DAAB3C95}">
  <ds:schemaRefs>
    <ds:schemaRef ds:uri="http://purl.org/dc/elements/1.1/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A3599E3-031B-4391-89BF-9CE6D0BA477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12581</TotalTime>
  <Words>1050</Words>
  <Application>Microsoft Office PowerPoint</Application>
  <PresentationFormat>On-screen Show (4:3)</PresentationFormat>
  <Paragraphs>129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Georgia</vt:lpstr>
      <vt:lpstr>Times New Roman</vt:lpstr>
      <vt:lpstr>Wingdings</vt:lpstr>
      <vt:lpstr>Wingdings 2</vt:lpstr>
      <vt:lpstr>Civic</vt:lpstr>
      <vt:lpstr>Raising Capital</vt:lpstr>
      <vt:lpstr>Introduction</vt:lpstr>
      <vt:lpstr>Introduction</vt:lpstr>
      <vt:lpstr>Capital for new firms</vt:lpstr>
      <vt:lpstr>Capital for existing firms</vt:lpstr>
      <vt:lpstr>Underwriters</vt:lpstr>
      <vt:lpstr>Underwriters</vt:lpstr>
      <vt:lpstr>Types of underwriter</vt:lpstr>
      <vt:lpstr>Types of underwriter</vt:lpstr>
      <vt:lpstr>Types of underwriter</vt:lpstr>
      <vt:lpstr>IPOs &amp; under pricing</vt:lpstr>
      <vt:lpstr>Why does under pricing exist?</vt:lpstr>
      <vt:lpstr>The costs of issuing securities</vt:lpstr>
      <vt:lpstr>Rights</vt:lpstr>
      <vt:lpstr>Rights</vt:lpstr>
      <vt:lpstr>The value of a right</vt:lpstr>
      <vt:lpstr>Effects on share holders</vt:lpstr>
      <vt:lpstr>The value of a right</vt:lpstr>
      <vt:lpstr>Rights Offering Example</vt:lpstr>
      <vt:lpstr>Dilution</vt:lpstr>
      <vt:lpstr>Issuing Long-term Debt</vt:lpstr>
      <vt:lpstr>Ex 1 Page 505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Raising Capital</dc:title>
  <dc:creator>Ghada</dc:creator>
  <cp:lastModifiedBy>Rima Al-Sager</cp:lastModifiedBy>
  <cp:revision>80</cp:revision>
  <dcterms:created xsi:type="dcterms:W3CDTF">2012-08-07T18:34:09Z</dcterms:created>
  <dcterms:modified xsi:type="dcterms:W3CDTF">2013-10-01T22:12:45Z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0x010100E7A1821F80DF744B95994238AC574EC9</vt:lpwstr>
  </property>
</Properties>
</file>