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75" r:id="rId5"/>
    <p:sldId id="260" r:id="rId6"/>
    <p:sldId id="261" r:id="rId7"/>
    <p:sldId id="262" r:id="rId8"/>
    <p:sldId id="265" r:id="rId9"/>
    <p:sldId id="264" r:id="rId10"/>
    <p:sldId id="266" r:id="rId11"/>
    <p:sldId id="269" r:id="rId12"/>
    <p:sldId id="267" r:id="rId13"/>
    <p:sldId id="268" r:id="rId14"/>
    <p:sldId id="273" r:id="rId15"/>
    <p:sldId id="274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3" r:id="rId32"/>
    <p:sldId id="295" r:id="rId33"/>
    <p:sldId id="296" r:id="rId34"/>
    <p:sldId id="294" r:id="rId35"/>
    <p:sldId id="29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313 PCS Course Revision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560234" cy="175260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Sunday 15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December, 2012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functions of Gingival </a:t>
            </a:r>
            <a:r>
              <a:rPr lang="en-US" dirty="0" err="1" smtClean="0"/>
              <a:t>Sulcular</a:t>
            </a:r>
            <a:r>
              <a:rPr lang="en-US" dirty="0" smtClean="0"/>
              <a:t> Fluid?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1- Cleanse material from the </a:t>
            </a:r>
            <a:r>
              <a:rPr lang="en-US" dirty="0" err="1" smtClean="0"/>
              <a:t>sulcus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2- Contain plasma proteins that may improve adhesion of the epithelium to the tooth.</a:t>
            </a:r>
          </a:p>
          <a:p>
            <a:pPr>
              <a:buNone/>
            </a:pPr>
            <a:r>
              <a:rPr lang="en-US" dirty="0" smtClean="0"/>
              <a:t>3- Antimicrobial properties.</a:t>
            </a:r>
          </a:p>
          <a:p>
            <a:pPr>
              <a:buNone/>
            </a:pPr>
            <a:r>
              <a:rPr lang="en-US" dirty="0" smtClean="0"/>
              <a:t>4- Antibody activity to defend the </a:t>
            </a:r>
            <a:r>
              <a:rPr lang="en-US" dirty="0" err="1" smtClean="0"/>
              <a:t>gingiva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three types of collagen </a:t>
            </a:r>
            <a:r>
              <a:rPr lang="en-US" dirty="0" smtClean="0"/>
              <a:t>fibers in </a:t>
            </a:r>
            <a:r>
              <a:rPr lang="en-US" dirty="0" err="1" smtClean="0"/>
              <a:t>gingiva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Collagen Type I           Main Bulk Tensile Strength.</a:t>
            </a:r>
          </a:p>
          <a:p>
            <a:endParaRPr lang="en-US" dirty="0" smtClean="0"/>
          </a:p>
          <a:p>
            <a:r>
              <a:rPr lang="en-US" dirty="0" smtClean="0"/>
              <a:t>2- Reticular Type IV Collagen  Continuous with fibers of basement membrane.</a:t>
            </a:r>
          </a:p>
          <a:p>
            <a:endParaRPr lang="en-US" dirty="0" smtClean="0"/>
          </a:p>
          <a:p>
            <a:r>
              <a:rPr lang="en-US" dirty="0" smtClean="0"/>
              <a:t>3- Elastic </a:t>
            </a:r>
            <a:r>
              <a:rPr lang="en-US" dirty="0" smtClean="0"/>
              <a:t>fibers           distributed among collagen fibers.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19600" y="19812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391400" y="19812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400800" y="34290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810000" y="54102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sources of blood supply to the </a:t>
            </a:r>
            <a:r>
              <a:rPr lang="en-US" dirty="0" err="1" smtClean="0"/>
              <a:t>gingiva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1- </a:t>
            </a:r>
            <a:r>
              <a:rPr lang="en-US" dirty="0" err="1" smtClean="0"/>
              <a:t>Supraperiosteal</a:t>
            </a:r>
            <a:r>
              <a:rPr lang="en-US" dirty="0" smtClean="0"/>
              <a:t> arterioles.</a:t>
            </a:r>
          </a:p>
          <a:p>
            <a:pPr>
              <a:buNone/>
            </a:pPr>
            <a:r>
              <a:rPr lang="en-US" dirty="0" smtClean="0"/>
              <a:t>2- Vessels of the periodontal ligament.</a:t>
            </a:r>
          </a:p>
          <a:p>
            <a:pPr>
              <a:buNone/>
            </a:pPr>
            <a:r>
              <a:rPr lang="en-US" dirty="0" smtClean="0"/>
              <a:t>3- Arterioles from the crest of </a:t>
            </a:r>
            <a:r>
              <a:rPr lang="en-US" dirty="0" err="1" smtClean="0"/>
              <a:t>interdental</a:t>
            </a:r>
            <a:r>
              <a:rPr lang="en-US" dirty="0" smtClean="0"/>
              <a:t> septa.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most important element in the periodontal ligament?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Sharpey’s</a:t>
            </a:r>
            <a:r>
              <a:rPr lang="en-US" dirty="0" smtClean="0"/>
              <a:t> fibers?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main composition of the Principal fibers?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arrangement are their for principal fibers?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bmapAssetCAHBZV4D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04800"/>
            <a:ext cx="9114313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1- </a:t>
            </a:r>
            <a:r>
              <a:rPr lang="en-US" dirty="0" err="1" smtClean="0"/>
              <a:t>Transeptal</a:t>
            </a:r>
            <a:r>
              <a:rPr lang="en-US" dirty="0" smtClean="0"/>
              <a:t> Group          Between 2 teeth above the crest.</a:t>
            </a:r>
          </a:p>
          <a:p>
            <a:pPr>
              <a:buNone/>
            </a:pPr>
            <a:r>
              <a:rPr lang="en-US" dirty="0" smtClean="0"/>
              <a:t>2-  Alveolar Crest Group           run obliquely           prevent extrusion and lateral movement.</a:t>
            </a:r>
          </a:p>
          <a:p>
            <a:pPr>
              <a:buNone/>
            </a:pPr>
            <a:r>
              <a:rPr lang="en-US" dirty="0" smtClean="0"/>
              <a:t>3- Horizontal Group.</a:t>
            </a:r>
          </a:p>
          <a:p>
            <a:pPr>
              <a:buNone/>
            </a:pPr>
            <a:r>
              <a:rPr lang="en-US" dirty="0" smtClean="0"/>
              <a:t>4- Oblique Group            Largest group resist </a:t>
            </a:r>
            <a:r>
              <a:rPr lang="en-US" dirty="0" err="1" smtClean="0"/>
              <a:t>masticatory</a:t>
            </a:r>
            <a:r>
              <a:rPr lang="en-US" dirty="0" smtClean="0"/>
              <a:t> stress and transmit it to bone.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43400" y="19812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181600" y="29718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667000" y="35052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772400" y="49530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962400" y="49530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5- Apical Group.</a:t>
            </a:r>
          </a:p>
          <a:p>
            <a:pPr>
              <a:buNone/>
            </a:pPr>
            <a:r>
              <a:rPr lang="en-US" dirty="0" smtClean="0"/>
              <a:t>6- </a:t>
            </a:r>
            <a:r>
              <a:rPr lang="en-US" dirty="0" err="1" smtClean="0"/>
              <a:t>Interradicular</a:t>
            </a:r>
            <a:r>
              <a:rPr lang="en-US" dirty="0" smtClean="0"/>
              <a:t> group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major cells in periodontal ligaments?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main functions of periodontal ligament?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1- Resistance </a:t>
            </a:r>
            <a:r>
              <a:rPr lang="en-US" dirty="0" smtClean="0"/>
              <a:t>to Impact of Occlusal Forces (Shock Absorption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2- Transmission </a:t>
            </a:r>
            <a:r>
              <a:rPr lang="en-US" dirty="0" smtClean="0"/>
              <a:t>of Occlusal Forces to </a:t>
            </a:r>
            <a:r>
              <a:rPr lang="en-US" dirty="0" smtClean="0"/>
              <a:t>Bone.</a:t>
            </a:r>
          </a:p>
          <a:p>
            <a:pPr>
              <a:buNone/>
            </a:pPr>
            <a:r>
              <a:rPr lang="en-US" dirty="0" smtClean="0"/>
              <a:t>3- Formative </a:t>
            </a:r>
            <a:r>
              <a:rPr lang="en-US" dirty="0" smtClean="0"/>
              <a:t>and Remodeling </a:t>
            </a:r>
            <a:r>
              <a:rPr lang="en-US" dirty="0" smtClean="0"/>
              <a:t>Functions.</a:t>
            </a:r>
          </a:p>
          <a:p>
            <a:pPr>
              <a:buNone/>
            </a:pPr>
            <a:r>
              <a:rPr lang="en-US" dirty="0" smtClean="0"/>
              <a:t>4- Nutritional and Sensory </a:t>
            </a:r>
            <a:r>
              <a:rPr lang="en-US" dirty="0" smtClean="0"/>
              <a:t>Functions.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main types of </a:t>
            </a:r>
            <a:r>
              <a:rPr lang="en-US" dirty="0" err="1" smtClean="0"/>
              <a:t>Cementum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1- </a:t>
            </a:r>
            <a:r>
              <a:rPr lang="en-US" dirty="0" err="1" smtClean="0"/>
              <a:t>Acellular</a:t>
            </a:r>
            <a:r>
              <a:rPr lang="en-US" dirty="0" smtClean="0"/>
              <a:t> </a:t>
            </a:r>
            <a:r>
              <a:rPr lang="en-US" dirty="0" err="1" smtClean="0"/>
              <a:t>Cementum</a:t>
            </a:r>
            <a:r>
              <a:rPr lang="en-US" dirty="0" smtClean="0"/>
              <a:t>           the cervical half of root.</a:t>
            </a:r>
          </a:p>
          <a:p>
            <a:pPr>
              <a:buNone/>
            </a:pPr>
            <a:r>
              <a:rPr lang="en-US" dirty="0" smtClean="0"/>
              <a:t>2- Cellular </a:t>
            </a:r>
            <a:r>
              <a:rPr lang="en-US" dirty="0" err="1" smtClean="0"/>
              <a:t>Cementum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953000" y="19812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CEJ</a:t>
            </a:r>
            <a:endParaRPr lang="en-US" dirty="0"/>
          </a:p>
        </p:txBody>
      </p:sp>
      <p:pic>
        <p:nvPicPr>
          <p:cNvPr id="4" name="Content Placeholder 3" descr="bbmapAssetCAWX205G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" y="1600200"/>
            <a:ext cx="9144003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Alveolar process?</a:t>
            </a:r>
          </a:p>
          <a:p>
            <a:r>
              <a:rPr lang="en-US" dirty="0" smtClean="0"/>
              <a:t>What is the Alveolar Bone Proper?</a:t>
            </a:r>
          </a:p>
          <a:p>
            <a:r>
              <a:rPr lang="en-US" dirty="0" smtClean="0"/>
              <a:t>What is </a:t>
            </a:r>
            <a:r>
              <a:rPr lang="en-US" dirty="0" err="1" smtClean="0"/>
              <a:t>Periosteum</a:t>
            </a:r>
            <a:r>
              <a:rPr lang="en-US" dirty="0" smtClean="0"/>
              <a:t> and </a:t>
            </a:r>
            <a:r>
              <a:rPr lang="en-US" dirty="0" err="1" smtClean="0"/>
              <a:t>Endosteum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Fenestrations and Dehiscence?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bmapAssetCAUBGJ1V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0"/>
            <a:ext cx="7086236" cy="68598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difference between Gingivitis and </a:t>
            </a:r>
            <a:r>
              <a:rPr lang="en-US" dirty="0" err="1" smtClean="0"/>
              <a:t>Periodontitis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classify Gingivitis and </a:t>
            </a:r>
            <a:r>
              <a:rPr lang="en-US" dirty="0" smtClean="0"/>
              <a:t>Chronic </a:t>
            </a:r>
            <a:r>
              <a:rPr lang="en-US" dirty="0" err="1" smtClean="0"/>
              <a:t>Periodontitis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Dental </a:t>
            </a:r>
            <a:r>
              <a:rPr lang="en-US" dirty="0" smtClean="0"/>
              <a:t>plaque: is </a:t>
            </a:r>
            <a:r>
              <a:rPr lang="en-US" dirty="0" smtClean="0"/>
              <a:t>defined clinically as a structured, resilient yellow-grayish substance that adheres tenaciously to the intraoral hard surfaces, including removable and fixed restorations</a:t>
            </a:r>
            <a:r>
              <a:rPr lang="en-US" dirty="0" smtClean="0"/>
              <a:t>. </a:t>
            </a:r>
            <a:r>
              <a:rPr lang="en-US" baseline="30000" dirty="0" smtClean="0"/>
              <a:t> </a:t>
            </a:r>
            <a:r>
              <a:rPr lang="en-US" dirty="0" smtClean="0"/>
              <a:t>The </a:t>
            </a:r>
            <a:r>
              <a:rPr lang="en-US" dirty="0" smtClean="0"/>
              <a:t>tough extracellular matrix makes it impossible to remove plaque by rinsing or the use of sprays.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algn="just"/>
            <a:r>
              <a:rPr lang="en-US" i="1" dirty="0" err="1" smtClean="0"/>
              <a:t>Materia</a:t>
            </a:r>
            <a:r>
              <a:rPr lang="en-US" i="1" dirty="0" smtClean="0"/>
              <a:t> alba:</a:t>
            </a:r>
            <a:r>
              <a:rPr lang="en-US" dirty="0" smtClean="0"/>
              <a:t> </a:t>
            </a:r>
            <a:r>
              <a:rPr lang="en-US" dirty="0" smtClean="0"/>
              <a:t>refers to soft accumulations of bacteria, food matter, and tissue cells that lack the organized structure of dental plaque and are easily displaced with a water </a:t>
            </a:r>
            <a:r>
              <a:rPr lang="en-US" dirty="0" smtClean="0"/>
              <a:t>spray.</a:t>
            </a:r>
            <a:br>
              <a:rPr lang="en-US" dirty="0" smtClean="0"/>
            </a:br>
            <a:endParaRPr lang="en-US" dirty="0" smtClean="0"/>
          </a:p>
          <a:p>
            <a:pPr algn="just"/>
            <a:r>
              <a:rPr lang="en-US" i="1" dirty="0" smtClean="0"/>
              <a:t>Calculus</a:t>
            </a:r>
            <a:r>
              <a:rPr lang="en-US" dirty="0" smtClean="0"/>
              <a:t> </a:t>
            </a:r>
            <a:r>
              <a:rPr lang="en-US" dirty="0" smtClean="0"/>
              <a:t>is a hard deposit that forms by mineralization of dental plaque and is generally covered by a layer of </a:t>
            </a:r>
            <a:r>
              <a:rPr lang="en-US" dirty="0" err="1" smtClean="0"/>
              <a:t>unmineralized</a:t>
            </a:r>
            <a:r>
              <a:rPr lang="en-US" dirty="0" smtClean="0"/>
              <a:t> plaque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plaque formation can be divided into several phases: </a:t>
            </a:r>
          </a:p>
          <a:p>
            <a:pPr>
              <a:buNone/>
            </a:pPr>
            <a:r>
              <a:rPr lang="en-US" dirty="0" smtClean="0"/>
              <a:t>1- The </a:t>
            </a:r>
            <a:r>
              <a:rPr lang="en-US" dirty="0" smtClean="0"/>
              <a:t>formation of the pellicle on the tooth </a:t>
            </a:r>
            <a:r>
              <a:rPr lang="en-US" dirty="0" smtClean="0"/>
              <a:t>surface.</a:t>
            </a:r>
          </a:p>
          <a:p>
            <a:pPr marL="514350" indent="-514350">
              <a:buNone/>
            </a:pPr>
            <a:r>
              <a:rPr lang="en-US" dirty="0" smtClean="0"/>
              <a:t>2- Initial </a:t>
            </a:r>
            <a:r>
              <a:rPr lang="en-US" dirty="0" smtClean="0"/>
              <a:t>adhesion/attachment of </a:t>
            </a:r>
            <a:r>
              <a:rPr lang="en-US" dirty="0" smtClean="0"/>
              <a:t>bacteria</a:t>
            </a:r>
            <a:r>
              <a:rPr lang="en-US" dirty="0" smtClean="0"/>
              <a:t>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3- Colonization/plaque </a:t>
            </a:r>
            <a:r>
              <a:rPr lang="en-US" dirty="0" smtClean="0"/>
              <a:t>maturation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differences between Supra and Sub Gingival Calculus?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38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normal color of </a:t>
            </a:r>
            <a:r>
              <a:rPr lang="en-US" dirty="0" err="1" smtClean="0"/>
              <a:t>gingiva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the normal shape, contour, and texture?</a:t>
            </a:r>
          </a:p>
          <a:p>
            <a:r>
              <a:rPr lang="en-US" dirty="0" smtClean="0"/>
              <a:t>What is the normal consistency?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normal depth of Gingival </a:t>
            </a:r>
            <a:r>
              <a:rPr lang="en-US" dirty="0" err="1" smtClean="0"/>
              <a:t>Sulcus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measure the width of Keratinized </a:t>
            </a:r>
            <a:r>
              <a:rPr lang="en-US" dirty="0" err="1" smtClean="0"/>
              <a:t>Gingiva</a:t>
            </a:r>
            <a:r>
              <a:rPr lang="en-US" dirty="0" smtClean="0"/>
              <a:t> and Attached </a:t>
            </a:r>
            <a:r>
              <a:rPr lang="en-US" dirty="0" err="1" smtClean="0"/>
              <a:t>Gingiva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we find the greatest width of Attached </a:t>
            </a:r>
            <a:r>
              <a:rPr lang="en-US" dirty="0" err="1" smtClean="0"/>
              <a:t>Gingiva</a:t>
            </a:r>
            <a:r>
              <a:rPr lang="en-US" dirty="0" smtClean="0"/>
              <a:t>? Narrowest?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Major cell type of gingival epithelium?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terms of </a:t>
            </a:r>
            <a:r>
              <a:rPr lang="en-US" dirty="0" err="1" smtClean="0"/>
              <a:t>Keratinization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Palate?</a:t>
            </a:r>
            <a:br>
              <a:rPr lang="en-US" dirty="0" smtClean="0"/>
            </a:br>
            <a:r>
              <a:rPr lang="en-US" dirty="0" smtClean="0"/>
              <a:t>Outer </a:t>
            </a:r>
            <a:r>
              <a:rPr lang="en-US" dirty="0" smtClean="0"/>
              <a:t>(Oral)</a:t>
            </a:r>
            <a:r>
              <a:rPr lang="en-US" dirty="0" smtClean="0"/>
              <a:t> </a:t>
            </a:r>
            <a:r>
              <a:rPr lang="en-US" dirty="0" smtClean="0"/>
              <a:t>Epithelium?</a:t>
            </a:r>
            <a:br>
              <a:rPr lang="en-US" dirty="0" smtClean="0"/>
            </a:br>
            <a:r>
              <a:rPr lang="en-US" dirty="0" err="1" smtClean="0"/>
              <a:t>Sulcular</a:t>
            </a:r>
            <a:r>
              <a:rPr lang="en-US" dirty="0" smtClean="0"/>
              <a:t> Epithelium?</a:t>
            </a:r>
            <a:br>
              <a:rPr lang="en-US" dirty="0" smtClean="0"/>
            </a:br>
            <a:r>
              <a:rPr lang="en-US" dirty="0" err="1" smtClean="0"/>
              <a:t>Junctional</a:t>
            </a:r>
            <a:r>
              <a:rPr lang="en-US" dirty="0" smtClean="0"/>
              <a:t> Epithelium?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295</TotalTime>
  <Words>485</Words>
  <Application>Microsoft Office PowerPoint</Application>
  <PresentationFormat>On-screen Show (4:3)</PresentationFormat>
  <Paragraphs>60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Foundry</vt:lpstr>
      <vt:lpstr>313 PCS Course Revision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CEJ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313 PCS Course Revision</dc:title>
  <dc:creator/>
  <cp:lastModifiedBy>DarkNight</cp:lastModifiedBy>
  <cp:revision>30</cp:revision>
  <dcterms:created xsi:type="dcterms:W3CDTF">2006-08-16T00:00:00Z</dcterms:created>
  <dcterms:modified xsi:type="dcterms:W3CDTF">2012-12-16T00:14:58Z</dcterms:modified>
</cp:coreProperties>
</file>