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7"/>
  </p:notesMasterIdLst>
  <p:sldIdLst>
    <p:sldId id="256" r:id="rId2"/>
    <p:sldId id="257" r:id="rId3"/>
    <p:sldId id="288" r:id="rId4"/>
    <p:sldId id="289" r:id="rId5"/>
    <p:sldId id="290" r:id="rId6"/>
    <p:sldId id="291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62" autoAdjust="0"/>
    <p:restoredTop sz="94660"/>
  </p:normalViewPr>
  <p:slideViewPr>
    <p:cSldViewPr>
      <p:cViewPr varScale="1">
        <p:scale>
          <a:sx n="106" d="100"/>
          <a:sy n="106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D4A5B-BA65-41A2-B588-9395C1602299}" type="datetimeFigureOut">
              <a:rPr lang="en-GB" smtClean="0"/>
              <a:pPr/>
              <a:t>18/02/2012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8813C-0A93-409F-9CDB-6E07545F2E3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18/02/2012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18/02/2012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18/02/2012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18/02/2012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18/02/2012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18/02/2012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18/02/2012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18/02/2012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18/02/2012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18/02/2012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18/02/2012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60B8C9-177E-4EB0-A038-983E7652A1F1}" type="datetimeFigureOut">
              <a:rPr lang="en-GB" smtClean="0"/>
              <a:pPr/>
              <a:t>18/02/2012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348880"/>
            <a:ext cx="7851648" cy="1828800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/>
              <a:t>RHYTHM</a:t>
            </a:r>
          </a:p>
        </p:txBody>
      </p:sp>
      <p:sp>
        <p:nvSpPr>
          <p:cNvPr id="3" name="Footer Placeholder 3"/>
          <p:cNvSpPr>
            <a:spLocks noGrp="1"/>
          </p:cNvSpPr>
          <p:nvPr/>
        </p:nvSpPr>
        <p:spPr>
          <a:xfrm>
            <a:off x="467544" y="6160219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/>
              <a:t>Prepared by Dr. Ahmed Azmy</a:t>
            </a:r>
            <a:endParaRPr lang="en-GB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6" name="Picture 8" descr="radial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628800"/>
            <a:ext cx="4392488" cy="4415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4" name="Picture 7" descr="radia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27784" y="2132856"/>
            <a:ext cx="3724994" cy="3724994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4" name="Picture 5" descr="rylei6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628800"/>
            <a:ext cx="4619570" cy="4505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grpSp>
        <p:nvGrpSpPr>
          <p:cNvPr id="3" name="Content Placeholder 6"/>
          <p:cNvGrpSpPr>
            <a:grpSpLocks noGrp="1"/>
          </p:cNvGrpSpPr>
          <p:nvPr>
            <p:ph idx="1"/>
          </p:nvPr>
        </p:nvGrpSpPr>
        <p:grpSpPr>
          <a:xfrm>
            <a:off x="3779912" y="1772816"/>
            <a:ext cx="4968552" cy="4389437"/>
            <a:chOff x="1295400" y="1828800"/>
            <a:chExt cx="5715000" cy="4738688"/>
          </a:xfrm>
        </p:grpSpPr>
        <p:pic>
          <p:nvPicPr>
            <p:cNvPr id="8" name="Picture 3" descr="http://www.brigantine.atlnet.org/GigapaletteGALLERY/websites/ARTiculationFinal/myimages/myimages/aaatbrittanytess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86000" y="2057400"/>
              <a:ext cx="4724400" cy="4510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AutoShape 4"/>
            <p:cNvSpPr>
              <a:spLocks noChangeArrowheads="1"/>
            </p:cNvSpPr>
            <p:nvPr/>
          </p:nvSpPr>
          <p:spPr bwMode="auto">
            <a:xfrm>
              <a:off x="1828800" y="3276600"/>
              <a:ext cx="976313" cy="485775"/>
            </a:xfrm>
            <a:prstGeom prst="rightArrow">
              <a:avLst>
                <a:gd name="adj1" fmla="val 50000"/>
                <a:gd name="adj2" fmla="val 50245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0" name="AutoShape 5"/>
            <p:cNvSpPr>
              <a:spLocks noChangeArrowheads="1"/>
            </p:cNvSpPr>
            <p:nvPr/>
          </p:nvSpPr>
          <p:spPr bwMode="auto">
            <a:xfrm>
              <a:off x="5943600" y="1828800"/>
              <a:ext cx="485775" cy="976313"/>
            </a:xfrm>
            <a:prstGeom prst="downArrow">
              <a:avLst>
                <a:gd name="adj1" fmla="val 50000"/>
                <a:gd name="adj2" fmla="val 50245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11" name="AutoShape 6"/>
            <p:cNvSpPr>
              <a:spLocks noChangeArrowheads="1"/>
            </p:cNvSpPr>
            <p:nvPr/>
          </p:nvSpPr>
          <p:spPr bwMode="auto">
            <a:xfrm>
              <a:off x="1295400" y="4876800"/>
              <a:ext cx="976313" cy="485775"/>
            </a:xfrm>
            <a:prstGeom prst="rightArrow">
              <a:avLst>
                <a:gd name="adj1" fmla="val 50000"/>
                <a:gd name="adj2" fmla="val 50245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395536" y="2420888"/>
            <a:ext cx="28083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fish design is repeated over and over.</a:t>
            </a:r>
            <a:br>
              <a:rPr lang="en-US" dirty="0" smtClean="0"/>
            </a:br>
            <a:r>
              <a:rPr lang="en-US" dirty="0" smtClean="0"/>
              <a:t>The colors white and orange appear as a pattern.</a:t>
            </a:r>
            <a:br>
              <a:rPr lang="en-US" dirty="0" smtClean="0"/>
            </a:br>
            <a:r>
              <a:rPr lang="en-US" dirty="0" smtClean="0"/>
              <a:t>The lines that form the scales of the fish. </a:t>
            </a:r>
            <a:br>
              <a:rPr lang="en-US" dirty="0" smtClean="0"/>
            </a:br>
            <a:r>
              <a:rPr lang="en-US" dirty="0" smtClean="0"/>
              <a:t>The black triangles that decorate the backbone of the fish.</a:t>
            </a:r>
            <a:br>
              <a:rPr lang="en-US" dirty="0" smtClean="0"/>
            </a:br>
            <a:endParaRPr lang="en-GB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grpSp>
        <p:nvGrpSpPr>
          <p:cNvPr id="3" name="Content Placeholder 3"/>
          <p:cNvGrpSpPr>
            <a:grpSpLocks noGrp="1"/>
          </p:cNvGrpSpPr>
          <p:nvPr>
            <p:ph idx="1"/>
          </p:nvPr>
        </p:nvGrpSpPr>
        <p:grpSpPr>
          <a:xfrm>
            <a:off x="2123728" y="1124744"/>
            <a:ext cx="5338936" cy="4389437"/>
            <a:chOff x="533400" y="762000"/>
            <a:chExt cx="7910513" cy="5854700"/>
          </a:xfrm>
        </p:grpSpPr>
        <p:pic>
          <p:nvPicPr>
            <p:cNvPr id="6" name="Picture 3" descr="http://www.brigantine.atlnet.org/GigapaletteGALLERY/websites/ARTiculationFinal/artworkimages/scorpionmola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66800" y="879475"/>
              <a:ext cx="7239000" cy="573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AutoShape 4"/>
            <p:cNvSpPr>
              <a:spLocks noChangeArrowheads="1"/>
            </p:cNvSpPr>
            <p:nvPr/>
          </p:nvSpPr>
          <p:spPr bwMode="auto">
            <a:xfrm>
              <a:off x="533400" y="1600200"/>
              <a:ext cx="976313" cy="485775"/>
            </a:xfrm>
            <a:prstGeom prst="rightArrow">
              <a:avLst>
                <a:gd name="adj1" fmla="val 50000"/>
                <a:gd name="adj2" fmla="val 50245"/>
              </a:avLst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8" name="AutoShape 5"/>
            <p:cNvSpPr>
              <a:spLocks noChangeArrowheads="1"/>
            </p:cNvSpPr>
            <p:nvPr/>
          </p:nvSpPr>
          <p:spPr bwMode="auto">
            <a:xfrm>
              <a:off x="4038600" y="762000"/>
              <a:ext cx="485775" cy="976313"/>
            </a:xfrm>
            <a:prstGeom prst="downArrow">
              <a:avLst>
                <a:gd name="adj1" fmla="val 50000"/>
                <a:gd name="adj2" fmla="val 50245"/>
              </a:avLst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9" name="AutoShape 6"/>
            <p:cNvSpPr>
              <a:spLocks noChangeArrowheads="1"/>
            </p:cNvSpPr>
            <p:nvPr/>
          </p:nvSpPr>
          <p:spPr bwMode="auto">
            <a:xfrm>
              <a:off x="7467600" y="5029200"/>
              <a:ext cx="976313" cy="485775"/>
            </a:xfrm>
            <a:prstGeom prst="leftArrow">
              <a:avLst>
                <a:gd name="adj1" fmla="val 50000"/>
                <a:gd name="adj2" fmla="val 50245"/>
              </a:avLst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115616" y="5733256"/>
            <a:ext cx="8028384" cy="710952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Shapes, colors, lines, and forms are repeated.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4" name="Picture 4" descr="Escher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11760" y="1369654"/>
            <a:ext cx="4752528" cy="47926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7391400" y="4495800"/>
            <a:ext cx="685800" cy="63658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7543800" y="4648200"/>
            <a:ext cx="685800" cy="636588"/>
          </a:xfrm>
          <a:prstGeom prst="rect">
            <a:avLst/>
          </a:prstGeom>
          <a:solidFill>
            <a:srgbClr val="4D4D4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7696200" y="4800600"/>
            <a:ext cx="685800" cy="636588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7848600" y="4953000"/>
            <a:ext cx="685800" cy="636588"/>
          </a:xfrm>
          <a:prstGeom prst="rect">
            <a:avLst/>
          </a:prstGeom>
          <a:solidFill>
            <a:srgbClr val="B2B2B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8001000" y="5105400"/>
            <a:ext cx="685800" cy="636588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59" name="Rectangle 7"/>
          <p:cNvSpPr>
            <a:spLocks noChangeArrowheads="1"/>
          </p:cNvSpPr>
          <p:nvPr/>
        </p:nvSpPr>
        <p:spPr bwMode="auto">
          <a:xfrm>
            <a:off x="8153400" y="5257800"/>
            <a:ext cx="685800" cy="636588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60" name="Oval 8"/>
          <p:cNvSpPr>
            <a:spLocks noChangeArrowheads="1"/>
          </p:cNvSpPr>
          <p:nvPr/>
        </p:nvSpPr>
        <p:spPr bwMode="auto">
          <a:xfrm>
            <a:off x="4876800" y="5181600"/>
            <a:ext cx="609600" cy="609600"/>
          </a:xfrm>
          <a:prstGeom prst="ellipse">
            <a:avLst/>
          </a:prstGeom>
          <a:solidFill>
            <a:srgbClr val="6600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61" name="Oval 9"/>
          <p:cNvSpPr>
            <a:spLocks noChangeArrowheads="1"/>
          </p:cNvSpPr>
          <p:nvPr/>
        </p:nvSpPr>
        <p:spPr bwMode="auto">
          <a:xfrm>
            <a:off x="3657600" y="4800600"/>
            <a:ext cx="609600" cy="609600"/>
          </a:xfrm>
          <a:prstGeom prst="ellipse">
            <a:avLst/>
          </a:prstGeom>
          <a:solidFill>
            <a:srgbClr val="6600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62" name="Rectangle 10"/>
          <p:cNvSpPr>
            <a:spLocks noChangeArrowheads="1"/>
          </p:cNvSpPr>
          <p:nvPr/>
        </p:nvSpPr>
        <p:spPr bwMode="auto">
          <a:xfrm>
            <a:off x="533400" y="4392613"/>
            <a:ext cx="685800" cy="6365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63" name="Oval 11"/>
          <p:cNvSpPr>
            <a:spLocks noChangeArrowheads="1"/>
          </p:cNvSpPr>
          <p:nvPr/>
        </p:nvSpPr>
        <p:spPr bwMode="auto">
          <a:xfrm>
            <a:off x="3276600" y="5029200"/>
            <a:ext cx="457200" cy="4572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64" name="Oval 12"/>
          <p:cNvSpPr>
            <a:spLocks noChangeArrowheads="1"/>
          </p:cNvSpPr>
          <p:nvPr/>
        </p:nvSpPr>
        <p:spPr bwMode="auto">
          <a:xfrm>
            <a:off x="4648200" y="4953000"/>
            <a:ext cx="457200" cy="4572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65" name="Rectangle 13"/>
          <p:cNvSpPr>
            <a:spLocks noGrp="1" noChangeArrowheads="1"/>
          </p:cNvSpPr>
          <p:nvPr>
            <p:ph type="title"/>
          </p:nvPr>
        </p:nvSpPr>
        <p:spPr>
          <a:xfrm>
            <a:off x="0" y="548680"/>
            <a:ext cx="9144000" cy="708248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Abadi MT Condensed Extra Bold" pitchFamily="34" charset="0"/>
              </a:rPr>
              <a:t>Rhythm in the Elements of Art</a:t>
            </a:r>
            <a:endParaRPr lang="en-US" sz="3600" dirty="0" smtClean="0"/>
          </a:p>
        </p:txBody>
      </p:sp>
      <p:sp>
        <p:nvSpPr>
          <p:cNvPr id="49166" name="Freeform 14"/>
          <p:cNvSpPr>
            <a:spLocks/>
          </p:cNvSpPr>
          <p:nvPr/>
        </p:nvSpPr>
        <p:spPr bwMode="auto">
          <a:xfrm rot="20282930" flipV="1">
            <a:off x="228600" y="3200400"/>
            <a:ext cx="1187450" cy="74613"/>
          </a:xfrm>
          <a:custGeom>
            <a:avLst/>
            <a:gdLst>
              <a:gd name="T0" fmla="*/ 0 w 1152"/>
              <a:gd name="T1" fmla="*/ 240 h 384"/>
              <a:gd name="T2" fmla="*/ 240 w 1152"/>
              <a:gd name="T3" fmla="*/ 96 h 384"/>
              <a:gd name="T4" fmla="*/ 432 w 1152"/>
              <a:gd name="T5" fmla="*/ 240 h 384"/>
              <a:gd name="T6" fmla="*/ 672 w 1152"/>
              <a:gd name="T7" fmla="*/ 0 h 384"/>
              <a:gd name="T8" fmla="*/ 768 w 1152"/>
              <a:gd name="T9" fmla="*/ 384 h 384"/>
              <a:gd name="T10" fmla="*/ 960 w 1152"/>
              <a:gd name="T11" fmla="*/ 96 h 384"/>
              <a:gd name="T12" fmla="*/ 1152 w 1152"/>
              <a:gd name="T13" fmla="*/ 384 h 3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52"/>
              <a:gd name="T22" fmla="*/ 0 h 384"/>
              <a:gd name="T23" fmla="*/ 1152 w 1152"/>
              <a:gd name="T24" fmla="*/ 384 h 3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52" h="384">
                <a:moveTo>
                  <a:pt x="0" y="240"/>
                </a:moveTo>
                <a:lnTo>
                  <a:pt x="240" y="96"/>
                </a:lnTo>
                <a:lnTo>
                  <a:pt x="432" y="240"/>
                </a:lnTo>
                <a:lnTo>
                  <a:pt x="672" y="0"/>
                </a:lnTo>
                <a:lnTo>
                  <a:pt x="768" y="384"/>
                </a:lnTo>
                <a:lnTo>
                  <a:pt x="960" y="96"/>
                </a:lnTo>
                <a:lnTo>
                  <a:pt x="1152" y="384"/>
                </a:lnTo>
              </a:path>
            </a:pathLst>
          </a:custGeom>
          <a:noFill/>
          <a:ln w="762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67" name="Oval 15"/>
          <p:cNvSpPr>
            <a:spLocks noChangeArrowheads="1"/>
          </p:cNvSpPr>
          <p:nvPr/>
        </p:nvSpPr>
        <p:spPr bwMode="auto">
          <a:xfrm>
            <a:off x="4191000" y="4724400"/>
            <a:ext cx="609600" cy="609600"/>
          </a:xfrm>
          <a:prstGeom prst="ellipse">
            <a:avLst/>
          </a:prstGeom>
          <a:solidFill>
            <a:srgbClr val="6600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68" name="Oval 16"/>
          <p:cNvSpPr>
            <a:spLocks noChangeArrowheads="1"/>
          </p:cNvSpPr>
          <p:nvPr/>
        </p:nvSpPr>
        <p:spPr bwMode="auto">
          <a:xfrm>
            <a:off x="2895600" y="5257800"/>
            <a:ext cx="609600" cy="609600"/>
          </a:xfrm>
          <a:prstGeom prst="ellipse">
            <a:avLst/>
          </a:prstGeom>
          <a:solidFill>
            <a:srgbClr val="6600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69" name="Text Box 17"/>
          <p:cNvSpPr txBox="1">
            <a:spLocks noChangeArrowheads="1"/>
          </p:cNvSpPr>
          <p:nvPr/>
        </p:nvSpPr>
        <p:spPr bwMode="auto">
          <a:xfrm>
            <a:off x="795338" y="2286000"/>
            <a:ext cx="1058862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latin typeface="Comic Sans MS" pitchFamily="66" charset="0"/>
              </a:rPr>
              <a:t>Line</a:t>
            </a:r>
          </a:p>
        </p:txBody>
      </p:sp>
      <p:sp>
        <p:nvSpPr>
          <p:cNvPr id="49170" name="Text Box 18"/>
          <p:cNvSpPr txBox="1">
            <a:spLocks noChangeArrowheads="1"/>
          </p:cNvSpPr>
          <p:nvPr/>
        </p:nvSpPr>
        <p:spPr bwMode="auto">
          <a:xfrm>
            <a:off x="3430588" y="2286000"/>
            <a:ext cx="1519237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latin typeface="Comic Sans MS" pitchFamily="66" charset="0"/>
              </a:rPr>
              <a:t>Shape</a:t>
            </a:r>
          </a:p>
        </p:txBody>
      </p:sp>
      <p:sp>
        <p:nvSpPr>
          <p:cNvPr id="49171" name="Text Box 19"/>
          <p:cNvSpPr txBox="1">
            <a:spLocks noChangeArrowheads="1"/>
          </p:cNvSpPr>
          <p:nvPr/>
        </p:nvSpPr>
        <p:spPr bwMode="auto">
          <a:xfrm>
            <a:off x="795338" y="5835650"/>
            <a:ext cx="1490662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latin typeface="Comic Sans MS" pitchFamily="66" charset="0"/>
              </a:rPr>
              <a:t>Space</a:t>
            </a:r>
          </a:p>
        </p:txBody>
      </p:sp>
      <p:sp>
        <p:nvSpPr>
          <p:cNvPr id="49172" name="Text Box 20"/>
          <p:cNvSpPr txBox="1">
            <a:spLocks noChangeArrowheads="1"/>
          </p:cNvSpPr>
          <p:nvPr/>
        </p:nvSpPr>
        <p:spPr bwMode="auto">
          <a:xfrm>
            <a:off x="3811588" y="5791200"/>
            <a:ext cx="1292225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latin typeface="Comic Sans MS" pitchFamily="66" charset="0"/>
              </a:rPr>
              <a:t>Color</a:t>
            </a:r>
          </a:p>
        </p:txBody>
      </p:sp>
      <p:sp>
        <p:nvSpPr>
          <p:cNvPr id="49173" name="Text Box 21"/>
          <p:cNvSpPr txBox="1">
            <a:spLocks noChangeArrowheads="1"/>
          </p:cNvSpPr>
          <p:nvPr/>
        </p:nvSpPr>
        <p:spPr bwMode="auto">
          <a:xfrm>
            <a:off x="6864350" y="5791200"/>
            <a:ext cx="1365250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latin typeface="Comic Sans MS" pitchFamily="66" charset="0"/>
              </a:rPr>
              <a:t>Value</a:t>
            </a:r>
          </a:p>
        </p:txBody>
      </p:sp>
      <p:sp>
        <p:nvSpPr>
          <p:cNvPr id="49174" name="Rectangle 22"/>
          <p:cNvSpPr>
            <a:spLocks noChangeArrowheads="1"/>
          </p:cNvSpPr>
          <p:nvPr/>
        </p:nvSpPr>
        <p:spPr bwMode="auto">
          <a:xfrm>
            <a:off x="762000" y="4610100"/>
            <a:ext cx="533400" cy="495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75" name="Text Box 23"/>
          <p:cNvSpPr txBox="1">
            <a:spLocks noChangeArrowheads="1"/>
          </p:cNvSpPr>
          <p:nvPr/>
        </p:nvSpPr>
        <p:spPr bwMode="auto">
          <a:xfrm>
            <a:off x="6705600" y="2286000"/>
            <a:ext cx="1955800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latin typeface="Comic Sans MS" pitchFamily="66" charset="0"/>
              </a:rPr>
              <a:t>Texture</a:t>
            </a:r>
          </a:p>
        </p:txBody>
      </p:sp>
      <p:sp>
        <p:nvSpPr>
          <p:cNvPr id="49176" name="Rectangle 24"/>
          <p:cNvSpPr>
            <a:spLocks noChangeArrowheads="1"/>
          </p:cNvSpPr>
          <p:nvPr/>
        </p:nvSpPr>
        <p:spPr bwMode="auto">
          <a:xfrm>
            <a:off x="838200" y="4724400"/>
            <a:ext cx="685800" cy="6365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77" name="Rectangle 25"/>
          <p:cNvSpPr>
            <a:spLocks noChangeArrowheads="1"/>
          </p:cNvSpPr>
          <p:nvPr/>
        </p:nvSpPr>
        <p:spPr bwMode="auto">
          <a:xfrm>
            <a:off x="1066800" y="4953000"/>
            <a:ext cx="533400" cy="495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78" name="Rectangle 26"/>
          <p:cNvSpPr>
            <a:spLocks noChangeArrowheads="1"/>
          </p:cNvSpPr>
          <p:nvPr/>
        </p:nvSpPr>
        <p:spPr bwMode="auto">
          <a:xfrm>
            <a:off x="1143000" y="5029200"/>
            <a:ext cx="685800" cy="6365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79" name="Rectangle 27"/>
          <p:cNvSpPr>
            <a:spLocks noChangeArrowheads="1"/>
          </p:cNvSpPr>
          <p:nvPr/>
        </p:nvSpPr>
        <p:spPr bwMode="auto">
          <a:xfrm>
            <a:off x="1371600" y="5257800"/>
            <a:ext cx="533400" cy="495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80" name="Rectangle 28"/>
          <p:cNvSpPr>
            <a:spLocks noChangeArrowheads="1"/>
          </p:cNvSpPr>
          <p:nvPr/>
        </p:nvSpPr>
        <p:spPr bwMode="auto">
          <a:xfrm>
            <a:off x="1447800" y="5334000"/>
            <a:ext cx="685800" cy="6365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81" name="Oval 29"/>
          <p:cNvSpPr>
            <a:spLocks noChangeArrowheads="1"/>
          </p:cNvSpPr>
          <p:nvPr/>
        </p:nvSpPr>
        <p:spPr bwMode="auto">
          <a:xfrm>
            <a:off x="3200400" y="3505200"/>
            <a:ext cx="6096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82" name="Oval 30"/>
          <p:cNvSpPr>
            <a:spLocks noChangeArrowheads="1"/>
          </p:cNvSpPr>
          <p:nvPr/>
        </p:nvSpPr>
        <p:spPr bwMode="auto">
          <a:xfrm>
            <a:off x="3581400" y="4191000"/>
            <a:ext cx="381000" cy="304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83" name="Oval 31"/>
          <p:cNvSpPr>
            <a:spLocks noChangeArrowheads="1"/>
          </p:cNvSpPr>
          <p:nvPr/>
        </p:nvSpPr>
        <p:spPr bwMode="auto">
          <a:xfrm>
            <a:off x="4572000" y="3276600"/>
            <a:ext cx="381000" cy="304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84" name="Oval 32"/>
          <p:cNvSpPr>
            <a:spLocks noChangeArrowheads="1"/>
          </p:cNvSpPr>
          <p:nvPr/>
        </p:nvSpPr>
        <p:spPr bwMode="auto">
          <a:xfrm>
            <a:off x="3124200" y="3124200"/>
            <a:ext cx="381000" cy="304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85" name="Oval 33"/>
          <p:cNvSpPr>
            <a:spLocks noChangeArrowheads="1"/>
          </p:cNvSpPr>
          <p:nvPr/>
        </p:nvSpPr>
        <p:spPr bwMode="auto">
          <a:xfrm>
            <a:off x="4038600" y="3581400"/>
            <a:ext cx="6096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86" name="Oval 34"/>
          <p:cNvSpPr>
            <a:spLocks noChangeArrowheads="1"/>
          </p:cNvSpPr>
          <p:nvPr/>
        </p:nvSpPr>
        <p:spPr bwMode="auto">
          <a:xfrm>
            <a:off x="4953000" y="2743200"/>
            <a:ext cx="609600" cy="609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87" name="Freeform 35"/>
          <p:cNvSpPr>
            <a:spLocks/>
          </p:cNvSpPr>
          <p:nvPr/>
        </p:nvSpPr>
        <p:spPr bwMode="auto">
          <a:xfrm>
            <a:off x="1219200" y="2895600"/>
            <a:ext cx="900113" cy="360363"/>
          </a:xfrm>
          <a:custGeom>
            <a:avLst/>
            <a:gdLst>
              <a:gd name="T0" fmla="*/ 0 w 1036"/>
              <a:gd name="T1" fmla="*/ 379 h 515"/>
              <a:gd name="T2" fmla="*/ 33 w 1036"/>
              <a:gd name="T3" fmla="*/ 279 h 515"/>
              <a:gd name="T4" fmla="*/ 56 w 1036"/>
              <a:gd name="T5" fmla="*/ 257 h 515"/>
              <a:gd name="T6" fmla="*/ 233 w 1036"/>
              <a:gd name="T7" fmla="*/ 112 h 515"/>
              <a:gd name="T8" fmla="*/ 300 w 1036"/>
              <a:gd name="T9" fmla="*/ 79 h 515"/>
              <a:gd name="T10" fmla="*/ 567 w 1036"/>
              <a:gd name="T11" fmla="*/ 57 h 515"/>
              <a:gd name="T12" fmla="*/ 1011 w 1036"/>
              <a:gd name="T13" fmla="*/ 179 h 515"/>
              <a:gd name="T14" fmla="*/ 1033 w 1036"/>
              <a:gd name="T15" fmla="*/ 268 h 515"/>
              <a:gd name="T16" fmla="*/ 1022 w 1036"/>
              <a:gd name="T17" fmla="*/ 401 h 515"/>
              <a:gd name="T18" fmla="*/ 767 w 1036"/>
              <a:gd name="T19" fmla="*/ 512 h 515"/>
              <a:gd name="T20" fmla="*/ 433 w 1036"/>
              <a:gd name="T21" fmla="*/ 490 h 515"/>
              <a:gd name="T22" fmla="*/ 356 w 1036"/>
              <a:gd name="T23" fmla="*/ 457 h 515"/>
              <a:gd name="T24" fmla="*/ 278 w 1036"/>
              <a:gd name="T25" fmla="*/ 368 h 515"/>
              <a:gd name="T26" fmla="*/ 289 w 1036"/>
              <a:gd name="T27" fmla="*/ 301 h 515"/>
              <a:gd name="T28" fmla="*/ 589 w 1036"/>
              <a:gd name="T29" fmla="*/ 190 h 515"/>
              <a:gd name="T30" fmla="*/ 789 w 1036"/>
              <a:gd name="T31" fmla="*/ 268 h 515"/>
              <a:gd name="T32" fmla="*/ 778 w 1036"/>
              <a:gd name="T33" fmla="*/ 323 h 515"/>
              <a:gd name="T34" fmla="*/ 744 w 1036"/>
              <a:gd name="T35" fmla="*/ 334 h 515"/>
              <a:gd name="T36" fmla="*/ 667 w 1036"/>
              <a:gd name="T37" fmla="*/ 357 h 515"/>
              <a:gd name="T38" fmla="*/ 567 w 1036"/>
              <a:gd name="T39" fmla="*/ 312 h 51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036"/>
              <a:gd name="T61" fmla="*/ 0 h 515"/>
              <a:gd name="T62" fmla="*/ 1036 w 1036"/>
              <a:gd name="T63" fmla="*/ 515 h 51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036" h="515">
                <a:moveTo>
                  <a:pt x="0" y="379"/>
                </a:moveTo>
                <a:cubicBezTo>
                  <a:pt x="26" y="301"/>
                  <a:pt x="15" y="334"/>
                  <a:pt x="33" y="279"/>
                </a:cubicBezTo>
                <a:cubicBezTo>
                  <a:pt x="36" y="269"/>
                  <a:pt x="49" y="265"/>
                  <a:pt x="56" y="257"/>
                </a:cubicBezTo>
                <a:cubicBezTo>
                  <a:pt x="108" y="192"/>
                  <a:pt x="159" y="149"/>
                  <a:pt x="233" y="112"/>
                </a:cubicBezTo>
                <a:cubicBezTo>
                  <a:pt x="275" y="91"/>
                  <a:pt x="256" y="88"/>
                  <a:pt x="300" y="79"/>
                </a:cubicBezTo>
                <a:cubicBezTo>
                  <a:pt x="383" y="63"/>
                  <a:pt x="490" y="62"/>
                  <a:pt x="567" y="57"/>
                </a:cubicBezTo>
                <a:cubicBezTo>
                  <a:pt x="822" y="66"/>
                  <a:pt x="895" y="0"/>
                  <a:pt x="1011" y="179"/>
                </a:cubicBezTo>
                <a:cubicBezTo>
                  <a:pt x="1018" y="209"/>
                  <a:pt x="1036" y="238"/>
                  <a:pt x="1033" y="268"/>
                </a:cubicBezTo>
                <a:cubicBezTo>
                  <a:pt x="1029" y="312"/>
                  <a:pt x="1031" y="357"/>
                  <a:pt x="1022" y="401"/>
                </a:cubicBezTo>
                <a:cubicBezTo>
                  <a:pt x="1006" y="484"/>
                  <a:pt x="830" y="503"/>
                  <a:pt x="767" y="512"/>
                </a:cubicBezTo>
                <a:cubicBezTo>
                  <a:pt x="656" y="507"/>
                  <a:pt x="542" y="515"/>
                  <a:pt x="433" y="490"/>
                </a:cubicBezTo>
                <a:cubicBezTo>
                  <a:pt x="406" y="484"/>
                  <a:pt x="382" y="466"/>
                  <a:pt x="356" y="457"/>
                </a:cubicBezTo>
                <a:cubicBezTo>
                  <a:pt x="317" y="431"/>
                  <a:pt x="293" y="413"/>
                  <a:pt x="278" y="368"/>
                </a:cubicBezTo>
                <a:cubicBezTo>
                  <a:pt x="282" y="346"/>
                  <a:pt x="282" y="322"/>
                  <a:pt x="289" y="301"/>
                </a:cubicBezTo>
                <a:cubicBezTo>
                  <a:pt x="325" y="192"/>
                  <a:pt x="502" y="200"/>
                  <a:pt x="589" y="190"/>
                </a:cubicBezTo>
                <a:cubicBezTo>
                  <a:pt x="694" y="200"/>
                  <a:pt x="735" y="185"/>
                  <a:pt x="789" y="268"/>
                </a:cubicBezTo>
                <a:cubicBezTo>
                  <a:pt x="785" y="286"/>
                  <a:pt x="789" y="308"/>
                  <a:pt x="778" y="323"/>
                </a:cubicBezTo>
                <a:cubicBezTo>
                  <a:pt x="771" y="333"/>
                  <a:pt x="755" y="331"/>
                  <a:pt x="744" y="334"/>
                </a:cubicBezTo>
                <a:cubicBezTo>
                  <a:pt x="667" y="356"/>
                  <a:pt x="731" y="334"/>
                  <a:pt x="667" y="357"/>
                </a:cubicBezTo>
                <a:cubicBezTo>
                  <a:pt x="556" y="344"/>
                  <a:pt x="567" y="379"/>
                  <a:pt x="567" y="312"/>
                </a:cubicBezTo>
              </a:path>
            </a:pathLst>
          </a:custGeom>
          <a:noFill/>
          <a:ln w="762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88" name="Rectangle 36" descr="Shingle"/>
          <p:cNvSpPr>
            <a:spLocks noChangeArrowheads="1"/>
          </p:cNvSpPr>
          <p:nvPr/>
        </p:nvSpPr>
        <p:spPr bwMode="auto">
          <a:xfrm>
            <a:off x="6629400" y="2971800"/>
            <a:ext cx="609600" cy="609600"/>
          </a:xfrm>
          <a:prstGeom prst="rect">
            <a:avLst/>
          </a:prstGeom>
          <a:pattFill prst="shingle">
            <a:fgClr>
              <a:schemeClr val="tx1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89" name="Rectangle 37" descr="Zig zag"/>
          <p:cNvSpPr>
            <a:spLocks noChangeArrowheads="1"/>
          </p:cNvSpPr>
          <p:nvPr/>
        </p:nvSpPr>
        <p:spPr bwMode="auto">
          <a:xfrm>
            <a:off x="7162800" y="2971800"/>
            <a:ext cx="609600" cy="609600"/>
          </a:xfrm>
          <a:prstGeom prst="rect">
            <a:avLst/>
          </a:prstGeom>
          <a:pattFill prst="zigZag">
            <a:fgClr>
              <a:schemeClr val="tx1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90" name="Rectangle 38" descr="Shingle"/>
          <p:cNvSpPr>
            <a:spLocks noChangeArrowheads="1"/>
          </p:cNvSpPr>
          <p:nvPr/>
        </p:nvSpPr>
        <p:spPr bwMode="auto">
          <a:xfrm>
            <a:off x="7772400" y="2971800"/>
            <a:ext cx="609600" cy="609600"/>
          </a:xfrm>
          <a:prstGeom prst="rect">
            <a:avLst/>
          </a:prstGeom>
          <a:pattFill prst="shingle">
            <a:fgClr>
              <a:schemeClr val="tx1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91" name="Oval 39"/>
          <p:cNvSpPr>
            <a:spLocks noChangeArrowheads="1"/>
          </p:cNvSpPr>
          <p:nvPr/>
        </p:nvSpPr>
        <p:spPr bwMode="auto">
          <a:xfrm>
            <a:off x="5029200" y="5638800"/>
            <a:ext cx="609600" cy="609600"/>
          </a:xfrm>
          <a:prstGeom prst="ellipse">
            <a:avLst/>
          </a:prstGeom>
          <a:solidFill>
            <a:srgbClr val="6600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92" name="Oval 40"/>
          <p:cNvSpPr>
            <a:spLocks noChangeArrowheads="1"/>
          </p:cNvSpPr>
          <p:nvPr/>
        </p:nvSpPr>
        <p:spPr bwMode="auto">
          <a:xfrm>
            <a:off x="2667000" y="5715000"/>
            <a:ext cx="609600" cy="609600"/>
          </a:xfrm>
          <a:prstGeom prst="ellipse">
            <a:avLst/>
          </a:prstGeom>
          <a:solidFill>
            <a:srgbClr val="6600FF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93" name="Freeform 41"/>
          <p:cNvSpPr>
            <a:spLocks/>
          </p:cNvSpPr>
          <p:nvPr/>
        </p:nvSpPr>
        <p:spPr bwMode="auto">
          <a:xfrm>
            <a:off x="1600200" y="3276600"/>
            <a:ext cx="900113" cy="360363"/>
          </a:xfrm>
          <a:custGeom>
            <a:avLst/>
            <a:gdLst>
              <a:gd name="T0" fmla="*/ 0 w 1036"/>
              <a:gd name="T1" fmla="*/ 379 h 515"/>
              <a:gd name="T2" fmla="*/ 33 w 1036"/>
              <a:gd name="T3" fmla="*/ 279 h 515"/>
              <a:gd name="T4" fmla="*/ 56 w 1036"/>
              <a:gd name="T5" fmla="*/ 257 h 515"/>
              <a:gd name="T6" fmla="*/ 233 w 1036"/>
              <a:gd name="T7" fmla="*/ 112 h 515"/>
              <a:gd name="T8" fmla="*/ 300 w 1036"/>
              <a:gd name="T9" fmla="*/ 79 h 515"/>
              <a:gd name="T10" fmla="*/ 567 w 1036"/>
              <a:gd name="T11" fmla="*/ 57 h 515"/>
              <a:gd name="T12" fmla="*/ 1011 w 1036"/>
              <a:gd name="T13" fmla="*/ 179 h 515"/>
              <a:gd name="T14" fmla="*/ 1033 w 1036"/>
              <a:gd name="T15" fmla="*/ 268 h 515"/>
              <a:gd name="T16" fmla="*/ 1022 w 1036"/>
              <a:gd name="T17" fmla="*/ 401 h 515"/>
              <a:gd name="T18" fmla="*/ 767 w 1036"/>
              <a:gd name="T19" fmla="*/ 512 h 515"/>
              <a:gd name="T20" fmla="*/ 433 w 1036"/>
              <a:gd name="T21" fmla="*/ 490 h 515"/>
              <a:gd name="T22" fmla="*/ 356 w 1036"/>
              <a:gd name="T23" fmla="*/ 457 h 515"/>
              <a:gd name="T24" fmla="*/ 278 w 1036"/>
              <a:gd name="T25" fmla="*/ 368 h 515"/>
              <a:gd name="T26" fmla="*/ 289 w 1036"/>
              <a:gd name="T27" fmla="*/ 301 h 515"/>
              <a:gd name="T28" fmla="*/ 589 w 1036"/>
              <a:gd name="T29" fmla="*/ 190 h 515"/>
              <a:gd name="T30" fmla="*/ 789 w 1036"/>
              <a:gd name="T31" fmla="*/ 268 h 515"/>
              <a:gd name="T32" fmla="*/ 778 w 1036"/>
              <a:gd name="T33" fmla="*/ 323 h 515"/>
              <a:gd name="T34" fmla="*/ 744 w 1036"/>
              <a:gd name="T35" fmla="*/ 334 h 515"/>
              <a:gd name="T36" fmla="*/ 667 w 1036"/>
              <a:gd name="T37" fmla="*/ 357 h 515"/>
              <a:gd name="T38" fmla="*/ 567 w 1036"/>
              <a:gd name="T39" fmla="*/ 312 h 51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036"/>
              <a:gd name="T61" fmla="*/ 0 h 515"/>
              <a:gd name="T62" fmla="*/ 1036 w 1036"/>
              <a:gd name="T63" fmla="*/ 515 h 51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036" h="515">
                <a:moveTo>
                  <a:pt x="0" y="379"/>
                </a:moveTo>
                <a:cubicBezTo>
                  <a:pt x="26" y="301"/>
                  <a:pt x="15" y="334"/>
                  <a:pt x="33" y="279"/>
                </a:cubicBezTo>
                <a:cubicBezTo>
                  <a:pt x="36" y="269"/>
                  <a:pt x="49" y="265"/>
                  <a:pt x="56" y="257"/>
                </a:cubicBezTo>
                <a:cubicBezTo>
                  <a:pt x="108" y="192"/>
                  <a:pt x="159" y="149"/>
                  <a:pt x="233" y="112"/>
                </a:cubicBezTo>
                <a:cubicBezTo>
                  <a:pt x="275" y="91"/>
                  <a:pt x="256" y="88"/>
                  <a:pt x="300" y="79"/>
                </a:cubicBezTo>
                <a:cubicBezTo>
                  <a:pt x="383" y="63"/>
                  <a:pt x="490" y="62"/>
                  <a:pt x="567" y="57"/>
                </a:cubicBezTo>
                <a:cubicBezTo>
                  <a:pt x="822" y="66"/>
                  <a:pt x="895" y="0"/>
                  <a:pt x="1011" y="179"/>
                </a:cubicBezTo>
                <a:cubicBezTo>
                  <a:pt x="1018" y="209"/>
                  <a:pt x="1036" y="238"/>
                  <a:pt x="1033" y="268"/>
                </a:cubicBezTo>
                <a:cubicBezTo>
                  <a:pt x="1029" y="312"/>
                  <a:pt x="1031" y="357"/>
                  <a:pt x="1022" y="401"/>
                </a:cubicBezTo>
                <a:cubicBezTo>
                  <a:pt x="1006" y="484"/>
                  <a:pt x="830" y="503"/>
                  <a:pt x="767" y="512"/>
                </a:cubicBezTo>
                <a:cubicBezTo>
                  <a:pt x="656" y="507"/>
                  <a:pt x="542" y="515"/>
                  <a:pt x="433" y="490"/>
                </a:cubicBezTo>
                <a:cubicBezTo>
                  <a:pt x="406" y="484"/>
                  <a:pt x="382" y="466"/>
                  <a:pt x="356" y="457"/>
                </a:cubicBezTo>
                <a:cubicBezTo>
                  <a:pt x="317" y="431"/>
                  <a:pt x="293" y="413"/>
                  <a:pt x="278" y="368"/>
                </a:cubicBezTo>
                <a:cubicBezTo>
                  <a:pt x="282" y="346"/>
                  <a:pt x="282" y="322"/>
                  <a:pt x="289" y="301"/>
                </a:cubicBezTo>
                <a:cubicBezTo>
                  <a:pt x="325" y="192"/>
                  <a:pt x="502" y="200"/>
                  <a:pt x="589" y="190"/>
                </a:cubicBezTo>
                <a:cubicBezTo>
                  <a:pt x="694" y="200"/>
                  <a:pt x="735" y="185"/>
                  <a:pt x="789" y="268"/>
                </a:cubicBezTo>
                <a:cubicBezTo>
                  <a:pt x="785" y="286"/>
                  <a:pt x="789" y="308"/>
                  <a:pt x="778" y="323"/>
                </a:cubicBezTo>
                <a:cubicBezTo>
                  <a:pt x="771" y="333"/>
                  <a:pt x="755" y="331"/>
                  <a:pt x="744" y="334"/>
                </a:cubicBezTo>
                <a:cubicBezTo>
                  <a:pt x="667" y="356"/>
                  <a:pt x="731" y="334"/>
                  <a:pt x="667" y="357"/>
                </a:cubicBezTo>
                <a:cubicBezTo>
                  <a:pt x="556" y="344"/>
                  <a:pt x="567" y="379"/>
                  <a:pt x="567" y="312"/>
                </a:cubicBezTo>
              </a:path>
            </a:pathLst>
          </a:custGeom>
          <a:noFill/>
          <a:ln w="762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94" name="Freeform 42"/>
          <p:cNvSpPr>
            <a:spLocks/>
          </p:cNvSpPr>
          <p:nvPr/>
        </p:nvSpPr>
        <p:spPr bwMode="auto">
          <a:xfrm rot="20282930" flipV="1">
            <a:off x="533400" y="3657600"/>
            <a:ext cx="1187450" cy="74613"/>
          </a:xfrm>
          <a:custGeom>
            <a:avLst/>
            <a:gdLst>
              <a:gd name="T0" fmla="*/ 0 w 1152"/>
              <a:gd name="T1" fmla="*/ 240 h 384"/>
              <a:gd name="T2" fmla="*/ 240 w 1152"/>
              <a:gd name="T3" fmla="*/ 96 h 384"/>
              <a:gd name="T4" fmla="*/ 432 w 1152"/>
              <a:gd name="T5" fmla="*/ 240 h 384"/>
              <a:gd name="T6" fmla="*/ 672 w 1152"/>
              <a:gd name="T7" fmla="*/ 0 h 384"/>
              <a:gd name="T8" fmla="*/ 768 w 1152"/>
              <a:gd name="T9" fmla="*/ 384 h 384"/>
              <a:gd name="T10" fmla="*/ 960 w 1152"/>
              <a:gd name="T11" fmla="*/ 96 h 384"/>
              <a:gd name="T12" fmla="*/ 1152 w 1152"/>
              <a:gd name="T13" fmla="*/ 384 h 3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52"/>
              <a:gd name="T22" fmla="*/ 0 h 384"/>
              <a:gd name="T23" fmla="*/ 1152 w 1152"/>
              <a:gd name="T24" fmla="*/ 384 h 3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52" h="384">
                <a:moveTo>
                  <a:pt x="0" y="240"/>
                </a:moveTo>
                <a:lnTo>
                  <a:pt x="240" y="96"/>
                </a:lnTo>
                <a:lnTo>
                  <a:pt x="432" y="240"/>
                </a:lnTo>
                <a:lnTo>
                  <a:pt x="672" y="0"/>
                </a:lnTo>
                <a:lnTo>
                  <a:pt x="768" y="384"/>
                </a:lnTo>
                <a:lnTo>
                  <a:pt x="960" y="96"/>
                </a:lnTo>
                <a:lnTo>
                  <a:pt x="1152" y="384"/>
                </a:lnTo>
              </a:path>
            </a:pathLst>
          </a:custGeom>
          <a:noFill/>
          <a:ln w="762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95" name="Freeform 43"/>
          <p:cNvSpPr>
            <a:spLocks/>
          </p:cNvSpPr>
          <p:nvPr/>
        </p:nvSpPr>
        <p:spPr bwMode="auto">
          <a:xfrm rot="20282930" flipV="1">
            <a:off x="914400" y="3886200"/>
            <a:ext cx="1187450" cy="74613"/>
          </a:xfrm>
          <a:custGeom>
            <a:avLst/>
            <a:gdLst>
              <a:gd name="T0" fmla="*/ 0 w 1152"/>
              <a:gd name="T1" fmla="*/ 240 h 384"/>
              <a:gd name="T2" fmla="*/ 240 w 1152"/>
              <a:gd name="T3" fmla="*/ 96 h 384"/>
              <a:gd name="T4" fmla="*/ 432 w 1152"/>
              <a:gd name="T5" fmla="*/ 240 h 384"/>
              <a:gd name="T6" fmla="*/ 672 w 1152"/>
              <a:gd name="T7" fmla="*/ 0 h 384"/>
              <a:gd name="T8" fmla="*/ 768 w 1152"/>
              <a:gd name="T9" fmla="*/ 384 h 384"/>
              <a:gd name="T10" fmla="*/ 960 w 1152"/>
              <a:gd name="T11" fmla="*/ 96 h 384"/>
              <a:gd name="T12" fmla="*/ 1152 w 1152"/>
              <a:gd name="T13" fmla="*/ 384 h 3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52"/>
              <a:gd name="T22" fmla="*/ 0 h 384"/>
              <a:gd name="T23" fmla="*/ 1152 w 1152"/>
              <a:gd name="T24" fmla="*/ 384 h 3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52" h="384">
                <a:moveTo>
                  <a:pt x="0" y="240"/>
                </a:moveTo>
                <a:lnTo>
                  <a:pt x="240" y="96"/>
                </a:lnTo>
                <a:lnTo>
                  <a:pt x="432" y="240"/>
                </a:lnTo>
                <a:lnTo>
                  <a:pt x="672" y="0"/>
                </a:lnTo>
                <a:lnTo>
                  <a:pt x="768" y="384"/>
                </a:lnTo>
                <a:lnTo>
                  <a:pt x="960" y="96"/>
                </a:lnTo>
                <a:lnTo>
                  <a:pt x="1152" y="384"/>
                </a:lnTo>
              </a:path>
            </a:pathLst>
          </a:custGeom>
          <a:noFill/>
          <a:ln w="762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96" name="Freeform 44"/>
          <p:cNvSpPr>
            <a:spLocks/>
          </p:cNvSpPr>
          <p:nvPr/>
        </p:nvSpPr>
        <p:spPr bwMode="auto">
          <a:xfrm>
            <a:off x="1905000" y="3581400"/>
            <a:ext cx="900113" cy="360363"/>
          </a:xfrm>
          <a:custGeom>
            <a:avLst/>
            <a:gdLst>
              <a:gd name="T0" fmla="*/ 0 w 1036"/>
              <a:gd name="T1" fmla="*/ 379 h 515"/>
              <a:gd name="T2" fmla="*/ 33 w 1036"/>
              <a:gd name="T3" fmla="*/ 279 h 515"/>
              <a:gd name="T4" fmla="*/ 56 w 1036"/>
              <a:gd name="T5" fmla="*/ 257 h 515"/>
              <a:gd name="T6" fmla="*/ 233 w 1036"/>
              <a:gd name="T7" fmla="*/ 112 h 515"/>
              <a:gd name="T8" fmla="*/ 300 w 1036"/>
              <a:gd name="T9" fmla="*/ 79 h 515"/>
              <a:gd name="T10" fmla="*/ 567 w 1036"/>
              <a:gd name="T11" fmla="*/ 57 h 515"/>
              <a:gd name="T12" fmla="*/ 1011 w 1036"/>
              <a:gd name="T13" fmla="*/ 179 h 515"/>
              <a:gd name="T14" fmla="*/ 1033 w 1036"/>
              <a:gd name="T15" fmla="*/ 268 h 515"/>
              <a:gd name="T16" fmla="*/ 1022 w 1036"/>
              <a:gd name="T17" fmla="*/ 401 h 515"/>
              <a:gd name="T18" fmla="*/ 767 w 1036"/>
              <a:gd name="T19" fmla="*/ 512 h 515"/>
              <a:gd name="T20" fmla="*/ 433 w 1036"/>
              <a:gd name="T21" fmla="*/ 490 h 515"/>
              <a:gd name="T22" fmla="*/ 356 w 1036"/>
              <a:gd name="T23" fmla="*/ 457 h 515"/>
              <a:gd name="T24" fmla="*/ 278 w 1036"/>
              <a:gd name="T25" fmla="*/ 368 h 515"/>
              <a:gd name="T26" fmla="*/ 289 w 1036"/>
              <a:gd name="T27" fmla="*/ 301 h 515"/>
              <a:gd name="T28" fmla="*/ 589 w 1036"/>
              <a:gd name="T29" fmla="*/ 190 h 515"/>
              <a:gd name="T30" fmla="*/ 789 w 1036"/>
              <a:gd name="T31" fmla="*/ 268 h 515"/>
              <a:gd name="T32" fmla="*/ 778 w 1036"/>
              <a:gd name="T33" fmla="*/ 323 h 515"/>
              <a:gd name="T34" fmla="*/ 744 w 1036"/>
              <a:gd name="T35" fmla="*/ 334 h 515"/>
              <a:gd name="T36" fmla="*/ 667 w 1036"/>
              <a:gd name="T37" fmla="*/ 357 h 515"/>
              <a:gd name="T38" fmla="*/ 567 w 1036"/>
              <a:gd name="T39" fmla="*/ 312 h 51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036"/>
              <a:gd name="T61" fmla="*/ 0 h 515"/>
              <a:gd name="T62" fmla="*/ 1036 w 1036"/>
              <a:gd name="T63" fmla="*/ 515 h 51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036" h="515">
                <a:moveTo>
                  <a:pt x="0" y="379"/>
                </a:moveTo>
                <a:cubicBezTo>
                  <a:pt x="26" y="301"/>
                  <a:pt x="15" y="334"/>
                  <a:pt x="33" y="279"/>
                </a:cubicBezTo>
                <a:cubicBezTo>
                  <a:pt x="36" y="269"/>
                  <a:pt x="49" y="265"/>
                  <a:pt x="56" y="257"/>
                </a:cubicBezTo>
                <a:cubicBezTo>
                  <a:pt x="108" y="192"/>
                  <a:pt x="159" y="149"/>
                  <a:pt x="233" y="112"/>
                </a:cubicBezTo>
                <a:cubicBezTo>
                  <a:pt x="275" y="91"/>
                  <a:pt x="256" y="88"/>
                  <a:pt x="300" y="79"/>
                </a:cubicBezTo>
                <a:cubicBezTo>
                  <a:pt x="383" y="63"/>
                  <a:pt x="490" y="62"/>
                  <a:pt x="567" y="57"/>
                </a:cubicBezTo>
                <a:cubicBezTo>
                  <a:pt x="822" y="66"/>
                  <a:pt x="895" y="0"/>
                  <a:pt x="1011" y="179"/>
                </a:cubicBezTo>
                <a:cubicBezTo>
                  <a:pt x="1018" y="209"/>
                  <a:pt x="1036" y="238"/>
                  <a:pt x="1033" y="268"/>
                </a:cubicBezTo>
                <a:cubicBezTo>
                  <a:pt x="1029" y="312"/>
                  <a:pt x="1031" y="357"/>
                  <a:pt x="1022" y="401"/>
                </a:cubicBezTo>
                <a:cubicBezTo>
                  <a:pt x="1006" y="484"/>
                  <a:pt x="830" y="503"/>
                  <a:pt x="767" y="512"/>
                </a:cubicBezTo>
                <a:cubicBezTo>
                  <a:pt x="656" y="507"/>
                  <a:pt x="542" y="515"/>
                  <a:pt x="433" y="490"/>
                </a:cubicBezTo>
                <a:cubicBezTo>
                  <a:pt x="406" y="484"/>
                  <a:pt x="382" y="466"/>
                  <a:pt x="356" y="457"/>
                </a:cubicBezTo>
                <a:cubicBezTo>
                  <a:pt x="317" y="431"/>
                  <a:pt x="293" y="413"/>
                  <a:pt x="278" y="368"/>
                </a:cubicBezTo>
                <a:cubicBezTo>
                  <a:pt x="282" y="346"/>
                  <a:pt x="282" y="322"/>
                  <a:pt x="289" y="301"/>
                </a:cubicBezTo>
                <a:cubicBezTo>
                  <a:pt x="325" y="192"/>
                  <a:pt x="502" y="200"/>
                  <a:pt x="589" y="190"/>
                </a:cubicBezTo>
                <a:cubicBezTo>
                  <a:pt x="694" y="200"/>
                  <a:pt x="735" y="185"/>
                  <a:pt x="789" y="268"/>
                </a:cubicBezTo>
                <a:cubicBezTo>
                  <a:pt x="785" y="286"/>
                  <a:pt x="789" y="308"/>
                  <a:pt x="778" y="323"/>
                </a:cubicBezTo>
                <a:cubicBezTo>
                  <a:pt x="771" y="333"/>
                  <a:pt x="755" y="331"/>
                  <a:pt x="744" y="334"/>
                </a:cubicBezTo>
                <a:cubicBezTo>
                  <a:pt x="667" y="356"/>
                  <a:pt x="731" y="334"/>
                  <a:pt x="667" y="357"/>
                </a:cubicBezTo>
                <a:cubicBezTo>
                  <a:pt x="556" y="344"/>
                  <a:pt x="567" y="379"/>
                  <a:pt x="567" y="312"/>
                </a:cubicBezTo>
              </a:path>
            </a:pathLst>
          </a:custGeom>
          <a:noFill/>
          <a:ln w="762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97" name="Rectangle 45" descr="Shingle"/>
          <p:cNvSpPr>
            <a:spLocks noChangeArrowheads="1"/>
          </p:cNvSpPr>
          <p:nvPr/>
        </p:nvSpPr>
        <p:spPr bwMode="auto">
          <a:xfrm>
            <a:off x="7162800" y="3581400"/>
            <a:ext cx="609600" cy="609600"/>
          </a:xfrm>
          <a:prstGeom prst="rect">
            <a:avLst/>
          </a:prstGeom>
          <a:pattFill prst="shingle">
            <a:fgClr>
              <a:schemeClr val="tx1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98" name="Rectangle 46" descr="Zig zag"/>
          <p:cNvSpPr>
            <a:spLocks noChangeArrowheads="1"/>
          </p:cNvSpPr>
          <p:nvPr/>
        </p:nvSpPr>
        <p:spPr bwMode="auto">
          <a:xfrm>
            <a:off x="7696200" y="3581400"/>
            <a:ext cx="609600" cy="609600"/>
          </a:xfrm>
          <a:prstGeom prst="rect">
            <a:avLst/>
          </a:prstGeom>
          <a:pattFill prst="zigZag">
            <a:fgClr>
              <a:schemeClr val="tx1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199" name="Rectangle 47" descr="Shingle"/>
          <p:cNvSpPr>
            <a:spLocks noChangeArrowheads="1"/>
          </p:cNvSpPr>
          <p:nvPr/>
        </p:nvSpPr>
        <p:spPr bwMode="auto">
          <a:xfrm>
            <a:off x="8305800" y="3581400"/>
            <a:ext cx="609600" cy="609600"/>
          </a:xfrm>
          <a:prstGeom prst="rect">
            <a:avLst/>
          </a:prstGeom>
          <a:pattFill prst="shingle">
            <a:fgClr>
              <a:schemeClr val="tx1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200" name="Oval 48"/>
          <p:cNvSpPr>
            <a:spLocks noChangeArrowheads="1"/>
          </p:cNvSpPr>
          <p:nvPr/>
        </p:nvSpPr>
        <p:spPr bwMode="auto">
          <a:xfrm>
            <a:off x="5181600" y="6019800"/>
            <a:ext cx="457200" cy="4572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201" name="Rectangle 49"/>
          <p:cNvSpPr>
            <a:spLocks noChangeArrowheads="1"/>
          </p:cNvSpPr>
          <p:nvPr/>
        </p:nvSpPr>
        <p:spPr bwMode="auto">
          <a:xfrm>
            <a:off x="6629400" y="4495800"/>
            <a:ext cx="685800" cy="63658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202" name="Rectangle 50"/>
          <p:cNvSpPr>
            <a:spLocks noChangeArrowheads="1"/>
          </p:cNvSpPr>
          <p:nvPr/>
        </p:nvSpPr>
        <p:spPr bwMode="auto">
          <a:xfrm>
            <a:off x="6781800" y="4648200"/>
            <a:ext cx="685800" cy="636588"/>
          </a:xfrm>
          <a:prstGeom prst="rect">
            <a:avLst/>
          </a:prstGeom>
          <a:solidFill>
            <a:srgbClr val="4D4D4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203" name="Rectangle 51"/>
          <p:cNvSpPr>
            <a:spLocks noChangeArrowheads="1"/>
          </p:cNvSpPr>
          <p:nvPr/>
        </p:nvSpPr>
        <p:spPr bwMode="auto">
          <a:xfrm>
            <a:off x="6934200" y="4800600"/>
            <a:ext cx="685800" cy="636588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204" name="Rectangle 52"/>
          <p:cNvSpPr>
            <a:spLocks noChangeArrowheads="1"/>
          </p:cNvSpPr>
          <p:nvPr/>
        </p:nvSpPr>
        <p:spPr bwMode="auto">
          <a:xfrm>
            <a:off x="7086600" y="4953000"/>
            <a:ext cx="685800" cy="636588"/>
          </a:xfrm>
          <a:prstGeom prst="rect">
            <a:avLst/>
          </a:prstGeom>
          <a:solidFill>
            <a:srgbClr val="B2B2B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205" name="Rectangle 53"/>
          <p:cNvSpPr>
            <a:spLocks noChangeArrowheads="1"/>
          </p:cNvSpPr>
          <p:nvPr/>
        </p:nvSpPr>
        <p:spPr bwMode="auto">
          <a:xfrm>
            <a:off x="7239000" y="5105400"/>
            <a:ext cx="685800" cy="636588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206" name="Rectangle 54"/>
          <p:cNvSpPr>
            <a:spLocks noChangeArrowheads="1"/>
          </p:cNvSpPr>
          <p:nvPr/>
        </p:nvSpPr>
        <p:spPr bwMode="auto">
          <a:xfrm>
            <a:off x="7391400" y="5257800"/>
            <a:ext cx="685800" cy="636588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207" name="Rectangle 55"/>
          <p:cNvSpPr>
            <a:spLocks noChangeArrowheads="1"/>
          </p:cNvSpPr>
          <p:nvPr/>
        </p:nvSpPr>
        <p:spPr bwMode="auto">
          <a:xfrm>
            <a:off x="5867400" y="4495800"/>
            <a:ext cx="685800" cy="63658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208" name="Rectangle 56"/>
          <p:cNvSpPr>
            <a:spLocks noChangeArrowheads="1"/>
          </p:cNvSpPr>
          <p:nvPr/>
        </p:nvSpPr>
        <p:spPr bwMode="auto">
          <a:xfrm>
            <a:off x="6019800" y="4648200"/>
            <a:ext cx="685800" cy="636588"/>
          </a:xfrm>
          <a:prstGeom prst="rect">
            <a:avLst/>
          </a:prstGeom>
          <a:solidFill>
            <a:srgbClr val="4D4D4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209" name="Rectangle 57"/>
          <p:cNvSpPr>
            <a:spLocks noChangeArrowheads="1"/>
          </p:cNvSpPr>
          <p:nvPr/>
        </p:nvSpPr>
        <p:spPr bwMode="auto">
          <a:xfrm>
            <a:off x="6172200" y="4800600"/>
            <a:ext cx="685800" cy="636588"/>
          </a:xfrm>
          <a:prstGeom prst="rect">
            <a:avLst/>
          </a:prstGeom>
          <a:solidFill>
            <a:srgbClr val="96969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210" name="Rectangle 58"/>
          <p:cNvSpPr>
            <a:spLocks noChangeArrowheads="1"/>
          </p:cNvSpPr>
          <p:nvPr/>
        </p:nvSpPr>
        <p:spPr bwMode="auto">
          <a:xfrm>
            <a:off x="6324600" y="4953000"/>
            <a:ext cx="685800" cy="636588"/>
          </a:xfrm>
          <a:prstGeom prst="rect">
            <a:avLst/>
          </a:prstGeom>
          <a:solidFill>
            <a:srgbClr val="B2B2B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211" name="Rectangle 59"/>
          <p:cNvSpPr>
            <a:spLocks noChangeArrowheads="1"/>
          </p:cNvSpPr>
          <p:nvPr/>
        </p:nvSpPr>
        <p:spPr bwMode="auto">
          <a:xfrm>
            <a:off x="6477000" y="5105400"/>
            <a:ext cx="685800" cy="636588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49212" name="Rectangle 60"/>
          <p:cNvSpPr>
            <a:spLocks noChangeArrowheads="1"/>
          </p:cNvSpPr>
          <p:nvPr/>
        </p:nvSpPr>
        <p:spPr bwMode="auto">
          <a:xfrm>
            <a:off x="6629400" y="5257800"/>
            <a:ext cx="685800" cy="636588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 sz="7200" i="1" smtClean="0"/>
              <a:t>Portrait of a German Officer</a:t>
            </a:r>
            <a:r>
              <a:rPr lang="en-US" sz="7200" smtClean="0"/>
              <a:t/>
            </a:r>
            <a:br>
              <a:rPr lang="en-US" sz="7200" smtClean="0"/>
            </a:br>
            <a:r>
              <a:rPr lang="en-US" sz="7200" smtClean="0"/>
              <a:t>1914, Marsden Hartley</a:t>
            </a:r>
            <a:br>
              <a:rPr lang="en-US" sz="7200" smtClean="0"/>
            </a:br>
            <a:r>
              <a:rPr lang="en-US" sz="7200" smtClean="0"/>
              <a:t>(American, 1877–1943)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0216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pic>
          <p:nvPicPr>
            <p:cNvPr id="50217" name="Picture 3" descr="X:\kaywagner\Power Point Presentations\German Officer, Hartley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56" y="0"/>
              <a:ext cx="360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9448800" y="4343400"/>
            <a:ext cx="9144000" cy="1752600"/>
          </a:xfrm>
          <a:prstGeom prst="rect">
            <a:avLst/>
          </a:prstGeom>
          <a:solidFill>
            <a:schemeClr val="tx2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1000" u="sng">
                <a:solidFill>
                  <a:srgbClr val="DC0000"/>
                </a:solidFill>
                <a:latin typeface="Rockwell Extra Bold" pitchFamily="18" charset="0"/>
              </a:rPr>
              <a:t>Rhythm</a:t>
            </a:r>
            <a:endParaRPr lang="en-US" sz="4400">
              <a:solidFill>
                <a:srgbClr val="DC0000"/>
              </a:solidFill>
            </a:endParaRPr>
          </a:p>
        </p:txBody>
      </p:sp>
      <p:sp>
        <p:nvSpPr>
          <p:cNvPr id="26634" name="AutoShape 10"/>
          <p:cNvSpPr>
            <a:spLocks noChangeArrowheads="1"/>
          </p:cNvSpPr>
          <p:nvPr/>
        </p:nvSpPr>
        <p:spPr bwMode="auto">
          <a:xfrm flipV="1">
            <a:off x="2286000" y="2133600"/>
            <a:ext cx="1600200" cy="495300"/>
          </a:xfrm>
          <a:prstGeom prst="wave">
            <a:avLst>
              <a:gd name="adj1" fmla="val 20644"/>
              <a:gd name="adj2" fmla="val 310"/>
            </a:avLst>
          </a:prstGeom>
          <a:solidFill>
            <a:srgbClr val="FFFFFF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35" name="AutoShape 11"/>
          <p:cNvSpPr>
            <a:spLocks noChangeArrowheads="1"/>
          </p:cNvSpPr>
          <p:nvPr/>
        </p:nvSpPr>
        <p:spPr bwMode="auto">
          <a:xfrm flipV="1">
            <a:off x="2286000" y="1524000"/>
            <a:ext cx="1600200" cy="495300"/>
          </a:xfrm>
          <a:prstGeom prst="wave">
            <a:avLst>
              <a:gd name="adj1" fmla="val 20644"/>
              <a:gd name="adj2" fmla="val 310"/>
            </a:avLst>
          </a:prstGeom>
          <a:solidFill>
            <a:srgbClr val="FFFFFF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36" name="AutoShape 12"/>
          <p:cNvSpPr>
            <a:spLocks noChangeArrowheads="1"/>
          </p:cNvSpPr>
          <p:nvPr/>
        </p:nvSpPr>
        <p:spPr bwMode="auto">
          <a:xfrm flipV="1">
            <a:off x="2286000" y="1828800"/>
            <a:ext cx="1600200" cy="495300"/>
          </a:xfrm>
          <a:prstGeom prst="wave">
            <a:avLst>
              <a:gd name="adj1" fmla="val 20644"/>
              <a:gd name="adj2" fmla="val 310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37" name="AutoShape 13"/>
          <p:cNvSpPr>
            <a:spLocks noChangeArrowheads="1"/>
          </p:cNvSpPr>
          <p:nvPr/>
        </p:nvSpPr>
        <p:spPr bwMode="auto">
          <a:xfrm flipV="1">
            <a:off x="2286000" y="2438400"/>
            <a:ext cx="1600200" cy="495300"/>
          </a:xfrm>
          <a:prstGeom prst="wave">
            <a:avLst>
              <a:gd name="adj1" fmla="val 20644"/>
              <a:gd name="adj2" fmla="val 310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39" name="AutoShape 15"/>
          <p:cNvSpPr>
            <a:spLocks noChangeArrowheads="1"/>
          </p:cNvSpPr>
          <p:nvPr/>
        </p:nvSpPr>
        <p:spPr bwMode="auto">
          <a:xfrm rot="277332">
            <a:off x="5029200" y="1752600"/>
            <a:ext cx="1676400" cy="381000"/>
          </a:xfrm>
          <a:prstGeom prst="doubleWave">
            <a:avLst>
              <a:gd name="adj1" fmla="val 10319"/>
              <a:gd name="adj2" fmla="val -190"/>
            </a:avLst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40" name="AutoShape 16"/>
          <p:cNvSpPr>
            <a:spLocks noChangeArrowheads="1"/>
          </p:cNvSpPr>
          <p:nvPr/>
        </p:nvSpPr>
        <p:spPr bwMode="auto">
          <a:xfrm rot="277332">
            <a:off x="5003800" y="2032000"/>
            <a:ext cx="1676400" cy="381000"/>
          </a:xfrm>
          <a:prstGeom prst="doubleWave">
            <a:avLst>
              <a:gd name="adj1" fmla="val 10319"/>
              <a:gd name="adj2" fmla="val -19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41" name="AutoShape 17"/>
          <p:cNvSpPr>
            <a:spLocks noChangeArrowheads="1"/>
          </p:cNvSpPr>
          <p:nvPr/>
        </p:nvSpPr>
        <p:spPr bwMode="auto">
          <a:xfrm rot="277332">
            <a:off x="4978400" y="2317750"/>
            <a:ext cx="1676400" cy="381000"/>
          </a:xfrm>
          <a:prstGeom prst="doubleWave">
            <a:avLst>
              <a:gd name="adj1" fmla="val 10319"/>
              <a:gd name="adj2" fmla="val -190"/>
            </a:avLst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42" name="AutoShape 18"/>
          <p:cNvSpPr>
            <a:spLocks noChangeArrowheads="1"/>
          </p:cNvSpPr>
          <p:nvPr/>
        </p:nvSpPr>
        <p:spPr bwMode="auto">
          <a:xfrm rot="277332">
            <a:off x="4991100" y="2597150"/>
            <a:ext cx="1676400" cy="381000"/>
          </a:xfrm>
          <a:prstGeom prst="doubleWave">
            <a:avLst>
              <a:gd name="adj1" fmla="val 10319"/>
              <a:gd name="adj2" fmla="val -19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43" name="AutoShape 19"/>
          <p:cNvSpPr>
            <a:spLocks noChangeArrowheads="1"/>
          </p:cNvSpPr>
          <p:nvPr/>
        </p:nvSpPr>
        <p:spPr bwMode="auto">
          <a:xfrm rot="277332">
            <a:off x="4946650" y="2863850"/>
            <a:ext cx="1676400" cy="381000"/>
          </a:xfrm>
          <a:prstGeom prst="doubleWave">
            <a:avLst>
              <a:gd name="adj1" fmla="val 10319"/>
              <a:gd name="adj2" fmla="val -190"/>
            </a:avLst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44" name="AutoShape 20"/>
          <p:cNvSpPr>
            <a:spLocks noChangeArrowheads="1"/>
          </p:cNvSpPr>
          <p:nvPr/>
        </p:nvSpPr>
        <p:spPr bwMode="auto">
          <a:xfrm rot="-5343182">
            <a:off x="3430588" y="3248025"/>
            <a:ext cx="400050" cy="241300"/>
          </a:xfrm>
          <a:prstGeom prst="parallelogram">
            <a:avLst>
              <a:gd name="adj" fmla="val 73907"/>
            </a:avLst>
          </a:prstGeom>
          <a:solidFill>
            <a:srgbClr val="76758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45" name="AutoShape 21"/>
          <p:cNvSpPr>
            <a:spLocks noChangeArrowheads="1"/>
          </p:cNvSpPr>
          <p:nvPr/>
        </p:nvSpPr>
        <p:spPr bwMode="auto">
          <a:xfrm rot="-5343182">
            <a:off x="3153569" y="3299619"/>
            <a:ext cx="400050" cy="239712"/>
          </a:xfrm>
          <a:prstGeom prst="parallelogram">
            <a:avLst>
              <a:gd name="adj" fmla="val 74396"/>
            </a:avLst>
          </a:prstGeom>
          <a:solidFill>
            <a:srgbClr val="76758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46" name="AutoShape 22"/>
          <p:cNvSpPr>
            <a:spLocks noChangeArrowheads="1"/>
          </p:cNvSpPr>
          <p:nvPr/>
        </p:nvSpPr>
        <p:spPr bwMode="auto">
          <a:xfrm rot="-5343182">
            <a:off x="2891632" y="3356768"/>
            <a:ext cx="400050" cy="239713"/>
          </a:xfrm>
          <a:prstGeom prst="parallelogram">
            <a:avLst>
              <a:gd name="adj" fmla="val 74396"/>
            </a:avLst>
          </a:prstGeom>
          <a:solidFill>
            <a:srgbClr val="76758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47" name="AutoShape 23"/>
          <p:cNvSpPr>
            <a:spLocks noChangeArrowheads="1"/>
          </p:cNvSpPr>
          <p:nvPr/>
        </p:nvSpPr>
        <p:spPr bwMode="auto">
          <a:xfrm rot="-5343182">
            <a:off x="3763169" y="3232944"/>
            <a:ext cx="400050" cy="239712"/>
          </a:xfrm>
          <a:prstGeom prst="parallelogram">
            <a:avLst>
              <a:gd name="adj" fmla="val 74396"/>
            </a:avLst>
          </a:prstGeom>
          <a:solidFill>
            <a:srgbClr val="76758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50" name="AutoShape 26"/>
          <p:cNvSpPr>
            <a:spLocks noChangeArrowheads="1"/>
          </p:cNvSpPr>
          <p:nvPr/>
        </p:nvSpPr>
        <p:spPr bwMode="auto">
          <a:xfrm rot="-5343182">
            <a:off x="3244851" y="2867025"/>
            <a:ext cx="400050" cy="238125"/>
          </a:xfrm>
          <a:prstGeom prst="parallelogram">
            <a:avLst>
              <a:gd name="adj" fmla="val 74892"/>
            </a:avLst>
          </a:prstGeom>
          <a:solidFill>
            <a:srgbClr val="76758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51" name="AutoShape 27"/>
          <p:cNvSpPr>
            <a:spLocks noChangeArrowheads="1"/>
          </p:cNvSpPr>
          <p:nvPr/>
        </p:nvSpPr>
        <p:spPr bwMode="auto">
          <a:xfrm rot="-5343182">
            <a:off x="2891632" y="2899568"/>
            <a:ext cx="400050" cy="239713"/>
          </a:xfrm>
          <a:prstGeom prst="parallelogram">
            <a:avLst>
              <a:gd name="adj" fmla="val 74396"/>
            </a:avLst>
          </a:prstGeom>
          <a:solidFill>
            <a:srgbClr val="76758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52" name="AutoShape 28"/>
          <p:cNvSpPr>
            <a:spLocks noChangeArrowheads="1"/>
          </p:cNvSpPr>
          <p:nvPr/>
        </p:nvSpPr>
        <p:spPr bwMode="auto">
          <a:xfrm rot="-5343182">
            <a:off x="2663032" y="2975768"/>
            <a:ext cx="400050" cy="239713"/>
          </a:xfrm>
          <a:prstGeom prst="parallelogram">
            <a:avLst>
              <a:gd name="adj" fmla="val 74396"/>
            </a:avLst>
          </a:prstGeom>
          <a:solidFill>
            <a:srgbClr val="76758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54" name="AutoShape 30"/>
          <p:cNvSpPr>
            <a:spLocks noChangeArrowheads="1"/>
          </p:cNvSpPr>
          <p:nvPr/>
        </p:nvSpPr>
        <p:spPr bwMode="auto">
          <a:xfrm rot="-5343182">
            <a:off x="2434432" y="3051968"/>
            <a:ext cx="400050" cy="239713"/>
          </a:xfrm>
          <a:prstGeom prst="parallelogram">
            <a:avLst>
              <a:gd name="adj" fmla="val 74396"/>
            </a:avLst>
          </a:prstGeom>
          <a:solidFill>
            <a:srgbClr val="76758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55" name="AutoShape 31"/>
          <p:cNvSpPr>
            <a:spLocks noChangeArrowheads="1"/>
          </p:cNvSpPr>
          <p:nvPr/>
        </p:nvSpPr>
        <p:spPr bwMode="auto">
          <a:xfrm rot="-5343182">
            <a:off x="2654301" y="3205162"/>
            <a:ext cx="400050" cy="238125"/>
          </a:xfrm>
          <a:prstGeom prst="parallelogram">
            <a:avLst>
              <a:gd name="adj" fmla="val 74892"/>
            </a:avLst>
          </a:prstGeom>
          <a:solidFill>
            <a:srgbClr val="EEEDD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56" name="AutoShape 32"/>
          <p:cNvSpPr>
            <a:spLocks noChangeArrowheads="1"/>
          </p:cNvSpPr>
          <p:nvPr/>
        </p:nvSpPr>
        <p:spPr bwMode="auto">
          <a:xfrm rot="-5343182">
            <a:off x="2891632" y="3128168"/>
            <a:ext cx="400050" cy="239713"/>
          </a:xfrm>
          <a:prstGeom prst="parallelogram">
            <a:avLst>
              <a:gd name="adj" fmla="val 74396"/>
            </a:avLst>
          </a:prstGeom>
          <a:solidFill>
            <a:srgbClr val="EEEDD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57" name="AutoShape 33"/>
          <p:cNvSpPr>
            <a:spLocks noChangeArrowheads="1"/>
          </p:cNvSpPr>
          <p:nvPr/>
        </p:nvSpPr>
        <p:spPr bwMode="auto">
          <a:xfrm rot="-5343182">
            <a:off x="3172619" y="3056732"/>
            <a:ext cx="400050" cy="239712"/>
          </a:xfrm>
          <a:prstGeom prst="parallelogram">
            <a:avLst>
              <a:gd name="adj" fmla="val 74396"/>
            </a:avLst>
          </a:prstGeom>
          <a:solidFill>
            <a:srgbClr val="EEEDD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58" name="AutoShape 34"/>
          <p:cNvSpPr>
            <a:spLocks noChangeArrowheads="1"/>
          </p:cNvSpPr>
          <p:nvPr/>
        </p:nvSpPr>
        <p:spPr bwMode="auto">
          <a:xfrm rot="-5343182">
            <a:off x="3120232" y="3509168"/>
            <a:ext cx="400050" cy="239713"/>
          </a:xfrm>
          <a:prstGeom prst="parallelogram">
            <a:avLst>
              <a:gd name="adj" fmla="val 74396"/>
            </a:avLst>
          </a:prstGeom>
          <a:solidFill>
            <a:srgbClr val="EEEDD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59" name="AutoShape 35"/>
          <p:cNvSpPr>
            <a:spLocks noChangeArrowheads="1"/>
          </p:cNvSpPr>
          <p:nvPr/>
        </p:nvSpPr>
        <p:spPr bwMode="auto">
          <a:xfrm rot="-5343182">
            <a:off x="3449638" y="3503613"/>
            <a:ext cx="400050" cy="241300"/>
          </a:xfrm>
          <a:prstGeom prst="parallelogram">
            <a:avLst>
              <a:gd name="adj" fmla="val 73907"/>
            </a:avLst>
          </a:prstGeom>
          <a:solidFill>
            <a:srgbClr val="EEEDD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60" name="AutoShape 36"/>
          <p:cNvSpPr>
            <a:spLocks noChangeArrowheads="1"/>
          </p:cNvSpPr>
          <p:nvPr/>
        </p:nvSpPr>
        <p:spPr bwMode="auto">
          <a:xfrm rot="-5343182">
            <a:off x="3501232" y="3056731"/>
            <a:ext cx="400050" cy="239713"/>
          </a:xfrm>
          <a:prstGeom prst="parallelogram">
            <a:avLst>
              <a:gd name="adj" fmla="val 74396"/>
            </a:avLst>
          </a:prstGeom>
          <a:solidFill>
            <a:srgbClr val="EEEDD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61" name="AutoShape 37"/>
          <p:cNvSpPr>
            <a:spLocks noChangeArrowheads="1"/>
          </p:cNvSpPr>
          <p:nvPr/>
        </p:nvSpPr>
        <p:spPr bwMode="auto">
          <a:xfrm rot="-5343182">
            <a:off x="3748882" y="3480593"/>
            <a:ext cx="400050" cy="239713"/>
          </a:xfrm>
          <a:prstGeom prst="parallelogram">
            <a:avLst>
              <a:gd name="adj" fmla="val 74396"/>
            </a:avLst>
          </a:prstGeom>
          <a:solidFill>
            <a:srgbClr val="EEEDD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62" name="AutoShape 38"/>
          <p:cNvSpPr>
            <a:spLocks noChangeArrowheads="1"/>
          </p:cNvSpPr>
          <p:nvPr/>
        </p:nvSpPr>
        <p:spPr bwMode="auto">
          <a:xfrm rot="-5343182">
            <a:off x="4034632" y="3356768"/>
            <a:ext cx="400050" cy="239713"/>
          </a:xfrm>
          <a:prstGeom prst="parallelogram">
            <a:avLst>
              <a:gd name="adj" fmla="val 74396"/>
            </a:avLst>
          </a:prstGeom>
          <a:solidFill>
            <a:srgbClr val="EEEDD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63" name="AutoShape 39"/>
          <p:cNvSpPr>
            <a:spLocks noChangeArrowheads="1"/>
          </p:cNvSpPr>
          <p:nvPr/>
        </p:nvSpPr>
        <p:spPr bwMode="auto">
          <a:xfrm flipV="1">
            <a:off x="2286000" y="2133600"/>
            <a:ext cx="1600200" cy="495300"/>
          </a:xfrm>
          <a:prstGeom prst="wave">
            <a:avLst>
              <a:gd name="adj1" fmla="val 20644"/>
              <a:gd name="adj2" fmla="val 310"/>
            </a:avLst>
          </a:prstGeom>
          <a:solidFill>
            <a:srgbClr val="FFFFFF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64" name="AutoShape 40"/>
          <p:cNvSpPr>
            <a:spLocks noChangeArrowheads="1"/>
          </p:cNvSpPr>
          <p:nvPr/>
        </p:nvSpPr>
        <p:spPr bwMode="auto">
          <a:xfrm flipV="1">
            <a:off x="2286000" y="1562100"/>
            <a:ext cx="1600200" cy="495300"/>
          </a:xfrm>
          <a:prstGeom prst="wave">
            <a:avLst>
              <a:gd name="adj1" fmla="val 20644"/>
              <a:gd name="adj2" fmla="val 310"/>
            </a:avLst>
          </a:prstGeom>
          <a:solidFill>
            <a:srgbClr val="FFFFFF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65" name="AutoShape 41"/>
          <p:cNvSpPr>
            <a:spLocks noChangeArrowheads="1"/>
          </p:cNvSpPr>
          <p:nvPr/>
        </p:nvSpPr>
        <p:spPr bwMode="auto">
          <a:xfrm flipV="1">
            <a:off x="2286000" y="1866900"/>
            <a:ext cx="1600200" cy="495300"/>
          </a:xfrm>
          <a:prstGeom prst="wave">
            <a:avLst>
              <a:gd name="adj1" fmla="val 20644"/>
              <a:gd name="adj2" fmla="val 310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66" name="AutoShape 42"/>
          <p:cNvSpPr>
            <a:spLocks noChangeArrowheads="1"/>
          </p:cNvSpPr>
          <p:nvPr/>
        </p:nvSpPr>
        <p:spPr bwMode="auto">
          <a:xfrm flipV="1">
            <a:off x="2286000" y="2438400"/>
            <a:ext cx="1600200" cy="495300"/>
          </a:xfrm>
          <a:prstGeom prst="wave">
            <a:avLst>
              <a:gd name="adj1" fmla="val 20644"/>
              <a:gd name="adj2" fmla="val 310"/>
            </a:avLst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67" name="AutoShape 43"/>
          <p:cNvSpPr>
            <a:spLocks noChangeArrowheads="1"/>
          </p:cNvSpPr>
          <p:nvPr/>
        </p:nvSpPr>
        <p:spPr bwMode="auto">
          <a:xfrm rot="277332">
            <a:off x="5035550" y="1752600"/>
            <a:ext cx="1676400" cy="381000"/>
          </a:xfrm>
          <a:prstGeom prst="doubleWave">
            <a:avLst>
              <a:gd name="adj1" fmla="val 10319"/>
              <a:gd name="adj2" fmla="val -190"/>
            </a:avLst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68" name="AutoShape 44"/>
          <p:cNvSpPr>
            <a:spLocks noChangeArrowheads="1"/>
          </p:cNvSpPr>
          <p:nvPr/>
        </p:nvSpPr>
        <p:spPr bwMode="auto">
          <a:xfrm rot="277332">
            <a:off x="5010150" y="2032000"/>
            <a:ext cx="1676400" cy="381000"/>
          </a:xfrm>
          <a:prstGeom prst="doubleWave">
            <a:avLst>
              <a:gd name="adj1" fmla="val 10319"/>
              <a:gd name="adj2" fmla="val -19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69" name="AutoShape 45"/>
          <p:cNvSpPr>
            <a:spLocks noChangeArrowheads="1"/>
          </p:cNvSpPr>
          <p:nvPr/>
        </p:nvSpPr>
        <p:spPr bwMode="auto">
          <a:xfrm rot="277332">
            <a:off x="4984750" y="2317750"/>
            <a:ext cx="1676400" cy="381000"/>
          </a:xfrm>
          <a:prstGeom prst="doubleWave">
            <a:avLst>
              <a:gd name="adj1" fmla="val 10319"/>
              <a:gd name="adj2" fmla="val -190"/>
            </a:avLst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70" name="AutoShape 46"/>
          <p:cNvSpPr>
            <a:spLocks noChangeArrowheads="1"/>
          </p:cNvSpPr>
          <p:nvPr/>
        </p:nvSpPr>
        <p:spPr bwMode="auto">
          <a:xfrm rot="277332">
            <a:off x="4997450" y="2597150"/>
            <a:ext cx="1676400" cy="381000"/>
          </a:xfrm>
          <a:prstGeom prst="doubleWave">
            <a:avLst>
              <a:gd name="adj1" fmla="val 10319"/>
              <a:gd name="adj2" fmla="val -19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71" name="AutoShape 47"/>
          <p:cNvSpPr>
            <a:spLocks noChangeArrowheads="1"/>
          </p:cNvSpPr>
          <p:nvPr/>
        </p:nvSpPr>
        <p:spPr bwMode="auto">
          <a:xfrm rot="277332">
            <a:off x="4953000" y="2863850"/>
            <a:ext cx="1676400" cy="381000"/>
          </a:xfrm>
          <a:prstGeom prst="doubleWave">
            <a:avLst>
              <a:gd name="adj1" fmla="val 10319"/>
              <a:gd name="adj2" fmla="val -190"/>
            </a:avLst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6638" name="AutoShape 14"/>
          <p:cNvSpPr>
            <a:spLocks noChangeArrowheads="1"/>
          </p:cNvSpPr>
          <p:nvPr/>
        </p:nvSpPr>
        <p:spPr bwMode="auto">
          <a:xfrm flipV="1">
            <a:off x="2286000" y="2667000"/>
            <a:ext cx="1600200" cy="495300"/>
          </a:xfrm>
          <a:prstGeom prst="wave">
            <a:avLst>
              <a:gd name="adj1" fmla="val 20644"/>
              <a:gd name="adj2" fmla="val 310"/>
            </a:avLst>
          </a:prstGeom>
          <a:solidFill>
            <a:srgbClr val="FFFFFF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0"/>
                            </p:stCondLst>
                            <p:childTnLst>
                              <p:par>
                                <p:cTn id="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500"/>
                            </p:stCondLst>
                            <p:childTnLst>
                              <p:par>
                                <p:cTn id="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500"/>
                            </p:stCondLst>
                            <p:childTnLst>
                              <p:par>
                                <p:cTn id="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000"/>
                            </p:stCondLst>
                            <p:childTnLst>
                              <p:par>
                                <p:cTn id="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500"/>
                            </p:stCondLst>
                            <p:childTnLst>
                              <p:par>
                                <p:cTn id="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500"/>
                            </p:stCondLst>
                            <p:childTnLst>
                              <p:par>
                                <p:cTn id="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3000"/>
                            </p:stCondLst>
                            <p:childTnLst>
                              <p:par>
                                <p:cTn id="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500"/>
                            </p:stCondLst>
                            <p:childTnLst>
                              <p:par>
                                <p:cTn id="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4000"/>
                            </p:stCondLst>
                            <p:childTnLst>
                              <p:par>
                                <p:cTn id="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4500"/>
                            </p:stCondLst>
                            <p:childTnLst>
                              <p:par>
                                <p:cTn id="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0"/>
                            </p:stCondLst>
                            <p:childTnLst>
                              <p:par>
                                <p:cTn id="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500"/>
                            </p:stCondLst>
                            <p:childTnLst>
                              <p:par>
                                <p:cTn id="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6000"/>
                            </p:stCondLst>
                            <p:childTnLst>
                              <p:par>
                                <p:cTn id="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6500"/>
                            </p:stCondLst>
                            <p:childTnLst>
                              <p:par>
                                <p:cTn id="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7000"/>
                            </p:stCondLst>
                            <p:childTnLst>
                              <p:par>
                                <p:cTn id="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7500"/>
                            </p:stCondLst>
                            <p:childTnLst>
                              <p:par>
                                <p:cTn id="8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8000"/>
                            </p:stCondLst>
                            <p:childTnLst>
                              <p:par>
                                <p:cTn id="8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8500"/>
                            </p:stCondLst>
                            <p:childTnLst>
                              <p:par>
                                <p:cTn id="9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9000"/>
                            </p:stCondLst>
                            <p:childTnLst>
                              <p:par>
                                <p:cTn id="9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9500"/>
                            </p:stCondLst>
                            <p:childTnLst>
                              <p:par>
                                <p:cTn id="9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500"/>
                            </p:stCondLst>
                            <p:childTnLst>
                              <p:par>
                                <p:cTn id="10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1500"/>
                            </p:stCondLst>
                            <p:childTnLst>
                              <p:par>
                                <p:cTn id="10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2000"/>
                            </p:stCondLst>
                            <p:childTnLst>
                              <p:par>
                                <p:cTn id="11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animBg="1" autoUpdateAnimBg="0"/>
      <p:bldP spid="26634" grpId="0" animBg="1"/>
      <p:bldP spid="26635" grpId="0" animBg="1"/>
      <p:bldP spid="26636" grpId="0" animBg="1"/>
      <p:bldP spid="26637" grpId="0" animBg="1"/>
      <p:bldP spid="26639" grpId="0" animBg="1"/>
      <p:bldP spid="26640" grpId="0" animBg="1"/>
      <p:bldP spid="26641" grpId="0" animBg="1"/>
      <p:bldP spid="26642" grpId="0" animBg="1"/>
      <p:bldP spid="26643" grpId="0" animBg="1"/>
      <p:bldP spid="26644" grpId="0" animBg="1"/>
      <p:bldP spid="26645" grpId="0" animBg="1"/>
      <p:bldP spid="26646" grpId="0" animBg="1"/>
      <p:bldP spid="26647" grpId="0" animBg="1"/>
      <p:bldP spid="26650" grpId="0" animBg="1"/>
      <p:bldP spid="26651" grpId="0" animBg="1"/>
      <p:bldP spid="26652" grpId="0" animBg="1"/>
      <p:bldP spid="26654" grpId="0" animBg="1"/>
      <p:bldP spid="26655" grpId="0" animBg="1"/>
      <p:bldP spid="26656" grpId="0" animBg="1"/>
      <p:bldP spid="26657" grpId="0" animBg="1"/>
      <p:bldP spid="26658" grpId="0" animBg="1"/>
      <p:bldP spid="26659" grpId="0" animBg="1"/>
      <p:bldP spid="26660" grpId="0" animBg="1"/>
      <p:bldP spid="26661" grpId="0" animBg="1"/>
      <p:bldP spid="26662" grpId="0" animBg="1"/>
      <p:bldP spid="26663" grpId="0" animBg="1"/>
      <p:bldP spid="26664" grpId="0" animBg="1"/>
      <p:bldP spid="26665" grpId="0" animBg="1"/>
      <p:bldP spid="26666" grpId="0" animBg="1"/>
      <p:bldP spid="26667" grpId="0" animBg="1"/>
      <p:bldP spid="26668" grpId="0" animBg="1"/>
      <p:bldP spid="26669" grpId="0" animBg="1"/>
      <p:bldP spid="26670" grpId="0" animBg="1"/>
      <p:bldP spid="26671" grpId="0" animBg="1"/>
      <p:bldP spid="266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542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988840"/>
            <a:ext cx="5715487" cy="377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573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204864"/>
            <a:ext cx="7487898" cy="2877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83768" y="620688"/>
            <a:ext cx="4608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Rhythm</a:t>
            </a:r>
            <a:r>
              <a:rPr lang="en-US" sz="3200" dirty="0" smtClean="0"/>
              <a:t> </a:t>
            </a:r>
            <a:r>
              <a:rPr lang="en-US" sz="3200" dirty="0" smtClean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definition</a:t>
            </a:r>
            <a:endParaRPr lang="en-GB" sz="3200" dirty="0" smtClean="0">
              <a:solidFill>
                <a:schemeClr val="tx2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57200" y="1600200"/>
            <a:ext cx="8229600" cy="4421087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274320" indent="-274320" algn="justLow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sz="2600" dirty="0" smtClean="0"/>
              <a:t>A </a:t>
            </a:r>
            <a:r>
              <a:rPr lang="en-US" sz="2600" b="1" u="sng" dirty="0" smtClean="0"/>
              <a:t>visual tempo </a:t>
            </a:r>
            <a:r>
              <a:rPr lang="en-US" sz="2800" b="1" u="sng" dirty="0" smtClean="0"/>
              <a:t>or</a:t>
            </a:r>
            <a:r>
              <a:rPr lang="en-US" sz="2600" b="1" u="sng" dirty="0" smtClean="0"/>
              <a:t> beat</a:t>
            </a:r>
            <a:r>
              <a:rPr lang="en-US" sz="2600" dirty="0" smtClean="0"/>
              <a:t>. The principle of design that refers to a </a:t>
            </a:r>
            <a:r>
              <a:rPr lang="en-US" sz="2600" b="1" u="sng" dirty="0" smtClean="0"/>
              <a:t>regular repetition of elements </a:t>
            </a:r>
            <a:r>
              <a:rPr lang="en-US" sz="2600" dirty="0" smtClean="0"/>
              <a:t>of art to produce the look and </a:t>
            </a:r>
            <a:r>
              <a:rPr lang="en-US" sz="2600" b="1" u="sng" dirty="0" smtClean="0"/>
              <a:t>feel of movement</a:t>
            </a:r>
            <a:r>
              <a:rPr lang="en-US" sz="2600" dirty="0" smtClean="0"/>
              <a:t>. </a:t>
            </a:r>
          </a:p>
          <a:p>
            <a:pPr marL="274320" indent="-274320" algn="justLow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sz="2600" dirty="0" smtClean="0"/>
              <a:t>It is often achieved through the </a:t>
            </a:r>
            <a:r>
              <a:rPr lang="en-US" sz="2600" b="1" u="sng" dirty="0" smtClean="0"/>
              <a:t>careful placement </a:t>
            </a:r>
            <a:r>
              <a:rPr lang="en-US" sz="2600" dirty="0" smtClean="0"/>
              <a:t>of </a:t>
            </a:r>
            <a:r>
              <a:rPr lang="en-US" sz="2600" b="1" u="sng" dirty="0" smtClean="0"/>
              <a:t>repeated components </a:t>
            </a:r>
            <a:r>
              <a:rPr lang="en-US" sz="2600" dirty="0" smtClean="0"/>
              <a:t>which invite the </a:t>
            </a:r>
            <a:r>
              <a:rPr lang="en-US" sz="2600" b="1" u="sng" dirty="0" smtClean="0"/>
              <a:t>viewer's eye </a:t>
            </a:r>
            <a:r>
              <a:rPr lang="en-US" sz="2600" dirty="0" smtClean="0"/>
              <a:t>to </a:t>
            </a:r>
            <a:r>
              <a:rPr lang="en-US" sz="2600" b="1" u="sng" dirty="0" smtClean="0"/>
              <a:t>jump rapidly </a:t>
            </a:r>
            <a:r>
              <a:rPr lang="en-US" sz="2600" dirty="0" smtClean="0"/>
              <a:t>or glide smoothly from one to the next.</a:t>
            </a:r>
          </a:p>
          <a:p>
            <a:pPr marL="274320" indent="-274320" algn="justLow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sz="2800" dirty="0" smtClean="0">
                <a:latin typeface="Times New Roman" pitchFamily="18" charset="0"/>
              </a:rPr>
              <a:t>Flow of </a:t>
            </a:r>
            <a:r>
              <a:rPr lang="en-US" sz="2600" b="1" u="sng" dirty="0" smtClean="0"/>
              <a:t>lines</a:t>
            </a:r>
            <a:r>
              <a:rPr lang="en-US" sz="2800" dirty="0" smtClean="0">
                <a:latin typeface="Times New Roman" pitchFamily="18" charset="0"/>
              </a:rPr>
              <a:t>, </a:t>
            </a:r>
            <a:r>
              <a:rPr lang="en-US" sz="2600" b="1" u="sng" dirty="0" smtClean="0"/>
              <a:t>textures</a:t>
            </a:r>
            <a:r>
              <a:rPr lang="en-US" sz="2800" dirty="0" smtClean="0">
                <a:latin typeface="Times New Roman" pitchFamily="18" charset="0"/>
              </a:rPr>
              <a:t>, and </a:t>
            </a:r>
            <a:r>
              <a:rPr lang="en-US" sz="2600" b="1" u="sng" dirty="0" smtClean="0"/>
              <a:t>colors</a:t>
            </a:r>
            <a:r>
              <a:rPr lang="en-US" sz="2800" dirty="0" smtClean="0">
                <a:latin typeface="Times New Roman" pitchFamily="18" charset="0"/>
              </a:rPr>
              <a:t> that evokes a sense of </a:t>
            </a:r>
            <a:r>
              <a:rPr lang="en-US" sz="2600" b="1" u="sng" dirty="0" smtClean="0"/>
              <a:t>motion</a:t>
            </a:r>
            <a:r>
              <a:rPr lang="en-US" sz="2800" dirty="0" smtClean="0">
                <a:latin typeface="Times New Roman" pitchFamily="18" charset="0"/>
              </a:rPr>
              <a:t>.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helps to create </a:t>
            </a:r>
            <a:r>
              <a:rPr lang="en-US" sz="2800" b="1" u="sng" dirty="0" smtClean="0"/>
              <a:t>rhythm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</a:t>
            </a:r>
            <a:r>
              <a:rPr lang="en-US" sz="2800" b="1" u="sng" dirty="0" smtClean="0"/>
              <a:t>harmony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274320" indent="-274320" algn="justLow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sz="2800" b="1" u="sng" dirty="0" smtClean="0"/>
              <a:t>Rhythm accomplished </a:t>
            </a:r>
            <a:r>
              <a:rPr lang="en-US" sz="2800" dirty="0" smtClean="0">
                <a:latin typeface="Times New Roman" pitchFamily="18" charset="0"/>
              </a:rPr>
              <a:t>by repeating the </a:t>
            </a:r>
            <a:r>
              <a:rPr lang="en-US" sz="2800" b="1" u="sng" dirty="0" smtClean="0"/>
              <a:t>leading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b="1" u="sng" dirty="0" smtClean="0"/>
              <a:t>color</a:t>
            </a:r>
            <a:r>
              <a:rPr lang="en-US" sz="2800" dirty="0" smtClean="0">
                <a:latin typeface="Times New Roman" pitchFamily="18" charset="0"/>
              </a:rPr>
              <a:t>, </a:t>
            </a:r>
            <a:r>
              <a:rPr lang="en-US" sz="2800" b="1" u="sng" dirty="0" smtClean="0"/>
              <a:t>strongest line</a:t>
            </a:r>
            <a:r>
              <a:rPr lang="en-US" sz="2800" dirty="0" smtClean="0">
                <a:latin typeface="Times New Roman" pitchFamily="18" charset="0"/>
              </a:rPr>
              <a:t>, the </a:t>
            </a:r>
            <a:r>
              <a:rPr lang="en-US" sz="2800" b="1" u="sng" dirty="0" smtClean="0"/>
              <a:t>dominant form </a:t>
            </a:r>
            <a:r>
              <a:rPr lang="en-US" sz="2800" dirty="0" smtClean="0">
                <a:latin typeface="Times New Roman" pitchFamily="18" charset="0"/>
              </a:rPr>
              <a:t>or </a:t>
            </a:r>
            <a:r>
              <a:rPr lang="en-US" sz="2800" b="1" u="sng" dirty="0" smtClean="0"/>
              <a:t>texture</a:t>
            </a:r>
            <a:r>
              <a:rPr lang="en-US" sz="2800" dirty="0" smtClean="0">
                <a:latin typeface="Times New Roman" pitchFamily="18" charset="0"/>
              </a:rPr>
              <a:t>.</a:t>
            </a: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614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268760"/>
            <a:ext cx="3816424" cy="519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921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412776"/>
            <a:ext cx="5676280" cy="4606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00808"/>
            <a:ext cx="6329157" cy="4240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7287" y="2329656"/>
            <a:ext cx="68294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84784"/>
            <a:ext cx="6552728" cy="4619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268760"/>
            <a:ext cx="6387339" cy="479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84784"/>
            <a:ext cx="6590592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556792"/>
            <a:ext cx="6406712" cy="4885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268760"/>
            <a:ext cx="6933142" cy="5199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628800"/>
            <a:ext cx="6457709" cy="472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268760"/>
            <a:ext cx="8640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GB" sz="2000" b="1" u="sng" dirty="0" smtClean="0"/>
              <a:t>Repeating</a:t>
            </a:r>
            <a:r>
              <a:rPr lang="en-GB" sz="2000" dirty="0" smtClean="0"/>
              <a:t> visual elements such as </a:t>
            </a:r>
            <a:r>
              <a:rPr lang="en-GB" sz="2000" b="1" u="sng" dirty="0" smtClean="0"/>
              <a:t>line</a:t>
            </a:r>
            <a:r>
              <a:rPr lang="en-GB" sz="2000" dirty="0" smtClean="0"/>
              <a:t>, </a:t>
            </a:r>
            <a:r>
              <a:rPr lang="en-GB" sz="2000" b="1" u="sng" dirty="0" err="1" smtClean="0"/>
              <a:t>color</a:t>
            </a:r>
            <a:r>
              <a:rPr lang="en-GB" sz="2000" dirty="0" smtClean="0"/>
              <a:t>, </a:t>
            </a:r>
            <a:r>
              <a:rPr lang="en-GB" sz="2000" b="1" u="sng" dirty="0" smtClean="0"/>
              <a:t>shape</a:t>
            </a:r>
            <a:r>
              <a:rPr lang="en-GB" sz="2000" dirty="0" smtClean="0"/>
              <a:t>, </a:t>
            </a:r>
            <a:r>
              <a:rPr lang="en-GB" sz="2000" b="1" u="sng" dirty="0" smtClean="0"/>
              <a:t>texture</a:t>
            </a:r>
            <a:r>
              <a:rPr lang="en-GB" sz="2000" dirty="0" smtClean="0"/>
              <a:t>, </a:t>
            </a:r>
            <a:r>
              <a:rPr lang="en-GB" sz="2000" b="1" u="sng" dirty="0" smtClean="0"/>
              <a:t>value</a:t>
            </a:r>
            <a:r>
              <a:rPr lang="en-GB" sz="2000" dirty="0" smtClean="0"/>
              <a:t> or </a:t>
            </a:r>
            <a:r>
              <a:rPr lang="en-GB" sz="2000" b="1" u="sng" dirty="0" smtClean="0"/>
              <a:t>image</a:t>
            </a:r>
            <a:r>
              <a:rPr lang="en-GB" sz="2000" dirty="0" smtClean="0"/>
              <a:t> </a:t>
            </a:r>
            <a:r>
              <a:rPr lang="en-GB" sz="2000" b="1" u="sng" dirty="0" smtClean="0"/>
              <a:t>tends</a:t>
            </a:r>
            <a:r>
              <a:rPr lang="en-GB" sz="2000" dirty="0" smtClean="0"/>
              <a:t> to </a:t>
            </a:r>
            <a:r>
              <a:rPr lang="en-GB" sz="2000" b="1" u="sng" dirty="0" smtClean="0"/>
              <a:t>unify</a:t>
            </a:r>
            <a:r>
              <a:rPr lang="en-GB" sz="2000" dirty="0" smtClean="0"/>
              <a:t> the total </a:t>
            </a:r>
            <a:r>
              <a:rPr lang="en-GB" sz="2000" b="1" u="sng" dirty="0" smtClean="0"/>
              <a:t>effect of a work </a:t>
            </a:r>
            <a:r>
              <a:rPr lang="en-GB" sz="2000" dirty="0" smtClean="0"/>
              <a:t>of art as well as </a:t>
            </a:r>
            <a:r>
              <a:rPr lang="en-GB" sz="2000" b="1" u="sng" dirty="0" smtClean="0"/>
              <a:t>create</a:t>
            </a:r>
            <a:r>
              <a:rPr lang="en-GB" sz="2000" dirty="0" smtClean="0"/>
              <a:t> </a:t>
            </a:r>
            <a:r>
              <a:rPr lang="en-GB" sz="2000" b="1" u="sng" dirty="0" smtClean="0"/>
              <a:t>rhythm</a:t>
            </a:r>
            <a:r>
              <a:rPr lang="en-GB" sz="2000" dirty="0" smtClean="0"/>
              <a:t>. </a:t>
            </a:r>
            <a:r>
              <a:rPr lang="en-GB" sz="2000" b="1" u="sng" dirty="0" smtClean="0"/>
              <a:t>Repetition</a:t>
            </a:r>
            <a:r>
              <a:rPr lang="en-GB" sz="2000" dirty="0" smtClean="0"/>
              <a:t> can take the </a:t>
            </a:r>
            <a:r>
              <a:rPr lang="en-GB" sz="2000" b="1" u="sng" dirty="0" smtClean="0"/>
              <a:t>form</a:t>
            </a:r>
            <a:r>
              <a:rPr lang="en-GB" sz="2000" dirty="0" smtClean="0"/>
              <a:t> of an </a:t>
            </a:r>
            <a:r>
              <a:rPr lang="en-GB" sz="2000" b="1" u="sng" dirty="0" smtClean="0"/>
              <a:t>exact duplication </a:t>
            </a:r>
            <a:r>
              <a:rPr lang="en-GB" sz="2000" dirty="0" smtClean="0"/>
              <a:t>(pattern), or </a:t>
            </a:r>
            <a:r>
              <a:rPr lang="en-GB" sz="2000" b="1" u="sng" dirty="0" smtClean="0"/>
              <a:t>near duplication</a:t>
            </a:r>
            <a:r>
              <a:rPr lang="en-GB" sz="2000" dirty="0" smtClean="0"/>
              <a:t>, or </a:t>
            </a:r>
            <a:r>
              <a:rPr lang="en-GB" sz="2000" b="1" u="sng" dirty="0" smtClean="0"/>
              <a:t>duplication with variety</a:t>
            </a:r>
            <a:r>
              <a:rPr lang="en-GB" sz="2000" dirty="0" smtClean="0"/>
              <a:t>.</a:t>
            </a:r>
            <a:endParaRPr lang="en-US" sz="2000" dirty="0"/>
          </a:p>
        </p:txBody>
      </p:sp>
      <p:pic>
        <p:nvPicPr>
          <p:cNvPr id="9" name="Content Placeholder 8" descr="Clip_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2924944"/>
            <a:ext cx="6192688" cy="3357293"/>
          </a:xfr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268760"/>
            <a:ext cx="6648075" cy="4983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7581687" cy="442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628800"/>
            <a:ext cx="6007860" cy="4505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340768"/>
            <a:ext cx="7206706" cy="4165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980728"/>
            <a:ext cx="3888432" cy="5467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340768"/>
            <a:ext cx="6408712" cy="480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764704"/>
            <a:ext cx="84249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GB" sz="2000" b="1" u="sng" dirty="0" smtClean="0"/>
              <a:t>Exact duplication repetition</a:t>
            </a:r>
            <a:r>
              <a:rPr lang="en-GB" sz="2000" dirty="0" smtClean="0"/>
              <a:t>:</a:t>
            </a:r>
          </a:p>
          <a:p>
            <a:pPr algn="justLow"/>
            <a:r>
              <a:rPr lang="en-GB" sz="2000" dirty="0" smtClean="0"/>
              <a:t>In this </a:t>
            </a:r>
            <a:r>
              <a:rPr lang="en-GB" sz="2000" b="1" u="sng" dirty="0" smtClean="0"/>
              <a:t>composition</a:t>
            </a:r>
            <a:r>
              <a:rPr lang="en-GB" sz="2000" dirty="0" smtClean="0"/>
              <a:t>, </a:t>
            </a:r>
            <a:r>
              <a:rPr lang="en-GB" sz="2000" b="1" u="sng" dirty="0" smtClean="0"/>
              <a:t>eye tends </a:t>
            </a:r>
            <a:r>
              <a:rPr lang="en-GB" sz="2000" dirty="0" smtClean="0"/>
              <a:t>to </a:t>
            </a:r>
            <a:r>
              <a:rPr lang="en-GB" sz="2000" b="1" u="sng" dirty="0" smtClean="0"/>
              <a:t>travel</a:t>
            </a:r>
            <a:r>
              <a:rPr lang="en-GB" sz="2000" dirty="0" smtClean="0"/>
              <a:t> around the </a:t>
            </a:r>
            <a:r>
              <a:rPr lang="en-GB" sz="2000" b="1" u="sng" dirty="0" smtClean="0"/>
              <a:t>whole piece</a:t>
            </a:r>
            <a:r>
              <a:rPr lang="en-GB" sz="2000" dirty="0" smtClean="0"/>
              <a:t>. When the </a:t>
            </a:r>
            <a:r>
              <a:rPr lang="en-GB" sz="2000" b="1" u="sng" dirty="0" smtClean="0"/>
              <a:t>pennies are repeated</a:t>
            </a:r>
            <a:r>
              <a:rPr lang="en-GB" sz="2000" dirty="0" smtClean="0"/>
              <a:t>, they </a:t>
            </a:r>
            <a:r>
              <a:rPr lang="en-GB" sz="2000" b="1" u="sng" dirty="0" smtClean="0"/>
              <a:t>create a pattern </a:t>
            </a:r>
            <a:r>
              <a:rPr lang="en-GB" sz="2000" dirty="0" smtClean="0"/>
              <a:t>in the </a:t>
            </a:r>
            <a:r>
              <a:rPr lang="en-GB" sz="2000" b="1" u="sng" dirty="0" smtClean="0"/>
              <a:t>gaps</a:t>
            </a:r>
            <a:r>
              <a:rPr lang="en-GB" sz="2000" dirty="0" smtClean="0"/>
              <a:t> </a:t>
            </a:r>
            <a:r>
              <a:rPr lang="en-GB" sz="2000" b="1" u="sng" dirty="0" smtClean="0"/>
              <a:t>between t</a:t>
            </a:r>
            <a:r>
              <a:rPr lang="en-GB" sz="2000" dirty="0" smtClean="0"/>
              <a:t>hem. Some of the </a:t>
            </a:r>
            <a:r>
              <a:rPr lang="en-GB" sz="2000" b="1" u="sng" dirty="0" smtClean="0"/>
              <a:t>pennies are heads up </a:t>
            </a:r>
            <a:r>
              <a:rPr lang="en-GB" sz="2000" dirty="0" smtClean="0"/>
              <a:t>and others are </a:t>
            </a:r>
            <a:r>
              <a:rPr lang="en-GB" sz="2000" b="1" u="sng" dirty="0" smtClean="0"/>
              <a:t>tails up</a:t>
            </a:r>
            <a:r>
              <a:rPr lang="en-GB" sz="2000" dirty="0" smtClean="0"/>
              <a:t>. This also provides a </a:t>
            </a:r>
            <a:r>
              <a:rPr lang="en-GB" sz="2000" b="1" u="sng" dirty="0" smtClean="0"/>
              <a:t>pattern</a:t>
            </a:r>
            <a:r>
              <a:rPr lang="en-GB" sz="2000" dirty="0" smtClean="0"/>
              <a:t>.</a:t>
            </a:r>
            <a:endParaRPr lang="en-GB" sz="2000" b="1" dirty="0"/>
          </a:p>
        </p:txBody>
      </p:sp>
      <p:pic>
        <p:nvPicPr>
          <p:cNvPr id="8" name="Content Placeholder 7" descr="repititionpenniesJonSulliva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2492896"/>
            <a:ext cx="5033532" cy="3775149"/>
          </a:xfr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 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764704"/>
            <a:ext cx="84249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GB" sz="2000" b="1" u="sng" dirty="0" smtClean="0"/>
              <a:t>A near duplication repetition </a:t>
            </a:r>
            <a:r>
              <a:rPr lang="en-GB" sz="2000" b="1" dirty="0" smtClean="0"/>
              <a:t>:</a:t>
            </a:r>
          </a:p>
          <a:p>
            <a:pPr algn="justLow"/>
            <a:r>
              <a:rPr lang="en-GB" sz="2000" dirty="0" smtClean="0"/>
              <a:t>These plant </a:t>
            </a:r>
            <a:r>
              <a:rPr lang="en-GB" sz="2000" b="1" u="sng" dirty="0" smtClean="0"/>
              <a:t>bulbs aren't quite the same </a:t>
            </a:r>
            <a:r>
              <a:rPr lang="en-GB" sz="2000" dirty="0" smtClean="0"/>
              <a:t>as the </a:t>
            </a:r>
            <a:r>
              <a:rPr lang="en-GB" sz="2000" b="1" u="sng" dirty="0" smtClean="0"/>
              <a:t>pennies</a:t>
            </a:r>
            <a:r>
              <a:rPr lang="en-GB" sz="2000" dirty="0" smtClean="0"/>
              <a:t> in that it's not as </a:t>
            </a:r>
            <a:r>
              <a:rPr lang="en-GB" sz="2000" b="1" u="sng" dirty="0" smtClean="0"/>
              <a:t>organized</a:t>
            </a:r>
            <a:r>
              <a:rPr lang="en-GB" sz="2000" dirty="0" smtClean="0"/>
              <a:t>. The </a:t>
            </a:r>
            <a:r>
              <a:rPr lang="en-GB" sz="2000" b="1" u="sng" dirty="0" smtClean="0"/>
              <a:t>green portions </a:t>
            </a:r>
            <a:r>
              <a:rPr lang="en-GB" sz="2000" dirty="0" smtClean="0"/>
              <a:t>are in </a:t>
            </a:r>
            <a:r>
              <a:rPr lang="en-GB" sz="2000" b="1" u="sng" dirty="0" smtClean="0"/>
              <a:t>different directions</a:t>
            </a:r>
            <a:r>
              <a:rPr lang="en-GB" sz="2000" dirty="0" smtClean="0"/>
              <a:t>, which make this photo </a:t>
            </a:r>
            <a:r>
              <a:rPr lang="en-GB" sz="2000" b="1" u="sng" dirty="0" smtClean="0"/>
              <a:t>chaotic</a:t>
            </a:r>
            <a:r>
              <a:rPr lang="en-GB" sz="2000" dirty="0" smtClean="0"/>
              <a:t>. So this is an example of how </a:t>
            </a:r>
            <a:r>
              <a:rPr lang="en-GB" sz="2000" b="1" u="sng" dirty="0" smtClean="0"/>
              <a:t>repetition</a:t>
            </a:r>
            <a:r>
              <a:rPr lang="en-GB" sz="2000" dirty="0" smtClean="0"/>
              <a:t> can be </a:t>
            </a:r>
            <a:r>
              <a:rPr lang="en-GB" sz="2000" b="1" u="sng" dirty="0" smtClean="0"/>
              <a:t>used to create chaos</a:t>
            </a:r>
            <a:r>
              <a:rPr lang="en-GB" sz="2000" dirty="0" smtClean="0"/>
              <a:t>.</a:t>
            </a:r>
            <a:endParaRPr lang="en-GB" sz="2000" b="1" dirty="0"/>
          </a:p>
        </p:txBody>
      </p:sp>
      <p:pic>
        <p:nvPicPr>
          <p:cNvPr id="8" name="Content Placeholder 7" descr="repititionpitayaphotos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34149" y="2656763"/>
            <a:ext cx="5490179" cy="3652557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 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764704"/>
            <a:ext cx="84249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GB" sz="2000" b="1" u="sng" dirty="0" smtClean="0"/>
              <a:t>A duplication with variety repetition </a:t>
            </a:r>
            <a:r>
              <a:rPr lang="en-GB" sz="2000" b="1" dirty="0" smtClean="0"/>
              <a:t>:</a:t>
            </a:r>
          </a:p>
          <a:p>
            <a:pPr algn="justLow"/>
            <a:r>
              <a:rPr lang="en-GB" sz="2000" dirty="0" smtClean="0"/>
              <a:t>The </a:t>
            </a:r>
            <a:r>
              <a:rPr lang="en-GB" sz="2000" b="1" u="sng" dirty="0" smtClean="0"/>
              <a:t>squares </a:t>
            </a:r>
            <a:r>
              <a:rPr lang="en-GB" sz="2000" dirty="0" smtClean="0"/>
              <a:t>are obviously </a:t>
            </a:r>
            <a:r>
              <a:rPr lang="en-GB" sz="2000" b="1" u="sng" dirty="0" smtClean="0"/>
              <a:t>repeated</a:t>
            </a:r>
            <a:r>
              <a:rPr lang="en-GB" sz="2000" dirty="0" smtClean="0"/>
              <a:t> in this piece of art. The </a:t>
            </a:r>
            <a:r>
              <a:rPr lang="en-GB" sz="2000" b="1" u="sng" dirty="0" err="1" smtClean="0"/>
              <a:t>colors</a:t>
            </a:r>
            <a:r>
              <a:rPr lang="en-GB" sz="2000" dirty="0" smtClean="0"/>
              <a:t> are </a:t>
            </a:r>
            <a:r>
              <a:rPr lang="en-GB" sz="2000" b="1" u="sng" dirty="0" smtClean="0"/>
              <a:t>repeated</a:t>
            </a:r>
            <a:r>
              <a:rPr lang="en-GB" sz="2000" dirty="0" smtClean="0"/>
              <a:t> as well. The way the </a:t>
            </a:r>
            <a:r>
              <a:rPr lang="en-GB" sz="2000" b="1" u="sng" dirty="0" smtClean="0"/>
              <a:t>repetition</a:t>
            </a:r>
            <a:r>
              <a:rPr lang="en-GB" sz="2000" dirty="0" smtClean="0"/>
              <a:t> is </a:t>
            </a:r>
            <a:r>
              <a:rPr lang="en-GB" sz="2000" b="1" u="sng" dirty="0" smtClean="0"/>
              <a:t>complete</a:t>
            </a:r>
            <a:r>
              <a:rPr lang="en-GB" sz="2000" dirty="0" smtClean="0"/>
              <a:t> in this piece gives the piece of art a </a:t>
            </a:r>
            <a:r>
              <a:rPr lang="en-GB" sz="2000" b="1" u="sng" dirty="0" smtClean="0"/>
              <a:t>sense of balance </a:t>
            </a:r>
            <a:r>
              <a:rPr lang="en-GB" sz="2000" dirty="0" smtClean="0"/>
              <a:t>as well as </a:t>
            </a:r>
            <a:r>
              <a:rPr lang="en-GB" sz="2000" b="1" u="sng" dirty="0" smtClean="0"/>
              <a:t>uniqueness</a:t>
            </a:r>
            <a:r>
              <a:rPr lang="en-GB" sz="2000" dirty="0" smtClean="0"/>
              <a:t>, because your </a:t>
            </a:r>
            <a:r>
              <a:rPr lang="en-GB" sz="2000" b="1" u="sng" dirty="0" smtClean="0"/>
              <a:t>eye goes </a:t>
            </a:r>
            <a:r>
              <a:rPr lang="en-GB" sz="2000" dirty="0" smtClean="0"/>
              <a:t>around the </a:t>
            </a:r>
            <a:r>
              <a:rPr lang="en-GB" sz="2000" b="1" u="sng" dirty="0" smtClean="0"/>
              <a:t>whole piece</a:t>
            </a:r>
            <a:r>
              <a:rPr lang="en-GB" sz="2000" dirty="0" smtClean="0"/>
              <a:t>, which is </a:t>
            </a:r>
            <a:r>
              <a:rPr lang="en-GB" sz="2000" b="1" u="sng" dirty="0" smtClean="0"/>
              <a:t>wanted</a:t>
            </a:r>
            <a:r>
              <a:rPr lang="en-GB" sz="2000" dirty="0" smtClean="0"/>
              <a:t> in art.</a:t>
            </a:r>
            <a:endParaRPr lang="en-GB" sz="2000" b="1" dirty="0"/>
          </a:p>
        </p:txBody>
      </p:sp>
      <p:pic>
        <p:nvPicPr>
          <p:cNvPr id="8" name="Content Placeholder 7" descr="repetitionar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2780928"/>
            <a:ext cx="5328592" cy="3550175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 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4" name="Picture 8" descr="unity_no_variety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340768"/>
            <a:ext cx="3816424" cy="5297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4" name="Picture 7" descr="unity_quilt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11760" y="1484784"/>
            <a:ext cx="3960440" cy="5002662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1234480" cy="50632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Rhythm</a:t>
            </a:r>
            <a:endParaRPr lang="en-GB" sz="2000" dirty="0"/>
          </a:p>
        </p:txBody>
      </p:sp>
      <p:pic>
        <p:nvPicPr>
          <p:cNvPr id="4" name="Picture 7" descr="pattern2_til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99792" y="2060848"/>
            <a:ext cx="4119324" cy="3948869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1732</TotalTime>
  <Words>393</Words>
  <Application>Microsoft Office PowerPoint</Application>
  <PresentationFormat>On-screen Show (4:3)</PresentationFormat>
  <Paragraphs>56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Flow</vt:lpstr>
      <vt:lpstr>RHYTHM</vt:lpstr>
      <vt:lpstr>Slide 2</vt:lpstr>
      <vt:lpstr>Rhythm</vt:lpstr>
      <vt:lpstr>Rhythm </vt:lpstr>
      <vt:lpstr>Rhythm </vt:lpstr>
      <vt:lpstr>Rhythm </vt:lpstr>
      <vt:lpstr>Rhythm</vt:lpstr>
      <vt:lpstr>Rhythm</vt:lpstr>
      <vt:lpstr>Rhythm</vt:lpstr>
      <vt:lpstr>Rhythm</vt:lpstr>
      <vt:lpstr>Rhythm</vt:lpstr>
      <vt:lpstr>Rhythm</vt:lpstr>
      <vt:lpstr>Rhythm</vt:lpstr>
      <vt:lpstr>Rhythm</vt:lpstr>
      <vt:lpstr>Rhythm</vt:lpstr>
      <vt:lpstr>Rhythm in the Elements of Art</vt:lpstr>
      <vt:lpstr>Portrait of a German Officer 1914, Marsden Hartley (American, 1877–1943)</vt:lpstr>
      <vt:lpstr>Rhythm</vt:lpstr>
      <vt:lpstr>Rhythm</vt:lpstr>
      <vt:lpstr>Rhythm</vt:lpstr>
      <vt:lpstr>Rhythm</vt:lpstr>
      <vt:lpstr>Rhythm</vt:lpstr>
      <vt:lpstr>Rhythm</vt:lpstr>
      <vt:lpstr>Rhythm</vt:lpstr>
      <vt:lpstr>Rhythm</vt:lpstr>
      <vt:lpstr>Rhythm</vt:lpstr>
      <vt:lpstr>Rhythm</vt:lpstr>
      <vt:lpstr>Rhythm</vt:lpstr>
      <vt:lpstr>Rhythm</vt:lpstr>
      <vt:lpstr>Rhythm</vt:lpstr>
      <vt:lpstr>Rhythm</vt:lpstr>
      <vt:lpstr>Rhythm</vt:lpstr>
      <vt:lpstr>Rhythm</vt:lpstr>
      <vt:lpstr>Rhythm</vt:lpstr>
      <vt:lpstr>Rhythm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Elements of Design</dc:title>
  <dc:creator>User</dc:creator>
  <cp:lastModifiedBy>Home</cp:lastModifiedBy>
  <cp:revision>201</cp:revision>
  <dcterms:created xsi:type="dcterms:W3CDTF">2010-10-17T19:06:26Z</dcterms:created>
  <dcterms:modified xsi:type="dcterms:W3CDTF">2012-02-17T21:17:27Z</dcterms:modified>
</cp:coreProperties>
</file>