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314" r:id="rId5"/>
    <p:sldId id="261" r:id="rId6"/>
    <p:sldId id="262" r:id="rId7"/>
    <p:sldId id="263" r:id="rId8"/>
    <p:sldId id="265" r:id="rId9"/>
    <p:sldId id="266" r:id="rId10"/>
    <p:sldId id="267" r:id="rId11"/>
    <p:sldId id="269" r:id="rId12"/>
    <p:sldId id="270" r:id="rId13"/>
    <p:sldId id="268" r:id="rId14"/>
    <p:sldId id="264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311" r:id="rId26"/>
    <p:sldId id="315" r:id="rId27"/>
    <p:sldId id="282" r:id="rId28"/>
    <p:sldId id="283" r:id="rId29"/>
    <p:sldId id="284" r:id="rId30"/>
    <p:sldId id="288" r:id="rId31"/>
    <p:sldId id="287" r:id="rId32"/>
    <p:sldId id="289" r:id="rId33"/>
    <p:sldId id="290" r:id="rId34"/>
    <p:sldId id="291" r:id="rId35"/>
    <p:sldId id="292" r:id="rId36"/>
    <p:sldId id="293" r:id="rId37"/>
    <p:sldId id="295" r:id="rId38"/>
    <p:sldId id="294" r:id="rId39"/>
    <p:sldId id="296" r:id="rId40"/>
    <p:sldId id="298" r:id="rId41"/>
    <p:sldId id="299" r:id="rId42"/>
    <p:sldId id="297" r:id="rId43"/>
    <p:sldId id="316" r:id="rId44"/>
    <p:sldId id="303" r:id="rId45"/>
    <p:sldId id="304" r:id="rId46"/>
    <p:sldId id="302" r:id="rId47"/>
    <p:sldId id="307" r:id="rId48"/>
    <p:sldId id="320" r:id="rId49"/>
    <p:sldId id="322" r:id="rId50"/>
    <p:sldId id="317" r:id="rId51"/>
    <p:sldId id="326" r:id="rId52"/>
    <p:sldId id="319" r:id="rId53"/>
    <p:sldId id="305" r:id="rId54"/>
    <p:sldId id="321" r:id="rId55"/>
    <p:sldId id="306" r:id="rId56"/>
    <p:sldId id="308" r:id="rId57"/>
    <p:sldId id="323" r:id="rId58"/>
    <p:sldId id="325" r:id="rId59"/>
    <p:sldId id="318" r:id="rId60"/>
    <p:sldId id="324" r:id="rId61"/>
    <p:sldId id="331" r:id="rId62"/>
    <p:sldId id="327" r:id="rId63"/>
    <p:sldId id="313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CC00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13" autoAdjust="0"/>
    <p:restoredTop sz="94658" autoAdjust="0"/>
  </p:normalViewPr>
  <p:slideViewPr>
    <p:cSldViewPr>
      <p:cViewPr varScale="1">
        <p:scale>
          <a:sx n="74" d="100"/>
          <a:sy n="74" d="100"/>
        </p:scale>
        <p:origin x="-10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487B18-327C-4BF3-9932-9F62F0084CE4}" type="doc">
      <dgm:prSet loTypeId="urn:microsoft.com/office/officeart/2005/8/layout/radial5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15A3B30-8402-4F59-85DC-C163579C336D}">
      <dgm:prSet phldrT="[Text]"/>
      <dgm:spPr/>
      <dgm:t>
        <a:bodyPr/>
        <a:lstStyle/>
        <a:p>
          <a:r>
            <a:rPr lang="en-US" dirty="0" smtClean="0">
              <a:solidFill>
                <a:srgbClr val="CCCC00"/>
              </a:solidFill>
              <a:latin typeface="+mj-lt"/>
            </a:rPr>
            <a:t>Thickening of the capillary basement membrane.</a:t>
          </a:r>
          <a:endParaRPr lang="en-US" dirty="0">
            <a:solidFill>
              <a:srgbClr val="CCCC00"/>
            </a:solidFill>
          </a:endParaRPr>
        </a:p>
      </dgm:t>
    </dgm:pt>
    <dgm:pt modelId="{70209963-583C-4F65-94D9-2C1AB05D92D9}" type="parTrans" cxnId="{DB171AE1-275F-49DB-89B3-D471F8600BC1}">
      <dgm:prSet/>
      <dgm:spPr/>
      <dgm:t>
        <a:bodyPr/>
        <a:lstStyle/>
        <a:p>
          <a:endParaRPr lang="en-US"/>
        </a:p>
      </dgm:t>
    </dgm:pt>
    <dgm:pt modelId="{A4108CD4-7320-4371-AD75-554A5F88EAEE}" type="sibTrans" cxnId="{DB171AE1-275F-49DB-89B3-D471F8600BC1}">
      <dgm:prSet/>
      <dgm:spPr/>
      <dgm:t>
        <a:bodyPr/>
        <a:lstStyle/>
        <a:p>
          <a:endParaRPr lang="en-US"/>
        </a:p>
      </dgm:t>
    </dgm:pt>
    <dgm:pt modelId="{5E00C17A-0DCD-47D5-B28A-60010B4CA7C8}">
      <dgm:prSet phldrT="[Text]"/>
      <dgm:spPr/>
      <dgm:t>
        <a:bodyPr/>
        <a:lstStyle/>
        <a:p>
          <a:r>
            <a:rPr lang="en-US" dirty="0" smtClean="0">
              <a:solidFill>
                <a:srgbClr val="CCCC00"/>
              </a:solidFill>
              <a:latin typeface="+mj-lt"/>
            </a:rPr>
            <a:t>Impair oxygen diffusion</a:t>
          </a:r>
        </a:p>
      </dgm:t>
    </dgm:pt>
    <dgm:pt modelId="{5B503CDC-18F4-4119-94FB-9D2D9541013F}" type="parTrans" cxnId="{5EE94A27-2AF8-4EA7-ABEC-3C531BFDA297}">
      <dgm:prSet/>
      <dgm:spPr/>
      <dgm:t>
        <a:bodyPr/>
        <a:lstStyle/>
        <a:p>
          <a:endParaRPr lang="en-US"/>
        </a:p>
      </dgm:t>
    </dgm:pt>
    <dgm:pt modelId="{CCB561ED-2AF4-4160-B843-250A9AD694CA}" type="sibTrans" cxnId="{5EE94A27-2AF8-4EA7-ABEC-3C531BFDA297}">
      <dgm:prSet/>
      <dgm:spPr/>
      <dgm:t>
        <a:bodyPr/>
        <a:lstStyle/>
        <a:p>
          <a:endParaRPr lang="en-US"/>
        </a:p>
      </dgm:t>
    </dgm:pt>
    <dgm:pt modelId="{402F5797-CF00-4E6F-AD8B-2DCE6836D14C}">
      <dgm:prSet phldrT="[Text]"/>
      <dgm:spPr/>
      <dgm:t>
        <a:bodyPr/>
        <a:lstStyle/>
        <a:p>
          <a:r>
            <a:rPr lang="en-US" dirty="0" smtClean="0">
              <a:solidFill>
                <a:srgbClr val="CCCC00"/>
              </a:solidFill>
              <a:latin typeface="+mj-lt"/>
            </a:rPr>
            <a:t>Impair waste elimination</a:t>
          </a:r>
        </a:p>
      </dgm:t>
    </dgm:pt>
    <dgm:pt modelId="{F1C79A59-BB7E-4B2B-BB5F-CFDA6C907D2C}" type="parTrans" cxnId="{D24B6C6A-DAB1-47CF-9A65-B79E38471D84}">
      <dgm:prSet/>
      <dgm:spPr/>
      <dgm:t>
        <a:bodyPr/>
        <a:lstStyle/>
        <a:p>
          <a:endParaRPr lang="en-US"/>
        </a:p>
      </dgm:t>
    </dgm:pt>
    <dgm:pt modelId="{7D73A7B6-26C3-48AE-83FE-C064BF0FE54C}" type="sibTrans" cxnId="{D24B6C6A-DAB1-47CF-9A65-B79E38471D84}">
      <dgm:prSet/>
      <dgm:spPr/>
      <dgm:t>
        <a:bodyPr/>
        <a:lstStyle/>
        <a:p>
          <a:endParaRPr lang="en-US"/>
        </a:p>
      </dgm:t>
    </dgm:pt>
    <dgm:pt modelId="{D3610F20-1C6E-4C0B-B86E-0E0E50082C28}">
      <dgm:prSet phldrT="[Text]"/>
      <dgm:spPr/>
      <dgm:t>
        <a:bodyPr/>
        <a:lstStyle/>
        <a:p>
          <a:r>
            <a:rPr lang="en-US" dirty="0" smtClean="0">
              <a:solidFill>
                <a:srgbClr val="CCCC00"/>
              </a:solidFill>
              <a:latin typeface="+mj-lt"/>
            </a:rPr>
            <a:t>Impair PMN migration</a:t>
          </a:r>
        </a:p>
      </dgm:t>
    </dgm:pt>
    <dgm:pt modelId="{511AB7ED-130E-4D55-8A32-F1D55F4AD251}" type="parTrans" cxnId="{60A82002-2FDB-48FD-B196-D0258B6C2EFA}">
      <dgm:prSet/>
      <dgm:spPr/>
      <dgm:t>
        <a:bodyPr/>
        <a:lstStyle/>
        <a:p>
          <a:endParaRPr lang="en-US"/>
        </a:p>
      </dgm:t>
    </dgm:pt>
    <dgm:pt modelId="{08F3215B-B3F4-411B-ABC6-3275DC9EA9D2}" type="sibTrans" cxnId="{60A82002-2FDB-48FD-B196-D0258B6C2EFA}">
      <dgm:prSet/>
      <dgm:spPr/>
      <dgm:t>
        <a:bodyPr/>
        <a:lstStyle/>
        <a:p>
          <a:endParaRPr lang="en-US"/>
        </a:p>
      </dgm:t>
    </dgm:pt>
    <dgm:pt modelId="{03E1DF58-461C-4C36-B3C3-0BCFB9E2F130}">
      <dgm:prSet phldrT="[Text]"/>
      <dgm:spPr/>
      <dgm:t>
        <a:bodyPr/>
        <a:lstStyle/>
        <a:p>
          <a:r>
            <a:rPr lang="en-US" dirty="0" smtClean="0">
              <a:solidFill>
                <a:srgbClr val="CCCC00"/>
              </a:solidFill>
              <a:latin typeface="+mj-lt"/>
            </a:rPr>
            <a:t>Impair diffusion of antibodies</a:t>
          </a:r>
        </a:p>
      </dgm:t>
    </dgm:pt>
    <dgm:pt modelId="{03AED601-0442-467C-86FB-A4185BCD52A0}" type="parTrans" cxnId="{C7900770-4796-4BB1-A513-ABC33CC703B5}">
      <dgm:prSet/>
      <dgm:spPr/>
      <dgm:t>
        <a:bodyPr/>
        <a:lstStyle/>
        <a:p>
          <a:endParaRPr lang="en-US"/>
        </a:p>
      </dgm:t>
    </dgm:pt>
    <dgm:pt modelId="{D267FDCC-076D-4E03-B573-AC2AA2049669}" type="sibTrans" cxnId="{C7900770-4796-4BB1-A513-ABC33CC703B5}">
      <dgm:prSet/>
      <dgm:spPr/>
      <dgm:t>
        <a:bodyPr/>
        <a:lstStyle/>
        <a:p>
          <a:endParaRPr lang="en-US"/>
        </a:p>
      </dgm:t>
    </dgm:pt>
    <dgm:pt modelId="{19CF0AD6-A64F-4527-8D8A-4BD45B848BEA}">
      <dgm:prSet/>
      <dgm:spPr/>
      <dgm:t>
        <a:bodyPr/>
        <a:lstStyle/>
        <a:p>
          <a:endParaRPr lang="en-US"/>
        </a:p>
      </dgm:t>
    </dgm:pt>
    <dgm:pt modelId="{8C0F45C4-12ED-4759-8308-79932E287C66}" type="parTrans" cxnId="{976BF9C9-9D08-4310-81C6-DF0883400541}">
      <dgm:prSet/>
      <dgm:spPr/>
      <dgm:t>
        <a:bodyPr/>
        <a:lstStyle/>
        <a:p>
          <a:endParaRPr lang="en-US"/>
        </a:p>
      </dgm:t>
    </dgm:pt>
    <dgm:pt modelId="{4E0D751B-965F-4C7C-8FCA-8F8D5ABA3EA3}" type="sibTrans" cxnId="{976BF9C9-9D08-4310-81C6-DF0883400541}">
      <dgm:prSet/>
      <dgm:spPr/>
      <dgm:t>
        <a:bodyPr/>
        <a:lstStyle/>
        <a:p>
          <a:endParaRPr lang="en-US"/>
        </a:p>
      </dgm:t>
    </dgm:pt>
    <dgm:pt modelId="{75010125-D2AA-4B81-AF8F-C5F6803FA13E}" type="pres">
      <dgm:prSet presAssocID="{D4487B18-327C-4BF3-9932-9F62F0084CE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70A3DC-28D8-4774-A9F1-C42A4829C4B5}" type="pres">
      <dgm:prSet presAssocID="{715A3B30-8402-4F59-85DC-C163579C336D}" presName="centerShape" presStyleLbl="node0" presStyleIdx="0" presStyleCnt="1"/>
      <dgm:spPr/>
      <dgm:t>
        <a:bodyPr/>
        <a:lstStyle/>
        <a:p>
          <a:endParaRPr lang="en-US"/>
        </a:p>
      </dgm:t>
    </dgm:pt>
    <dgm:pt modelId="{0659376B-C0FD-42CC-975D-A537922B9579}" type="pres">
      <dgm:prSet presAssocID="{5B503CDC-18F4-4119-94FB-9D2D9541013F}" presName="parTrans" presStyleLbl="sibTrans2D1" presStyleIdx="0" presStyleCnt="4"/>
      <dgm:spPr/>
      <dgm:t>
        <a:bodyPr/>
        <a:lstStyle/>
        <a:p>
          <a:endParaRPr lang="en-US"/>
        </a:p>
      </dgm:t>
    </dgm:pt>
    <dgm:pt modelId="{6BFFAA10-2280-44E0-8E1B-9C4A10079684}" type="pres">
      <dgm:prSet presAssocID="{5B503CDC-18F4-4119-94FB-9D2D9541013F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3DACAE1-90CE-4610-86D2-4B250D19400B}" type="pres">
      <dgm:prSet presAssocID="{5E00C17A-0DCD-47D5-B28A-60010B4CA7C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B55700-F788-4DD1-898E-EC0FDC976DE6}" type="pres">
      <dgm:prSet presAssocID="{F1C79A59-BB7E-4B2B-BB5F-CFDA6C907D2C}" presName="parTrans" presStyleLbl="sibTrans2D1" presStyleIdx="1" presStyleCnt="4"/>
      <dgm:spPr/>
      <dgm:t>
        <a:bodyPr/>
        <a:lstStyle/>
        <a:p>
          <a:endParaRPr lang="en-US"/>
        </a:p>
      </dgm:t>
    </dgm:pt>
    <dgm:pt modelId="{FF50A016-7508-4020-B49E-160E01EE17EB}" type="pres">
      <dgm:prSet presAssocID="{F1C79A59-BB7E-4B2B-BB5F-CFDA6C907D2C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4D52EC1A-9CF9-4060-A576-35DF7AFAB7B9}" type="pres">
      <dgm:prSet presAssocID="{402F5797-CF00-4E6F-AD8B-2DCE6836D14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44DE43-40F6-4BFB-B27C-EC188F7C8E12}" type="pres">
      <dgm:prSet presAssocID="{511AB7ED-130E-4D55-8A32-F1D55F4AD251}" presName="parTrans" presStyleLbl="sibTrans2D1" presStyleIdx="2" presStyleCnt="4"/>
      <dgm:spPr/>
      <dgm:t>
        <a:bodyPr/>
        <a:lstStyle/>
        <a:p>
          <a:endParaRPr lang="en-US"/>
        </a:p>
      </dgm:t>
    </dgm:pt>
    <dgm:pt modelId="{0175AC40-C1C0-4F3A-8969-0040E6842261}" type="pres">
      <dgm:prSet presAssocID="{511AB7ED-130E-4D55-8A32-F1D55F4AD251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BDF22A87-F166-434C-80D8-C3E20D0AF65F}" type="pres">
      <dgm:prSet presAssocID="{D3610F20-1C6E-4C0B-B86E-0E0E50082C2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B2BE50-A08A-4451-BBD8-2A2FAC7D96AC}" type="pres">
      <dgm:prSet presAssocID="{03AED601-0442-467C-86FB-A4185BCD52A0}" presName="parTrans" presStyleLbl="sibTrans2D1" presStyleIdx="3" presStyleCnt="4"/>
      <dgm:spPr/>
      <dgm:t>
        <a:bodyPr/>
        <a:lstStyle/>
        <a:p>
          <a:endParaRPr lang="en-US"/>
        </a:p>
      </dgm:t>
    </dgm:pt>
    <dgm:pt modelId="{2EED3247-12FA-41A6-8AFA-9D5381320641}" type="pres">
      <dgm:prSet presAssocID="{03AED601-0442-467C-86FB-A4185BCD52A0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FE655FE0-C5A0-4F4F-85C4-8A69FB94422F}" type="pres">
      <dgm:prSet presAssocID="{03E1DF58-461C-4C36-B3C3-0BCFB9E2F13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0A82002-2FDB-48FD-B196-D0258B6C2EFA}" srcId="{715A3B30-8402-4F59-85DC-C163579C336D}" destId="{D3610F20-1C6E-4C0B-B86E-0E0E50082C28}" srcOrd="2" destOrd="0" parTransId="{511AB7ED-130E-4D55-8A32-F1D55F4AD251}" sibTransId="{08F3215B-B3F4-411B-ABC6-3275DC9EA9D2}"/>
    <dgm:cxn modelId="{BA983458-1E93-4478-BE7B-B70868168420}" type="presOf" srcId="{5E00C17A-0DCD-47D5-B28A-60010B4CA7C8}" destId="{A3DACAE1-90CE-4610-86D2-4B250D19400B}" srcOrd="0" destOrd="0" presId="urn:microsoft.com/office/officeart/2005/8/layout/radial5"/>
    <dgm:cxn modelId="{0515B8FD-6B39-4B22-94F1-813FC902282D}" type="presOf" srcId="{402F5797-CF00-4E6F-AD8B-2DCE6836D14C}" destId="{4D52EC1A-9CF9-4060-A576-35DF7AFAB7B9}" srcOrd="0" destOrd="0" presId="urn:microsoft.com/office/officeart/2005/8/layout/radial5"/>
    <dgm:cxn modelId="{C7900770-4796-4BB1-A513-ABC33CC703B5}" srcId="{715A3B30-8402-4F59-85DC-C163579C336D}" destId="{03E1DF58-461C-4C36-B3C3-0BCFB9E2F130}" srcOrd="3" destOrd="0" parTransId="{03AED601-0442-467C-86FB-A4185BCD52A0}" sibTransId="{D267FDCC-076D-4E03-B573-AC2AA2049669}"/>
    <dgm:cxn modelId="{DB171AE1-275F-49DB-89B3-D471F8600BC1}" srcId="{D4487B18-327C-4BF3-9932-9F62F0084CE4}" destId="{715A3B30-8402-4F59-85DC-C163579C336D}" srcOrd="0" destOrd="0" parTransId="{70209963-583C-4F65-94D9-2C1AB05D92D9}" sibTransId="{A4108CD4-7320-4371-AD75-554A5F88EAEE}"/>
    <dgm:cxn modelId="{C19C61F5-738F-4429-897E-11FCD866A70D}" type="presOf" srcId="{5B503CDC-18F4-4119-94FB-9D2D9541013F}" destId="{0659376B-C0FD-42CC-975D-A537922B9579}" srcOrd="0" destOrd="0" presId="urn:microsoft.com/office/officeart/2005/8/layout/radial5"/>
    <dgm:cxn modelId="{976BF9C9-9D08-4310-81C6-DF0883400541}" srcId="{D4487B18-327C-4BF3-9932-9F62F0084CE4}" destId="{19CF0AD6-A64F-4527-8D8A-4BD45B848BEA}" srcOrd="1" destOrd="0" parTransId="{8C0F45C4-12ED-4759-8308-79932E287C66}" sibTransId="{4E0D751B-965F-4C7C-8FCA-8F8D5ABA3EA3}"/>
    <dgm:cxn modelId="{EF37E254-C520-4890-AD75-7173C3DAB484}" type="presOf" srcId="{F1C79A59-BB7E-4B2B-BB5F-CFDA6C907D2C}" destId="{FF50A016-7508-4020-B49E-160E01EE17EB}" srcOrd="1" destOrd="0" presId="urn:microsoft.com/office/officeart/2005/8/layout/radial5"/>
    <dgm:cxn modelId="{BC02BC8F-2FC3-492A-9667-ADD8E26DDC09}" type="presOf" srcId="{715A3B30-8402-4F59-85DC-C163579C336D}" destId="{2B70A3DC-28D8-4774-A9F1-C42A4829C4B5}" srcOrd="0" destOrd="0" presId="urn:microsoft.com/office/officeart/2005/8/layout/radial5"/>
    <dgm:cxn modelId="{5299F802-B89E-4199-8778-C125D01426D0}" type="presOf" srcId="{5B503CDC-18F4-4119-94FB-9D2D9541013F}" destId="{6BFFAA10-2280-44E0-8E1B-9C4A10079684}" srcOrd="1" destOrd="0" presId="urn:microsoft.com/office/officeart/2005/8/layout/radial5"/>
    <dgm:cxn modelId="{3776FA14-CF1A-4FD7-873C-6226C120599F}" type="presOf" srcId="{511AB7ED-130E-4D55-8A32-F1D55F4AD251}" destId="{0175AC40-C1C0-4F3A-8969-0040E6842261}" srcOrd="1" destOrd="0" presId="urn:microsoft.com/office/officeart/2005/8/layout/radial5"/>
    <dgm:cxn modelId="{38EAFD8D-023C-4E46-A3ED-4CE72505F025}" type="presOf" srcId="{03AED601-0442-467C-86FB-A4185BCD52A0}" destId="{46B2BE50-A08A-4451-BBD8-2A2FAC7D96AC}" srcOrd="0" destOrd="0" presId="urn:microsoft.com/office/officeart/2005/8/layout/radial5"/>
    <dgm:cxn modelId="{685F6D9F-5B57-4D47-B1E1-775327D6CA98}" type="presOf" srcId="{D4487B18-327C-4BF3-9932-9F62F0084CE4}" destId="{75010125-D2AA-4B81-AF8F-C5F6803FA13E}" srcOrd="0" destOrd="0" presId="urn:microsoft.com/office/officeart/2005/8/layout/radial5"/>
    <dgm:cxn modelId="{5D898D27-111E-4279-A4DB-8F697D86184C}" type="presOf" srcId="{D3610F20-1C6E-4C0B-B86E-0E0E50082C28}" destId="{BDF22A87-F166-434C-80D8-C3E20D0AF65F}" srcOrd="0" destOrd="0" presId="urn:microsoft.com/office/officeart/2005/8/layout/radial5"/>
    <dgm:cxn modelId="{D24B6C6A-DAB1-47CF-9A65-B79E38471D84}" srcId="{715A3B30-8402-4F59-85DC-C163579C336D}" destId="{402F5797-CF00-4E6F-AD8B-2DCE6836D14C}" srcOrd="1" destOrd="0" parTransId="{F1C79A59-BB7E-4B2B-BB5F-CFDA6C907D2C}" sibTransId="{7D73A7B6-26C3-48AE-83FE-C064BF0FE54C}"/>
    <dgm:cxn modelId="{D67DFF09-ECFF-4E50-82AB-FBEE24DC827D}" type="presOf" srcId="{03AED601-0442-467C-86FB-A4185BCD52A0}" destId="{2EED3247-12FA-41A6-8AFA-9D5381320641}" srcOrd="1" destOrd="0" presId="urn:microsoft.com/office/officeart/2005/8/layout/radial5"/>
    <dgm:cxn modelId="{B8A9F223-2B9D-436F-AAFE-11DC6FEB05AA}" type="presOf" srcId="{F1C79A59-BB7E-4B2B-BB5F-CFDA6C907D2C}" destId="{9DB55700-F788-4DD1-898E-EC0FDC976DE6}" srcOrd="0" destOrd="0" presId="urn:microsoft.com/office/officeart/2005/8/layout/radial5"/>
    <dgm:cxn modelId="{23154601-31F2-4AE2-9916-059243EF02FB}" type="presOf" srcId="{511AB7ED-130E-4D55-8A32-F1D55F4AD251}" destId="{0F44DE43-40F6-4BFB-B27C-EC188F7C8E12}" srcOrd="0" destOrd="0" presId="urn:microsoft.com/office/officeart/2005/8/layout/radial5"/>
    <dgm:cxn modelId="{48073219-7E3B-4E14-8FB9-F9567A7150F1}" type="presOf" srcId="{03E1DF58-461C-4C36-B3C3-0BCFB9E2F130}" destId="{FE655FE0-C5A0-4F4F-85C4-8A69FB94422F}" srcOrd="0" destOrd="0" presId="urn:microsoft.com/office/officeart/2005/8/layout/radial5"/>
    <dgm:cxn modelId="{5EE94A27-2AF8-4EA7-ABEC-3C531BFDA297}" srcId="{715A3B30-8402-4F59-85DC-C163579C336D}" destId="{5E00C17A-0DCD-47D5-B28A-60010B4CA7C8}" srcOrd="0" destOrd="0" parTransId="{5B503CDC-18F4-4119-94FB-9D2D9541013F}" sibTransId="{CCB561ED-2AF4-4160-B843-250A9AD694CA}"/>
    <dgm:cxn modelId="{17CBCC43-9F5C-420E-87F4-3295D0EE6CEE}" type="presParOf" srcId="{75010125-D2AA-4B81-AF8F-C5F6803FA13E}" destId="{2B70A3DC-28D8-4774-A9F1-C42A4829C4B5}" srcOrd="0" destOrd="0" presId="urn:microsoft.com/office/officeart/2005/8/layout/radial5"/>
    <dgm:cxn modelId="{A815AFC8-CC4D-44BB-8782-8CDE8A0472CF}" type="presParOf" srcId="{75010125-D2AA-4B81-AF8F-C5F6803FA13E}" destId="{0659376B-C0FD-42CC-975D-A537922B9579}" srcOrd="1" destOrd="0" presId="urn:microsoft.com/office/officeart/2005/8/layout/radial5"/>
    <dgm:cxn modelId="{9B3E4CE3-0D7A-491A-907E-62B98440B2FF}" type="presParOf" srcId="{0659376B-C0FD-42CC-975D-A537922B9579}" destId="{6BFFAA10-2280-44E0-8E1B-9C4A10079684}" srcOrd="0" destOrd="0" presId="urn:microsoft.com/office/officeart/2005/8/layout/radial5"/>
    <dgm:cxn modelId="{B86A92A5-D1D7-45AE-8BD3-EABA187D5D34}" type="presParOf" srcId="{75010125-D2AA-4B81-AF8F-C5F6803FA13E}" destId="{A3DACAE1-90CE-4610-86D2-4B250D19400B}" srcOrd="2" destOrd="0" presId="urn:microsoft.com/office/officeart/2005/8/layout/radial5"/>
    <dgm:cxn modelId="{F68B4C05-D1EA-450F-AC3D-54407D968803}" type="presParOf" srcId="{75010125-D2AA-4B81-AF8F-C5F6803FA13E}" destId="{9DB55700-F788-4DD1-898E-EC0FDC976DE6}" srcOrd="3" destOrd="0" presId="urn:microsoft.com/office/officeart/2005/8/layout/radial5"/>
    <dgm:cxn modelId="{018F7D0E-5859-43A3-A2F2-B9287D951153}" type="presParOf" srcId="{9DB55700-F788-4DD1-898E-EC0FDC976DE6}" destId="{FF50A016-7508-4020-B49E-160E01EE17EB}" srcOrd="0" destOrd="0" presId="urn:microsoft.com/office/officeart/2005/8/layout/radial5"/>
    <dgm:cxn modelId="{7CA1B63B-01AC-4F56-BDE3-C59289D66A48}" type="presParOf" srcId="{75010125-D2AA-4B81-AF8F-C5F6803FA13E}" destId="{4D52EC1A-9CF9-4060-A576-35DF7AFAB7B9}" srcOrd="4" destOrd="0" presId="urn:microsoft.com/office/officeart/2005/8/layout/radial5"/>
    <dgm:cxn modelId="{602283F1-3727-430F-95C0-F61BB7245B7F}" type="presParOf" srcId="{75010125-D2AA-4B81-AF8F-C5F6803FA13E}" destId="{0F44DE43-40F6-4BFB-B27C-EC188F7C8E12}" srcOrd="5" destOrd="0" presId="urn:microsoft.com/office/officeart/2005/8/layout/radial5"/>
    <dgm:cxn modelId="{EF146C64-63A7-4675-A860-865F1B48D751}" type="presParOf" srcId="{0F44DE43-40F6-4BFB-B27C-EC188F7C8E12}" destId="{0175AC40-C1C0-4F3A-8969-0040E6842261}" srcOrd="0" destOrd="0" presId="urn:microsoft.com/office/officeart/2005/8/layout/radial5"/>
    <dgm:cxn modelId="{843AF7BC-982D-493D-9019-6B9384BFE510}" type="presParOf" srcId="{75010125-D2AA-4B81-AF8F-C5F6803FA13E}" destId="{BDF22A87-F166-434C-80D8-C3E20D0AF65F}" srcOrd="6" destOrd="0" presId="urn:microsoft.com/office/officeart/2005/8/layout/radial5"/>
    <dgm:cxn modelId="{C7B9F5E0-8B8F-4282-8090-454F87979CB1}" type="presParOf" srcId="{75010125-D2AA-4B81-AF8F-C5F6803FA13E}" destId="{46B2BE50-A08A-4451-BBD8-2A2FAC7D96AC}" srcOrd="7" destOrd="0" presId="urn:microsoft.com/office/officeart/2005/8/layout/radial5"/>
    <dgm:cxn modelId="{3F6CF69B-7AA2-4A5B-88BF-CA167C7C2F17}" type="presParOf" srcId="{46B2BE50-A08A-4451-BBD8-2A2FAC7D96AC}" destId="{2EED3247-12FA-41A6-8AFA-9D5381320641}" srcOrd="0" destOrd="0" presId="urn:microsoft.com/office/officeart/2005/8/layout/radial5"/>
    <dgm:cxn modelId="{31A856EE-BFD7-400D-9B90-567AF029628A}" type="presParOf" srcId="{75010125-D2AA-4B81-AF8F-C5F6803FA13E}" destId="{FE655FE0-C5A0-4F4F-85C4-8A69FB94422F}" srcOrd="8" destOrd="0" presId="urn:microsoft.com/office/officeart/2005/8/layout/radial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F99635-5BA9-4F64-8183-B2E4E3B6471B}" type="doc">
      <dgm:prSet loTypeId="urn:microsoft.com/office/officeart/2005/8/layout/cycle2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68E17C66-6938-464F-B941-5904D529A5B0}">
      <dgm:prSet phldrT="[Text]" custT="1"/>
      <dgm:spPr/>
      <dgm:t>
        <a:bodyPr/>
        <a:lstStyle/>
        <a:p>
          <a:r>
            <a:rPr kumimoji="0" lang="en-US" sz="1900" kern="1200" dirty="0" smtClean="0">
              <a:solidFill>
                <a:srgbClr val="CCCC00"/>
              </a:solidFill>
              <a:latin typeface="+mj-lt"/>
              <a:ea typeface="+mn-ea"/>
              <a:cs typeface="+mn-cs"/>
            </a:rPr>
            <a:t>Infiltration of gingival corium by leukemic cells </a:t>
          </a:r>
        </a:p>
      </dgm:t>
    </dgm:pt>
    <dgm:pt modelId="{A6F539CD-9B68-489F-A2A1-D773EE978F12}" type="parTrans" cxnId="{1942D075-3534-4C53-9528-C45B102F9B9B}">
      <dgm:prSet/>
      <dgm:spPr/>
      <dgm:t>
        <a:bodyPr/>
        <a:lstStyle/>
        <a:p>
          <a:endParaRPr lang="en-US"/>
        </a:p>
      </dgm:t>
    </dgm:pt>
    <dgm:pt modelId="{D1C2BD61-AF94-4DD5-BBA6-18E9A791D3E7}" type="sibTrans" cxnId="{1942D075-3534-4C53-9528-C45B102F9B9B}">
      <dgm:prSet/>
      <dgm:spPr/>
      <dgm:t>
        <a:bodyPr/>
        <a:lstStyle/>
        <a:p>
          <a:endParaRPr lang="en-US"/>
        </a:p>
      </dgm:t>
    </dgm:pt>
    <dgm:pt modelId="{08A4AA7C-F7B3-4D82-9926-6F6AA9338CD5}">
      <dgm:prSet phldrT="[Text]" custT="1"/>
      <dgm:spPr/>
      <dgm:t>
        <a:bodyPr/>
        <a:lstStyle/>
        <a:p>
          <a:r>
            <a:rPr kumimoji="0" lang="en-US" sz="1900" kern="1200" dirty="0" smtClean="0">
              <a:solidFill>
                <a:srgbClr val="CCCC00"/>
              </a:solidFill>
              <a:latin typeface="+mj-lt"/>
              <a:ea typeface="+mn-ea"/>
              <a:cs typeface="+mn-cs"/>
            </a:rPr>
            <a:t>Increases gingival thickness </a:t>
          </a:r>
        </a:p>
      </dgm:t>
    </dgm:pt>
    <dgm:pt modelId="{E5072673-ADCA-4544-8928-969B4CD00FDD}" type="parTrans" cxnId="{5118A58E-9814-4081-885D-37BF40D8D122}">
      <dgm:prSet/>
      <dgm:spPr/>
      <dgm:t>
        <a:bodyPr/>
        <a:lstStyle/>
        <a:p>
          <a:endParaRPr lang="en-US"/>
        </a:p>
      </dgm:t>
    </dgm:pt>
    <dgm:pt modelId="{68281D84-5853-4E93-A284-5E90D99B6657}" type="sibTrans" cxnId="{5118A58E-9814-4081-885D-37BF40D8D122}">
      <dgm:prSet/>
      <dgm:spPr/>
      <dgm:t>
        <a:bodyPr/>
        <a:lstStyle/>
        <a:p>
          <a:endParaRPr lang="en-US"/>
        </a:p>
      </dgm:t>
    </dgm:pt>
    <dgm:pt modelId="{499DEE74-6C5A-4264-8A5A-A7A7ECE97769}">
      <dgm:prSet phldrT="[Text]" custT="1"/>
      <dgm:spPr/>
      <dgm:t>
        <a:bodyPr/>
        <a:lstStyle/>
        <a:p>
          <a:r>
            <a:rPr kumimoji="0" lang="en-US" sz="1900" kern="1200" dirty="0" smtClean="0">
              <a:solidFill>
                <a:srgbClr val="CCCC00"/>
              </a:solidFill>
              <a:latin typeface="+mj-lt"/>
              <a:ea typeface="+mn-ea"/>
              <a:cs typeface="+mn-cs"/>
            </a:rPr>
            <a:t>Creates gingival pockets </a:t>
          </a:r>
        </a:p>
      </dgm:t>
    </dgm:pt>
    <dgm:pt modelId="{C9343B22-B1BF-4FFF-80D5-95EE077B5BFD}" type="parTrans" cxnId="{C8B58A41-D090-4B21-865B-C8107EC96FB7}">
      <dgm:prSet/>
      <dgm:spPr/>
      <dgm:t>
        <a:bodyPr/>
        <a:lstStyle/>
        <a:p>
          <a:endParaRPr lang="en-US"/>
        </a:p>
      </dgm:t>
    </dgm:pt>
    <dgm:pt modelId="{773F292C-CA33-4B4D-A4EF-D6B8317D690F}" type="sibTrans" cxnId="{C8B58A41-D090-4B21-865B-C8107EC96FB7}">
      <dgm:prSet/>
      <dgm:spPr/>
      <dgm:t>
        <a:bodyPr/>
        <a:lstStyle/>
        <a:p>
          <a:endParaRPr lang="en-US"/>
        </a:p>
      </dgm:t>
    </dgm:pt>
    <dgm:pt modelId="{4C1180B4-0388-4AFC-BD3E-7C2FD35D5A88}">
      <dgm:prSet phldrT="[Text]" custT="1"/>
      <dgm:spPr/>
      <dgm:t>
        <a:bodyPr/>
        <a:lstStyle/>
        <a:p>
          <a:r>
            <a:rPr kumimoji="0" lang="en-US" sz="1900" kern="1200" dirty="0" smtClean="0">
              <a:solidFill>
                <a:srgbClr val="CCCC00"/>
              </a:solidFill>
              <a:latin typeface="+mj-lt"/>
              <a:ea typeface="+mn-ea"/>
              <a:cs typeface="+mn-cs"/>
            </a:rPr>
            <a:t>Bacterial plaque accumulates and secondary inflammation</a:t>
          </a:r>
        </a:p>
      </dgm:t>
    </dgm:pt>
    <dgm:pt modelId="{2416F87F-F004-4AF1-9A0E-C328C146B6ED}" type="parTrans" cxnId="{D7C37C05-243A-42EE-B11C-8D3034A9F3F4}">
      <dgm:prSet/>
      <dgm:spPr/>
      <dgm:t>
        <a:bodyPr/>
        <a:lstStyle/>
        <a:p>
          <a:endParaRPr lang="en-US"/>
        </a:p>
      </dgm:t>
    </dgm:pt>
    <dgm:pt modelId="{9838B70C-0CA3-42B7-B56B-9884D390178D}" type="sibTrans" cxnId="{D7C37C05-243A-42EE-B11C-8D3034A9F3F4}">
      <dgm:prSet/>
      <dgm:spPr/>
      <dgm:t>
        <a:bodyPr/>
        <a:lstStyle/>
        <a:p>
          <a:endParaRPr lang="en-US"/>
        </a:p>
      </dgm:t>
    </dgm:pt>
    <dgm:pt modelId="{95357D98-3C92-40A0-9278-77300E35899D}">
      <dgm:prSet phldrT="[Text]" custT="1"/>
      <dgm:spPr/>
      <dgm:t>
        <a:bodyPr/>
        <a:lstStyle/>
        <a:p>
          <a:r>
            <a:rPr kumimoji="0" lang="en-US" sz="1900" kern="1200" dirty="0" smtClean="0">
              <a:solidFill>
                <a:srgbClr val="CCCC00"/>
              </a:solidFill>
              <a:latin typeface="+mj-lt"/>
              <a:ea typeface="+mn-ea"/>
              <a:cs typeface="+mn-cs"/>
            </a:rPr>
            <a:t>Enlargement of  </a:t>
          </a:r>
          <a:r>
            <a:rPr kumimoji="0" lang="en-US" sz="1900" kern="1200" dirty="0" err="1" smtClean="0">
              <a:solidFill>
                <a:srgbClr val="CCCC00"/>
              </a:solidFill>
              <a:latin typeface="+mj-lt"/>
              <a:ea typeface="+mn-ea"/>
              <a:cs typeface="+mn-cs"/>
            </a:rPr>
            <a:t>gingiva</a:t>
          </a:r>
          <a:endParaRPr kumimoji="0" lang="en-US" sz="1900" kern="1200" dirty="0" smtClean="0">
            <a:solidFill>
              <a:srgbClr val="CCCC00"/>
            </a:solidFill>
            <a:latin typeface="+mj-lt"/>
            <a:ea typeface="+mn-ea"/>
            <a:cs typeface="+mn-cs"/>
          </a:endParaRPr>
        </a:p>
      </dgm:t>
    </dgm:pt>
    <dgm:pt modelId="{96752B79-BD4E-4E13-B7C6-1F0040F2915C}" type="parTrans" cxnId="{6D61EC59-A2DF-490F-B6BD-B9ED1D2C6542}">
      <dgm:prSet/>
      <dgm:spPr/>
      <dgm:t>
        <a:bodyPr/>
        <a:lstStyle/>
        <a:p>
          <a:endParaRPr lang="en-US"/>
        </a:p>
      </dgm:t>
    </dgm:pt>
    <dgm:pt modelId="{6147D629-451E-470E-A7F3-0DB478A0B529}" type="sibTrans" cxnId="{6D61EC59-A2DF-490F-B6BD-B9ED1D2C6542}">
      <dgm:prSet/>
      <dgm:spPr/>
      <dgm:t>
        <a:bodyPr/>
        <a:lstStyle/>
        <a:p>
          <a:endParaRPr lang="en-US"/>
        </a:p>
      </dgm:t>
    </dgm:pt>
    <dgm:pt modelId="{3087978D-DDA5-40BC-9699-678F484DC2C0}" type="pres">
      <dgm:prSet presAssocID="{D3F99635-5BA9-4F64-8183-B2E4E3B6471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B52AD0A-A427-4176-8754-C4D808CA99B9}" type="pres">
      <dgm:prSet presAssocID="{68E17C66-6938-464F-B941-5904D529A5B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AC2AD3-4621-46C1-839D-7E005B0C1495}" type="pres">
      <dgm:prSet presAssocID="{D1C2BD61-AF94-4DD5-BBA6-18E9A791D3E7}" presName="sibTrans" presStyleLbl="sibTrans2D1" presStyleIdx="0" presStyleCnt="5"/>
      <dgm:spPr/>
      <dgm:t>
        <a:bodyPr/>
        <a:lstStyle/>
        <a:p>
          <a:endParaRPr lang="en-US"/>
        </a:p>
      </dgm:t>
    </dgm:pt>
    <dgm:pt modelId="{95BC058C-33AB-4D6D-9B60-52CD6267767E}" type="pres">
      <dgm:prSet presAssocID="{D1C2BD61-AF94-4DD5-BBA6-18E9A791D3E7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6CB550B6-39EE-424D-95FC-383521207F56}" type="pres">
      <dgm:prSet presAssocID="{08A4AA7C-F7B3-4D82-9926-6F6AA9338CD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554DA9-D84E-4A46-8B46-8FD1D23BAE64}" type="pres">
      <dgm:prSet presAssocID="{68281D84-5853-4E93-A284-5E90D99B6657}" presName="sibTrans" presStyleLbl="sibTrans2D1" presStyleIdx="1" presStyleCnt="5"/>
      <dgm:spPr/>
      <dgm:t>
        <a:bodyPr/>
        <a:lstStyle/>
        <a:p>
          <a:endParaRPr lang="en-US"/>
        </a:p>
      </dgm:t>
    </dgm:pt>
    <dgm:pt modelId="{1685808A-4B5A-4259-B778-32E759385E63}" type="pres">
      <dgm:prSet presAssocID="{68281D84-5853-4E93-A284-5E90D99B6657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D21F54CC-A355-46E7-BB41-31321821322A}" type="pres">
      <dgm:prSet presAssocID="{499DEE74-6C5A-4264-8A5A-A7A7ECE9776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4A5A5C-0C0E-4FD1-92D1-BFEF51ED7D88}" type="pres">
      <dgm:prSet presAssocID="{773F292C-CA33-4B4D-A4EF-D6B8317D690F}" presName="sibTrans" presStyleLbl="sibTrans2D1" presStyleIdx="2" presStyleCnt="5"/>
      <dgm:spPr/>
      <dgm:t>
        <a:bodyPr/>
        <a:lstStyle/>
        <a:p>
          <a:endParaRPr lang="en-US"/>
        </a:p>
      </dgm:t>
    </dgm:pt>
    <dgm:pt modelId="{AA865253-2073-4661-8AC0-82156E18BF53}" type="pres">
      <dgm:prSet presAssocID="{773F292C-CA33-4B4D-A4EF-D6B8317D690F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29E5EBA3-3CFB-48E6-8C5D-BD26038EE4A9}" type="pres">
      <dgm:prSet presAssocID="{4C1180B4-0388-4AFC-BD3E-7C2FD35D5A8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950674-24FD-4AE6-9623-221EFF44F46E}" type="pres">
      <dgm:prSet presAssocID="{9838B70C-0CA3-42B7-B56B-9884D390178D}" presName="sibTrans" presStyleLbl="sibTrans2D1" presStyleIdx="3" presStyleCnt="5"/>
      <dgm:spPr/>
      <dgm:t>
        <a:bodyPr/>
        <a:lstStyle/>
        <a:p>
          <a:endParaRPr lang="en-US"/>
        </a:p>
      </dgm:t>
    </dgm:pt>
    <dgm:pt modelId="{AA2D6944-37C4-417B-BE19-727D1018E9B3}" type="pres">
      <dgm:prSet presAssocID="{9838B70C-0CA3-42B7-B56B-9884D390178D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07464969-EB66-4393-BDFD-C5A1FABE375D}" type="pres">
      <dgm:prSet presAssocID="{95357D98-3C92-40A0-9278-77300E35899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A005A1-B0B6-4561-9ADD-2014A93D5D0D}" type="pres">
      <dgm:prSet presAssocID="{6147D629-451E-470E-A7F3-0DB478A0B529}" presName="sibTrans" presStyleLbl="sibTrans2D1" presStyleIdx="4" presStyleCnt="5"/>
      <dgm:spPr/>
      <dgm:t>
        <a:bodyPr/>
        <a:lstStyle/>
        <a:p>
          <a:endParaRPr lang="en-US"/>
        </a:p>
      </dgm:t>
    </dgm:pt>
    <dgm:pt modelId="{5D980024-F259-43BD-987B-F532AA1FE685}" type="pres">
      <dgm:prSet presAssocID="{6147D629-451E-470E-A7F3-0DB478A0B529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A588A612-C9E5-4A04-AE2A-473700C682DB}" type="presOf" srcId="{6147D629-451E-470E-A7F3-0DB478A0B529}" destId="{B9A005A1-B0B6-4561-9ADD-2014A93D5D0D}" srcOrd="0" destOrd="0" presId="urn:microsoft.com/office/officeart/2005/8/layout/cycle2"/>
    <dgm:cxn modelId="{23C54C0E-E9C2-4242-AFC9-4F6600700AB2}" type="presOf" srcId="{773F292C-CA33-4B4D-A4EF-D6B8317D690F}" destId="{AA865253-2073-4661-8AC0-82156E18BF53}" srcOrd="1" destOrd="0" presId="urn:microsoft.com/office/officeart/2005/8/layout/cycle2"/>
    <dgm:cxn modelId="{02BA50FE-C253-46B8-9713-CEDEFD904D77}" type="presOf" srcId="{08A4AA7C-F7B3-4D82-9926-6F6AA9338CD5}" destId="{6CB550B6-39EE-424D-95FC-383521207F56}" srcOrd="0" destOrd="0" presId="urn:microsoft.com/office/officeart/2005/8/layout/cycle2"/>
    <dgm:cxn modelId="{2962CFE9-BA45-4669-B182-A7314340C067}" type="presOf" srcId="{D3F99635-5BA9-4F64-8183-B2E4E3B6471B}" destId="{3087978D-DDA5-40BC-9699-678F484DC2C0}" srcOrd="0" destOrd="0" presId="urn:microsoft.com/office/officeart/2005/8/layout/cycle2"/>
    <dgm:cxn modelId="{97254F73-F5BC-4808-9628-98A5C0E1B83D}" type="presOf" srcId="{6147D629-451E-470E-A7F3-0DB478A0B529}" destId="{5D980024-F259-43BD-987B-F532AA1FE685}" srcOrd="1" destOrd="0" presId="urn:microsoft.com/office/officeart/2005/8/layout/cycle2"/>
    <dgm:cxn modelId="{52D3C6DA-BF9D-4A54-822E-8243E5DAD449}" type="presOf" srcId="{499DEE74-6C5A-4264-8A5A-A7A7ECE97769}" destId="{D21F54CC-A355-46E7-BB41-31321821322A}" srcOrd="0" destOrd="0" presId="urn:microsoft.com/office/officeart/2005/8/layout/cycle2"/>
    <dgm:cxn modelId="{89FF8E0A-5363-4834-AC26-DC1F3C0BD3A5}" type="presOf" srcId="{9838B70C-0CA3-42B7-B56B-9884D390178D}" destId="{AA2D6944-37C4-417B-BE19-727D1018E9B3}" srcOrd="1" destOrd="0" presId="urn:microsoft.com/office/officeart/2005/8/layout/cycle2"/>
    <dgm:cxn modelId="{1942D075-3534-4C53-9528-C45B102F9B9B}" srcId="{D3F99635-5BA9-4F64-8183-B2E4E3B6471B}" destId="{68E17C66-6938-464F-B941-5904D529A5B0}" srcOrd="0" destOrd="0" parTransId="{A6F539CD-9B68-489F-A2A1-D773EE978F12}" sibTransId="{D1C2BD61-AF94-4DD5-BBA6-18E9A791D3E7}"/>
    <dgm:cxn modelId="{88EE77EC-FCF2-4781-8BA8-563B5FB49292}" type="presOf" srcId="{68281D84-5853-4E93-A284-5E90D99B6657}" destId="{8B554DA9-D84E-4A46-8B46-8FD1D23BAE64}" srcOrd="0" destOrd="0" presId="urn:microsoft.com/office/officeart/2005/8/layout/cycle2"/>
    <dgm:cxn modelId="{E4C68D59-56D2-4B54-9A48-72D88E82C205}" type="presOf" srcId="{D1C2BD61-AF94-4DD5-BBA6-18E9A791D3E7}" destId="{95BC058C-33AB-4D6D-9B60-52CD6267767E}" srcOrd="1" destOrd="0" presId="urn:microsoft.com/office/officeart/2005/8/layout/cycle2"/>
    <dgm:cxn modelId="{A0261E7D-EABA-47CD-A992-4562066155EB}" type="presOf" srcId="{68E17C66-6938-464F-B941-5904D529A5B0}" destId="{3B52AD0A-A427-4176-8754-C4D808CA99B9}" srcOrd="0" destOrd="0" presId="urn:microsoft.com/office/officeart/2005/8/layout/cycle2"/>
    <dgm:cxn modelId="{DF8AF224-E717-46DB-AFF3-71F725FB68CB}" type="presOf" srcId="{68281D84-5853-4E93-A284-5E90D99B6657}" destId="{1685808A-4B5A-4259-B778-32E759385E63}" srcOrd="1" destOrd="0" presId="urn:microsoft.com/office/officeart/2005/8/layout/cycle2"/>
    <dgm:cxn modelId="{03242EB3-FFDF-453A-9683-9633F3A34572}" type="presOf" srcId="{D1C2BD61-AF94-4DD5-BBA6-18E9A791D3E7}" destId="{C5AC2AD3-4621-46C1-839D-7E005B0C1495}" srcOrd="0" destOrd="0" presId="urn:microsoft.com/office/officeart/2005/8/layout/cycle2"/>
    <dgm:cxn modelId="{B0AF959A-21B4-4DB2-BAA1-AD3CB39886E6}" type="presOf" srcId="{4C1180B4-0388-4AFC-BD3E-7C2FD35D5A88}" destId="{29E5EBA3-3CFB-48E6-8C5D-BD26038EE4A9}" srcOrd="0" destOrd="0" presId="urn:microsoft.com/office/officeart/2005/8/layout/cycle2"/>
    <dgm:cxn modelId="{E504D996-7DA8-4627-8B76-2CA3D071E91C}" type="presOf" srcId="{95357D98-3C92-40A0-9278-77300E35899D}" destId="{07464969-EB66-4393-BDFD-C5A1FABE375D}" srcOrd="0" destOrd="0" presId="urn:microsoft.com/office/officeart/2005/8/layout/cycle2"/>
    <dgm:cxn modelId="{C8B58A41-D090-4B21-865B-C8107EC96FB7}" srcId="{D3F99635-5BA9-4F64-8183-B2E4E3B6471B}" destId="{499DEE74-6C5A-4264-8A5A-A7A7ECE97769}" srcOrd="2" destOrd="0" parTransId="{C9343B22-B1BF-4FFF-80D5-95EE077B5BFD}" sibTransId="{773F292C-CA33-4B4D-A4EF-D6B8317D690F}"/>
    <dgm:cxn modelId="{5118A58E-9814-4081-885D-37BF40D8D122}" srcId="{D3F99635-5BA9-4F64-8183-B2E4E3B6471B}" destId="{08A4AA7C-F7B3-4D82-9926-6F6AA9338CD5}" srcOrd="1" destOrd="0" parTransId="{E5072673-ADCA-4544-8928-969B4CD00FDD}" sibTransId="{68281D84-5853-4E93-A284-5E90D99B6657}"/>
    <dgm:cxn modelId="{6D61EC59-A2DF-490F-B6BD-B9ED1D2C6542}" srcId="{D3F99635-5BA9-4F64-8183-B2E4E3B6471B}" destId="{95357D98-3C92-40A0-9278-77300E35899D}" srcOrd="4" destOrd="0" parTransId="{96752B79-BD4E-4E13-B7C6-1F0040F2915C}" sibTransId="{6147D629-451E-470E-A7F3-0DB478A0B529}"/>
    <dgm:cxn modelId="{9E84C679-A0D1-4397-ADA4-88C078674B45}" type="presOf" srcId="{9838B70C-0CA3-42B7-B56B-9884D390178D}" destId="{90950674-24FD-4AE6-9623-221EFF44F46E}" srcOrd="0" destOrd="0" presId="urn:microsoft.com/office/officeart/2005/8/layout/cycle2"/>
    <dgm:cxn modelId="{D7C37C05-243A-42EE-B11C-8D3034A9F3F4}" srcId="{D3F99635-5BA9-4F64-8183-B2E4E3B6471B}" destId="{4C1180B4-0388-4AFC-BD3E-7C2FD35D5A88}" srcOrd="3" destOrd="0" parTransId="{2416F87F-F004-4AF1-9A0E-C328C146B6ED}" sibTransId="{9838B70C-0CA3-42B7-B56B-9884D390178D}"/>
    <dgm:cxn modelId="{0984D992-4841-4743-BE24-ABD14B3AB028}" type="presOf" srcId="{773F292C-CA33-4B4D-A4EF-D6B8317D690F}" destId="{D34A5A5C-0C0E-4FD1-92D1-BFEF51ED7D88}" srcOrd="0" destOrd="0" presId="urn:microsoft.com/office/officeart/2005/8/layout/cycle2"/>
    <dgm:cxn modelId="{CFC717D7-3075-40D4-BE36-9EFA112E4F3A}" type="presParOf" srcId="{3087978D-DDA5-40BC-9699-678F484DC2C0}" destId="{3B52AD0A-A427-4176-8754-C4D808CA99B9}" srcOrd="0" destOrd="0" presId="urn:microsoft.com/office/officeart/2005/8/layout/cycle2"/>
    <dgm:cxn modelId="{7ABE31BC-EE63-4DEE-8390-3395B5A89C3B}" type="presParOf" srcId="{3087978D-DDA5-40BC-9699-678F484DC2C0}" destId="{C5AC2AD3-4621-46C1-839D-7E005B0C1495}" srcOrd="1" destOrd="0" presId="urn:microsoft.com/office/officeart/2005/8/layout/cycle2"/>
    <dgm:cxn modelId="{9BCF2C1F-1375-402B-888C-F7BE7463BA19}" type="presParOf" srcId="{C5AC2AD3-4621-46C1-839D-7E005B0C1495}" destId="{95BC058C-33AB-4D6D-9B60-52CD6267767E}" srcOrd="0" destOrd="0" presId="urn:microsoft.com/office/officeart/2005/8/layout/cycle2"/>
    <dgm:cxn modelId="{D8D619EB-4958-4879-A6DA-7A3E5809EA90}" type="presParOf" srcId="{3087978D-DDA5-40BC-9699-678F484DC2C0}" destId="{6CB550B6-39EE-424D-95FC-383521207F56}" srcOrd="2" destOrd="0" presId="urn:microsoft.com/office/officeart/2005/8/layout/cycle2"/>
    <dgm:cxn modelId="{A29C1CE1-EF7C-41BD-99D2-17382A984648}" type="presParOf" srcId="{3087978D-DDA5-40BC-9699-678F484DC2C0}" destId="{8B554DA9-D84E-4A46-8B46-8FD1D23BAE64}" srcOrd="3" destOrd="0" presId="urn:microsoft.com/office/officeart/2005/8/layout/cycle2"/>
    <dgm:cxn modelId="{3412A601-52FC-4D5F-89B8-8E2E8237700E}" type="presParOf" srcId="{8B554DA9-D84E-4A46-8B46-8FD1D23BAE64}" destId="{1685808A-4B5A-4259-B778-32E759385E63}" srcOrd="0" destOrd="0" presId="urn:microsoft.com/office/officeart/2005/8/layout/cycle2"/>
    <dgm:cxn modelId="{68C66DBF-9196-4C9C-888A-8B6EC93077F6}" type="presParOf" srcId="{3087978D-DDA5-40BC-9699-678F484DC2C0}" destId="{D21F54CC-A355-46E7-BB41-31321821322A}" srcOrd="4" destOrd="0" presId="urn:microsoft.com/office/officeart/2005/8/layout/cycle2"/>
    <dgm:cxn modelId="{46FEEA74-8FFA-4B7A-8A28-40AEB672355F}" type="presParOf" srcId="{3087978D-DDA5-40BC-9699-678F484DC2C0}" destId="{D34A5A5C-0C0E-4FD1-92D1-BFEF51ED7D88}" srcOrd="5" destOrd="0" presId="urn:microsoft.com/office/officeart/2005/8/layout/cycle2"/>
    <dgm:cxn modelId="{8CF2839A-B618-4973-BFB1-3F457DFECB3E}" type="presParOf" srcId="{D34A5A5C-0C0E-4FD1-92D1-BFEF51ED7D88}" destId="{AA865253-2073-4661-8AC0-82156E18BF53}" srcOrd="0" destOrd="0" presId="urn:microsoft.com/office/officeart/2005/8/layout/cycle2"/>
    <dgm:cxn modelId="{A62319BF-9035-4423-8AAD-5D73B472BE4B}" type="presParOf" srcId="{3087978D-DDA5-40BC-9699-678F484DC2C0}" destId="{29E5EBA3-3CFB-48E6-8C5D-BD26038EE4A9}" srcOrd="6" destOrd="0" presId="urn:microsoft.com/office/officeart/2005/8/layout/cycle2"/>
    <dgm:cxn modelId="{E05B4D6B-E7A0-4F59-950E-590F040F64E5}" type="presParOf" srcId="{3087978D-DDA5-40BC-9699-678F484DC2C0}" destId="{90950674-24FD-4AE6-9623-221EFF44F46E}" srcOrd="7" destOrd="0" presId="urn:microsoft.com/office/officeart/2005/8/layout/cycle2"/>
    <dgm:cxn modelId="{952E48AF-724C-4676-A7DF-F98B180964F3}" type="presParOf" srcId="{90950674-24FD-4AE6-9623-221EFF44F46E}" destId="{AA2D6944-37C4-417B-BE19-727D1018E9B3}" srcOrd="0" destOrd="0" presId="urn:microsoft.com/office/officeart/2005/8/layout/cycle2"/>
    <dgm:cxn modelId="{9214F2BF-B181-41A3-9FBF-F8B69119A3B4}" type="presParOf" srcId="{3087978D-DDA5-40BC-9699-678F484DC2C0}" destId="{07464969-EB66-4393-BDFD-C5A1FABE375D}" srcOrd="8" destOrd="0" presId="urn:microsoft.com/office/officeart/2005/8/layout/cycle2"/>
    <dgm:cxn modelId="{9908C01D-7DDD-4C8D-B200-C2FDEC11CB1B}" type="presParOf" srcId="{3087978D-DDA5-40BC-9699-678F484DC2C0}" destId="{B9A005A1-B0B6-4561-9ADD-2014A93D5D0D}" srcOrd="9" destOrd="0" presId="urn:microsoft.com/office/officeart/2005/8/layout/cycle2"/>
    <dgm:cxn modelId="{2E34E983-C3C8-4998-B958-7AD5B565EEF3}" type="presParOf" srcId="{B9A005A1-B0B6-4561-9ADD-2014A93D5D0D}" destId="{5D980024-F259-43BD-987B-F532AA1FE685}" srcOrd="0" destOrd="0" presId="urn:microsoft.com/office/officeart/2005/8/layout/cycle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85800"/>
            <a:ext cx="9144000" cy="4953000"/>
          </a:xfrm>
        </p:spPr>
        <p:txBody>
          <a:bodyPr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/>
            <a:r>
              <a:rPr lang="en-US" sz="5000" i="1" dirty="0" smtClean="0"/>
              <a:t>Role of Systemic Diseases in the Etiology of Periodontal Diseases</a:t>
            </a:r>
            <a:endParaRPr lang="en-US" sz="50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791200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en-US" sz="1800" i="1" dirty="0" smtClean="0">
                <a:solidFill>
                  <a:srgbClr val="A50021"/>
                </a:solidFill>
                <a:latin typeface="+mj-lt"/>
              </a:rPr>
              <a:t>By</a:t>
            </a:r>
            <a:br>
              <a:rPr lang="en-US" sz="1800" i="1" dirty="0" smtClean="0">
                <a:solidFill>
                  <a:srgbClr val="A50021"/>
                </a:solidFill>
                <a:latin typeface="+mj-lt"/>
              </a:rPr>
            </a:br>
            <a:r>
              <a:rPr lang="en-US" sz="1800" i="1" dirty="0" smtClean="0">
                <a:solidFill>
                  <a:srgbClr val="A50021"/>
                </a:solidFill>
                <a:latin typeface="+mj-lt"/>
              </a:rPr>
              <a:t>Hani S. </a:t>
            </a:r>
            <a:r>
              <a:rPr lang="en-US" sz="1800" i="1" dirty="0" err="1" smtClean="0">
                <a:solidFill>
                  <a:srgbClr val="A50021"/>
                </a:solidFill>
                <a:latin typeface="+mj-lt"/>
              </a:rPr>
              <a:t>AlMoharib</a:t>
            </a:r>
            <a:endParaRPr lang="en-US" sz="1800" i="1" dirty="0" smtClean="0">
              <a:solidFill>
                <a:srgbClr val="A5002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Diabetes Mellitus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 startAt="2"/>
            </a:pPr>
            <a:r>
              <a:rPr lang="en-US" dirty="0" smtClean="0">
                <a:latin typeface="+mj-lt"/>
              </a:rPr>
              <a:t>Non-insulin-dependent DM (NIDDM-Type II):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Caused by:</a:t>
            </a:r>
          </a:p>
          <a:p>
            <a:pPr marL="514350" indent="-514350" algn="just">
              <a:buFont typeface="+mj-lt"/>
              <a:buAutoNum type="alphaL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Peripheral resistance to insulin action.</a:t>
            </a:r>
          </a:p>
          <a:p>
            <a:pPr marL="514350" indent="-514350" algn="just">
              <a:buFont typeface="+mj-lt"/>
              <a:buAutoNum type="alphaL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Impaired insulin secretion.</a:t>
            </a:r>
          </a:p>
          <a:p>
            <a:pPr marL="514350" indent="-514350" algn="just">
              <a:buFont typeface="+mj-lt"/>
              <a:buAutoNum type="alphaL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Increased glucose production by liver. 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Usually has an adult onset.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90-95% of DM cases.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456"/>
          </a:xfrm>
        </p:spPr>
        <p:txBody>
          <a:bodyPr/>
          <a:lstStyle/>
          <a:p>
            <a:pPr algn="ctr"/>
            <a:r>
              <a:rPr sz="53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What are the symptoms of DM?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4343400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Diabetes Mellitus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514350" indent="-514350" algn="just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Typical signs and symptoms include: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err="1" smtClean="0">
                <a:solidFill>
                  <a:srgbClr val="CCCC00"/>
                </a:solidFill>
                <a:latin typeface="+mj-lt"/>
              </a:rPr>
              <a:t>Polydipsia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err="1" smtClean="0">
                <a:solidFill>
                  <a:srgbClr val="CCCC00"/>
                </a:solidFill>
                <a:latin typeface="+mj-lt"/>
              </a:rPr>
              <a:t>Polyphagia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err="1" smtClean="0">
                <a:solidFill>
                  <a:srgbClr val="CCCC00"/>
                </a:solidFill>
                <a:latin typeface="+mj-lt"/>
              </a:rPr>
              <a:t>Polyuria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err="1" smtClean="0">
                <a:solidFill>
                  <a:srgbClr val="CCCC00"/>
                </a:solidFill>
                <a:latin typeface="+mj-lt"/>
              </a:rPr>
              <a:t>Pruritus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Weakness and fatigue.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456"/>
          </a:xfrm>
        </p:spPr>
        <p:txBody>
          <a:bodyPr/>
          <a:lstStyle/>
          <a:p>
            <a:pPr algn="ctr"/>
            <a:r>
              <a:rPr sz="53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What are the complications of uncontrolled DM?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4343400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Diabetes Mellitus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Uncontrolled DM complications includes: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err="1" smtClean="0">
                <a:latin typeface="+mj-lt"/>
              </a:rPr>
              <a:t>Microvascular</a:t>
            </a:r>
            <a:r>
              <a:rPr lang="en-US" dirty="0" smtClean="0">
                <a:latin typeface="+mj-lt"/>
              </a:rPr>
              <a:t> diseases: 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Retinopathy, nephropathy, or neuropathy.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err="1" smtClean="0">
                <a:latin typeface="+mj-lt"/>
              </a:rPr>
              <a:t>Macrovascular</a:t>
            </a:r>
            <a:r>
              <a:rPr lang="en-US" dirty="0" smtClean="0">
                <a:latin typeface="+mj-lt"/>
              </a:rPr>
              <a:t> diseases: 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Cardiovascular or 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cerebrovascular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solidFill>
                  <a:srgbClr val="A50021"/>
                </a:solidFill>
                <a:latin typeface="+mj-lt"/>
              </a:rPr>
              <a:t>Increased susceptibility to infections.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solidFill>
                  <a:srgbClr val="A50021"/>
                </a:solidFill>
                <a:latin typeface="+mj-lt"/>
              </a:rPr>
              <a:t>Poor wound healing.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456"/>
          </a:xfrm>
        </p:spPr>
        <p:txBody>
          <a:bodyPr/>
          <a:lstStyle/>
          <a:p>
            <a:pPr algn="ctr"/>
            <a:r>
              <a:rPr sz="53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What are the Oral manifestations of DM?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4343400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Diabetes Mellitus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Oral changes in diabetic patient includes: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err="1" smtClean="0">
                <a:solidFill>
                  <a:srgbClr val="CCCC00"/>
                </a:solidFill>
                <a:latin typeface="+mj-lt"/>
              </a:rPr>
              <a:t>Cheilosis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Mucosal drying and cracking.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Burning mouth and tongue.</a:t>
            </a:r>
            <a:endParaRPr lang="en-US" dirty="0" err="1" smtClean="0">
              <a:solidFill>
                <a:srgbClr val="CCCC00"/>
              </a:solidFill>
              <a:latin typeface="+mj-lt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dirty="0" err="1" smtClean="0">
                <a:solidFill>
                  <a:srgbClr val="CCCC00"/>
                </a:solidFill>
                <a:latin typeface="+mj-lt"/>
              </a:rPr>
              <a:t>Diminshed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salivary flow.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Alterations in the flora of the oral cavity.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Increased rate of dental caries.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These changes are less likely to be observed in well-controlled diabetic patients.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456"/>
          </a:xfrm>
        </p:spPr>
        <p:txBody>
          <a:bodyPr/>
          <a:lstStyle/>
          <a:p>
            <a:pPr algn="ctr"/>
            <a:r>
              <a:rPr sz="51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What are the manifestations of DM on periodontium?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4343400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Diabetes Mellitus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Changes of DM on </a:t>
            </a:r>
            <a:r>
              <a:rPr lang="en-US" dirty="0" err="1" smtClean="0">
                <a:latin typeface="+mj-lt"/>
              </a:rPr>
              <a:t>periodontium</a:t>
            </a:r>
            <a:r>
              <a:rPr lang="en-US" dirty="0" smtClean="0">
                <a:latin typeface="+mj-lt"/>
              </a:rPr>
              <a:t> includes: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Tendency toward enlarged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gingiva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.</a:t>
            </a:r>
          </a:p>
        </p:txBody>
      </p:sp>
      <p:pic>
        <p:nvPicPr>
          <p:cNvPr id="4" name="Picture 3" descr="bbmapAsset.gif"/>
          <p:cNvPicPr>
            <a:picLocks noChangeAspect="1"/>
          </p:cNvPicPr>
          <p:nvPr/>
        </p:nvPicPr>
        <p:blipFill>
          <a:blip r:embed="rId2"/>
          <a:srcRect b="66962"/>
          <a:stretch>
            <a:fillRect/>
          </a:stretch>
        </p:blipFill>
        <p:spPr>
          <a:xfrm>
            <a:off x="228600" y="3048000"/>
            <a:ext cx="8737766" cy="28194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Diabetes Mellitus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Changes of DM on </a:t>
            </a:r>
            <a:r>
              <a:rPr lang="en-US" dirty="0" err="1" smtClean="0">
                <a:latin typeface="+mj-lt"/>
              </a:rPr>
              <a:t>periodontium</a:t>
            </a:r>
            <a:r>
              <a:rPr lang="en-US" dirty="0" smtClean="0">
                <a:latin typeface="+mj-lt"/>
              </a:rPr>
              <a:t> includes:</a:t>
            </a:r>
          </a:p>
          <a:p>
            <a:pPr marL="514350" indent="-514350" algn="just">
              <a:buFont typeface="+mj-lt"/>
              <a:buAutoNum type="arabicPeriod" startAt="2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Sessile or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pedunculated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gingival polyps.</a:t>
            </a:r>
          </a:p>
          <a:p>
            <a:pPr marL="514350" indent="-514350" algn="just">
              <a:buFont typeface="+mj-lt"/>
              <a:buAutoNum type="arabicPeriod" startAt="2"/>
            </a:pPr>
            <a:r>
              <a:rPr lang="en-US" dirty="0" err="1" smtClean="0">
                <a:solidFill>
                  <a:srgbClr val="CCCC00"/>
                </a:solidFill>
                <a:latin typeface="+mj-lt"/>
              </a:rPr>
              <a:t>Polypoid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gingival proliferations.</a:t>
            </a:r>
          </a:p>
          <a:p>
            <a:pPr marL="514350" indent="-514350" algn="just">
              <a:buFont typeface="+mj-lt"/>
              <a:buAutoNum type="arabicPeriod" startAt="2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Abscess formation.</a:t>
            </a:r>
          </a:p>
        </p:txBody>
      </p:sp>
      <p:pic>
        <p:nvPicPr>
          <p:cNvPr id="4" name="Picture 3" descr="bbmapAsset.gif"/>
          <p:cNvPicPr>
            <a:picLocks noChangeAspect="1"/>
          </p:cNvPicPr>
          <p:nvPr/>
        </p:nvPicPr>
        <p:blipFill>
          <a:blip r:embed="rId2"/>
          <a:srcRect l="50000" t="33930" b="33931"/>
          <a:stretch>
            <a:fillRect/>
          </a:stretch>
        </p:blipFill>
        <p:spPr>
          <a:xfrm>
            <a:off x="152400" y="3657600"/>
            <a:ext cx="4343400" cy="2726690"/>
          </a:xfrm>
          <a:prstGeom prst="rect">
            <a:avLst/>
          </a:prstGeom>
        </p:spPr>
      </p:pic>
      <p:pic>
        <p:nvPicPr>
          <p:cNvPr id="5" name="Picture 4" descr="bbmapAsset.gif"/>
          <p:cNvPicPr>
            <a:picLocks noChangeAspect="1"/>
          </p:cNvPicPr>
          <p:nvPr/>
        </p:nvPicPr>
        <p:blipFill>
          <a:blip r:embed="rId2"/>
          <a:srcRect l="24889" t="67676" r="24889"/>
          <a:stretch>
            <a:fillRect/>
          </a:stretch>
        </p:blipFill>
        <p:spPr>
          <a:xfrm>
            <a:off x="4572000" y="3657600"/>
            <a:ext cx="4343400" cy="273024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Endocrine Disorders:</a:t>
            </a:r>
          </a:p>
          <a:p>
            <a:pPr>
              <a:buNone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	-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Diabets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Mellitus.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Hematologic Disorders:</a:t>
            </a:r>
          </a:p>
          <a:p>
            <a:pPr>
              <a:buNone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	- Anemia.</a:t>
            </a:r>
            <a:br>
              <a:rPr lang="en-US" dirty="0" smtClean="0">
                <a:solidFill>
                  <a:srgbClr val="CCCC00"/>
                </a:solidFill>
                <a:latin typeface="+mj-lt"/>
              </a:rPr>
            </a:br>
            <a:r>
              <a:rPr lang="en-US" dirty="0" smtClean="0">
                <a:solidFill>
                  <a:srgbClr val="CCCC00"/>
                </a:solidFill>
                <a:latin typeface="+mj-lt"/>
              </a:rPr>
              <a:t>- Leukemia.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Genetic Disorders:</a:t>
            </a:r>
          </a:p>
          <a:p>
            <a:pPr>
              <a:buNone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	- Down Syndrome. </a:t>
            </a:r>
            <a:br>
              <a:rPr lang="en-US" dirty="0" smtClean="0">
                <a:solidFill>
                  <a:srgbClr val="CCCC00"/>
                </a:solidFill>
                <a:latin typeface="+mj-lt"/>
              </a:rPr>
            </a:br>
            <a:r>
              <a:rPr lang="en-US" dirty="0" smtClean="0">
                <a:solidFill>
                  <a:srgbClr val="CCCC00"/>
                </a:solidFill>
                <a:latin typeface="+mj-lt"/>
              </a:rPr>
              <a:t>-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Papillon-Lefevre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Syndrome.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Hormonal Changes:</a:t>
            </a:r>
          </a:p>
          <a:p>
            <a:pPr>
              <a:buNone/>
            </a:pPr>
            <a:r>
              <a:rPr lang="en-US" dirty="0" smtClean="0">
                <a:latin typeface="+mj-lt"/>
              </a:rPr>
              <a:t>	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- Female Sex Hormones.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Diabetes Mellitus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Changes of DM on </a:t>
            </a:r>
            <a:r>
              <a:rPr lang="en-US" dirty="0" err="1" smtClean="0">
                <a:latin typeface="+mj-lt"/>
              </a:rPr>
              <a:t>periodontium</a:t>
            </a:r>
            <a:r>
              <a:rPr lang="en-US" dirty="0" smtClean="0">
                <a:latin typeface="+mj-lt"/>
              </a:rPr>
              <a:t> includes:</a:t>
            </a:r>
          </a:p>
          <a:p>
            <a:pPr marL="514350" indent="-514350" algn="just">
              <a:buFont typeface="+mj-lt"/>
              <a:buAutoNum type="arabicPeriod" startAt="5"/>
            </a:pPr>
            <a:r>
              <a:rPr lang="en-US" dirty="0" err="1" smtClean="0">
                <a:solidFill>
                  <a:srgbClr val="CCCC00"/>
                </a:solidFill>
                <a:latin typeface="+mj-lt"/>
              </a:rPr>
              <a:t>Periodontitis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667000"/>
            <a:ext cx="6019800" cy="4017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456"/>
          </a:xfrm>
        </p:spPr>
        <p:txBody>
          <a:bodyPr/>
          <a:lstStyle/>
          <a:p>
            <a:pPr algn="ctr"/>
            <a:r>
              <a:rPr sz="53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How does DM effects the periodontium?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4343400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Diabetes Mellitus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lphaUcPeriod"/>
            </a:pPr>
            <a:r>
              <a:rPr lang="en-US" dirty="0" smtClean="0">
                <a:latin typeface="+mj-lt"/>
              </a:rPr>
              <a:t>Bacterial Pathogens: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Glucose content of gingival fluid is higher in diabetic patient.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This increase change the environment of the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microflora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.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This induce qualitative changes in bacteria and severity of disease.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Diabetes Mellitus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lphaUcPeriod" startAt="2"/>
            </a:pPr>
            <a:r>
              <a:rPr lang="en-US" dirty="0" err="1" smtClean="0">
                <a:latin typeface="+mj-lt"/>
              </a:rPr>
              <a:t>Polymorphonuclear</a:t>
            </a:r>
            <a:r>
              <a:rPr lang="en-US" dirty="0" smtClean="0">
                <a:latin typeface="+mj-lt"/>
              </a:rPr>
              <a:t> Leukocyte Function: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DM results in:</a:t>
            </a:r>
          </a:p>
          <a:p>
            <a:pPr marL="571500" indent="-571500" algn="just">
              <a:buFont typeface="+mj-lt"/>
              <a:buAutoNum type="romanL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Impaired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chemotaxis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.</a:t>
            </a:r>
          </a:p>
          <a:p>
            <a:pPr marL="571500" indent="-571500" algn="just">
              <a:buFont typeface="+mj-lt"/>
              <a:buAutoNum type="romanL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Defective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phagocytosis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.</a:t>
            </a:r>
          </a:p>
          <a:p>
            <a:pPr marL="571500" indent="-571500" algn="just">
              <a:buFont typeface="+mj-lt"/>
              <a:buAutoNum type="romanL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Impaired adherence.</a:t>
            </a:r>
          </a:p>
          <a:p>
            <a:pPr marL="571500" indent="-571500"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This leads to increased </a:t>
            </a:r>
            <a:r>
              <a:rPr lang="en-US" dirty="0" smtClean="0">
                <a:solidFill>
                  <a:srgbClr val="800000"/>
                </a:solidFill>
                <a:latin typeface="+mj-lt"/>
              </a:rPr>
              <a:t>susceptibility to infections.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Diabetes Mellitus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lphaUcPeriod" startAt="3"/>
            </a:pPr>
            <a:r>
              <a:rPr lang="en-US" dirty="0" smtClean="0">
                <a:latin typeface="+mj-lt"/>
              </a:rPr>
              <a:t>Altered Collagen Metabolism: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Chronic hyperglycemia adversely affects the </a:t>
            </a:r>
            <a:r>
              <a:rPr lang="en-US" dirty="0" smtClean="0">
                <a:solidFill>
                  <a:srgbClr val="800000"/>
                </a:solidFill>
                <a:latin typeface="+mj-lt"/>
              </a:rPr>
              <a:t>synthesis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, </a:t>
            </a:r>
            <a:r>
              <a:rPr lang="en-US" dirty="0" smtClean="0">
                <a:solidFill>
                  <a:srgbClr val="800000"/>
                </a:solidFill>
                <a:latin typeface="+mj-lt"/>
              </a:rPr>
              <a:t>maturation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, and </a:t>
            </a:r>
            <a:r>
              <a:rPr lang="en-US" dirty="0" smtClean="0">
                <a:solidFill>
                  <a:srgbClr val="800000"/>
                </a:solidFill>
                <a:latin typeface="+mj-lt"/>
              </a:rPr>
              <a:t>maintenance of collagen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and extracellular matrix. 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As a result, collagen in the tissues of DM patients are more susceptible to pathogenic breakdown.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This also will affect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vascularity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, in such: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33400" y="762000"/>
          <a:ext cx="82296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Endocrine Disorders and Hormonal Changes:</a:t>
            </a:r>
          </a:p>
          <a:p>
            <a:pPr>
              <a:buNone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	-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Diabets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Mellitus.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Hematologic Disorders:</a:t>
            </a:r>
          </a:p>
          <a:p>
            <a:pPr>
              <a:buNone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	- Anemia.</a:t>
            </a:r>
            <a:br>
              <a:rPr lang="en-US" dirty="0" smtClean="0">
                <a:solidFill>
                  <a:srgbClr val="CCCC00"/>
                </a:solidFill>
                <a:latin typeface="+mj-lt"/>
              </a:rPr>
            </a:br>
            <a:r>
              <a:rPr lang="en-US" dirty="0" smtClean="0">
                <a:solidFill>
                  <a:srgbClr val="CCCC00"/>
                </a:solidFill>
                <a:latin typeface="+mj-lt"/>
              </a:rPr>
              <a:t>- Leukemia.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Genetic Disorders:</a:t>
            </a:r>
          </a:p>
          <a:p>
            <a:pPr>
              <a:buNone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	- Down Syndrome. </a:t>
            </a:r>
            <a:br>
              <a:rPr lang="en-US" dirty="0" smtClean="0">
                <a:solidFill>
                  <a:srgbClr val="CCCC00"/>
                </a:solidFill>
                <a:latin typeface="+mj-lt"/>
              </a:rPr>
            </a:br>
            <a:r>
              <a:rPr lang="en-US" dirty="0" smtClean="0">
                <a:solidFill>
                  <a:srgbClr val="CCCC00"/>
                </a:solidFill>
                <a:latin typeface="+mj-lt"/>
              </a:rPr>
              <a:t>-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Papillon-Lefevre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Syndrome.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Hormonal Changes:</a:t>
            </a:r>
          </a:p>
          <a:p>
            <a:pPr>
              <a:buNone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	- Female Sex Hormones.</a:t>
            </a:r>
            <a:endParaRPr lang="en-US" dirty="0" smtClean="0">
              <a:solidFill>
                <a:srgbClr val="A50021"/>
              </a:solidFill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456"/>
          </a:xfrm>
        </p:spPr>
        <p:txBody>
          <a:bodyPr/>
          <a:lstStyle/>
          <a:p>
            <a:pPr algn="ctr"/>
            <a:r>
              <a:rPr sz="53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Anemia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4343400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456"/>
          </a:xfrm>
        </p:spPr>
        <p:txBody>
          <a:bodyPr/>
          <a:lstStyle/>
          <a:p>
            <a:pPr algn="ctr"/>
            <a:r>
              <a:rPr sz="53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What is Anemia?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4343400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Anemia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algn="justLow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Anemia is reduction in the number of erythrocytes and in the amount of hemoglobin.</a:t>
            </a:r>
          </a:p>
          <a:p>
            <a:pPr algn="justLow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Anemia results in poor tissue oxygenation, making tissues more friable and susceptible to breakdown.</a:t>
            </a:r>
          </a:p>
          <a:p>
            <a:pPr algn="just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Anemia results from: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Extensive blood loss.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Defective blood formation.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Increased RBC destruction.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Many systemic diseases, disorders, and conditions have been implicated as risk factors in periodontal disease.</a:t>
            </a:r>
          </a:p>
          <a:p>
            <a:pPr algn="just">
              <a:buFont typeface="Arial" pitchFamily="34" charset="0"/>
              <a:buChar char="•"/>
            </a:pPr>
            <a:endParaRPr lang="en-US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Systemic diseases have several effects that includes: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Physiological response.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Vascular system.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Inflammatory response.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Immune system.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Tissue repair.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456"/>
          </a:xfrm>
        </p:spPr>
        <p:txBody>
          <a:bodyPr/>
          <a:lstStyle/>
          <a:p>
            <a:pPr algn="ctr"/>
            <a:r>
              <a:rPr sz="53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What are the oral manifestations of Anemia?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4343400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Anemia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The tongue appears red, smooth, and shiny because of atrophy of the papillae.</a:t>
            </a:r>
          </a:p>
          <a:p>
            <a:pPr algn="just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There is also marked pallor of the </a:t>
            </a:r>
            <a:r>
              <a:rPr lang="en-US" dirty="0" err="1" smtClean="0">
                <a:latin typeface="+mj-lt"/>
              </a:rPr>
              <a:t>gingiva</a:t>
            </a:r>
            <a:r>
              <a:rPr lang="en-US" dirty="0" smtClean="0">
                <a:latin typeface="+mj-lt"/>
              </a:rPr>
              <a:t>.</a:t>
            </a:r>
          </a:p>
        </p:txBody>
      </p:sp>
      <p:pic>
        <p:nvPicPr>
          <p:cNvPr id="4" name="Picture 3" descr="bbmapAsse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971800"/>
            <a:ext cx="2601616" cy="3733800"/>
          </a:xfrm>
          <a:prstGeom prst="rect">
            <a:avLst/>
          </a:prstGeom>
        </p:spPr>
      </p:pic>
      <p:pic>
        <p:nvPicPr>
          <p:cNvPr id="5" name="Picture 4" descr="bbmapAsse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2971800"/>
            <a:ext cx="4873792" cy="373075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456"/>
          </a:xfrm>
        </p:spPr>
        <p:txBody>
          <a:bodyPr/>
          <a:lstStyle/>
          <a:p>
            <a:pPr algn="ctr"/>
            <a:r>
              <a:rPr sz="53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Leukemia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4343400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456"/>
          </a:xfrm>
        </p:spPr>
        <p:txBody>
          <a:bodyPr/>
          <a:lstStyle/>
          <a:p>
            <a:pPr algn="ctr"/>
            <a:r>
              <a:rPr sz="53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What is Leukemia?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4343400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Leukemia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algn="justLow">
              <a:buFont typeface="Arial" pitchFamily="34" charset="0"/>
              <a:buChar char="•"/>
            </a:pPr>
            <a:r>
              <a:rPr lang="en-US" dirty="0" err="1" smtClean="0">
                <a:latin typeface="+mj-lt"/>
              </a:rPr>
              <a:t>Leukemias</a:t>
            </a:r>
            <a:r>
              <a:rPr lang="en-US" dirty="0" smtClean="0">
                <a:latin typeface="+mj-lt"/>
              </a:rPr>
              <a:t> are malignant </a:t>
            </a:r>
            <a:r>
              <a:rPr lang="en-US" dirty="0" err="1" smtClean="0">
                <a:latin typeface="+mj-lt"/>
              </a:rPr>
              <a:t>neoplasias</a:t>
            </a:r>
            <a:r>
              <a:rPr lang="en-US" dirty="0" smtClean="0">
                <a:latin typeface="+mj-lt"/>
              </a:rPr>
              <a:t> of WBC precursors.</a:t>
            </a:r>
          </a:p>
          <a:p>
            <a:pPr algn="justLow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Leukemia is characterized by:</a:t>
            </a:r>
          </a:p>
          <a:p>
            <a:pPr marL="514350" indent="-514350" algn="justLow">
              <a:buFont typeface="+mj-lt"/>
              <a:buAutoNum type="arabi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Diffuse replacement of the bone marrow with proliferating leukemic cells.</a:t>
            </a:r>
          </a:p>
          <a:p>
            <a:pPr marL="514350" indent="-514350" algn="justLow">
              <a:buFont typeface="+mj-lt"/>
              <a:buAutoNum type="arabi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Abnormal numbers and forms of immature WBCs in the circulating blood.</a:t>
            </a:r>
          </a:p>
          <a:p>
            <a:pPr marL="514350" indent="-514350" algn="justLow">
              <a:buFont typeface="+mj-lt"/>
              <a:buAutoNum type="arabi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Widespread infiltrates in the liver, spleen, lymph nodes, and other body sites.</a:t>
            </a:r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This leads to </a:t>
            </a:r>
            <a:r>
              <a:rPr lang="en-US" dirty="0" smtClean="0">
                <a:solidFill>
                  <a:srgbClr val="800000"/>
                </a:solidFill>
                <a:latin typeface="+mj-lt"/>
              </a:rPr>
              <a:t>anemia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solidFill>
                  <a:srgbClr val="800000"/>
                </a:solidFill>
                <a:latin typeface="+mj-lt"/>
              </a:rPr>
              <a:t>leukopenia</a:t>
            </a:r>
            <a:r>
              <a:rPr lang="en-US" dirty="0" smtClean="0">
                <a:latin typeface="+mj-lt"/>
              </a:rPr>
              <a:t> and </a:t>
            </a:r>
            <a:r>
              <a:rPr lang="en-US" dirty="0" smtClean="0">
                <a:solidFill>
                  <a:srgbClr val="800000"/>
                </a:solidFill>
                <a:latin typeface="+mj-lt"/>
              </a:rPr>
              <a:t>thrombocytopenia</a:t>
            </a:r>
            <a:r>
              <a:rPr lang="en-US" dirty="0" smtClean="0">
                <a:latin typeface="+mj-lt"/>
              </a:rPr>
              <a:t>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456"/>
          </a:xfrm>
        </p:spPr>
        <p:txBody>
          <a:bodyPr/>
          <a:lstStyle/>
          <a:p>
            <a:pPr algn="ctr"/>
            <a:r>
              <a:rPr sz="525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What are the effects of Leukemia on periodontium?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4343400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Leukemia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514350" indent="-514350" algn="justLow">
              <a:buFont typeface="+mj-lt"/>
              <a:buAutoNum type="arabicPeriod"/>
            </a:pPr>
            <a:r>
              <a:rPr lang="en-US" dirty="0" smtClean="0">
                <a:latin typeface="+mj-lt"/>
              </a:rPr>
              <a:t>Leukemic gingival enlargement:</a:t>
            </a:r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Caused by infiltration of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gingiva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by leukemic cells.</a:t>
            </a:r>
          </a:p>
          <a:p>
            <a:pPr marL="514350" indent="-514350" algn="justLow">
              <a:buFont typeface="Arial" pitchFamily="34" charset="0"/>
              <a:buChar char="•"/>
            </a:pPr>
            <a:endParaRPr lang="en-US" dirty="0" smtClean="0">
              <a:latin typeface="+mj-lt"/>
            </a:endParaRPr>
          </a:p>
        </p:txBody>
      </p:sp>
      <p:pic>
        <p:nvPicPr>
          <p:cNvPr id="6" name="Picture 5" descr="bbmapAsset.gif"/>
          <p:cNvPicPr>
            <a:picLocks noChangeAspect="1"/>
          </p:cNvPicPr>
          <p:nvPr/>
        </p:nvPicPr>
        <p:blipFill>
          <a:blip r:embed="rId2"/>
          <a:srcRect l="46569" t="33215" b="34893"/>
          <a:stretch>
            <a:fillRect/>
          </a:stretch>
        </p:blipFill>
        <p:spPr>
          <a:xfrm>
            <a:off x="152400" y="3521954"/>
            <a:ext cx="4345067" cy="2650245"/>
          </a:xfrm>
          <a:prstGeom prst="rect">
            <a:avLst/>
          </a:prstGeom>
        </p:spPr>
      </p:pic>
      <p:pic>
        <p:nvPicPr>
          <p:cNvPr id="7" name="Picture 6" descr="bbmapAsset.gif"/>
          <p:cNvPicPr>
            <a:picLocks noChangeAspect="1"/>
          </p:cNvPicPr>
          <p:nvPr/>
        </p:nvPicPr>
        <p:blipFill>
          <a:blip r:embed="rId2"/>
          <a:srcRect t="66786" r="45112"/>
          <a:stretch>
            <a:fillRect/>
          </a:stretch>
        </p:blipFill>
        <p:spPr>
          <a:xfrm>
            <a:off x="4648200" y="3505200"/>
            <a:ext cx="4288356" cy="265176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456"/>
          </a:xfrm>
        </p:spPr>
        <p:txBody>
          <a:bodyPr/>
          <a:lstStyle/>
          <a:p>
            <a:pPr algn="ctr"/>
            <a:r>
              <a:rPr sz="39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Do we have Leukemic Gingival Enlargement on edentulous patients?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4343400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bmapAsse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1" y="3352800"/>
            <a:ext cx="4920367" cy="3364992"/>
          </a:xfrm>
          <a:prstGeom prst="rect">
            <a:avLst/>
          </a:prstGeom>
        </p:spPr>
      </p:pic>
      <p:pic>
        <p:nvPicPr>
          <p:cNvPr id="8" name="Picture 7" descr="bbmapAsse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3514" y="3352800"/>
            <a:ext cx="5070686" cy="33662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Leukemia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514350" indent="-514350" algn="justLow">
              <a:buFont typeface="+mj-lt"/>
              <a:buAutoNum type="arabicPeriod" startAt="2"/>
            </a:pPr>
            <a:r>
              <a:rPr lang="en-US" dirty="0" smtClean="0">
                <a:latin typeface="+mj-lt"/>
              </a:rPr>
              <a:t>Bleeding:</a:t>
            </a:r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Spontaneous gingival hemorrhage can be an early sign of leukemia.</a:t>
            </a:r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It is caused by the </a:t>
            </a:r>
            <a:r>
              <a:rPr lang="en-US" dirty="0" smtClean="0">
                <a:solidFill>
                  <a:srgbClr val="800000"/>
                </a:solidFill>
                <a:latin typeface="+mj-lt"/>
              </a:rPr>
              <a:t>thrombocytopenia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Endocrine Disorders and Hormonal Changes:</a:t>
            </a:r>
          </a:p>
          <a:p>
            <a:pPr>
              <a:buNone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	-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Diabets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Mellitus.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Hematologic Disorders:</a:t>
            </a:r>
          </a:p>
          <a:p>
            <a:pPr>
              <a:buNone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	- Anemia.</a:t>
            </a:r>
            <a:br>
              <a:rPr lang="en-US" dirty="0" smtClean="0">
                <a:solidFill>
                  <a:srgbClr val="CCCC00"/>
                </a:solidFill>
                <a:latin typeface="+mj-lt"/>
              </a:rPr>
            </a:br>
            <a:r>
              <a:rPr lang="en-US" dirty="0" smtClean="0">
                <a:solidFill>
                  <a:srgbClr val="CCCC00"/>
                </a:solidFill>
                <a:latin typeface="+mj-lt"/>
              </a:rPr>
              <a:t>- Leukemia.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Genetic Disorders:</a:t>
            </a:r>
          </a:p>
          <a:p>
            <a:pPr>
              <a:buNone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	- Down Syndrome. </a:t>
            </a:r>
            <a:br>
              <a:rPr lang="en-US" dirty="0" smtClean="0">
                <a:solidFill>
                  <a:srgbClr val="CCCC00"/>
                </a:solidFill>
                <a:latin typeface="+mj-lt"/>
              </a:rPr>
            </a:br>
            <a:r>
              <a:rPr lang="en-US" dirty="0" smtClean="0">
                <a:solidFill>
                  <a:srgbClr val="CCCC00"/>
                </a:solidFill>
                <a:latin typeface="+mj-lt"/>
              </a:rPr>
              <a:t>-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Papillon-Lefevre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Syndrome.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Hormonal Changes: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- Female Sex Hormones.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Leukemia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514350" indent="-514350" algn="justLow">
              <a:buFont typeface="+mj-lt"/>
              <a:buAutoNum type="arabicPeriod" startAt="3"/>
            </a:pPr>
            <a:r>
              <a:rPr lang="en-US" dirty="0" smtClean="0">
                <a:latin typeface="+mj-lt"/>
              </a:rPr>
              <a:t>Oral Infection:</a:t>
            </a:r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i="1" dirty="0" err="1" smtClean="0">
                <a:solidFill>
                  <a:srgbClr val="CCCC00"/>
                </a:solidFill>
                <a:latin typeface="+mj-lt"/>
              </a:rPr>
              <a:t>Granulocytopenia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(diminished WBC count) results from the displacement of normal bone marrow cells by leukemic cells.</a:t>
            </a:r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This increases the host susceptibility to opportunistic microorganisms and leads to ulcerations and infections.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Leukemia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514350" indent="-514350" algn="justLow">
              <a:buFont typeface="+mj-lt"/>
              <a:buAutoNum type="arabicPeriod" startAt="3"/>
            </a:pPr>
            <a:r>
              <a:rPr lang="en-US" dirty="0" smtClean="0">
                <a:latin typeface="+mj-lt"/>
              </a:rPr>
              <a:t>Oral Infection:</a:t>
            </a:r>
          </a:p>
          <a:p>
            <a:pPr marL="514350" indent="-514350" algn="justLow">
              <a:buFont typeface="+mj-lt"/>
              <a:buAutoNum type="arabicPeriod" startAt="3"/>
            </a:pPr>
            <a:endParaRPr lang="en-US" dirty="0" smtClean="0">
              <a:latin typeface="+mj-lt"/>
            </a:endParaRPr>
          </a:p>
        </p:txBody>
      </p:sp>
      <p:pic>
        <p:nvPicPr>
          <p:cNvPr id="4" name="Picture 3" descr="bbmapAsse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37" y="2133600"/>
            <a:ext cx="9035563" cy="3132328"/>
          </a:xfrm>
          <a:prstGeom prst="rect">
            <a:avLst/>
          </a:prstGeom>
        </p:spPr>
      </p:pic>
      <p:pic>
        <p:nvPicPr>
          <p:cNvPr id="6" name="Picture 5" descr="bbmapAsse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33600"/>
            <a:ext cx="9144000" cy="31242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Leukemia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514350" indent="-514350" algn="justLow">
              <a:buFont typeface="+mj-lt"/>
              <a:buAutoNum type="arabicPeriod" startAt="4"/>
            </a:pPr>
            <a:r>
              <a:rPr lang="en-US" dirty="0" smtClean="0">
                <a:latin typeface="+mj-lt"/>
              </a:rPr>
              <a:t>Oral Ulceration:</a:t>
            </a:r>
            <a:endParaRPr lang="en-US" baseline="30000" dirty="0" smtClean="0"/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These lesions occur in sites of trauma such as the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buccal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mucosa in relation to the line of occlusion or on the palate.</a:t>
            </a:r>
          </a:p>
          <a:p>
            <a:pPr marL="514350" indent="-514350" algn="justLow">
              <a:buNone/>
            </a:pPr>
            <a:endParaRPr lang="en-US" dirty="0" smtClean="0">
              <a:latin typeface="+mj-lt"/>
            </a:endParaRPr>
          </a:p>
        </p:txBody>
      </p:sp>
      <p:pic>
        <p:nvPicPr>
          <p:cNvPr id="5" name="Picture 4" descr="bbmapAsse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3352800"/>
            <a:ext cx="5410200" cy="332814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Endocrine Disorders and Hormonal Changes:</a:t>
            </a:r>
          </a:p>
          <a:p>
            <a:pPr>
              <a:buNone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	-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Diabets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Mellitus.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Hematologic Disorders:</a:t>
            </a:r>
          </a:p>
          <a:p>
            <a:pPr>
              <a:buNone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	- Anemia.</a:t>
            </a:r>
            <a:br>
              <a:rPr lang="en-US" dirty="0" smtClean="0">
                <a:solidFill>
                  <a:srgbClr val="CCCC00"/>
                </a:solidFill>
                <a:latin typeface="+mj-lt"/>
              </a:rPr>
            </a:br>
            <a:r>
              <a:rPr lang="en-US" dirty="0" smtClean="0">
                <a:solidFill>
                  <a:srgbClr val="CCCC00"/>
                </a:solidFill>
                <a:latin typeface="+mj-lt"/>
              </a:rPr>
              <a:t>- Leukemia.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Genetic Disorders:</a:t>
            </a:r>
          </a:p>
          <a:p>
            <a:pPr>
              <a:buNone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	- Down Syndrome. </a:t>
            </a:r>
            <a:br>
              <a:rPr lang="en-US" dirty="0" smtClean="0">
                <a:solidFill>
                  <a:srgbClr val="CCCC00"/>
                </a:solidFill>
                <a:latin typeface="+mj-lt"/>
              </a:rPr>
            </a:br>
            <a:r>
              <a:rPr lang="en-US" dirty="0" smtClean="0">
                <a:solidFill>
                  <a:srgbClr val="CCCC00"/>
                </a:solidFill>
                <a:latin typeface="+mj-lt"/>
              </a:rPr>
              <a:t>-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Papillon-Lefevre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Syndrome.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Hormonal Changes: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- Female Sex Hormones.</a:t>
            </a:r>
            <a:endParaRPr lang="en-US" dirty="0" smtClean="0">
              <a:solidFill>
                <a:srgbClr val="A50021"/>
              </a:solidFill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456"/>
          </a:xfrm>
        </p:spPr>
        <p:txBody>
          <a:bodyPr/>
          <a:lstStyle/>
          <a:p>
            <a:pPr algn="ctr"/>
            <a:r>
              <a:rPr sz="53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Down Syndrome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4343400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456"/>
          </a:xfrm>
        </p:spPr>
        <p:txBody>
          <a:bodyPr/>
          <a:lstStyle/>
          <a:p>
            <a:pPr algn="ctr"/>
            <a:r>
              <a:rPr sz="53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What is Down Syndrome?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4343400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Down Syndrome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Down syndrome is a congenital disease caused by a chromosomal abnormality.</a:t>
            </a:r>
          </a:p>
          <a:p>
            <a:pPr marL="514350" indent="-514350" algn="justLow">
              <a:buFont typeface="Arial" pitchFamily="34" charset="0"/>
              <a:buChar char="•"/>
            </a:pPr>
            <a:endParaRPr lang="en-US" dirty="0" smtClean="0">
              <a:latin typeface="+mj-lt"/>
            </a:endParaRPr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Characterized by </a:t>
            </a:r>
            <a:r>
              <a:rPr lang="en-US" dirty="0" smtClean="0">
                <a:solidFill>
                  <a:srgbClr val="800000"/>
                </a:solidFill>
                <a:latin typeface="+mj-lt"/>
              </a:rPr>
              <a:t>mental deficiency </a:t>
            </a:r>
            <a:r>
              <a:rPr lang="en-US" dirty="0" smtClean="0">
                <a:latin typeface="+mj-lt"/>
              </a:rPr>
              <a:t>and </a:t>
            </a:r>
            <a:r>
              <a:rPr lang="en-US" dirty="0" smtClean="0">
                <a:solidFill>
                  <a:srgbClr val="800000"/>
                </a:solidFill>
                <a:latin typeface="+mj-lt"/>
              </a:rPr>
              <a:t>growth retardation</a:t>
            </a:r>
            <a:r>
              <a:rPr lang="en-US" dirty="0" smtClean="0">
                <a:latin typeface="+mj-lt"/>
              </a:rPr>
              <a:t>.</a:t>
            </a:r>
          </a:p>
          <a:p>
            <a:pPr marL="514350" indent="-514350" algn="justLow">
              <a:buFont typeface="Arial" pitchFamily="34" charset="0"/>
              <a:buChar char="•"/>
            </a:pPr>
            <a:endParaRPr lang="en-US" dirty="0" smtClean="0">
              <a:latin typeface="+mj-lt"/>
            </a:endParaRPr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Almost 100% of patients have periodontal diseases.</a:t>
            </a:r>
          </a:p>
          <a:p>
            <a:pPr marL="514350" indent="-514350" algn="justLow">
              <a:buFont typeface="Arial" pitchFamily="34" charset="0"/>
              <a:buChar char="•"/>
            </a:pP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456"/>
          </a:xfrm>
        </p:spPr>
        <p:txBody>
          <a:bodyPr/>
          <a:lstStyle/>
          <a:p>
            <a:pPr algn="ctr"/>
            <a:r>
              <a:rPr sz="40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What is the effect of Down Syndrome on periodontium</a:t>
            </a:r>
            <a:r>
              <a:rPr sz="53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4343400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Down Syndrome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Periodontal condition characterized by deep pockets with substantial local factors and moderate recessions.</a:t>
            </a:r>
          </a:p>
          <a:p>
            <a:pPr marL="514350" indent="-514350" algn="justLow">
              <a:buFont typeface="Arial" pitchFamily="34" charset="0"/>
              <a:buChar char="•"/>
            </a:pPr>
            <a:endParaRPr lang="en-US" dirty="0" smtClean="0">
              <a:latin typeface="+mj-lt"/>
            </a:endParaRPr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The disease progresses rapidly because of:</a:t>
            </a:r>
          </a:p>
          <a:p>
            <a:pPr marL="514350" indent="-514350" algn="justLow">
              <a:buFont typeface="+mj-lt"/>
              <a:buAutoNum type="arabicPeriod"/>
            </a:pPr>
            <a:r>
              <a:rPr lang="en-US" dirty="0" smtClean="0">
                <a:solidFill>
                  <a:srgbClr val="FFFF00"/>
                </a:solidFill>
                <a:latin typeface="+mj-lt"/>
              </a:rPr>
              <a:t>Poor PMN </a:t>
            </a:r>
            <a:r>
              <a:rPr lang="en-US" dirty="0" err="1" smtClean="0">
                <a:solidFill>
                  <a:srgbClr val="FFFF00"/>
                </a:solidFill>
                <a:latin typeface="+mj-lt"/>
              </a:rPr>
              <a:t>chemotaxis</a:t>
            </a:r>
            <a:r>
              <a:rPr lang="en-US" dirty="0" smtClean="0">
                <a:solidFill>
                  <a:srgbClr val="FFFF00"/>
                </a:solidFill>
                <a:latin typeface="+mj-lt"/>
              </a:rPr>
              <a:t>.</a:t>
            </a:r>
          </a:p>
          <a:p>
            <a:pPr marL="514350" indent="-514350" algn="justLow">
              <a:buFont typeface="+mj-lt"/>
              <a:buAutoNum type="arabicPeriod"/>
            </a:pPr>
            <a:r>
              <a:rPr lang="en-US" dirty="0" smtClean="0">
                <a:solidFill>
                  <a:srgbClr val="FFFF00"/>
                </a:solidFill>
                <a:latin typeface="+mj-lt"/>
              </a:rPr>
              <a:t>Deficient </a:t>
            </a:r>
            <a:r>
              <a:rPr lang="en-US" dirty="0" err="1" smtClean="0">
                <a:solidFill>
                  <a:srgbClr val="FFFF00"/>
                </a:solidFill>
                <a:latin typeface="+mj-lt"/>
              </a:rPr>
              <a:t>phagocytosis</a:t>
            </a:r>
            <a:r>
              <a:rPr lang="en-US" dirty="0" smtClean="0">
                <a:solidFill>
                  <a:srgbClr val="FFFF00"/>
                </a:solidFill>
                <a:latin typeface="+mj-lt"/>
              </a:rPr>
              <a:t>.</a:t>
            </a:r>
          </a:p>
          <a:p>
            <a:pPr marL="514350" indent="-514350" algn="justLow">
              <a:buFont typeface="+mj-lt"/>
              <a:buAutoNum type="arabicPeriod"/>
            </a:pPr>
            <a:r>
              <a:rPr lang="en-US" dirty="0" smtClean="0">
                <a:solidFill>
                  <a:srgbClr val="FFFF00"/>
                </a:solidFill>
                <a:latin typeface="+mj-lt"/>
              </a:rPr>
              <a:t>Intercellular killing.</a:t>
            </a:r>
          </a:p>
          <a:p>
            <a:pPr marL="514350" indent="-514350" algn="justLow">
              <a:buFont typeface="Arial" pitchFamily="34" charset="0"/>
              <a:buChar char="•"/>
            </a:pP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Down Syndrome</a:t>
            </a:r>
          </a:p>
        </p:txBody>
      </p:sp>
      <p:pic>
        <p:nvPicPr>
          <p:cNvPr id="4" name="Content Placeholder 3" descr="bbmapAsset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2920" y="1676400"/>
            <a:ext cx="7558158" cy="449580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456"/>
          </a:xfrm>
        </p:spPr>
        <p:txBody>
          <a:bodyPr/>
          <a:lstStyle/>
          <a:p>
            <a:pPr algn="ctr"/>
            <a:r>
              <a:rPr sz="53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Diabetes Mellitus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4343400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456"/>
          </a:xfrm>
        </p:spPr>
        <p:txBody>
          <a:bodyPr/>
          <a:lstStyle/>
          <a:p>
            <a:pPr algn="ctr"/>
            <a:r>
              <a:rPr sz="53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Papillon-Lefevre Syndrome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4343400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456"/>
          </a:xfrm>
        </p:spPr>
        <p:txBody>
          <a:bodyPr/>
          <a:lstStyle/>
          <a:p>
            <a:pPr algn="ctr"/>
            <a:r>
              <a:rPr sz="53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What is Papillon-Lefevre Syndrome?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4343400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Papillon-Lefevre</a:t>
            </a:r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Syndrome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Very rare inherited condition that appears to follow an </a:t>
            </a:r>
            <a:r>
              <a:rPr lang="en-US" dirty="0" err="1" smtClean="0">
                <a:latin typeface="+mj-lt"/>
              </a:rPr>
              <a:t>autosomal</a:t>
            </a:r>
            <a:r>
              <a:rPr lang="en-US" dirty="0" smtClean="0">
                <a:latin typeface="+mj-lt"/>
              </a:rPr>
              <a:t> recessive pattern.</a:t>
            </a:r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The syndrome is characterized by:</a:t>
            </a:r>
          </a:p>
          <a:p>
            <a:pPr marL="514350" indent="-514350" algn="justLow">
              <a:buFont typeface="+mj-lt"/>
              <a:buAutoNum type="arabicPeriod"/>
            </a:pPr>
            <a:r>
              <a:rPr lang="en-US" dirty="0" err="1" smtClean="0">
                <a:solidFill>
                  <a:srgbClr val="CCCC00"/>
                </a:solidFill>
                <a:latin typeface="+mj-lt"/>
              </a:rPr>
              <a:t>Hyperkeratotic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skin lesions.</a:t>
            </a:r>
          </a:p>
          <a:p>
            <a:pPr marL="514350" indent="-514350" algn="justLow">
              <a:buFont typeface="+mj-lt"/>
              <a:buAutoNum type="arabicPeriod"/>
            </a:pPr>
            <a:r>
              <a:rPr lang="en-US" dirty="0" smtClean="0">
                <a:solidFill>
                  <a:srgbClr val="800000"/>
                </a:solidFill>
                <a:latin typeface="+mj-lt"/>
              </a:rPr>
              <a:t>Severe destruction of the </a:t>
            </a:r>
            <a:r>
              <a:rPr lang="en-US" dirty="0" err="1" smtClean="0">
                <a:solidFill>
                  <a:srgbClr val="800000"/>
                </a:solidFill>
                <a:latin typeface="+mj-lt"/>
              </a:rPr>
              <a:t>periodontium</a:t>
            </a:r>
            <a:r>
              <a:rPr lang="en-US" dirty="0" smtClean="0">
                <a:solidFill>
                  <a:srgbClr val="800000"/>
                </a:solidFill>
                <a:latin typeface="+mj-lt"/>
              </a:rPr>
              <a:t>.</a:t>
            </a:r>
          </a:p>
          <a:p>
            <a:pPr marL="514350" indent="-514350" algn="justLow">
              <a:buFont typeface="+mj-lt"/>
              <a:buAutoNum type="arabicPeriod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Calcification of the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dura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Papillon-Lefevre</a:t>
            </a:r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Syndrome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The </a:t>
            </a:r>
            <a:r>
              <a:rPr lang="en-US" dirty="0" err="1" smtClean="0">
                <a:latin typeface="+mj-lt"/>
              </a:rPr>
              <a:t>cutaneous</a:t>
            </a:r>
            <a:r>
              <a:rPr lang="en-US" dirty="0" smtClean="0">
                <a:latin typeface="+mj-lt"/>
              </a:rPr>
              <a:t> and periodontal changes usually appear together between the ages of 2 and 4 years. </a:t>
            </a:r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The skin lesions consist of hyperkeratosis and </a:t>
            </a:r>
            <a:r>
              <a:rPr lang="en-US" dirty="0" err="1" smtClean="0">
                <a:latin typeface="+mj-lt"/>
              </a:rPr>
              <a:t>ichthyosis</a:t>
            </a:r>
            <a:r>
              <a:rPr lang="en-US" dirty="0" smtClean="0">
                <a:latin typeface="+mj-lt"/>
              </a:rPr>
              <a:t> of localized areas on palms, soles, knees, and elbows.</a:t>
            </a:r>
          </a:p>
        </p:txBody>
      </p:sp>
      <p:pic>
        <p:nvPicPr>
          <p:cNvPr id="4" name="Picture 3" descr="bbmapAsset.gif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>
          <a:xfrm>
            <a:off x="228600" y="3429000"/>
            <a:ext cx="4387420" cy="2514600"/>
          </a:xfrm>
          <a:prstGeom prst="rect">
            <a:avLst/>
          </a:prstGeom>
        </p:spPr>
      </p:pic>
      <p:pic>
        <p:nvPicPr>
          <p:cNvPr id="5" name="Picture 4" descr="bbmapAsset.gif"/>
          <p:cNvPicPr>
            <a:picLocks noChangeAspect="1"/>
          </p:cNvPicPr>
          <p:nvPr/>
        </p:nvPicPr>
        <p:blipFill>
          <a:blip r:embed="rId2"/>
          <a:srcRect t="50251"/>
          <a:stretch>
            <a:fillRect/>
          </a:stretch>
        </p:blipFill>
        <p:spPr>
          <a:xfrm>
            <a:off x="4572000" y="3446533"/>
            <a:ext cx="4378844" cy="2497067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456"/>
          </a:xfrm>
        </p:spPr>
        <p:txBody>
          <a:bodyPr/>
          <a:lstStyle/>
          <a:p>
            <a:pPr algn="ctr"/>
            <a:r>
              <a:rPr sz="40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What is the effect of Papillon-Lefevre Syndrome on periodontium</a:t>
            </a:r>
            <a:r>
              <a:rPr sz="53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4343400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Papillon-Lefevre</a:t>
            </a:r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Syndrome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Periodontal involvement consists of early inflammatory changes that lead to bone loss and exfoliation of teeth.</a:t>
            </a:r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Primary teeth are lost by 5 or 6 years of age.</a:t>
            </a:r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 The permanent dentition then erupts normally, but within a few years, the permanent teeth are also lost because of destructive periodontal disease. </a:t>
            </a:r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At a very early age, usually 15 to 20 years, patients are often edentulous except for the third molars.</a:t>
            </a:r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These may be lost as well a few years after eruption.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Papillon-Lefevre</a:t>
            </a:r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Syndrome</a:t>
            </a:r>
          </a:p>
        </p:txBody>
      </p:sp>
      <p:pic>
        <p:nvPicPr>
          <p:cNvPr id="4" name="Content Placeholder 3" descr="bbmapAsset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1828800"/>
            <a:ext cx="6520072" cy="4410635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Endocrine Disorders and Hormonal Changes:</a:t>
            </a:r>
          </a:p>
          <a:p>
            <a:pPr>
              <a:buNone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	-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Diabets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Mellitus.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Hematologic Disorders:</a:t>
            </a:r>
          </a:p>
          <a:p>
            <a:pPr>
              <a:buNone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	- Anemia.</a:t>
            </a:r>
            <a:br>
              <a:rPr lang="en-US" dirty="0" smtClean="0">
                <a:solidFill>
                  <a:srgbClr val="CCCC00"/>
                </a:solidFill>
                <a:latin typeface="+mj-lt"/>
              </a:rPr>
            </a:br>
            <a:r>
              <a:rPr lang="en-US" dirty="0" smtClean="0">
                <a:solidFill>
                  <a:srgbClr val="CCCC00"/>
                </a:solidFill>
                <a:latin typeface="+mj-lt"/>
              </a:rPr>
              <a:t>- Leukemia.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Genetic Disorders:</a:t>
            </a:r>
          </a:p>
          <a:p>
            <a:pPr>
              <a:buNone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	- Down Syndrome. </a:t>
            </a:r>
            <a:br>
              <a:rPr lang="en-US" dirty="0" smtClean="0">
                <a:solidFill>
                  <a:srgbClr val="CCCC00"/>
                </a:solidFill>
                <a:latin typeface="+mj-lt"/>
              </a:rPr>
            </a:br>
            <a:r>
              <a:rPr lang="en-US" dirty="0" smtClean="0">
                <a:solidFill>
                  <a:srgbClr val="CCCC00"/>
                </a:solidFill>
                <a:latin typeface="+mj-lt"/>
              </a:rPr>
              <a:t>-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Papillon-Lefevre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Syndrome.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Hormonal Changes: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- Female Sex Hormones.</a:t>
            </a:r>
            <a:endParaRPr lang="en-US" dirty="0" smtClean="0">
              <a:solidFill>
                <a:srgbClr val="A50021"/>
              </a:solidFill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456"/>
          </a:xfrm>
        </p:spPr>
        <p:txBody>
          <a:bodyPr/>
          <a:lstStyle/>
          <a:p>
            <a:pPr algn="ctr"/>
            <a:r>
              <a:rPr sz="53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Female Sex Hormones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4343400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456"/>
          </a:xfrm>
        </p:spPr>
        <p:txBody>
          <a:bodyPr/>
          <a:lstStyle/>
          <a:p>
            <a:pPr algn="ctr"/>
            <a:r>
              <a:rPr sz="39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What conditions are associated with altered hormones in female patients?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4343400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456"/>
          </a:xfrm>
        </p:spPr>
        <p:txBody>
          <a:bodyPr/>
          <a:lstStyle/>
          <a:p>
            <a:pPr algn="ctr"/>
            <a:r>
              <a:rPr sz="53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What is Diabetes Mellitus?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4343400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Female Sex Hormones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514350" indent="-514350" algn="justLow">
              <a:buFont typeface="+mj-lt"/>
              <a:buAutoNum type="arabicPeriod"/>
            </a:pPr>
            <a:r>
              <a:rPr lang="en-US" dirty="0" smtClean="0">
                <a:latin typeface="+mj-lt"/>
              </a:rPr>
              <a:t>Puberty:</a:t>
            </a:r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  <a:latin typeface="+mj-lt"/>
              </a:rPr>
              <a:t>Puberty is often accompanied by an exaggerated response of the </a:t>
            </a:r>
            <a:r>
              <a:rPr lang="en-US" dirty="0" err="1" smtClean="0">
                <a:solidFill>
                  <a:srgbClr val="FFFF00"/>
                </a:solidFill>
                <a:latin typeface="+mj-lt"/>
              </a:rPr>
              <a:t>gingiva</a:t>
            </a:r>
            <a:r>
              <a:rPr lang="en-US" dirty="0" smtClean="0">
                <a:solidFill>
                  <a:srgbClr val="FFFF00"/>
                </a:solidFill>
                <a:latin typeface="+mj-lt"/>
              </a:rPr>
              <a:t> to plaque.</a:t>
            </a:r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  <a:latin typeface="+mj-lt"/>
              </a:rPr>
              <a:t>Pronounced inflammation, edema, and gingival enlargement result from slight local factors.</a:t>
            </a:r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  <a:latin typeface="+mj-lt"/>
              </a:rPr>
              <a:t>As adulthood approaches, the severity of the gingival reaction diminishes, even when local factors persist.</a:t>
            </a:r>
          </a:p>
        </p:txBody>
      </p:sp>
      <p:pic>
        <p:nvPicPr>
          <p:cNvPr id="4" name="Picture 3" descr="bbmapAsse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3886200"/>
            <a:ext cx="3485714" cy="235915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Female Sex Hormones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514350" indent="-514350" algn="justLow">
              <a:buFont typeface="+mj-lt"/>
              <a:buAutoNum type="arabicPeriod" startAt="2"/>
            </a:pPr>
            <a:r>
              <a:rPr lang="en-US" sz="2800" dirty="0" smtClean="0">
                <a:latin typeface="+mj-lt"/>
              </a:rPr>
              <a:t>Pregnancy:</a:t>
            </a:r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  <a:latin typeface="+mj-lt"/>
              </a:rPr>
              <a:t>The hormonal changes of pregnancy accentuate the gingival response to plaque.</a:t>
            </a:r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  <a:latin typeface="+mj-lt"/>
              </a:rPr>
              <a:t>Extreme redness results from marked </a:t>
            </a:r>
            <a:r>
              <a:rPr lang="en-US" dirty="0" err="1" smtClean="0">
                <a:solidFill>
                  <a:srgbClr val="FFFF00"/>
                </a:solidFill>
                <a:latin typeface="+mj-lt"/>
              </a:rPr>
              <a:t>vascularity</a:t>
            </a:r>
            <a:r>
              <a:rPr lang="en-US" dirty="0" smtClean="0">
                <a:solidFill>
                  <a:srgbClr val="FFFF00"/>
                </a:solidFill>
                <a:latin typeface="+mj-lt"/>
              </a:rPr>
              <a:t>, and there is an increased tendency to bleed.</a:t>
            </a:r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  <a:latin typeface="+mj-lt"/>
              </a:rPr>
              <a:t>Increased levels of progesterone produce dilation of the gingival microvasculature and increased susceptibility to mechanical irritation.</a:t>
            </a:r>
          </a:p>
          <a:p>
            <a:pPr marL="514350" indent="-514350" algn="justLow">
              <a:buFont typeface="Arial" pitchFamily="34" charset="0"/>
              <a:buChar char="•"/>
            </a:pPr>
            <a:endParaRPr lang="en-US" dirty="0" smtClean="0">
              <a:solidFill>
                <a:srgbClr val="FFFF00"/>
              </a:solidFill>
              <a:latin typeface="+mj-lt"/>
            </a:endParaRPr>
          </a:p>
        </p:txBody>
      </p:sp>
      <p:pic>
        <p:nvPicPr>
          <p:cNvPr id="5" name="Content Placeholder 3" descr="bbmapAssetCAGTYEFP.gif"/>
          <p:cNvPicPr>
            <a:picLocks noChangeAspect="1"/>
          </p:cNvPicPr>
          <p:nvPr/>
        </p:nvPicPr>
        <p:blipFill>
          <a:blip r:embed="rId2"/>
          <a:srcRect r="50631" b="52071"/>
          <a:stretch>
            <a:fillRect/>
          </a:stretch>
        </p:blipFill>
        <p:spPr>
          <a:xfrm>
            <a:off x="2667001" y="3942645"/>
            <a:ext cx="4146176" cy="261055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Female Sex Hormones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514350" indent="-514350" algn="justLow">
              <a:buFont typeface="+mj-lt"/>
              <a:buAutoNum type="arabicPeriod" startAt="2"/>
            </a:pPr>
            <a:r>
              <a:rPr lang="en-US" sz="2800" dirty="0" smtClean="0">
                <a:latin typeface="+mj-lt"/>
              </a:rPr>
              <a:t>Pregnancy:</a:t>
            </a:r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  <a:latin typeface="+mj-lt"/>
              </a:rPr>
              <a:t>The marginal and </a:t>
            </a:r>
            <a:r>
              <a:rPr lang="en-US" dirty="0" err="1" smtClean="0">
                <a:solidFill>
                  <a:srgbClr val="FFFF00"/>
                </a:solidFill>
                <a:latin typeface="+mj-lt"/>
              </a:rPr>
              <a:t>interdental</a:t>
            </a:r>
            <a:r>
              <a:rPr lang="en-US" dirty="0" smtClean="0">
                <a:solidFill>
                  <a:srgbClr val="FFFF00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+mj-lt"/>
              </a:rPr>
              <a:t>gingivae</a:t>
            </a:r>
            <a:r>
              <a:rPr lang="en-US" dirty="0" smtClean="0">
                <a:solidFill>
                  <a:srgbClr val="FFFF00"/>
                </a:solidFill>
                <a:latin typeface="+mj-lt"/>
              </a:rPr>
              <a:t> are edematous, smooth and shiny, are soft and pliable, and sometimes present a raspberry-like appearance.</a:t>
            </a:r>
          </a:p>
          <a:p>
            <a:pPr marL="514350" indent="-514350" algn="justLow"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  <a:latin typeface="+mj-lt"/>
              </a:rPr>
              <a:t>In some cases the inflamed </a:t>
            </a:r>
            <a:r>
              <a:rPr lang="en-US" dirty="0" err="1" smtClean="0">
                <a:solidFill>
                  <a:srgbClr val="FFFF00"/>
                </a:solidFill>
                <a:latin typeface="+mj-lt"/>
              </a:rPr>
              <a:t>gingiva</a:t>
            </a:r>
            <a:r>
              <a:rPr lang="en-US" dirty="0" smtClean="0">
                <a:solidFill>
                  <a:srgbClr val="FFFF00"/>
                </a:solidFill>
                <a:latin typeface="+mj-lt"/>
              </a:rPr>
              <a:t> forms discrete “</a:t>
            </a:r>
            <a:r>
              <a:rPr lang="en-US" dirty="0" err="1" smtClean="0">
                <a:solidFill>
                  <a:srgbClr val="FFFF00"/>
                </a:solidFill>
                <a:latin typeface="+mj-lt"/>
              </a:rPr>
              <a:t>tumorlike</a:t>
            </a:r>
            <a:r>
              <a:rPr lang="en-US" dirty="0" smtClean="0">
                <a:solidFill>
                  <a:srgbClr val="FFFF00"/>
                </a:solidFill>
                <a:latin typeface="+mj-lt"/>
              </a:rPr>
              <a:t>” masses, referred to as pregnancy tumors.</a:t>
            </a:r>
          </a:p>
        </p:txBody>
      </p:sp>
      <p:pic>
        <p:nvPicPr>
          <p:cNvPr id="6" name="Content Placeholder 5" descr="bbmapAssetCAGTYEFP.gif"/>
          <p:cNvPicPr>
            <a:picLocks noChangeAspect="1"/>
          </p:cNvPicPr>
          <p:nvPr/>
        </p:nvPicPr>
        <p:blipFill>
          <a:blip r:embed="rId2"/>
          <a:srcRect l="50915" b="50558"/>
          <a:stretch>
            <a:fillRect/>
          </a:stretch>
        </p:blipFill>
        <p:spPr>
          <a:xfrm>
            <a:off x="2667000" y="3657600"/>
            <a:ext cx="4086172" cy="2615184"/>
          </a:xfrm>
          <a:prstGeom prst="rect">
            <a:avLst/>
          </a:prstGeom>
        </p:spPr>
      </p:pic>
      <p:pic>
        <p:nvPicPr>
          <p:cNvPr id="7" name="Content Placeholder 7" descr="bbmapAssetCAGTYEFP.gif"/>
          <p:cNvPicPr>
            <a:picLocks noChangeAspect="1"/>
          </p:cNvPicPr>
          <p:nvPr/>
        </p:nvPicPr>
        <p:blipFill>
          <a:blip r:embed="rId2"/>
          <a:srcRect t="52261" r="51286"/>
          <a:stretch>
            <a:fillRect/>
          </a:stretch>
        </p:blipFill>
        <p:spPr>
          <a:xfrm>
            <a:off x="2667000" y="3657600"/>
            <a:ext cx="4114800" cy="2615184"/>
          </a:xfrm>
          <a:prstGeom prst="rect">
            <a:avLst/>
          </a:prstGeom>
        </p:spPr>
      </p:pic>
      <p:pic>
        <p:nvPicPr>
          <p:cNvPr id="8" name="Content Placeholder 9" descr="bbmapAssetCAGTYEFP.gif"/>
          <p:cNvPicPr>
            <a:picLocks noChangeAspect="1"/>
          </p:cNvPicPr>
          <p:nvPr/>
        </p:nvPicPr>
        <p:blipFill>
          <a:blip r:embed="rId2"/>
          <a:srcRect l="51828" t="52261"/>
          <a:stretch>
            <a:fillRect/>
          </a:stretch>
        </p:blipFill>
        <p:spPr>
          <a:xfrm>
            <a:off x="2667000" y="3657600"/>
            <a:ext cx="4114800" cy="2615184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85800"/>
            <a:ext cx="9144000" cy="3657600"/>
          </a:xfrm>
        </p:spPr>
        <p:txBody>
          <a:bodyPr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/>
            <a:r>
              <a:rPr lang="en-US" sz="10000" i="1" dirty="0" smtClean="0"/>
              <a:t>Thank You</a:t>
            </a:r>
            <a:endParaRPr lang="en-US" sz="100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791200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en-US" sz="1800" i="1" dirty="0" smtClean="0">
                <a:solidFill>
                  <a:srgbClr val="A50021"/>
                </a:solidFill>
                <a:latin typeface="+mj-lt"/>
              </a:rPr>
              <a:t/>
            </a:r>
            <a:br>
              <a:rPr lang="en-US" sz="1800" i="1" dirty="0" smtClean="0">
                <a:solidFill>
                  <a:srgbClr val="A50021"/>
                </a:solidFill>
                <a:latin typeface="+mj-lt"/>
              </a:rPr>
            </a:br>
            <a:r>
              <a:rPr lang="en-US" sz="1800" i="1" dirty="0" smtClean="0">
                <a:solidFill>
                  <a:srgbClr val="A50021"/>
                </a:solidFill>
                <a:latin typeface="+mj-lt"/>
              </a:rPr>
              <a:t>Hani S. </a:t>
            </a:r>
            <a:r>
              <a:rPr lang="en-US" sz="1800" i="1" dirty="0" err="1" smtClean="0">
                <a:solidFill>
                  <a:srgbClr val="A50021"/>
                </a:solidFill>
                <a:latin typeface="+mj-lt"/>
              </a:rPr>
              <a:t>AlMoharib</a:t>
            </a:r>
            <a:endParaRPr lang="en-US" sz="1800" i="1" dirty="0" smtClean="0">
              <a:solidFill>
                <a:srgbClr val="A50021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4648200"/>
            <a:ext cx="899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References:</a:t>
            </a:r>
            <a:endParaRPr lang="en-US" dirty="0" smtClean="0">
              <a:solidFill>
                <a:srgbClr val="CCCC00"/>
              </a:solidFill>
              <a:latin typeface="+mj-lt"/>
            </a:endParaRPr>
          </a:p>
          <a:p>
            <a:r>
              <a:rPr lang="en-US" dirty="0" smtClean="0">
                <a:latin typeface="+mj-lt"/>
              </a:rPr>
              <a:t>1-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Carranza’s Clinical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Periodontology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11th Ed. Pages 304-319</a:t>
            </a:r>
            <a:r>
              <a:rPr lang="en-US" dirty="0" smtClean="0">
                <a:latin typeface="+mj-lt"/>
              </a:rPr>
              <a:t>.</a:t>
            </a:r>
          </a:p>
          <a:p>
            <a:r>
              <a:rPr lang="en-US" dirty="0" smtClean="0">
                <a:latin typeface="+mj-lt"/>
              </a:rPr>
              <a:t>2-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Clinical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Periodontology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and Implant Dentistry 5th Ed by Jan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Lindhe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Pages 307-327</a:t>
            </a:r>
            <a:r>
              <a:rPr lang="en-US" dirty="0" smtClean="0">
                <a:latin typeface="+mj-lt"/>
              </a:rPr>
              <a:t>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Diabetes Mellitus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It is a complex metabolic disorder characterized by </a:t>
            </a:r>
            <a:r>
              <a:rPr lang="en-US" dirty="0" smtClean="0">
                <a:solidFill>
                  <a:srgbClr val="A50021"/>
                </a:solidFill>
                <a:latin typeface="+mj-lt"/>
              </a:rPr>
              <a:t>chronic hyperglycemia</a:t>
            </a:r>
            <a:r>
              <a:rPr lang="en-US" dirty="0" smtClean="0">
                <a:latin typeface="+mj-lt"/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endParaRPr lang="en-US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DM may either diminish insulin production, impair insulin action, or combination of both.</a:t>
            </a:r>
          </a:p>
          <a:p>
            <a:pPr algn="just">
              <a:buFont typeface="Arial" pitchFamily="34" charset="0"/>
              <a:buChar char="•"/>
            </a:pPr>
            <a:endParaRPr lang="en-US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This result in inability of glucose to be transported from blood stream into tissues.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456"/>
          </a:xfrm>
        </p:spPr>
        <p:txBody>
          <a:bodyPr/>
          <a:lstStyle/>
          <a:p>
            <a:pPr algn="ctr"/>
            <a:r>
              <a:rPr sz="5300" i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</a:rPr>
              <a:t>What are the types of DM?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4343400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6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Diabetes Mellitus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latin typeface="+mj-lt"/>
              </a:rPr>
              <a:t>Insulin-dependent DM (IDDM-Type I):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Caused by cell-mediated autoimmune destruction of the insulin-producing beta cells of the islets of </a:t>
            </a:r>
            <a:r>
              <a:rPr lang="en-US" dirty="0" err="1" smtClean="0">
                <a:solidFill>
                  <a:srgbClr val="CCCC00"/>
                </a:solidFill>
                <a:latin typeface="+mj-lt"/>
              </a:rPr>
              <a:t>Langerhans</a:t>
            </a:r>
            <a:r>
              <a:rPr lang="en-US" dirty="0" smtClean="0">
                <a:solidFill>
                  <a:srgbClr val="CCCC00"/>
                </a:solidFill>
                <a:latin typeface="+mj-lt"/>
              </a:rPr>
              <a:t> in the pancreas.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This results in a </a:t>
            </a:r>
            <a:r>
              <a:rPr lang="en-US" dirty="0" smtClean="0">
                <a:solidFill>
                  <a:srgbClr val="A50021"/>
                </a:solidFill>
                <a:latin typeface="+mj-lt"/>
              </a:rPr>
              <a:t>lack of insulin production.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Age?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Occurs in children and young adults.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en-US" dirty="0" err="1" smtClean="0">
                <a:latin typeface="+mj-lt"/>
              </a:rPr>
              <a:t>Precentage</a:t>
            </a:r>
            <a:r>
              <a:rPr lang="en-US" dirty="0" smtClean="0">
                <a:latin typeface="+mj-lt"/>
              </a:rPr>
              <a:t>?</a:t>
            </a:r>
            <a:endParaRPr lang="en-US" dirty="0" err="1" smtClean="0">
              <a:latin typeface="+mj-lt"/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CCCC00"/>
                </a:solidFill>
                <a:latin typeface="+mj-lt"/>
              </a:rPr>
              <a:t>5-10% of DM cases.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9">
      <a:dk1>
        <a:srgbClr val="0066CC"/>
      </a:dk1>
      <a:lt1>
        <a:srgbClr val="0066CC"/>
      </a:lt1>
      <a:dk2>
        <a:srgbClr val="000000"/>
      </a:dk2>
      <a:lt2>
        <a:srgbClr val="0051A3"/>
      </a:lt2>
      <a:accent1>
        <a:srgbClr val="003266"/>
      </a:accent1>
      <a:accent2>
        <a:srgbClr val="004C99"/>
      </a:accent2>
      <a:accent3>
        <a:srgbClr val="0066CC"/>
      </a:accent3>
      <a:accent4>
        <a:srgbClr val="47A3FF"/>
      </a:accent4>
      <a:accent5>
        <a:srgbClr val="84C1FF"/>
      </a:accent5>
      <a:accent6>
        <a:srgbClr val="C1E0FF"/>
      </a:accent6>
      <a:hlink>
        <a:srgbClr val="990033"/>
      </a:hlink>
      <a:folHlink>
        <a:srgbClr val="990033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886</TotalTime>
  <Words>1320</Words>
  <Application>Microsoft Office PowerPoint</Application>
  <PresentationFormat>On-screen Show (4:3)</PresentationFormat>
  <Paragraphs>243</Paragraphs>
  <Slides>63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Flow</vt:lpstr>
      <vt:lpstr>Role of Systemic Diseases in the Etiology of Periodontal Diseases</vt:lpstr>
      <vt:lpstr>Outline</vt:lpstr>
      <vt:lpstr>Introduction</vt:lpstr>
      <vt:lpstr>Outline</vt:lpstr>
      <vt:lpstr>Diabetes Mellitus</vt:lpstr>
      <vt:lpstr>What is Diabetes Mellitus?</vt:lpstr>
      <vt:lpstr>Diabetes Mellitus</vt:lpstr>
      <vt:lpstr>What are the types of DM?</vt:lpstr>
      <vt:lpstr>Diabetes Mellitus</vt:lpstr>
      <vt:lpstr>Diabetes Mellitus</vt:lpstr>
      <vt:lpstr>What are the symptoms of DM?</vt:lpstr>
      <vt:lpstr>Diabetes Mellitus</vt:lpstr>
      <vt:lpstr>What are the complications of uncontrolled DM?</vt:lpstr>
      <vt:lpstr>Diabetes Mellitus</vt:lpstr>
      <vt:lpstr>What are the Oral manifestations of DM?</vt:lpstr>
      <vt:lpstr>Diabetes Mellitus</vt:lpstr>
      <vt:lpstr>What are the manifestations of DM on periodontium?</vt:lpstr>
      <vt:lpstr>Diabetes Mellitus</vt:lpstr>
      <vt:lpstr>Diabetes Mellitus</vt:lpstr>
      <vt:lpstr>Diabetes Mellitus</vt:lpstr>
      <vt:lpstr>How does DM effects the periodontium?</vt:lpstr>
      <vt:lpstr>Diabetes Mellitus</vt:lpstr>
      <vt:lpstr>Diabetes Mellitus</vt:lpstr>
      <vt:lpstr>Diabetes Mellitus</vt:lpstr>
      <vt:lpstr>Slide 25</vt:lpstr>
      <vt:lpstr>Outline</vt:lpstr>
      <vt:lpstr>Anemia</vt:lpstr>
      <vt:lpstr>What is Anemia?</vt:lpstr>
      <vt:lpstr>Anemia</vt:lpstr>
      <vt:lpstr>What are the oral manifestations of Anemia?</vt:lpstr>
      <vt:lpstr>Anemia</vt:lpstr>
      <vt:lpstr>Leukemia</vt:lpstr>
      <vt:lpstr>What is Leukemia?</vt:lpstr>
      <vt:lpstr>Leukemia</vt:lpstr>
      <vt:lpstr>What are the effects of Leukemia on periodontium?</vt:lpstr>
      <vt:lpstr>Leukemia</vt:lpstr>
      <vt:lpstr>Do we have Leukemic Gingival Enlargement on edentulous patients?</vt:lpstr>
      <vt:lpstr>Slide 38</vt:lpstr>
      <vt:lpstr>Leukemia</vt:lpstr>
      <vt:lpstr>Leukemia</vt:lpstr>
      <vt:lpstr>Leukemia</vt:lpstr>
      <vt:lpstr>Leukemia</vt:lpstr>
      <vt:lpstr>Outline</vt:lpstr>
      <vt:lpstr>Down Syndrome</vt:lpstr>
      <vt:lpstr>What is Down Syndrome?</vt:lpstr>
      <vt:lpstr>Down Syndrome</vt:lpstr>
      <vt:lpstr>What is the effect of Down Syndrome on periodontium?</vt:lpstr>
      <vt:lpstr>Down Syndrome</vt:lpstr>
      <vt:lpstr>Down Syndrome</vt:lpstr>
      <vt:lpstr>Papillon-Lefevre Syndrome</vt:lpstr>
      <vt:lpstr>What is Papillon-Lefevre Syndrome?</vt:lpstr>
      <vt:lpstr>Papillon-Lefevre Syndrome</vt:lpstr>
      <vt:lpstr>Papillon-Lefevre Syndrome</vt:lpstr>
      <vt:lpstr>What is the effect of Papillon-Lefevre Syndrome on periodontium?</vt:lpstr>
      <vt:lpstr>Papillon-Lefevre Syndrome</vt:lpstr>
      <vt:lpstr>Papillon-Lefevre Syndrome</vt:lpstr>
      <vt:lpstr>Outline</vt:lpstr>
      <vt:lpstr>Female Sex Hormones</vt:lpstr>
      <vt:lpstr>What conditions are associated with altered hormones in female patients?</vt:lpstr>
      <vt:lpstr>Female Sex Hormones</vt:lpstr>
      <vt:lpstr>Female Sex Hormones</vt:lpstr>
      <vt:lpstr>Female Sex Hormones</vt:lpstr>
      <vt:lpstr>Thank 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DarkNight</cp:lastModifiedBy>
  <cp:revision>105</cp:revision>
  <dcterms:created xsi:type="dcterms:W3CDTF">2006-08-16T00:00:00Z</dcterms:created>
  <dcterms:modified xsi:type="dcterms:W3CDTF">2013-03-04T22:04:42Z</dcterms:modified>
</cp:coreProperties>
</file>