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4" r:id="rId7"/>
    <p:sldId id="263" r:id="rId8"/>
    <p:sldId id="267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71" d="100"/>
          <a:sy n="71" d="100"/>
        </p:scale>
        <p:origin x="-11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5E339-9384-471B-9753-39C6866BFED9}" type="datetimeFigureOut">
              <a:rPr lang="ar-SA" smtClean="0"/>
              <a:pPr/>
              <a:t>07/11/1433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9F58E-CCBF-480B-B24F-3CC5AC5EC0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5E339-9384-471B-9753-39C6866BFED9}" type="datetimeFigureOut">
              <a:rPr lang="ar-SA" smtClean="0"/>
              <a:pPr/>
              <a:t>07/11/1433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9F58E-CCBF-480B-B24F-3CC5AC5EC0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5E339-9384-471B-9753-39C6866BFED9}" type="datetimeFigureOut">
              <a:rPr lang="ar-SA" smtClean="0"/>
              <a:pPr/>
              <a:t>07/11/1433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9F58E-CCBF-480B-B24F-3CC5AC5EC0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5E339-9384-471B-9753-39C6866BFED9}" type="datetimeFigureOut">
              <a:rPr lang="ar-SA" smtClean="0"/>
              <a:pPr/>
              <a:t>07/11/1433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9F58E-CCBF-480B-B24F-3CC5AC5EC0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5E339-9384-471B-9753-39C6866BFED9}" type="datetimeFigureOut">
              <a:rPr lang="ar-SA" smtClean="0"/>
              <a:pPr/>
              <a:t>07/11/1433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9F58E-CCBF-480B-B24F-3CC5AC5EC0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5E339-9384-471B-9753-39C6866BFED9}" type="datetimeFigureOut">
              <a:rPr lang="ar-SA" smtClean="0"/>
              <a:pPr/>
              <a:t>07/11/1433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9F58E-CCBF-480B-B24F-3CC5AC5EC0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5E339-9384-471B-9753-39C6866BFED9}" type="datetimeFigureOut">
              <a:rPr lang="ar-SA" smtClean="0"/>
              <a:pPr/>
              <a:t>07/11/1433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9F58E-CCBF-480B-B24F-3CC5AC5EC0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5E339-9384-471B-9753-39C6866BFED9}" type="datetimeFigureOut">
              <a:rPr lang="ar-SA" smtClean="0"/>
              <a:pPr/>
              <a:t>07/11/1433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9F58E-CCBF-480B-B24F-3CC5AC5EC0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5E339-9384-471B-9753-39C6866BFED9}" type="datetimeFigureOut">
              <a:rPr lang="ar-SA" smtClean="0"/>
              <a:pPr/>
              <a:t>07/11/1433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9F58E-CCBF-480B-B24F-3CC5AC5EC0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5E339-9384-471B-9753-39C6866BFED9}" type="datetimeFigureOut">
              <a:rPr lang="ar-SA" smtClean="0"/>
              <a:pPr/>
              <a:t>07/11/1433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9F58E-CCBF-480B-B24F-3CC5AC5EC0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5E339-9384-471B-9753-39C6866BFED9}" type="datetimeFigureOut">
              <a:rPr lang="ar-SA" smtClean="0"/>
              <a:pPr/>
              <a:t>07/11/1433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9F58E-CCBF-480B-B24F-3CC5AC5EC0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5E339-9384-471B-9753-39C6866BFED9}" type="datetimeFigureOut">
              <a:rPr lang="ar-SA" smtClean="0"/>
              <a:pPr/>
              <a:t>07/11/1433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49F58E-CCBF-480B-B24F-3CC5AC5EC034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Visible_spectrum" TargetMode="External"/><Relationship Id="rId2" Type="http://schemas.openxmlformats.org/officeDocument/2006/relationships/hyperlink" Target="http://en.wikipedia.org/wiki/UV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SPECTROPHOTOMETRY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solidFill>
                  <a:srgbClr val="FF0000"/>
                </a:solidFill>
              </a:rPr>
              <a:t>Principle</a:t>
            </a:r>
            <a:r>
              <a:rPr lang="en-US" u="sng" dirty="0" smtClean="0"/>
              <a:t> </a:t>
            </a:r>
            <a:r>
              <a:rPr lang="en-US" u="sng" dirty="0" smtClean="0">
                <a:solidFill>
                  <a:srgbClr val="FF0000"/>
                </a:solidFill>
              </a:rPr>
              <a:t>:</a:t>
            </a:r>
            <a:endParaRPr lang="ar-SA" u="sng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US" dirty="0" smtClean="0">
                <a:solidFill>
                  <a:srgbClr val="FFFF00"/>
                </a:solidFill>
              </a:rPr>
              <a:t>there is interaction between the light and sample particle ,  </a:t>
            </a:r>
            <a:r>
              <a:rPr lang="en-US" b="1" dirty="0" smtClean="0">
                <a:solidFill>
                  <a:srgbClr val="FF0000"/>
                </a:solidFill>
              </a:rPr>
              <a:t>spectrophotometer</a:t>
            </a:r>
            <a:r>
              <a:rPr lang="en-US" dirty="0" smtClean="0">
                <a:solidFill>
                  <a:srgbClr val="FFFF00"/>
                </a:solidFill>
              </a:rPr>
              <a:t> is employed to measure </a:t>
            </a:r>
            <a:r>
              <a:rPr lang="ar-SA" dirty="0" smtClean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the amount of light that a sample absorbs </a:t>
            </a:r>
            <a:r>
              <a:rPr lang="en-US" dirty="0" smtClean="0"/>
              <a:t>.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 fontScale="85000" lnSpcReduction="20000"/>
          </a:bodyPr>
          <a:lstStyle/>
          <a:p>
            <a:pPr algn="l">
              <a:buNone/>
            </a:pPr>
            <a:r>
              <a:rPr lang="en-US" u="sng" dirty="0">
                <a:solidFill>
                  <a:srgbClr val="FF0000"/>
                </a:solidFill>
              </a:rPr>
              <a:t>spectrophotometer consists of two </a:t>
            </a:r>
            <a:r>
              <a:rPr lang="en-US" u="sng" dirty="0" smtClean="0">
                <a:solidFill>
                  <a:srgbClr val="FF0000"/>
                </a:solidFill>
              </a:rPr>
              <a:t>instruments: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 smtClean="0">
                <a:solidFill>
                  <a:srgbClr val="FFC000"/>
                </a:solidFill>
              </a:rPr>
              <a:t> 1- </a:t>
            </a:r>
            <a:r>
              <a:rPr lang="en-US" i="1" dirty="0" smtClean="0">
                <a:solidFill>
                  <a:srgbClr val="FFC000"/>
                </a:solidFill>
              </a:rPr>
              <a:t>spectrometer</a:t>
            </a:r>
          </a:p>
          <a:p>
            <a:pPr algn="l">
              <a:buNone/>
            </a:pP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>
                <a:solidFill>
                  <a:srgbClr val="FFFF00"/>
                </a:solidFill>
              </a:rPr>
              <a:t>for producing light of any selected color (</a:t>
            </a:r>
            <a:r>
              <a:rPr lang="en-US" dirty="0" smtClean="0">
                <a:solidFill>
                  <a:srgbClr val="FFFF00"/>
                </a:solidFill>
              </a:rPr>
              <a:t>wavelength</a:t>
            </a:r>
          </a:p>
          <a:p>
            <a:pPr algn="l">
              <a:buNone/>
            </a:pPr>
            <a:r>
              <a:rPr lang="en-US" dirty="0" smtClean="0">
                <a:solidFill>
                  <a:srgbClr val="FFC000"/>
                </a:solidFill>
              </a:rPr>
              <a:t>2- </a:t>
            </a:r>
            <a:r>
              <a:rPr lang="en-US" i="1" dirty="0">
                <a:solidFill>
                  <a:srgbClr val="FFC000"/>
                </a:solidFill>
              </a:rPr>
              <a:t>photometer</a:t>
            </a:r>
            <a:r>
              <a:rPr lang="en-US" dirty="0">
                <a:solidFill>
                  <a:srgbClr val="FFC000"/>
                </a:solidFill>
              </a:rPr>
              <a:t> </a:t>
            </a:r>
            <a:endParaRPr lang="en-US" dirty="0" smtClean="0">
              <a:solidFill>
                <a:srgbClr val="FFC000"/>
              </a:solidFill>
            </a:endParaRPr>
          </a:p>
          <a:p>
            <a:pPr algn="l">
              <a:buNone/>
            </a:pPr>
            <a:r>
              <a:rPr lang="en-US" dirty="0" smtClean="0">
                <a:solidFill>
                  <a:srgbClr val="FFFF00"/>
                </a:solidFill>
              </a:rPr>
              <a:t>for </a:t>
            </a:r>
            <a:r>
              <a:rPr lang="en-US" dirty="0">
                <a:solidFill>
                  <a:srgbClr val="FFFF00"/>
                </a:solidFill>
              </a:rPr>
              <a:t>measuring the intensity of light. </a:t>
            </a:r>
            <a:endParaRPr lang="en-US" dirty="0" smtClean="0">
              <a:solidFill>
                <a:srgbClr val="FFFF00"/>
              </a:solidFill>
            </a:endParaRPr>
          </a:p>
          <a:p>
            <a:pPr algn="l">
              <a:buNone/>
            </a:pPr>
            <a:endParaRPr lang="en-US" dirty="0" smtClean="0">
              <a:solidFill>
                <a:srgbClr val="FFFF00"/>
              </a:solidFill>
            </a:endParaRPr>
          </a:p>
          <a:p>
            <a:pPr algn="l">
              <a:buNone/>
            </a:pPr>
            <a:endParaRPr lang="en-US" dirty="0">
              <a:solidFill>
                <a:srgbClr val="FFFF00"/>
              </a:solidFill>
            </a:endParaRPr>
          </a:p>
          <a:p>
            <a:pPr algn="l">
              <a:buNone/>
            </a:pPr>
            <a:r>
              <a:rPr lang="en-US" dirty="0" smtClean="0">
                <a:solidFill>
                  <a:srgbClr val="FFFF00"/>
                </a:solidFill>
              </a:rPr>
              <a:t>The </a:t>
            </a:r>
            <a:r>
              <a:rPr lang="en-US" dirty="0">
                <a:solidFill>
                  <a:srgbClr val="FFFF00"/>
                </a:solidFill>
              </a:rPr>
              <a:t>instruments are arranged so that liquid in a </a:t>
            </a:r>
            <a:r>
              <a:rPr lang="en-US" dirty="0" err="1">
                <a:solidFill>
                  <a:srgbClr val="FFFF00"/>
                </a:solidFill>
              </a:rPr>
              <a:t>cuvette</a:t>
            </a:r>
            <a:r>
              <a:rPr lang="en-US" dirty="0">
                <a:solidFill>
                  <a:srgbClr val="FFFF00"/>
                </a:solidFill>
              </a:rPr>
              <a:t> can be placed between the spectrometer beam and the photometer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>
                <a:solidFill>
                  <a:srgbClr val="FFFF00"/>
                </a:solidFill>
              </a:rPr>
              <a:t>The most common spectrophotometers are used in the </a:t>
            </a:r>
            <a:r>
              <a:rPr lang="en-US" dirty="0" smtClean="0">
                <a:solidFill>
                  <a:srgbClr val="FFFF00"/>
                </a:solidFill>
                <a:hlinkClick r:id="rId2" action="ppaction://hlinkfile" tooltip="UV"/>
              </a:rPr>
              <a:t>UV</a:t>
            </a:r>
            <a:r>
              <a:rPr lang="en-US" dirty="0" smtClean="0">
                <a:solidFill>
                  <a:srgbClr val="FFFF00"/>
                </a:solidFill>
              </a:rPr>
              <a:t> and </a:t>
            </a:r>
            <a:r>
              <a:rPr lang="en-US" dirty="0" smtClean="0">
                <a:solidFill>
                  <a:srgbClr val="FFFF00"/>
                </a:solidFill>
                <a:hlinkClick r:id="rId3" action="ppaction://hlinkfile" tooltip="Visible spectrum"/>
              </a:rPr>
              <a:t>visible</a:t>
            </a:r>
            <a:r>
              <a:rPr lang="en-US" dirty="0" smtClean="0">
                <a:solidFill>
                  <a:srgbClr val="FFFF00"/>
                </a:solidFill>
              </a:rPr>
              <a:t> regions of the spectrum </a:t>
            </a:r>
            <a:r>
              <a:rPr lang="en-US" dirty="0" smtClean="0"/>
              <a:t>.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Light source</a:t>
            </a:r>
            <a:r>
              <a:rPr lang="en-US" u="sng" dirty="0" smtClean="0">
                <a:solidFill>
                  <a:srgbClr val="FF0000"/>
                </a:solidFill>
              </a:rPr>
              <a:t> :</a:t>
            </a:r>
          </a:p>
          <a:p>
            <a:pPr algn="l">
              <a:buNone/>
            </a:pPr>
            <a:r>
              <a:rPr lang="en-US" dirty="0" smtClean="0">
                <a:solidFill>
                  <a:srgbClr val="FFFF00"/>
                </a:solidFill>
              </a:rPr>
              <a:t> Two kinds of lamps</a:t>
            </a:r>
          </a:p>
          <a:p>
            <a:pPr algn="l">
              <a:buNone/>
            </a:pPr>
            <a:r>
              <a:rPr lang="en-US" dirty="0" smtClean="0">
                <a:solidFill>
                  <a:srgbClr val="FFFF00"/>
                </a:solidFill>
              </a:rPr>
              <a:t>1-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Deuterium lamp </a:t>
            </a:r>
            <a:r>
              <a:rPr lang="en-US" dirty="0" smtClean="0">
                <a:solidFill>
                  <a:srgbClr val="FFFF00"/>
                </a:solidFill>
              </a:rPr>
              <a:t>in UV- spectrophotometer </a:t>
            </a:r>
          </a:p>
          <a:p>
            <a:pPr algn="l">
              <a:buNone/>
            </a:pPr>
            <a:r>
              <a:rPr lang="ar-SA" dirty="0" smtClean="0"/>
              <a:t> </a:t>
            </a:r>
            <a:r>
              <a:rPr lang="en-US" dirty="0" smtClean="0">
                <a:solidFill>
                  <a:srgbClr val="FFFF00"/>
                </a:solidFill>
              </a:rPr>
              <a:t>spectrophotometer</a:t>
            </a:r>
            <a:r>
              <a:rPr lang="en-US" dirty="0" smtClean="0"/>
              <a:t> </a:t>
            </a:r>
            <a:r>
              <a:rPr lang="ar-SA" dirty="0" smtClean="0"/>
              <a:t>- </a:t>
            </a:r>
            <a:r>
              <a:rPr lang="en-US" dirty="0" smtClean="0">
                <a:solidFill>
                  <a:srgbClr val="FFFF00"/>
                </a:solidFill>
              </a:rPr>
              <a:t>2-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tungsten lamp </a:t>
            </a:r>
            <a:r>
              <a:rPr lang="en-US" dirty="0" smtClean="0">
                <a:solidFill>
                  <a:srgbClr val="FFFF00"/>
                </a:solidFill>
              </a:rPr>
              <a:t>in visible</a:t>
            </a:r>
            <a:endParaRPr lang="ar-SA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Sample cell</a:t>
            </a:r>
            <a:r>
              <a:rPr lang="en-US" u="sng" dirty="0" smtClean="0">
                <a:solidFill>
                  <a:srgbClr val="FF0000"/>
                </a:solidFill>
              </a:rPr>
              <a:t> :</a:t>
            </a:r>
          </a:p>
          <a:p>
            <a:pPr algn="l">
              <a:buNone/>
            </a:pPr>
            <a:r>
              <a:rPr lang="en-US" dirty="0" smtClean="0"/>
              <a:t>  </a:t>
            </a:r>
            <a:r>
              <a:rPr lang="en-US" dirty="0" smtClean="0">
                <a:solidFill>
                  <a:srgbClr val="FFFF00"/>
                </a:solidFill>
              </a:rPr>
              <a:t>A container that contains a sample is usually called "cell“</a:t>
            </a:r>
          </a:p>
          <a:p>
            <a:pPr algn="l">
              <a:buNone/>
            </a:pPr>
            <a:r>
              <a:rPr lang="en-US" dirty="0" smtClean="0">
                <a:solidFill>
                  <a:srgbClr val="FFFF00"/>
                </a:solidFill>
              </a:rPr>
              <a:t> two types are available:</a:t>
            </a:r>
          </a:p>
          <a:p>
            <a:pPr algn="l">
              <a:buNone/>
            </a:pPr>
            <a:r>
              <a:rPr lang="en-US" dirty="0" smtClean="0">
                <a:solidFill>
                  <a:srgbClr val="FFFF00"/>
                </a:solidFill>
              </a:rPr>
              <a:t>1-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glass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FF00"/>
                </a:solidFill>
              </a:rPr>
              <a:t>used in </a:t>
            </a:r>
            <a:r>
              <a:rPr lang="en-US" dirty="0">
                <a:solidFill>
                  <a:srgbClr val="FFFF00"/>
                </a:solidFill>
              </a:rPr>
              <a:t>v</a:t>
            </a:r>
            <a:r>
              <a:rPr lang="en-US" dirty="0" smtClean="0">
                <a:solidFill>
                  <a:srgbClr val="FFFF00"/>
                </a:solidFill>
              </a:rPr>
              <a:t>isible spectrophotometer </a:t>
            </a:r>
          </a:p>
          <a:p>
            <a:pPr algn="l">
              <a:buNone/>
            </a:pPr>
            <a:r>
              <a:rPr lang="en-US" dirty="0" smtClean="0">
                <a:solidFill>
                  <a:srgbClr val="FFFF00"/>
                </a:solidFill>
              </a:rPr>
              <a:t>2-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quartz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FF00"/>
                </a:solidFill>
              </a:rPr>
              <a:t>used in UV spectrophotometer </a:t>
            </a:r>
            <a:r>
              <a:rPr lang="en-US" dirty="0" smtClean="0"/>
              <a:t>.</a:t>
            </a: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solidFill>
                  <a:srgbClr val="FF0000"/>
                </a:solidFill>
              </a:rPr>
              <a:t>Application :</a:t>
            </a:r>
            <a:endParaRPr lang="ar-SA" u="sng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>
                <a:solidFill>
                  <a:srgbClr val="FF0000"/>
                </a:solidFill>
              </a:rPr>
              <a:t>1- qualitative : </a:t>
            </a:r>
          </a:p>
          <a:p>
            <a:pPr algn="l">
              <a:buNone/>
            </a:pPr>
            <a:r>
              <a:rPr lang="en-US" dirty="0" smtClean="0">
                <a:solidFill>
                  <a:srgbClr val="FFFF00"/>
                </a:solidFill>
              </a:rPr>
              <a:t>The wavelength of maximum conc. give information about structure in </a:t>
            </a:r>
            <a:r>
              <a:rPr lang="el-GR" b="1" u="sng" dirty="0" smtClean="0">
                <a:solidFill>
                  <a:srgbClr val="FFC000"/>
                </a:solidFill>
              </a:rPr>
              <a:t>λ</a:t>
            </a:r>
            <a:r>
              <a:rPr lang="en-US" b="1" u="sng" dirty="0" smtClean="0">
                <a:solidFill>
                  <a:srgbClr val="FFC000"/>
                </a:solidFill>
              </a:rPr>
              <a:t> max </a:t>
            </a:r>
          </a:p>
          <a:p>
            <a:pPr algn="l">
              <a:buNone/>
            </a:pPr>
            <a:r>
              <a:rPr lang="en-US" dirty="0" smtClean="0">
                <a:solidFill>
                  <a:srgbClr val="FF0000"/>
                </a:solidFill>
              </a:rPr>
              <a:t>2- quantitative : </a:t>
            </a:r>
          </a:p>
          <a:p>
            <a:pPr algn="l">
              <a:buNone/>
            </a:pPr>
            <a:r>
              <a:rPr lang="en-US" dirty="0" smtClean="0">
                <a:solidFill>
                  <a:srgbClr val="FFFF00"/>
                </a:solidFill>
              </a:rPr>
              <a:t>Determination of conc. By beer’s law </a:t>
            </a:r>
          </a:p>
          <a:p>
            <a:pPr algn="l">
              <a:buNone/>
            </a:pP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           A = </a:t>
            </a:r>
            <a:r>
              <a:rPr lang="en-US" dirty="0" err="1" smtClean="0">
                <a:solidFill>
                  <a:srgbClr val="FFFF00"/>
                </a:solidFill>
              </a:rPr>
              <a:t>abc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>
              <a:buNone/>
            </a:pPr>
            <a:r>
              <a:rPr lang="en-US" b="1" dirty="0" smtClean="0">
                <a:solidFill>
                  <a:srgbClr val="FF0000"/>
                </a:solidFill>
              </a:rPr>
              <a:t>Sample and standard solution</a:t>
            </a:r>
            <a:r>
              <a:rPr lang="en-US" dirty="0" smtClean="0">
                <a:solidFill>
                  <a:srgbClr val="FF0000"/>
                </a:solidFill>
              </a:rPr>
              <a:t> :</a:t>
            </a:r>
          </a:p>
          <a:p>
            <a:pPr algn="l">
              <a:buNone/>
            </a:pPr>
            <a:r>
              <a:rPr lang="en-US" dirty="0" smtClean="0">
                <a:solidFill>
                  <a:srgbClr val="FFFF00"/>
                </a:solidFill>
              </a:rPr>
              <a:t>To measure the concentration of a substance, a sample of (unknown concentration) is compared with known concentration (standard solution) to determine the concentration . </a:t>
            </a:r>
          </a:p>
          <a:p>
            <a:pPr algn="l">
              <a:buNone/>
            </a:pPr>
            <a:endParaRPr lang="en-US" dirty="0">
              <a:solidFill>
                <a:srgbClr val="FFFF00"/>
              </a:solidFill>
            </a:endParaRPr>
          </a:p>
          <a:p>
            <a:pPr algn="l">
              <a:buNone/>
            </a:pPr>
            <a:r>
              <a:rPr lang="en-US" dirty="0" smtClean="0">
                <a:solidFill>
                  <a:srgbClr val="FFFF00"/>
                </a:solidFill>
              </a:rPr>
              <a:t>The blank contain all the substance </a:t>
            </a:r>
            <a:r>
              <a:rPr lang="en-US" dirty="0" smtClean="0">
                <a:solidFill>
                  <a:srgbClr val="FF0000"/>
                </a:solidFill>
              </a:rPr>
              <a:t>except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FF00"/>
                </a:solidFill>
              </a:rPr>
              <a:t>the </a:t>
            </a:r>
            <a:r>
              <a:rPr lang="en-US" dirty="0" err="1" smtClean="0">
                <a:solidFill>
                  <a:srgbClr val="FFFF00"/>
                </a:solidFill>
              </a:rPr>
              <a:t>analyte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endParaRPr lang="ar-SA" dirty="0" smtClean="0">
              <a:solidFill>
                <a:srgbClr val="FFFF00"/>
              </a:solidFill>
            </a:endParaRPr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191</Words>
  <Application>Microsoft Office PowerPoint</Application>
  <PresentationFormat>عرض على الشاشة (3:4)‏</PresentationFormat>
  <Paragraphs>32</Paragraphs>
  <Slides>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سمة Office</vt:lpstr>
      <vt:lpstr>SPECTROPHOTOMETRY</vt:lpstr>
      <vt:lpstr>Principle :</vt:lpstr>
      <vt:lpstr>الشريحة 3</vt:lpstr>
      <vt:lpstr>الشريحة 4</vt:lpstr>
      <vt:lpstr>الشريحة 5</vt:lpstr>
      <vt:lpstr>الشريحة 6</vt:lpstr>
      <vt:lpstr>Application :</vt:lpstr>
      <vt:lpstr>الشريحة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SPECTROPHOTOMETRY</dc:title>
  <dc:creator>user</dc:creator>
  <cp:lastModifiedBy>ABUMADA</cp:lastModifiedBy>
  <cp:revision>8</cp:revision>
  <dcterms:created xsi:type="dcterms:W3CDTF">2011-12-14T16:24:34Z</dcterms:created>
  <dcterms:modified xsi:type="dcterms:W3CDTF">2012-09-22T11:18:33Z</dcterms:modified>
</cp:coreProperties>
</file>