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7" r:id="rId8"/>
    <p:sldId id="262" r:id="rId9"/>
    <p:sldId id="263" r:id="rId10"/>
    <p:sldId id="264" r:id="rId11"/>
    <p:sldId id="265" r:id="rId12"/>
    <p:sldId id="268" r:id="rId13"/>
    <p:sldId id="266" r:id="rId14"/>
    <p:sldId id="269" r:id="rId15"/>
    <p:sldId id="270" r:id="rId16"/>
    <p:sldId id="272" r:id="rId17"/>
    <p:sldId id="271" r:id="rId18"/>
    <p:sldId id="274" r:id="rId19"/>
    <p:sldId id="275"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1" d="100"/>
          <a:sy n="71" d="100"/>
        </p:scale>
        <p:origin x="-135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77B758D4-9DC5-4985-B8E8-43FD059CCEC9}" type="datetimeFigureOut">
              <a:rPr lang="ar-SA" smtClean="0"/>
              <a:t>01/12/34</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F4FCEA8-BF33-4B02-A932-8C8F77B53AB7}"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7B758D4-9DC5-4985-B8E8-43FD059CCEC9}" type="datetimeFigureOut">
              <a:rPr lang="ar-SA" smtClean="0"/>
              <a:t>01/12/34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7B758D4-9DC5-4985-B8E8-43FD059CCEC9}" type="datetimeFigureOut">
              <a:rPr lang="ar-SA" smtClean="0"/>
              <a:t>01/12/34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7B758D4-9DC5-4985-B8E8-43FD059CCEC9}" type="datetimeFigureOut">
              <a:rPr lang="ar-SA" smtClean="0"/>
              <a:t>01/12/34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7B758D4-9DC5-4985-B8E8-43FD059CCEC9}" type="datetimeFigureOut">
              <a:rPr lang="ar-SA" smtClean="0"/>
              <a:t>01/12/34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7B758D4-9DC5-4985-B8E8-43FD059CCEC9}" type="datetimeFigureOut">
              <a:rPr lang="ar-SA" smtClean="0"/>
              <a:t>01/12/34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77B758D4-9DC5-4985-B8E8-43FD059CCEC9}" type="datetimeFigureOut">
              <a:rPr lang="ar-SA" smtClean="0"/>
              <a:t>01/12/34</a:t>
            </a:fld>
            <a:endParaRPr lang="ar-SA"/>
          </a:p>
        </p:txBody>
      </p:sp>
      <p:sp>
        <p:nvSpPr>
          <p:cNvPr id="27" name="عنصر نائب لرقم الشريحة 26"/>
          <p:cNvSpPr>
            <a:spLocks noGrp="1"/>
          </p:cNvSpPr>
          <p:nvPr>
            <p:ph type="sldNum" sz="quarter" idx="11"/>
          </p:nvPr>
        </p:nvSpPr>
        <p:spPr/>
        <p:txBody>
          <a:bodyPr rtlCol="0"/>
          <a:lstStyle/>
          <a:p>
            <a:fld id="{1F4FCEA8-BF33-4B02-A932-8C8F77B53AB7}" type="slidenum">
              <a:rPr lang="ar-SA" smtClean="0"/>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77B758D4-9DC5-4985-B8E8-43FD059CCEC9}" type="datetimeFigureOut">
              <a:rPr lang="ar-SA" smtClean="0"/>
              <a:t>01/12/34</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1F4FCEA8-BF33-4B02-A932-8C8F77B53AB7}"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7B758D4-9DC5-4985-B8E8-43FD059CCEC9}" type="datetimeFigureOut">
              <a:rPr lang="ar-SA" smtClean="0"/>
              <a:t>01/12/34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7B758D4-9DC5-4985-B8E8-43FD059CCEC9}" type="datetimeFigureOut">
              <a:rPr lang="ar-SA" smtClean="0"/>
              <a:t>01/12/34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الأيقونة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7B758D4-9DC5-4985-B8E8-43FD059CCEC9}" type="datetimeFigureOut">
              <a:rPr lang="ar-SA" smtClean="0"/>
              <a:t>01/12/34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F4FCEA8-BF33-4B02-A932-8C8F77B53AB7}"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7B758D4-9DC5-4985-B8E8-43FD059CCEC9}" type="datetimeFigureOut">
              <a:rPr lang="ar-SA" smtClean="0"/>
              <a:t>01/12/34</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F4FCEA8-BF33-4B02-A932-8C8F77B53AB7}"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7504" y="2060848"/>
            <a:ext cx="9145016" cy="1387153"/>
          </a:xfrm>
        </p:spPr>
        <p:txBody>
          <a:bodyPr/>
          <a:lstStyle/>
          <a:p>
            <a:pPr algn="ctr"/>
            <a:r>
              <a:rPr lang="en-US" sz="3200" b="1" dirty="0">
                <a:latin typeface="Calibri" pitchFamily="34" charset="0"/>
              </a:rPr>
              <a:t>Salting in and Salting out of proteins and </a:t>
            </a:r>
            <a:r>
              <a:rPr lang="en-US" sz="3200" b="1" dirty="0" smtClean="0">
                <a:latin typeface="Calibri" pitchFamily="34" charset="0"/>
              </a:rPr>
              <a:t>Dialysis</a:t>
            </a:r>
            <a:br>
              <a:rPr lang="en-US" sz="3200" b="1" dirty="0" smtClean="0">
                <a:latin typeface="Calibri" pitchFamily="34" charset="0"/>
              </a:rPr>
            </a:br>
            <a:r>
              <a:rPr lang="en-US" sz="3200" b="1" dirty="0" smtClean="0">
                <a:latin typeface="Calibri" pitchFamily="34" charset="0"/>
              </a:rPr>
              <a:t>(</a:t>
            </a:r>
            <a:r>
              <a:rPr lang="en-US" sz="3200" dirty="0"/>
              <a:t>Isolation Of Lactate Dehydrogenase Enzyme </a:t>
            </a:r>
            <a:r>
              <a:rPr lang="en-US" sz="3200" b="1" dirty="0" smtClean="0">
                <a:latin typeface="Calibri" pitchFamily="34" charset="0"/>
              </a:rPr>
              <a:t>)</a:t>
            </a:r>
            <a:endParaRPr lang="ar-SA" sz="3200" dirty="0">
              <a:latin typeface="Calibri" pitchFamily="34" charset="0"/>
            </a:endParaRPr>
          </a:p>
        </p:txBody>
      </p:sp>
      <p:sp>
        <p:nvSpPr>
          <p:cNvPr id="3" name="عنوان فرعي 2"/>
          <p:cNvSpPr>
            <a:spLocks noGrp="1"/>
          </p:cNvSpPr>
          <p:nvPr>
            <p:ph type="subTitle" idx="1"/>
          </p:nvPr>
        </p:nvSpPr>
        <p:spPr/>
        <p:txBody>
          <a:bodyPr>
            <a:normAutofit/>
          </a:bodyPr>
          <a:lstStyle/>
          <a:p>
            <a:r>
              <a:rPr lang="en-US" sz="3200" dirty="0" smtClean="0">
                <a:latin typeface="Calibri" pitchFamily="34" charset="0"/>
              </a:rPr>
              <a:t>BCH 333 [practical]</a:t>
            </a:r>
            <a:endParaRPr lang="ar-SA" sz="3200" dirty="0">
              <a:latin typeface="Calibri" pitchFamily="34" charset="0"/>
            </a:endParaRPr>
          </a:p>
        </p:txBody>
      </p:sp>
    </p:spTree>
    <p:extLst>
      <p:ext uri="{BB962C8B-B14F-4D97-AF65-F5344CB8AC3E}">
        <p14:creationId xmlns:p14="http://schemas.microsoft.com/office/powerpoint/2010/main" val="497870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31822" y="846564"/>
            <a:ext cx="8532666" cy="1631216"/>
          </a:xfrm>
          <a:prstGeom prst="rect">
            <a:avLst/>
          </a:prstGeom>
        </p:spPr>
        <p:txBody>
          <a:bodyPr wrap="square">
            <a:spAutoFit/>
          </a:bodyPr>
          <a:lstStyle/>
          <a:p>
            <a:pPr algn="l" rtl="0"/>
            <a:r>
              <a:rPr lang="en-US" sz="2000" b="1" dirty="0">
                <a:latin typeface="Calibri" pitchFamily="34" charset="0"/>
              </a:rPr>
              <a:t>Dialysis</a:t>
            </a:r>
          </a:p>
          <a:p>
            <a:pPr algn="l" rtl="0"/>
            <a:r>
              <a:rPr lang="en-US" sz="2000" dirty="0">
                <a:latin typeface="Calibri" pitchFamily="34" charset="0"/>
              </a:rPr>
              <a:t>Removal of salt molecules from the isolated protein solution through a semi permeable </a:t>
            </a:r>
            <a:r>
              <a:rPr lang="en-US" sz="2000" dirty="0" smtClean="0">
                <a:latin typeface="Calibri" pitchFamily="34" charset="0"/>
              </a:rPr>
              <a:t>dialysis bag </a:t>
            </a:r>
            <a:r>
              <a:rPr lang="en-US" sz="2000" dirty="0">
                <a:latin typeface="Calibri" pitchFamily="34" charset="0"/>
              </a:rPr>
              <a:t>is called dialysis. The salt molecules move from the more concentrated solution (from </a:t>
            </a:r>
            <a:r>
              <a:rPr lang="en-US" sz="2000" dirty="0" smtClean="0">
                <a:latin typeface="Calibri" pitchFamily="34" charset="0"/>
              </a:rPr>
              <a:t>inside the </a:t>
            </a:r>
            <a:r>
              <a:rPr lang="en-US" sz="2000" dirty="0">
                <a:latin typeface="Calibri" pitchFamily="34" charset="0"/>
              </a:rPr>
              <a:t>dialysis bag) to the less concentrated solution ( e.g. distilled water).</a:t>
            </a:r>
            <a:endParaRPr lang="ar-SA" sz="2000" dirty="0">
              <a:latin typeface="Calibri" pitchFamily="34" charset="0"/>
            </a:endParaRPr>
          </a:p>
        </p:txBody>
      </p:sp>
      <p:pic>
        <p:nvPicPr>
          <p:cNvPr id="409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9179" t="26688" r="35275" b="31796"/>
          <a:stretch/>
        </p:blipFill>
        <p:spPr bwMode="auto">
          <a:xfrm>
            <a:off x="2339752" y="2780928"/>
            <a:ext cx="4176464" cy="3816071"/>
          </a:xfrm>
          <a:prstGeom prst="rect">
            <a:avLst/>
          </a:prstGeom>
          <a:noFill/>
          <a:ln w="127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5363174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6000" y="764704"/>
            <a:ext cx="5910336" cy="56886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16031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1052736"/>
            <a:ext cx="6982937" cy="1938992"/>
          </a:xfrm>
          <a:prstGeom prst="rect">
            <a:avLst/>
          </a:prstGeom>
          <a:noFill/>
        </p:spPr>
        <p:txBody>
          <a:bodyPr wrap="none" rtlCol="1">
            <a:spAutoFit/>
          </a:bodyPr>
          <a:lstStyle/>
          <a:p>
            <a:pPr algn="l" rtl="0"/>
            <a:r>
              <a:rPr lang="en-US" sz="2000" dirty="0" smtClean="0">
                <a:latin typeface="Calibri" pitchFamily="34" charset="0"/>
              </a:rPr>
              <a:t>-Increase solute – solvent interaction </a:t>
            </a:r>
            <a:r>
              <a:rPr lang="en-US" sz="2000" dirty="0" smtClean="0">
                <a:latin typeface="Calibri" pitchFamily="34" charset="0"/>
                <a:sym typeface="Wingdings" pitchFamily="2" charset="2"/>
              </a:rPr>
              <a:t>increase the solubility. </a:t>
            </a:r>
          </a:p>
          <a:p>
            <a:pPr algn="l" rtl="0"/>
            <a:endParaRPr lang="en-US" sz="2000" dirty="0" smtClean="0">
              <a:latin typeface="Calibri" pitchFamily="34" charset="0"/>
            </a:endParaRPr>
          </a:p>
          <a:p>
            <a:pPr algn="l" rtl="0"/>
            <a:r>
              <a:rPr lang="en-US" sz="2000" dirty="0" smtClean="0">
                <a:latin typeface="Calibri" pitchFamily="34" charset="0"/>
              </a:rPr>
              <a:t>-</a:t>
            </a:r>
            <a:r>
              <a:rPr lang="en-US" sz="2000" dirty="0">
                <a:latin typeface="Calibri" pitchFamily="34" charset="0"/>
              </a:rPr>
              <a:t>Increase solute – solute </a:t>
            </a:r>
            <a:r>
              <a:rPr lang="en-US" sz="2000" dirty="0" smtClean="0">
                <a:latin typeface="Calibri" pitchFamily="34" charset="0"/>
              </a:rPr>
              <a:t>interaction </a:t>
            </a:r>
            <a:r>
              <a:rPr lang="en-US" sz="2000" dirty="0" smtClean="0">
                <a:latin typeface="Calibri" pitchFamily="34" charset="0"/>
                <a:sym typeface="Wingdings" pitchFamily="2" charset="2"/>
              </a:rPr>
              <a:t>decrease </a:t>
            </a:r>
            <a:r>
              <a:rPr lang="en-US" sz="2000" dirty="0">
                <a:latin typeface="Calibri" pitchFamily="34" charset="0"/>
                <a:sym typeface="Wingdings" pitchFamily="2" charset="2"/>
              </a:rPr>
              <a:t>the </a:t>
            </a:r>
            <a:r>
              <a:rPr lang="en-US" sz="2000" dirty="0" smtClean="0">
                <a:latin typeface="Calibri" pitchFamily="34" charset="0"/>
                <a:sym typeface="Wingdings" pitchFamily="2" charset="2"/>
              </a:rPr>
              <a:t>solubility. </a:t>
            </a:r>
            <a:endParaRPr lang="en-US" sz="2000" dirty="0">
              <a:latin typeface="Calibri" pitchFamily="34" charset="0"/>
              <a:sym typeface="Wingdings" pitchFamily="2" charset="2"/>
            </a:endParaRPr>
          </a:p>
          <a:p>
            <a:pPr algn="l" rtl="0"/>
            <a:endParaRPr lang="en-US" sz="2000" dirty="0" smtClean="0">
              <a:latin typeface="Calibri" pitchFamily="34" charset="0"/>
            </a:endParaRPr>
          </a:p>
          <a:p>
            <a:pPr algn="l" rtl="0"/>
            <a:r>
              <a:rPr lang="en-US" sz="2000" dirty="0" smtClean="0">
                <a:latin typeface="Calibri" pitchFamily="34" charset="0"/>
              </a:rPr>
              <a:t>-Increase ionic strength </a:t>
            </a:r>
            <a:r>
              <a:rPr lang="en-US" sz="2000" dirty="0" smtClean="0">
                <a:latin typeface="Calibri" pitchFamily="34" charset="0"/>
                <a:sym typeface="Wingdings" pitchFamily="2" charset="2"/>
              </a:rPr>
              <a:t>increased salt concentration. </a:t>
            </a:r>
            <a:endParaRPr lang="en-US" sz="2000" dirty="0">
              <a:latin typeface="Calibri" pitchFamily="34" charset="0"/>
              <a:sym typeface="Wingdings" pitchFamily="2" charset="2"/>
            </a:endParaRPr>
          </a:p>
          <a:p>
            <a:pPr algn="l" rtl="0"/>
            <a:endParaRPr lang="ar-SA" sz="2000" dirty="0">
              <a:latin typeface="Calibri" pitchFamily="34" charset="0"/>
            </a:endParaRPr>
          </a:p>
        </p:txBody>
      </p:sp>
    </p:spTree>
    <p:extLst>
      <p:ext uri="{BB962C8B-B14F-4D97-AF65-F5344CB8AC3E}">
        <p14:creationId xmlns:p14="http://schemas.microsoft.com/office/powerpoint/2010/main" val="3360645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619672" y="908720"/>
            <a:ext cx="5670376" cy="400110"/>
          </a:xfrm>
          <a:prstGeom prst="rect">
            <a:avLst/>
          </a:prstGeom>
        </p:spPr>
        <p:txBody>
          <a:bodyPr wrap="square">
            <a:spAutoFit/>
          </a:bodyPr>
          <a:lstStyle/>
          <a:p>
            <a:pPr algn="ctr" rtl="0"/>
            <a:r>
              <a:rPr lang="en-US" sz="2000" b="1" dirty="0">
                <a:latin typeface="Calibri" panose="020F0502020204030204" pitchFamily="34" charset="0"/>
              </a:rPr>
              <a:t>Isolation Of Lactate Dehydrogenase Enzyme </a:t>
            </a:r>
            <a:endParaRPr lang="ar-SA" sz="2000" b="1" dirty="0">
              <a:latin typeface="Calibri" panose="020F0502020204030204" pitchFamily="34" charset="0"/>
            </a:endParaRPr>
          </a:p>
        </p:txBody>
      </p:sp>
      <p:sp>
        <p:nvSpPr>
          <p:cNvPr id="4" name="مربع نص 3"/>
          <p:cNvSpPr txBox="1"/>
          <p:nvPr/>
        </p:nvSpPr>
        <p:spPr>
          <a:xfrm>
            <a:off x="323528" y="1688268"/>
            <a:ext cx="8640960" cy="3754874"/>
          </a:xfrm>
          <a:prstGeom prst="rect">
            <a:avLst/>
          </a:prstGeom>
          <a:noFill/>
        </p:spPr>
        <p:txBody>
          <a:bodyPr wrap="square" rtlCol="1">
            <a:spAutoFit/>
          </a:bodyPr>
          <a:lstStyle/>
          <a:p>
            <a:pPr algn="l" rtl="0"/>
            <a:r>
              <a:rPr lang="en-US" sz="2000" b="1" dirty="0" smtClean="0">
                <a:solidFill>
                  <a:schemeClr val="accent2">
                    <a:lumMod val="50000"/>
                  </a:schemeClr>
                </a:solidFill>
                <a:latin typeface="Calibri" pitchFamily="34" charset="0"/>
              </a:rPr>
              <a:t>1. Homogenization:</a:t>
            </a:r>
          </a:p>
          <a:p>
            <a:pPr algn="l" rtl="0"/>
            <a:endParaRPr lang="en-US" sz="2000" dirty="0" smtClean="0">
              <a:latin typeface="Calibri" pitchFamily="34" charset="0"/>
            </a:endParaRPr>
          </a:p>
          <a:p>
            <a:pPr algn="l" rtl="0"/>
            <a:r>
              <a:rPr lang="en-US" sz="2000" dirty="0" smtClean="0">
                <a:latin typeface="Calibri" pitchFamily="34" charset="0"/>
              </a:rPr>
              <a:t>-Is a generic term which refers to processing a solution so that it becomes uniform. It is used to break down the tissue and rupture the cell membrane to release its content.</a:t>
            </a:r>
          </a:p>
          <a:p>
            <a:pPr algn="l" rtl="0"/>
            <a:endParaRPr lang="en-US" sz="2000" dirty="0">
              <a:latin typeface="Calibri" pitchFamily="34" charset="0"/>
            </a:endParaRPr>
          </a:p>
          <a:p>
            <a:pPr algn="l" rtl="0"/>
            <a:endParaRPr lang="en-US" sz="2000" dirty="0" smtClean="0">
              <a:latin typeface="Calibri" pitchFamily="34" charset="0"/>
            </a:endParaRPr>
          </a:p>
          <a:p>
            <a:pPr algn="l" rtl="0"/>
            <a:r>
              <a:rPr lang="en-US" sz="2000" dirty="0" smtClean="0">
                <a:latin typeface="Calibri" pitchFamily="34" charset="0"/>
              </a:rPr>
              <a:t>-</a:t>
            </a:r>
            <a:r>
              <a:rPr lang="en-US" sz="2000" u="sng" dirty="0">
                <a:latin typeface="Calibri" pitchFamily="34" charset="0"/>
              </a:rPr>
              <a:t>C</a:t>
            </a:r>
            <a:r>
              <a:rPr lang="en-US" sz="2000" u="sng" dirty="0" smtClean="0">
                <a:latin typeface="Calibri" pitchFamily="34" charset="0"/>
              </a:rPr>
              <a:t>ell Homogenate:</a:t>
            </a:r>
            <a:r>
              <a:rPr lang="en-US" sz="2000" dirty="0" smtClean="0">
                <a:latin typeface="Calibri" pitchFamily="34" charset="0"/>
              </a:rPr>
              <a:t> is the result of homogenization process. </a:t>
            </a:r>
          </a:p>
          <a:p>
            <a:pPr algn="l" rtl="0"/>
            <a:endParaRPr lang="en-US" sz="2000" dirty="0">
              <a:latin typeface="Calibri" pitchFamily="34" charset="0"/>
            </a:endParaRPr>
          </a:p>
          <a:p>
            <a:pPr algn="l" rtl="0"/>
            <a:r>
              <a:rPr lang="ar-SA" sz="2000" dirty="0" smtClean="0">
                <a:latin typeface="Calibri" pitchFamily="34" charset="0"/>
              </a:rPr>
              <a:t> </a:t>
            </a:r>
            <a:r>
              <a:rPr lang="en-US" sz="2000" dirty="0" smtClean="0">
                <a:latin typeface="Calibri" pitchFamily="34" charset="0"/>
              </a:rPr>
              <a:t>- </a:t>
            </a:r>
            <a:r>
              <a:rPr lang="en-US" sz="2000" u="sng" dirty="0">
                <a:latin typeface="Calibri" pitchFamily="34" charset="0"/>
              </a:rPr>
              <a:t>The homogenization </a:t>
            </a:r>
            <a:r>
              <a:rPr lang="en-US" sz="2000" u="sng" dirty="0" smtClean="0">
                <a:latin typeface="Calibri" pitchFamily="34" charset="0"/>
              </a:rPr>
              <a:t>buffer</a:t>
            </a:r>
            <a:r>
              <a:rPr lang="en-US" sz="2000" u="sng" dirty="0" smtClean="0">
                <a:latin typeface="Calibri" pitchFamily="34" charset="0"/>
              </a:rPr>
              <a:t>: </a:t>
            </a:r>
            <a:r>
              <a:rPr lang="en-US" sz="2000" dirty="0">
                <a:latin typeface="Calibri" panose="020F0502020204030204" pitchFamily="34" charset="0"/>
              </a:rPr>
              <a:t>Tissue is typically homogenized in an isotonic buffer </a:t>
            </a:r>
            <a:r>
              <a:rPr lang="en-US" sz="2000" dirty="0" smtClean="0">
                <a:latin typeface="Calibri" panose="020F0502020204030204" pitchFamily="34" charset="0"/>
              </a:rPr>
              <a:t>solution,</a:t>
            </a:r>
            <a:r>
              <a:rPr lang="en-US" sz="2000" dirty="0">
                <a:latin typeface="Calibri" panose="020F0502020204030204" pitchFamily="34" charset="0"/>
              </a:rPr>
              <a:t> This is done to stop osmotic damage. The samples are then kept cold to prevent enzymatic damage .</a:t>
            </a:r>
            <a:endParaRPr lang="ar-SA" sz="2000" u="sng" dirty="0">
              <a:latin typeface="Calibri" pitchFamily="34" charset="0"/>
            </a:endParaRPr>
          </a:p>
        </p:txBody>
      </p:sp>
    </p:spTree>
    <p:extLst>
      <p:ext uri="{BB962C8B-B14F-4D97-AF65-F5344CB8AC3E}">
        <p14:creationId xmlns:p14="http://schemas.microsoft.com/office/powerpoint/2010/main" val="32556503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692696"/>
            <a:ext cx="5616624" cy="400110"/>
          </a:xfrm>
          <a:prstGeom prst="rect">
            <a:avLst/>
          </a:prstGeom>
        </p:spPr>
        <p:txBody>
          <a:bodyPr wrap="square">
            <a:spAutoFit/>
          </a:bodyPr>
          <a:lstStyle/>
          <a:p>
            <a:pPr algn="l" rtl="0"/>
            <a:r>
              <a:rPr lang="en-US" sz="2000" b="1" dirty="0" smtClean="0">
                <a:solidFill>
                  <a:schemeClr val="accent2">
                    <a:lumMod val="50000"/>
                  </a:schemeClr>
                </a:solidFill>
                <a:latin typeface="Calibri" panose="020F0502020204030204" pitchFamily="34" charset="0"/>
              </a:rPr>
              <a:t>2-Sedimentation </a:t>
            </a:r>
            <a:r>
              <a:rPr lang="en-US" sz="2000" b="1" dirty="0">
                <a:solidFill>
                  <a:schemeClr val="accent2">
                    <a:lumMod val="50000"/>
                  </a:schemeClr>
                </a:solidFill>
                <a:latin typeface="Calibri" panose="020F0502020204030204" pitchFamily="34" charset="0"/>
              </a:rPr>
              <a:t>by applying centrifugal force : </a:t>
            </a:r>
            <a:endParaRPr lang="ar-SA" sz="2000" b="1" dirty="0">
              <a:solidFill>
                <a:schemeClr val="accent2">
                  <a:lumMod val="50000"/>
                </a:schemeClr>
              </a:solidFill>
              <a:latin typeface="Calibri" panose="020F0502020204030204" pitchFamily="34" charset="0"/>
            </a:endParaRPr>
          </a:p>
        </p:txBody>
      </p:sp>
      <p:sp>
        <p:nvSpPr>
          <p:cNvPr id="3" name="مستطيل 2"/>
          <p:cNvSpPr/>
          <p:nvPr/>
        </p:nvSpPr>
        <p:spPr>
          <a:xfrm>
            <a:off x="361710" y="1412776"/>
            <a:ext cx="8458762" cy="646331"/>
          </a:xfrm>
          <a:prstGeom prst="rect">
            <a:avLst/>
          </a:prstGeom>
        </p:spPr>
        <p:txBody>
          <a:bodyPr wrap="square">
            <a:spAutoFit/>
          </a:bodyPr>
          <a:lstStyle/>
          <a:p>
            <a:pPr algn="l" rtl="0"/>
            <a:r>
              <a:rPr lang="en-US" dirty="0" smtClean="0">
                <a:latin typeface="Calibri" panose="020F0502020204030204" pitchFamily="34" charset="0"/>
              </a:rPr>
              <a:t>-The </a:t>
            </a:r>
            <a:r>
              <a:rPr lang="en-US" dirty="0">
                <a:latin typeface="Calibri" panose="020F0502020204030204" pitchFamily="34" charset="0"/>
              </a:rPr>
              <a:t>crude homogenate obtained from step one is centrifuged to separate the cell debris from the cellular extract . </a:t>
            </a:r>
            <a:endParaRPr lang="ar-SA" dirty="0">
              <a:latin typeface="Calibri" panose="020F0502020204030204" pitchFamily="34" charset="0"/>
            </a:endParaRPr>
          </a:p>
        </p:txBody>
      </p:sp>
      <p:sp>
        <p:nvSpPr>
          <p:cNvPr id="4" name="مستطيل 3"/>
          <p:cNvSpPr/>
          <p:nvPr/>
        </p:nvSpPr>
        <p:spPr>
          <a:xfrm>
            <a:off x="361710" y="2875001"/>
            <a:ext cx="8458762" cy="1477328"/>
          </a:xfrm>
          <a:prstGeom prst="rect">
            <a:avLst/>
          </a:prstGeom>
        </p:spPr>
        <p:txBody>
          <a:bodyPr wrap="square">
            <a:spAutoFit/>
          </a:bodyPr>
          <a:lstStyle/>
          <a:p>
            <a:pPr algn="l" rtl="0"/>
            <a:r>
              <a:rPr lang="en-US" dirty="0" smtClean="0">
                <a:latin typeface="Calibri" panose="020F0502020204030204" pitchFamily="34" charset="0"/>
              </a:rPr>
              <a:t>-The </a:t>
            </a:r>
            <a:r>
              <a:rPr lang="en-US" dirty="0">
                <a:latin typeface="Calibri" panose="020F0502020204030204" pitchFamily="34" charset="0"/>
              </a:rPr>
              <a:t>cell debris  have a higher  density thus will sediment  while the components of the cellular extract (including the target enzyme )  have a smaller density and thus will remain suspended  in the solution . Thus this step will result in a pellet that contains the cell debris and any remaining unbroken cells , and a supernatant representing the cellular extract that contains the target enzyme LDH .</a:t>
            </a:r>
            <a:endParaRPr lang="ar-SA" dirty="0">
              <a:latin typeface="Calibri" panose="020F0502020204030204" pitchFamily="34" charset="0"/>
            </a:endParaRPr>
          </a:p>
        </p:txBody>
      </p:sp>
    </p:spTree>
    <p:extLst>
      <p:ext uri="{BB962C8B-B14F-4D97-AF65-F5344CB8AC3E}">
        <p14:creationId xmlns:p14="http://schemas.microsoft.com/office/powerpoint/2010/main" val="37068862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980728"/>
            <a:ext cx="8352928" cy="3416320"/>
          </a:xfrm>
          <a:prstGeom prst="rect">
            <a:avLst/>
          </a:prstGeom>
        </p:spPr>
        <p:txBody>
          <a:bodyPr wrap="square">
            <a:spAutoFit/>
          </a:bodyPr>
          <a:lstStyle/>
          <a:p>
            <a:pPr lvl="0" algn="l" rtl="0"/>
            <a:r>
              <a:rPr lang="en-US" sz="2000" b="1" dirty="0" smtClean="0">
                <a:solidFill>
                  <a:schemeClr val="accent2">
                    <a:lumMod val="50000"/>
                  </a:schemeClr>
                </a:solidFill>
                <a:latin typeface="Calibri" panose="020F0502020204030204" pitchFamily="34" charset="0"/>
              </a:rPr>
              <a:t>3.Isolation </a:t>
            </a:r>
            <a:r>
              <a:rPr lang="en-US" sz="2000" b="1" dirty="0">
                <a:solidFill>
                  <a:schemeClr val="accent2">
                    <a:lumMod val="50000"/>
                  </a:schemeClr>
                </a:solidFill>
                <a:latin typeface="Calibri" panose="020F0502020204030204" pitchFamily="34" charset="0"/>
              </a:rPr>
              <a:t>and protein separation by Salting Out </a:t>
            </a:r>
            <a:r>
              <a:rPr lang="en-US" sz="2000" b="1" dirty="0" smtClean="0">
                <a:solidFill>
                  <a:schemeClr val="accent2">
                    <a:lumMod val="50000"/>
                  </a:schemeClr>
                </a:solidFill>
                <a:latin typeface="Calibri" panose="020F0502020204030204" pitchFamily="34" charset="0"/>
              </a:rPr>
              <a:t>:</a:t>
            </a:r>
          </a:p>
          <a:p>
            <a:pPr lvl="0" algn="l" rtl="0"/>
            <a:endParaRPr lang="en-US" dirty="0"/>
          </a:p>
          <a:p>
            <a:pPr lvl="0" algn="l" rtl="0"/>
            <a:endParaRPr lang="en-US" dirty="0" smtClean="0"/>
          </a:p>
          <a:p>
            <a:pPr lvl="0" algn="l" rtl="0"/>
            <a:endParaRPr lang="en-US" dirty="0"/>
          </a:p>
          <a:p>
            <a:pPr lvl="0" algn="l" rtl="0"/>
            <a:endParaRPr lang="en-US" dirty="0" smtClean="0"/>
          </a:p>
          <a:p>
            <a:pPr algn="l" rtl="0"/>
            <a:r>
              <a:rPr lang="en-US" dirty="0">
                <a:latin typeface="Calibri" panose="020F0502020204030204" pitchFamily="34" charset="0"/>
              </a:rPr>
              <a:t>In Salting out an extremely polar compound (ammonium sulfate in this case ) is added to a protein solution , the  ammonium sulfate attracts the water molecules thus competing  with the protein molecules for the hydration  water molecules ,  as salt concentration increases proteins become attracted to each other , clump and precipitate out of solution . Different proteins precipitate  at different salt concentrations due to differences in their  structures . </a:t>
            </a:r>
          </a:p>
          <a:p>
            <a:pPr lvl="0" algn="l" rtl="0"/>
            <a:endParaRPr lang="en-US" dirty="0"/>
          </a:p>
        </p:txBody>
      </p:sp>
    </p:spTree>
    <p:extLst>
      <p:ext uri="{BB962C8B-B14F-4D97-AF65-F5344CB8AC3E}">
        <p14:creationId xmlns:p14="http://schemas.microsoft.com/office/powerpoint/2010/main" val="874737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035475"/>
            <a:ext cx="8820472" cy="3416320"/>
          </a:xfrm>
          <a:prstGeom prst="rect">
            <a:avLst/>
          </a:prstGeom>
        </p:spPr>
        <p:txBody>
          <a:bodyPr wrap="square">
            <a:spAutoFit/>
          </a:bodyPr>
          <a:lstStyle/>
          <a:p>
            <a:pPr lvl="0" algn="l" rtl="0"/>
            <a:r>
              <a:rPr lang="en-US" b="1" dirty="0" smtClean="0">
                <a:latin typeface="Calibri" panose="020F0502020204030204" pitchFamily="34" charset="0"/>
              </a:rPr>
              <a:t>a) A </a:t>
            </a:r>
            <a:r>
              <a:rPr lang="en-US" b="1" dirty="0">
                <a:latin typeface="Calibri" panose="020F0502020204030204" pitchFamily="34" charset="0"/>
              </a:rPr>
              <a:t>40%  cut  ( a salt concentration of 40% is applied</a:t>
            </a:r>
            <a:r>
              <a:rPr lang="en-US" b="1" dirty="0" smtClean="0">
                <a:latin typeface="Calibri" panose="020F0502020204030204" pitchFamily="34" charset="0"/>
              </a:rPr>
              <a:t>), </a:t>
            </a:r>
            <a:r>
              <a:rPr lang="en-US" dirty="0">
                <a:latin typeface="Calibri" panose="020F0502020204030204" pitchFamily="34" charset="0"/>
              </a:rPr>
              <a:t>which precipitates a bulk of unwanted proteins  .The salting out step is followed by centrifugation  which separates the unwanted precipitated proteins from the  solution  (pellet contains unwanted proteins and supernatant contains LDH and other proteins ).</a:t>
            </a:r>
          </a:p>
          <a:p>
            <a:pPr lvl="0" algn="l"/>
            <a:endParaRPr lang="en-US" dirty="0" smtClean="0">
              <a:latin typeface="Calibri" panose="020F0502020204030204" pitchFamily="34" charset="0"/>
            </a:endParaRPr>
          </a:p>
          <a:p>
            <a:pPr lvl="0" algn="l"/>
            <a:endParaRPr lang="en-US" dirty="0">
              <a:latin typeface="Calibri" panose="020F0502020204030204" pitchFamily="34" charset="0"/>
            </a:endParaRPr>
          </a:p>
          <a:p>
            <a:pPr lvl="0" algn="l"/>
            <a:endParaRPr lang="en-US" dirty="0" smtClean="0">
              <a:latin typeface="Calibri" panose="020F0502020204030204" pitchFamily="34" charset="0"/>
            </a:endParaRPr>
          </a:p>
          <a:p>
            <a:pPr lvl="0" algn="l"/>
            <a:endParaRPr lang="en-US" dirty="0">
              <a:latin typeface="Calibri" panose="020F0502020204030204" pitchFamily="34" charset="0"/>
            </a:endParaRPr>
          </a:p>
          <a:p>
            <a:pPr lvl="0" algn="l"/>
            <a:r>
              <a:rPr lang="en-US" b="1" dirty="0" smtClean="0">
                <a:latin typeface="Calibri" panose="020F0502020204030204" pitchFamily="34" charset="0"/>
              </a:rPr>
              <a:t>b) A </a:t>
            </a:r>
            <a:r>
              <a:rPr lang="en-US" b="1" dirty="0">
                <a:latin typeface="Calibri" panose="020F0502020204030204" pitchFamily="34" charset="0"/>
              </a:rPr>
              <a:t>65% cut ( a salt concentration of 40% is applied) , </a:t>
            </a:r>
            <a:r>
              <a:rPr lang="en-US" dirty="0">
                <a:latin typeface="Calibri" panose="020F0502020204030204" pitchFamily="34" charset="0"/>
              </a:rPr>
              <a:t>which will precipitate the target enzyme LDH out of the solution .The salting out step is followed by centrifugation  which separates the  precipitated LDH  from the  solution  (pellet contains  LDH and other proteins  and supernatant contains  unwanted   proteins ).</a:t>
            </a:r>
          </a:p>
        </p:txBody>
      </p:sp>
    </p:spTree>
    <p:extLst>
      <p:ext uri="{BB962C8B-B14F-4D97-AF65-F5344CB8AC3E}">
        <p14:creationId xmlns:p14="http://schemas.microsoft.com/office/powerpoint/2010/main" val="41816668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764704"/>
            <a:ext cx="9144000" cy="2923877"/>
          </a:xfrm>
          <a:prstGeom prst="rect">
            <a:avLst/>
          </a:prstGeom>
        </p:spPr>
        <p:txBody>
          <a:bodyPr wrap="square">
            <a:spAutoFit/>
          </a:bodyPr>
          <a:lstStyle/>
          <a:p>
            <a:pPr algn="l" rtl="0"/>
            <a:r>
              <a:rPr lang="en-US" sz="2000" b="1" dirty="0">
                <a:latin typeface="Calibri" panose="020F0502020204030204" pitchFamily="34" charset="0"/>
              </a:rPr>
              <a:t>4-Samples collected from each step  should be examined for protein concentration  and enzyme </a:t>
            </a:r>
            <a:r>
              <a:rPr lang="en-US" sz="2000" b="1" dirty="0" smtClean="0">
                <a:latin typeface="Calibri" panose="020F0502020204030204" pitchFamily="34" charset="0"/>
              </a:rPr>
              <a:t>activity:</a:t>
            </a:r>
          </a:p>
          <a:p>
            <a:pPr algn="l" rtl="0"/>
            <a:endParaRPr lang="en-US" dirty="0"/>
          </a:p>
          <a:p>
            <a:pPr algn="l" rtl="0"/>
            <a:endParaRPr lang="en-US" dirty="0" smtClean="0"/>
          </a:p>
          <a:p>
            <a:pPr algn="l" rtl="0"/>
            <a:r>
              <a:rPr lang="en-US" b="1" dirty="0" smtClean="0">
                <a:latin typeface="Calibri" pitchFamily="34" charset="0"/>
              </a:rPr>
              <a:t>a) The </a:t>
            </a:r>
            <a:r>
              <a:rPr lang="en-US" b="1" dirty="0">
                <a:latin typeface="Calibri" pitchFamily="34" charset="0"/>
              </a:rPr>
              <a:t>protein concentration will be determine using  Bradford </a:t>
            </a:r>
            <a:r>
              <a:rPr lang="en-US" b="1" dirty="0" smtClean="0">
                <a:latin typeface="Calibri" pitchFamily="34" charset="0"/>
              </a:rPr>
              <a:t>assay: </a:t>
            </a:r>
            <a:r>
              <a:rPr lang="en-US" dirty="0" smtClean="0">
                <a:latin typeface="Calibri" panose="020F0502020204030204" pitchFamily="34" charset="0"/>
              </a:rPr>
              <a:t>which  </a:t>
            </a:r>
            <a:r>
              <a:rPr lang="en-US" dirty="0">
                <a:latin typeface="Calibri" pitchFamily="34" charset="0"/>
              </a:rPr>
              <a:t>should be decreasing as purification proceeds .</a:t>
            </a:r>
          </a:p>
          <a:p>
            <a:r>
              <a:rPr lang="en-US" dirty="0">
                <a:latin typeface="Calibri" pitchFamily="34" charset="0"/>
              </a:rPr>
              <a:t> </a:t>
            </a:r>
          </a:p>
          <a:p>
            <a:pPr algn="l" rtl="0"/>
            <a:r>
              <a:rPr lang="en-US" dirty="0" smtClean="0">
                <a:latin typeface="Calibri" pitchFamily="34" charset="0"/>
              </a:rPr>
              <a:t>[the concentration of each fraction should be decrease each time we discarded the </a:t>
            </a:r>
            <a:r>
              <a:rPr lang="en-US" dirty="0" smtClean="0">
                <a:latin typeface="Calibri" pitchFamily="34" charset="0"/>
              </a:rPr>
              <a:t>unwanted </a:t>
            </a:r>
            <a:r>
              <a:rPr lang="en-US" dirty="0" smtClean="0">
                <a:latin typeface="Calibri" pitchFamily="34" charset="0"/>
              </a:rPr>
              <a:t>proteins]. </a:t>
            </a:r>
          </a:p>
          <a:p>
            <a:pPr algn="l" rtl="0"/>
            <a:endParaRPr lang="en-US" dirty="0">
              <a:latin typeface="Calibri" pitchFamily="34" charset="0"/>
            </a:endParaRPr>
          </a:p>
        </p:txBody>
      </p:sp>
      <p:sp>
        <p:nvSpPr>
          <p:cNvPr id="3" name="مستطيل 2"/>
          <p:cNvSpPr/>
          <p:nvPr/>
        </p:nvSpPr>
        <p:spPr>
          <a:xfrm>
            <a:off x="35496" y="4228053"/>
            <a:ext cx="8568952" cy="2585323"/>
          </a:xfrm>
          <a:prstGeom prst="rect">
            <a:avLst/>
          </a:prstGeom>
        </p:spPr>
        <p:txBody>
          <a:bodyPr wrap="square">
            <a:spAutoFit/>
          </a:bodyPr>
          <a:lstStyle/>
          <a:p>
            <a:pPr algn="l" rtl="0"/>
            <a:r>
              <a:rPr lang="en-US" b="1" dirty="0">
                <a:latin typeface="Calibri" panose="020F0502020204030204" pitchFamily="34" charset="0"/>
              </a:rPr>
              <a:t>b) Enzyme activity:</a:t>
            </a:r>
          </a:p>
          <a:p>
            <a:pPr algn="l" rtl="0"/>
            <a:endParaRPr lang="en-US" b="1" dirty="0" smtClean="0">
              <a:latin typeface="Calibri" pitchFamily="34" charset="0"/>
            </a:endParaRPr>
          </a:p>
          <a:p>
            <a:pPr algn="l" rtl="0"/>
            <a:r>
              <a:rPr lang="en-US" b="1" dirty="0" smtClean="0">
                <a:latin typeface="Calibri" pitchFamily="34" charset="0"/>
              </a:rPr>
              <a:t>-</a:t>
            </a:r>
            <a:r>
              <a:rPr lang="en-US" dirty="0" smtClean="0">
                <a:latin typeface="Calibri" pitchFamily="34" charset="0"/>
              </a:rPr>
              <a:t> </a:t>
            </a:r>
            <a:r>
              <a:rPr lang="en-US" dirty="0">
                <a:latin typeface="Calibri" pitchFamily="34" charset="0"/>
              </a:rPr>
              <a:t>The purity of  wanted fractions [fraction contain LDH] is assessed by analyzing each fraction </a:t>
            </a:r>
            <a:r>
              <a:rPr lang="en-US" dirty="0" smtClean="0">
                <a:latin typeface="Calibri" pitchFamily="34" charset="0"/>
              </a:rPr>
              <a:t>for this </a:t>
            </a:r>
            <a:r>
              <a:rPr lang="en-US" dirty="0">
                <a:latin typeface="Calibri" pitchFamily="34" charset="0"/>
              </a:rPr>
              <a:t>enzyme activity. So, it can be used to evaluate the success of fractionation process.</a:t>
            </a:r>
          </a:p>
          <a:p>
            <a:pPr algn="l" rtl="0"/>
            <a:endParaRPr lang="en-US" dirty="0">
              <a:latin typeface="Calibri" pitchFamily="34" charset="0"/>
            </a:endParaRPr>
          </a:p>
          <a:p>
            <a:pPr algn="l" rtl="0"/>
            <a:r>
              <a:rPr lang="en-US" dirty="0">
                <a:latin typeface="Calibri" pitchFamily="34" charset="0"/>
              </a:rPr>
              <a:t> -Enzyme activity of LDH should be in its maximum activity in its specific fraction.</a:t>
            </a:r>
            <a:endParaRPr lang="en-US" b="1" dirty="0">
              <a:latin typeface="Calibri" pitchFamily="34" charset="0"/>
            </a:endParaRPr>
          </a:p>
          <a:p>
            <a:pPr algn="l" rtl="0"/>
            <a:endParaRPr lang="en-US" dirty="0">
              <a:latin typeface="Calibri" pitchFamily="34" charset="0"/>
            </a:endParaRPr>
          </a:p>
          <a:p>
            <a:pPr algn="l"/>
            <a:r>
              <a:rPr lang="en-US" dirty="0" smtClean="0">
                <a:latin typeface="Calibri" panose="020F0502020204030204" pitchFamily="34" charset="0"/>
              </a:rPr>
              <a:t>  </a:t>
            </a:r>
            <a:endParaRPr lang="en-US" dirty="0">
              <a:latin typeface="Calibri" panose="020F0502020204030204" pitchFamily="34" charset="0"/>
            </a:endParaRPr>
          </a:p>
        </p:txBody>
      </p:sp>
    </p:spTree>
    <p:extLst>
      <p:ext uri="{BB962C8B-B14F-4D97-AF65-F5344CB8AC3E}">
        <p14:creationId xmlns:p14="http://schemas.microsoft.com/office/powerpoint/2010/main" val="18115128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692696"/>
            <a:ext cx="8280920" cy="3416320"/>
          </a:xfrm>
          <a:prstGeom prst="rect">
            <a:avLst/>
          </a:prstGeom>
        </p:spPr>
        <p:txBody>
          <a:bodyPr wrap="square">
            <a:spAutoFit/>
          </a:bodyPr>
          <a:lstStyle/>
          <a:p>
            <a:pPr algn="l" rtl="0"/>
            <a:r>
              <a:rPr lang="en-US" b="1" dirty="0">
                <a:solidFill>
                  <a:schemeClr val="accent2">
                    <a:lumMod val="50000"/>
                  </a:schemeClr>
                </a:solidFill>
                <a:latin typeface="Calibri" pitchFamily="34" charset="0"/>
              </a:rPr>
              <a:t>5-Specific Activity:</a:t>
            </a:r>
          </a:p>
          <a:p>
            <a:pPr algn="l" rtl="0"/>
            <a:endParaRPr lang="en-US" dirty="0">
              <a:latin typeface="Calibri" pitchFamily="34" charset="0"/>
            </a:endParaRPr>
          </a:p>
          <a:p>
            <a:pPr algn="l" rtl="0"/>
            <a:r>
              <a:rPr lang="en-US" i="1" dirty="0">
                <a:latin typeface="Calibri" pitchFamily="34" charset="0"/>
              </a:rPr>
              <a:t>-Specific Activity is </a:t>
            </a:r>
            <a:r>
              <a:rPr lang="en-US" dirty="0">
                <a:latin typeface="Calibri" pitchFamily="34" charset="0"/>
              </a:rPr>
              <a:t>relates the enzyme activity to the amount of protein in the sample. </a:t>
            </a:r>
          </a:p>
          <a:p>
            <a:pPr algn="l" rtl="0"/>
            <a:endParaRPr lang="en-US" dirty="0">
              <a:latin typeface="Calibri" pitchFamily="34" charset="0"/>
            </a:endParaRPr>
          </a:p>
          <a:p>
            <a:pPr algn="l" rtl="0"/>
            <a:endParaRPr lang="en-US" dirty="0">
              <a:latin typeface="Calibri" pitchFamily="34" charset="0"/>
            </a:endParaRPr>
          </a:p>
          <a:p>
            <a:pPr algn="l" rtl="0"/>
            <a:r>
              <a:rPr lang="en-US" dirty="0">
                <a:latin typeface="Calibri" pitchFamily="34" charset="0"/>
              </a:rPr>
              <a:t>-We can measure the amount of protein, and we can measure the enzyme activity.</a:t>
            </a:r>
          </a:p>
          <a:p>
            <a:pPr algn="l" rtl="0"/>
            <a:r>
              <a:rPr lang="en-US" dirty="0">
                <a:latin typeface="Calibri" pitchFamily="34" charset="0"/>
              </a:rPr>
              <a:t> Combining the two will give us the specific activity. </a:t>
            </a:r>
          </a:p>
          <a:p>
            <a:pPr algn="l" rtl="0"/>
            <a:endParaRPr lang="en-US" dirty="0">
              <a:latin typeface="Calibri" pitchFamily="34" charset="0"/>
            </a:endParaRPr>
          </a:p>
          <a:p>
            <a:pPr algn="l" rtl="0"/>
            <a:endParaRPr lang="en-US" dirty="0">
              <a:latin typeface="Calibri" pitchFamily="34" charset="0"/>
            </a:endParaRPr>
          </a:p>
          <a:p>
            <a:pPr algn="l" rtl="0"/>
            <a:endParaRPr lang="en-US" dirty="0">
              <a:latin typeface="Calibri" pitchFamily="34" charset="0"/>
            </a:endParaRPr>
          </a:p>
          <a:p>
            <a:pPr algn="l" rtl="0"/>
            <a:r>
              <a:rPr lang="en-US" dirty="0">
                <a:latin typeface="Calibri" pitchFamily="34" charset="0"/>
              </a:rPr>
              <a:t>-Specific activity is defined in terms of enzyme activity per mg protein in the sample (</a:t>
            </a:r>
            <a:r>
              <a:rPr lang="en-US" dirty="0" err="1">
                <a:latin typeface="Calibri" pitchFamily="34" charset="0"/>
              </a:rPr>
              <a:t>ie</a:t>
            </a:r>
            <a:r>
              <a:rPr lang="en-US" dirty="0">
                <a:latin typeface="Calibri" pitchFamily="34" charset="0"/>
              </a:rPr>
              <a:t>, specific activity relates the enzyme units to the amount of protein in the sample).</a:t>
            </a:r>
            <a:endParaRPr lang="ar-SA" dirty="0">
              <a:latin typeface="Calibri" pitchFamily="34" charset="0"/>
            </a:endParaRPr>
          </a:p>
        </p:txBody>
      </p:sp>
      <p:sp>
        <p:nvSpPr>
          <p:cNvPr id="3" name="مستطيل 2"/>
          <p:cNvSpPr/>
          <p:nvPr/>
        </p:nvSpPr>
        <p:spPr>
          <a:xfrm>
            <a:off x="107504" y="4509120"/>
            <a:ext cx="8712968" cy="646331"/>
          </a:xfrm>
          <a:prstGeom prst="rect">
            <a:avLst/>
          </a:prstGeom>
        </p:spPr>
        <p:txBody>
          <a:bodyPr wrap="square">
            <a:spAutoFit/>
          </a:bodyPr>
          <a:lstStyle/>
          <a:p>
            <a:pPr algn="l" rtl="0"/>
            <a:r>
              <a:rPr lang="en-US" dirty="0">
                <a:latin typeface="Calibri" pitchFamily="34" charset="0"/>
              </a:rPr>
              <a:t>-By determine the enzyme activity of the marker enzyme [LDH] and protein concentration, we can determine the specific activity of [LDH] in each fraction.</a:t>
            </a:r>
          </a:p>
        </p:txBody>
      </p:sp>
      <p:sp>
        <p:nvSpPr>
          <p:cNvPr id="4" name="مستطيل 3"/>
          <p:cNvSpPr/>
          <p:nvPr/>
        </p:nvSpPr>
        <p:spPr>
          <a:xfrm>
            <a:off x="1648272" y="5589240"/>
            <a:ext cx="1797287" cy="369332"/>
          </a:xfrm>
          <a:prstGeom prst="rect">
            <a:avLst/>
          </a:prstGeom>
        </p:spPr>
        <p:txBody>
          <a:bodyPr wrap="none">
            <a:spAutoFit/>
          </a:bodyPr>
          <a:lstStyle/>
          <a:p>
            <a:r>
              <a:rPr lang="en-US" dirty="0">
                <a:latin typeface="Calibri" pitchFamily="34" charset="0"/>
              </a:rPr>
              <a:t>Specific </a:t>
            </a:r>
            <a:r>
              <a:rPr lang="en-US" dirty="0" smtClean="0">
                <a:latin typeface="Calibri" pitchFamily="34" charset="0"/>
              </a:rPr>
              <a:t>activity= </a:t>
            </a:r>
            <a:endParaRPr lang="ar-SA" dirty="0"/>
          </a:p>
        </p:txBody>
      </p:sp>
      <p:sp>
        <p:nvSpPr>
          <p:cNvPr id="5" name="مستطيل 4"/>
          <p:cNvSpPr/>
          <p:nvPr/>
        </p:nvSpPr>
        <p:spPr>
          <a:xfrm>
            <a:off x="3353669" y="5579948"/>
            <a:ext cx="2226443" cy="369332"/>
          </a:xfrm>
          <a:prstGeom prst="rect">
            <a:avLst/>
          </a:prstGeom>
        </p:spPr>
        <p:txBody>
          <a:bodyPr wrap="none">
            <a:spAutoFit/>
          </a:bodyPr>
          <a:lstStyle/>
          <a:p>
            <a:r>
              <a:rPr lang="en-US" u="sng" dirty="0" smtClean="0">
                <a:latin typeface="Calibri" pitchFamily="34" charset="0"/>
              </a:rPr>
              <a:t>      enzyme activity     </a:t>
            </a:r>
            <a:endParaRPr lang="ar-SA" u="sng" dirty="0"/>
          </a:p>
        </p:txBody>
      </p:sp>
      <p:sp>
        <p:nvSpPr>
          <p:cNvPr id="6" name="مستطيل 5"/>
          <p:cNvSpPr/>
          <p:nvPr/>
        </p:nvSpPr>
        <p:spPr>
          <a:xfrm>
            <a:off x="3349484" y="5877272"/>
            <a:ext cx="2229007" cy="369332"/>
          </a:xfrm>
          <a:prstGeom prst="rect">
            <a:avLst/>
          </a:prstGeom>
        </p:spPr>
        <p:txBody>
          <a:bodyPr wrap="none">
            <a:spAutoFit/>
          </a:bodyPr>
          <a:lstStyle/>
          <a:p>
            <a:r>
              <a:rPr lang="en-US" dirty="0">
                <a:latin typeface="Calibri" pitchFamily="34" charset="0"/>
              </a:rPr>
              <a:t>protein concentration</a:t>
            </a:r>
            <a:endParaRPr lang="ar-SA" dirty="0"/>
          </a:p>
        </p:txBody>
      </p:sp>
    </p:spTree>
    <p:extLst>
      <p:ext uri="{BB962C8B-B14F-4D97-AF65-F5344CB8AC3E}">
        <p14:creationId xmlns:p14="http://schemas.microsoft.com/office/powerpoint/2010/main" val="1903838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395536" y="980728"/>
            <a:ext cx="8352928" cy="5324535"/>
          </a:xfrm>
          <a:prstGeom prst="rect">
            <a:avLst/>
          </a:prstGeom>
          <a:noFill/>
        </p:spPr>
        <p:txBody>
          <a:bodyPr wrap="square" rtlCol="1">
            <a:spAutoFit/>
          </a:bodyPr>
          <a:lstStyle/>
          <a:p>
            <a:pPr algn="ctr" rtl="0"/>
            <a:r>
              <a:rPr lang="en-US" sz="2000" b="1" dirty="0" smtClean="0">
                <a:solidFill>
                  <a:schemeClr val="accent2">
                    <a:lumMod val="50000"/>
                  </a:schemeClr>
                </a:solidFill>
                <a:latin typeface="Calibri" pitchFamily="34" charset="0"/>
              </a:rPr>
              <a:t>LDH kit:</a:t>
            </a:r>
          </a:p>
          <a:p>
            <a:pPr algn="l" rtl="0"/>
            <a:endParaRPr lang="en-US" sz="2000" dirty="0" smtClean="0">
              <a:solidFill>
                <a:schemeClr val="accent2">
                  <a:lumMod val="50000"/>
                </a:schemeClr>
              </a:solidFill>
              <a:latin typeface="Calibri" pitchFamily="34" charset="0"/>
            </a:endParaRPr>
          </a:p>
          <a:p>
            <a:pPr algn="l" rtl="0"/>
            <a:r>
              <a:rPr lang="en-US" sz="2000" b="1" dirty="0" smtClean="0">
                <a:solidFill>
                  <a:schemeClr val="accent2">
                    <a:lumMod val="50000"/>
                  </a:schemeClr>
                </a:solidFill>
                <a:latin typeface="Calibri" pitchFamily="34" charset="0"/>
              </a:rPr>
              <a:t>-Method principle:</a:t>
            </a:r>
          </a:p>
          <a:p>
            <a:pPr algn="l" rtl="0"/>
            <a:endParaRPr lang="en-US" sz="2000" dirty="0" smtClean="0">
              <a:latin typeface="Calibri" pitchFamily="34" charset="0"/>
            </a:endParaRPr>
          </a:p>
          <a:p>
            <a:pPr algn="l" rtl="0"/>
            <a:r>
              <a:rPr lang="en-US" sz="2000" dirty="0" smtClean="0">
                <a:latin typeface="Calibri" pitchFamily="34" charset="0"/>
              </a:rPr>
              <a:t>LDH catalyze the following reaction:</a:t>
            </a:r>
          </a:p>
          <a:p>
            <a:pPr algn="l" rtl="0"/>
            <a:endParaRPr lang="en-US" sz="2000" dirty="0">
              <a:latin typeface="Calibri" pitchFamily="34" charset="0"/>
            </a:endParaRPr>
          </a:p>
          <a:p>
            <a:pPr algn="l" rtl="0"/>
            <a:r>
              <a:rPr lang="en-US" sz="2000" dirty="0" smtClean="0">
                <a:latin typeface="Calibri" pitchFamily="34" charset="0"/>
              </a:rPr>
              <a:t>L-Lactate + NAD </a:t>
            </a:r>
            <a:r>
              <a:rPr lang="en-US" sz="2000" dirty="0" smtClean="0">
                <a:latin typeface="Calibri" pitchFamily="34" charset="0"/>
                <a:sym typeface="Wingdings" pitchFamily="2" charset="2"/>
              </a:rPr>
              <a:t></a:t>
            </a:r>
            <a:r>
              <a:rPr lang="en-US" sz="2000" dirty="0" smtClean="0">
                <a:latin typeface="Calibri" pitchFamily="34" charset="0"/>
                <a:sym typeface="Wingdings" pitchFamily="2" charset="2"/>
              </a:rPr>
              <a:t>Pyruvate </a:t>
            </a:r>
            <a:r>
              <a:rPr lang="en-US" sz="2000" dirty="0" smtClean="0">
                <a:latin typeface="Calibri" pitchFamily="34" charset="0"/>
                <a:sym typeface="Wingdings" pitchFamily="2" charset="2"/>
              </a:rPr>
              <a:t>+ NADH + H+</a:t>
            </a:r>
          </a:p>
          <a:p>
            <a:pPr algn="l" rtl="0"/>
            <a:endParaRPr lang="en-US" sz="2000" dirty="0">
              <a:latin typeface="Calibri" pitchFamily="34" charset="0"/>
              <a:sym typeface="Wingdings" pitchFamily="2" charset="2"/>
            </a:endParaRPr>
          </a:p>
          <a:p>
            <a:pPr algn="l" rtl="0"/>
            <a:endParaRPr lang="en-US" sz="2000" dirty="0" smtClean="0">
              <a:latin typeface="Calibri" pitchFamily="34" charset="0"/>
              <a:sym typeface="Wingdings" pitchFamily="2" charset="2"/>
            </a:endParaRPr>
          </a:p>
          <a:p>
            <a:pPr algn="l" rtl="0"/>
            <a:endParaRPr lang="en-US" sz="2000" dirty="0">
              <a:latin typeface="Calibri" pitchFamily="34" charset="0"/>
              <a:sym typeface="Wingdings" pitchFamily="2" charset="2"/>
            </a:endParaRPr>
          </a:p>
          <a:p>
            <a:pPr algn="l" rtl="0"/>
            <a:r>
              <a:rPr lang="en-US" sz="2000" dirty="0" smtClean="0">
                <a:latin typeface="Calibri" pitchFamily="34" charset="0"/>
                <a:sym typeface="Wingdings" pitchFamily="2" charset="2"/>
              </a:rPr>
              <a:t>-The rate of  NADH formation is indicted by increase in absorbance at 340 nm and is directly proportional to serum LDH-L activity </a:t>
            </a:r>
          </a:p>
          <a:p>
            <a:pPr algn="l" rtl="0"/>
            <a:endParaRPr lang="en-US" sz="2000" dirty="0">
              <a:latin typeface="Calibri" pitchFamily="34" charset="0"/>
              <a:sym typeface="Wingdings" pitchFamily="2" charset="2"/>
            </a:endParaRPr>
          </a:p>
          <a:p>
            <a:pPr algn="l" rtl="0"/>
            <a:endParaRPr lang="en-US" sz="2000" dirty="0" smtClean="0">
              <a:latin typeface="Calibri" pitchFamily="34" charset="0"/>
              <a:sym typeface="Wingdings" pitchFamily="2" charset="2"/>
            </a:endParaRPr>
          </a:p>
          <a:p>
            <a:pPr algn="l" rtl="0"/>
            <a:r>
              <a:rPr lang="en-US" sz="2000" dirty="0" smtClean="0">
                <a:latin typeface="Calibri" pitchFamily="34" charset="0"/>
                <a:sym typeface="Wingdings" pitchFamily="2" charset="2"/>
              </a:rPr>
              <a:t>-Reagent bottle contain L-Lactate and NAD, the enzyme [LDH] present in the fraction will cause the formation of </a:t>
            </a:r>
            <a:r>
              <a:rPr lang="en-US" sz="2000" dirty="0" smtClean="0">
                <a:latin typeface="Calibri" pitchFamily="34" charset="0"/>
                <a:sym typeface="Wingdings" pitchFamily="2" charset="2"/>
              </a:rPr>
              <a:t>Pyruvate </a:t>
            </a:r>
            <a:r>
              <a:rPr lang="en-US" sz="2000" dirty="0" smtClean="0">
                <a:latin typeface="Calibri" pitchFamily="34" charset="0"/>
                <a:sym typeface="Wingdings" pitchFamily="2" charset="2"/>
              </a:rPr>
              <a:t>+ NADH + H+.</a:t>
            </a:r>
          </a:p>
          <a:p>
            <a:pPr algn="l" rtl="0"/>
            <a:r>
              <a:rPr lang="en-US" sz="2000" dirty="0" smtClean="0">
                <a:latin typeface="Calibri" pitchFamily="34" charset="0"/>
                <a:sym typeface="Wingdings" pitchFamily="2" charset="2"/>
              </a:rPr>
              <a:t> </a:t>
            </a:r>
          </a:p>
        </p:txBody>
      </p:sp>
    </p:spTree>
    <p:extLst>
      <p:ext uri="{BB962C8B-B14F-4D97-AF65-F5344CB8AC3E}">
        <p14:creationId xmlns:p14="http://schemas.microsoft.com/office/powerpoint/2010/main" val="22529401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908721"/>
            <a:ext cx="8136904" cy="3170099"/>
          </a:xfrm>
          <a:prstGeom prst="rect">
            <a:avLst/>
          </a:prstGeom>
        </p:spPr>
        <p:txBody>
          <a:bodyPr wrap="square">
            <a:spAutoFit/>
          </a:bodyPr>
          <a:lstStyle/>
          <a:p>
            <a:pPr algn="l" rtl="0"/>
            <a:r>
              <a:rPr lang="en-US" sz="2000" b="1" dirty="0">
                <a:latin typeface="Calibri" pitchFamily="34" charset="0"/>
              </a:rPr>
              <a:t>Objective:</a:t>
            </a:r>
          </a:p>
          <a:p>
            <a:pPr algn="l" rtl="0"/>
            <a:endParaRPr lang="en-US" sz="2000" dirty="0" smtClean="0">
              <a:latin typeface="Calibri" pitchFamily="34" charset="0"/>
            </a:endParaRPr>
          </a:p>
          <a:p>
            <a:pPr algn="l" rtl="0"/>
            <a:r>
              <a:rPr lang="en-US" sz="2000" dirty="0" smtClean="0">
                <a:latin typeface="Calibri" pitchFamily="34" charset="0"/>
              </a:rPr>
              <a:t>1-To </a:t>
            </a:r>
            <a:r>
              <a:rPr lang="en-US" sz="2000" dirty="0">
                <a:latin typeface="Calibri" pitchFamily="34" charset="0"/>
              </a:rPr>
              <a:t>learn the technique of isolation of proteins on the basis of their solubility. </a:t>
            </a:r>
            <a:r>
              <a:rPr lang="en-US" sz="2000" dirty="0" smtClean="0">
                <a:latin typeface="Calibri" pitchFamily="34" charset="0"/>
              </a:rPr>
              <a:t>salting </a:t>
            </a:r>
            <a:r>
              <a:rPr lang="en-US" sz="2000" dirty="0">
                <a:latin typeface="Calibri" pitchFamily="34" charset="0"/>
              </a:rPr>
              <a:t>in, salting out of proteins </a:t>
            </a:r>
            <a:endParaRPr lang="en-US" sz="2000" dirty="0" smtClean="0">
              <a:latin typeface="Calibri" pitchFamily="34" charset="0"/>
            </a:endParaRPr>
          </a:p>
          <a:p>
            <a:pPr algn="l" rtl="0"/>
            <a:endParaRPr lang="en-US" sz="2000" dirty="0">
              <a:latin typeface="Calibri" pitchFamily="34" charset="0"/>
            </a:endParaRPr>
          </a:p>
          <a:p>
            <a:pPr algn="l" rtl="0"/>
            <a:r>
              <a:rPr lang="en-US" sz="2000" dirty="0" smtClean="0">
                <a:latin typeface="Calibri" pitchFamily="34" charset="0"/>
              </a:rPr>
              <a:t>2-dialysis </a:t>
            </a:r>
            <a:r>
              <a:rPr lang="en-US" sz="2000" dirty="0">
                <a:latin typeface="Calibri" pitchFamily="34" charset="0"/>
              </a:rPr>
              <a:t>of proteins</a:t>
            </a:r>
            <a:r>
              <a:rPr lang="en-US" sz="2000" dirty="0" smtClean="0">
                <a:latin typeface="Calibri" pitchFamily="34" charset="0"/>
              </a:rPr>
              <a:t>.</a:t>
            </a:r>
          </a:p>
          <a:p>
            <a:pPr algn="l" rtl="0"/>
            <a:endParaRPr lang="en-US" sz="2000" dirty="0">
              <a:latin typeface="Calibri" pitchFamily="34" charset="0"/>
            </a:endParaRPr>
          </a:p>
          <a:p>
            <a:pPr algn="l" rtl="0"/>
            <a:r>
              <a:rPr lang="en-US" sz="2000" dirty="0" smtClean="0">
                <a:latin typeface="Calibri" pitchFamily="34" charset="0"/>
              </a:rPr>
              <a:t>3-Determinatioin </a:t>
            </a:r>
            <a:r>
              <a:rPr lang="en-US" sz="2000" dirty="0">
                <a:latin typeface="Calibri" pitchFamily="34" charset="0"/>
              </a:rPr>
              <a:t>of protein content by </a:t>
            </a:r>
            <a:r>
              <a:rPr lang="en-US" sz="2000" dirty="0" smtClean="0">
                <a:latin typeface="Calibri" pitchFamily="34" charset="0"/>
              </a:rPr>
              <a:t>Bradford assay.</a:t>
            </a:r>
          </a:p>
          <a:p>
            <a:pPr algn="l" rtl="0"/>
            <a:r>
              <a:rPr lang="en-US" sz="2000" dirty="0" smtClean="0">
                <a:latin typeface="Calibri" pitchFamily="34" charset="0"/>
              </a:rPr>
              <a:t> </a:t>
            </a:r>
          </a:p>
          <a:p>
            <a:pPr algn="l" rtl="0"/>
            <a:r>
              <a:rPr lang="en-US" sz="2000" dirty="0" smtClean="0">
                <a:latin typeface="Calibri" pitchFamily="34" charset="0"/>
              </a:rPr>
              <a:t>4-assess  the purity of the enzyme through an activity assay.</a:t>
            </a:r>
            <a:endParaRPr lang="ar-SA" sz="2000" dirty="0">
              <a:latin typeface="Calibri" pitchFamily="34" charset="0"/>
            </a:endParaRPr>
          </a:p>
        </p:txBody>
      </p:sp>
    </p:spTree>
    <p:extLst>
      <p:ext uri="{BB962C8B-B14F-4D97-AF65-F5344CB8AC3E}">
        <p14:creationId xmlns:p14="http://schemas.microsoft.com/office/powerpoint/2010/main" val="1320779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908720"/>
            <a:ext cx="8856984" cy="4524315"/>
          </a:xfrm>
          <a:prstGeom prst="rect">
            <a:avLst/>
          </a:prstGeom>
        </p:spPr>
        <p:txBody>
          <a:bodyPr wrap="square">
            <a:spAutoFit/>
          </a:bodyPr>
          <a:lstStyle/>
          <a:p>
            <a:pPr algn="l" rtl="0"/>
            <a:r>
              <a:rPr lang="en-US" dirty="0" smtClean="0">
                <a:latin typeface="Calibri" pitchFamily="34" charset="0"/>
              </a:rPr>
              <a:t>-Proteins </a:t>
            </a:r>
            <a:r>
              <a:rPr lang="en-US" dirty="0">
                <a:latin typeface="Calibri" pitchFamily="34" charset="0"/>
              </a:rPr>
              <a:t>show a variation in solubility depending on their solution ionic environments</a:t>
            </a:r>
            <a:r>
              <a:rPr lang="en-US" dirty="0" smtClean="0">
                <a:latin typeface="Calibri" pitchFamily="34" charset="0"/>
              </a:rPr>
              <a:t>.</a:t>
            </a:r>
          </a:p>
          <a:p>
            <a:pPr algn="l" rtl="0"/>
            <a:endParaRPr lang="en-US" dirty="0" smtClean="0">
              <a:latin typeface="Calibri" pitchFamily="34" charset="0"/>
            </a:endParaRPr>
          </a:p>
          <a:p>
            <a:pPr algn="l" rtl="0"/>
            <a:r>
              <a:rPr lang="en-US" dirty="0" smtClean="0">
                <a:latin typeface="Calibri" pitchFamily="34" charset="0"/>
              </a:rPr>
              <a:t>1-</a:t>
            </a:r>
            <a:r>
              <a:rPr lang="en-US" b="1" dirty="0" smtClean="0">
                <a:latin typeface="Calibri" pitchFamily="34" charset="0"/>
              </a:rPr>
              <a:t> salting in:</a:t>
            </a:r>
          </a:p>
          <a:p>
            <a:pPr algn="l" rtl="0"/>
            <a:endParaRPr lang="en-US" dirty="0">
              <a:latin typeface="Calibri" pitchFamily="34" charset="0"/>
            </a:endParaRPr>
          </a:p>
          <a:p>
            <a:pPr algn="l" rtl="0"/>
            <a:r>
              <a:rPr lang="en-US" dirty="0" smtClean="0">
                <a:latin typeface="Calibri" pitchFamily="34" charset="0"/>
              </a:rPr>
              <a:t>When  the solubility of proteins  increased in low concentration of salts it called </a:t>
            </a:r>
            <a:r>
              <a:rPr lang="en-US" b="1" dirty="0" smtClean="0">
                <a:latin typeface="Calibri" pitchFamily="34" charset="0"/>
              </a:rPr>
              <a:t>salting in.</a:t>
            </a:r>
            <a:r>
              <a:rPr lang="en-US" dirty="0" smtClean="0">
                <a:latin typeface="Calibri" pitchFamily="34" charset="0"/>
              </a:rPr>
              <a:t>  </a:t>
            </a:r>
          </a:p>
          <a:p>
            <a:pPr algn="l" rtl="0"/>
            <a:endParaRPr lang="en-US" dirty="0">
              <a:latin typeface="Calibri" pitchFamily="34" charset="0"/>
            </a:endParaRPr>
          </a:p>
          <a:p>
            <a:pPr algn="l" rtl="0"/>
            <a:endParaRPr lang="en-US" dirty="0" smtClean="0">
              <a:latin typeface="Calibri" pitchFamily="34" charset="0"/>
            </a:endParaRPr>
          </a:p>
          <a:p>
            <a:pPr algn="l"/>
            <a:r>
              <a:rPr lang="en-US" dirty="0" smtClean="0">
                <a:latin typeface="Calibri" pitchFamily="34" charset="0"/>
              </a:rPr>
              <a:t>-e. g the </a:t>
            </a:r>
            <a:r>
              <a:rPr lang="en-US" dirty="0">
                <a:latin typeface="Calibri" pitchFamily="34" charset="0"/>
              </a:rPr>
              <a:t>effects of salts such as sodium </a:t>
            </a:r>
            <a:r>
              <a:rPr lang="en-US" dirty="0" smtClean="0">
                <a:latin typeface="Calibri" pitchFamily="34" charset="0"/>
              </a:rPr>
              <a:t>chloride [</a:t>
            </a:r>
            <a:r>
              <a:rPr lang="en-US" dirty="0" err="1" smtClean="0">
                <a:latin typeface="Calibri" pitchFamily="34" charset="0"/>
              </a:rPr>
              <a:t>NaCl</a:t>
            </a:r>
            <a:r>
              <a:rPr lang="en-US" dirty="0" smtClean="0">
                <a:latin typeface="Calibri" pitchFamily="34" charset="0"/>
              </a:rPr>
              <a:t>] </a:t>
            </a:r>
            <a:r>
              <a:rPr lang="en-US" dirty="0">
                <a:latin typeface="Calibri" pitchFamily="34" charset="0"/>
              </a:rPr>
              <a:t>on increasing the solubility of </a:t>
            </a:r>
            <a:endParaRPr lang="ar-SA" dirty="0" smtClean="0">
              <a:latin typeface="Calibri" pitchFamily="34" charset="0"/>
            </a:endParaRPr>
          </a:p>
          <a:p>
            <a:pPr algn="l"/>
            <a:r>
              <a:rPr lang="en-US" dirty="0" smtClean="0">
                <a:latin typeface="Calibri" pitchFamily="34" charset="0"/>
              </a:rPr>
              <a:t>proteins </a:t>
            </a:r>
            <a:r>
              <a:rPr lang="en-US" dirty="0">
                <a:latin typeface="Calibri" pitchFamily="34" charset="0"/>
              </a:rPr>
              <a:t>is </a:t>
            </a:r>
            <a:r>
              <a:rPr lang="en-US" dirty="0" smtClean="0">
                <a:latin typeface="Calibri" pitchFamily="34" charset="0"/>
              </a:rPr>
              <a:t>often referred </a:t>
            </a:r>
            <a:r>
              <a:rPr lang="en-US" dirty="0">
                <a:latin typeface="Calibri" pitchFamily="34" charset="0"/>
              </a:rPr>
              <a:t>to as </a:t>
            </a:r>
            <a:r>
              <a:rPr lang="en-US" b="1" dirty="0">
                <a:latin typeface="Calibri" pitchFamily="34" charset="0"/>
              </a:rPr>
              <a:t>salting in</a:t>
            </a:r>
            <a:r>
              <a:rPr lang="en-US" dirty="0" smtClean="0">
                <a:latin typeface="Calibri" pitchFamily="34" charset="0"/>
              </a:rPr>
              <a:t>.</a:t>
            </a:r>
          </a:p>
          <a:p>
            <a:pPr algn="l" rtl="0"/>
            <a:endParaRPr lang="en-US" dirty="0">
              <a:latin typeface="Calibri" pitchFamily="34" charset="0"/>
            </a:endParaRPr>
          </a:p>
          <a:p>
            <a:pPr algn="l" rtl="0"/>
            <a:r>
              <a:rPr lang="en-US" dirty="0" smtClean="0">
                <a:latin typeface="Calibri" pitchFamily="34" charset="0"/>
              </a:rPr>
              <a:t>-</a:t>
            </a:r>
            <a:r>
              <a:rPr lang="en-US" dirty="0">
                <a:latin typeface="Calibri" pitchFamily="34" charset="0"/>
              </a:rPr>
              <a:t> When low concentrations of salt is added to a protein solution, the solubility</a:t>
            </a:r>
          </a:p>
          <a:p>
            <a:pPr algn="l" rtl="0"/>
            <a:r>
              <a:rPr lang="en-US" dirty="0">
                <a:latin typeface="Calibri" pitchFamily="34" charset="0"/>
              </a:rPr>
              <a:t>increases. This could be explained by the following</a:t>
            </a:r>
            <a:r>
              <a:rPr lang="en-US" dirty="0" smtClean="0">
                <a:latin typeface="Calibri" pitchFamily="34" charset="0"/>
              </a:rPr>
              <a:t>:</a:t>
            </a:r>
          </a:p>
          <a:p>
            <a:pPr algn="l" rtl="0"/>
            <a:endParaRPr lang="en-US" dirty="0">
              <a:latin typeface="Calibri" pitchFamily="34" charset="0"/>
            </a:endParaRPr>
          </a:p>
          <a:p>
            <a:pPr algn="l" rtl="0"/>
            <a:r>
              <a:rPr lang="en-US" dirty="0">
                <a:latin typeface="Calibri" pitchFamily="34" charset="0"/>
              </a:rPr>
              <a:t>Salt molecules stabilize protein molecules by decreasing the electrostatic energy between </a:t>
            </a:r>
            <a:r>
              <a:rPr lang="en-US" dirty="0" smtClean="0">
                <a:latin typeface="Calibri" pitchFamily="34" charset="0"/>
              </a:rPr>
              <a:t>the protein </a:t>
            </a:r>
            <a:r>
              <a:rPr lang="en-US" dirty="0">
                <a:latin typeface="Calibri" pitchFamily="34" charset="0"/>
              </a:rPr>
              <a:t>molecules which increase the solubility of proteins.</a:t>
            </a:r>
            <a:endParaRPr lang="en-US" dirty="0" smtClean="0">
              <a:latin typeface="Calibri" pitchFamily="34" charset="0"/>
            </a:endParaRPr>
          </a:p>
          <a:p>
            <a:pPr algn="l" rtl="0"/>
            <a:endParaRPr lang="ar-SA" dirty="0">
              <a:latin typeface="Calibri" pitchFamily="34" charset="0"/>
            </a:endParaRPr>
          </a:p>
        </p:txBody>
      </p:sp>
    </p:spTree>
    <p:extLst>
      <p:ext uri="{BB962C8B-B14F-4D97-AF65-F5344CB8AC3E}">
        <p14:creationId xmlns:p14="http://schemas.microsoft.com/office/powerpoint/2010/main" val="467293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6" y="908720"/>
            <a:ext cx="8568952" cy="4093428"/>
          </a:xfrm>
          <a:prstGeom prst="rect">
            <a:avLst/>
          </a:prstGeom>
          <a:noFill/>
        </p:spPr>
        <p:txBody>
          <a:bodyPr wrap="square" rtlCol="1">
            <a:spAutoFit/>
          </a:bodyPr>
          <a:lstStyle/>
          <a:p>
            <a:pPr algn="l" rtl="0"/>
            <a:r>
              <a:rPr lang="en-US" sz="2000" b="1" dirty="0">
                <a:latin typeface="Calibri" pitchFamily="34" charset="0"/>
              </a:rPr>
              <a:t>Salting </a:t>
            </a:r>
            <a:r>
              <a:rPr lang="en-US" sz="2000" b="1" dirty="0" smtClean="0">
                <a:latin typeface="Calibri" pitchFamily="34" charset="0"/>
              </a:rPr>
              <a:t>out:</a:t>
            </a:r>
          </a:p>
          <a:p>
            <a:pPr algn="l" rtl="0"/>
            <a:r>
              <a:rPr lang="en-US" sz="2000" dirty="0" smtClean="0">
                <a:latin typeface="Calibri" pitchFamily="34" charset="0"/>
              </a:rPr>
              <a:t>-when the proteins precipitate at high concentration of salts it called Salting out.</a:t>
            </a:r>
          </a:p>
          <a:p>
            <a:pPr algn="l" rtl="0"/>
            <a:endParaRPr lang="en-US" sz="2000" dirty="0">
              <a:latin typeface="Calibri" pitchFamily="34" charset="0"/>
            </a:endParaRPr>
          </a:p>
          <a:p>
            <a:pPr algn="l"/>
            <a:endParaRPr lang="en-US" sz="2000" dirty="0" smtClean="0">
              <a:latin typeface="Calibri" pitchFamily="34" charset="0"/>
            </a:endParaRPr>
          </a:p>
          <a:p>
            <a:pPr algn="l"/>
            <a:endParaRPr lang="en-US" sz="2000" dirty="0" smtClean="0">
              <a:latin typeface="Calibri" pitchFamily="34" charset="0"/>
            </a:endParaRPr>
          </a:p>
          <a:p>
            <a:pPr algn="l"/>
            <a:endParaRPr lang="en-US" sz="2000" dirty="0">
              <a:latin typeface="Calibri" pitchFamily="34" charset="0"/>
            </a:endParaRPr>
          </a:p>
          <a:p>
            <a:pPr algn="l"/>
            <a:r>
              <a:rPr lang="en-US" sz="2000" dirty="0" smtClean="0">
                <a:latin typeface="Calibri" pitchFamily="34" charset="0"/>
              </a:rPr>
              <a:t>-When </a:t>
            </a:r>
            <a:r>
              <a:rPr lang="en-US" sz="2000" dirty="0">
                <a:latin typeface="Calibri" pitchFamily="34" charset="0"/>
              </a:rPr>
              <a:t>the ionic strength of a protein solution is increased by adding salt, the solubility </a:t>
            </a:r>
            <a:r>
              <a:rPr lang="en-US" sz="2000" dirty="0" smtClean="0">
                <a:latin typeface="Calibri" pitchFamily="34" charset="0"/>
              </a:rPr>
              <a:t>decreases, and </a:t>
            </a:r>
            <a:r>
              <a:rPr lang="en-US" sz="2000" dirty="0">
                <a:latin typeface="Calibri" pitchFamily="34" charset="0"/>
              </a:rPr>
              <a:t>protein precipitates. This could be explained by the following</a:t>
            </a:r>
            <a:r>
              <a:rPr lang="en-US" sz="2000" dirty="0" smtClean="0">
                <a:latin typeface="Calibri" pitchFamily="34" charset="0"/>
              </a:rPr>
              <a:t>:</a:t>
            </a:r>
          </a:p>
          <a:p>
            <a:pPr algn="l"/>
            <a:endParaRPr lang="en-US" sz="2000" dirty="0">
              <a:latin typeface="Calibri" pitchFamily="34" charset="0"/>
            </a:endParaRPr>
          </a:p>
          <a:p>
            <a:pPr algn="l"/>
            <a:r>
              <a:rPr lang="en-US" sz="2000" dirty="0">
                <a:latin typeface="Calibri" pitchFamily="34" charset="0"/>
              </a:rPr>
              <a:t>The salt molecules compete with the protein molecules in binding with water</a:t>
            </a:r>
            <a:r>
              <a:rPr lang="en-US" sz="2000" dirty="0" smtClean="0">
                <a:latin typeface="Calibri" pitchFamily="34" charset="0"/>
              </a:rPr>
              <a:t>.</a:t>
            </a:r>
          </a:p>
          <a:p>
            <a:pPr algn="l"/>
            <a:endParaRPr lang="en-US" sz="2000" dirty="0">
              <a:latin typeface="Calibri" pitchFamily="34" charset="0"/>
            </a:endParaRPr>
          </a:p>
          <a:p>
            <a:pPr algn="l"/>
            <a:endParaRPr lang="en-US" sz="2000" dirty="0" smtClean="0">
              <a:latin typeface="Calibri" pitchFamily="34" charset="0"/>
            </a:endParaRPr>
          </a:p>
        </p:txBody>
      </p:sp>
    </p:spTree>
    <p:extLst>
      <p:ext uri="{BB962C8B-B14F-4D97-AF65-F5344CB8AC3E}">
        <p14:creationId xmlns:p14="http://schemas.microsoft.com/office/powerpoint/2010/main" val="8285666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908720"/>
            <a:ext cx="8640960" cy="5016758"/>
          </a:xfrm>
          <a:prstGeom prst="rect">
            <a:avLst/>
          </a:prstGeom>
        </p:spPr>
        <p:txBody>
          <a:bodyPr wrap="square">
            <a:spAutoFit/>
          </a:bodyPr>
          <a:lstStyle/>
          <a:p>
            <a:pPr algn="l" rtl="0"/>
            <a:r>
              <a:rPr lang="en-US" sz="2000" dirty="0">
                <a:latin typeface="Calibri" pitchFamily="34" charset="0"/>
              </a:rPr>
              <a:t>Many globular proteins precipitate out at very low ionic strengths or in pure water. This </a:t>
            </a:r>
            <a:r>
              <a:rPr lang="en-US" sz="2000" dirty="0" smtClean="0">
                <a:latin typeface="Calibri" pitchFamily="34" charset="0"/>
              </a:rPr>
              <a:t>happens because </a:t>
            </a:r>
            <a:r>
              <a:rPr lang="en-US" sz="2000" dirty="0">
                <a:latin typeface="Calibri" pitchFamily="34" charset="0"/>
              </a:rPr>
              <a:t>different proteins are able to interact favorably leading to formation of a complex. </a:t>
            </a:r>
            <a:endParaRPr lang="en-US" sz="2000" dirty="0" smtClean="0">
              <a:latin typeface="Calibri" pitchFamily="34" charset="0"/>
            </a:endParaRPr>
          </a:p>
          <a:p>
            <a:pPr algn="l" rtl="0"/>
            <a:endParaRPr lang="en-US" sz="2000" dirty="0">
              <a:latin typeface="Calibri" pitchFamily="34" charset="0"/>
            </a:endParaRPr>
          </a:p>
          <a:p>
            <a:pPr algn="l" rtl="0"/>
            <a:r>
              <a:rPr lang="en-US" sz="2000" dirty="0" smtClean="0">
                <a:latin typeface="Calibri" pitchFamily="34" charset="0"/>
              </a:rPr>
              <a:t>When</a:t>
            </a:r>
            <a:r>
              <a:rPr lang="en-US" sz="2000" dirty="0">
                <a:latin typeface="Calibri" pitchFamily="34" charset="0"/>
              </a:rPr>
              <a:t> </a:t>
            </a:r>
            <a:r>
              <a:rPr lang="en-US" sz="2000" dirty="0" smtClean="0">
                <a:latin typeface="Calibri" pitchFamily="34" charset="0"/>
              </a:rPr>
              <a:t>this </a:t>
            </a:r>
            <a:r>
              <a:rPr lang="en-US" sz="2000" dirty="0">
                <a:latin typeface="Calibri" pitchFamily="34" charset="0"/>
              </a:rPr>
              <a:t>complex formation is extended between many protein molecules, it can lead to </a:t>
            </a:r>
            <a:r>
              <a:rPr lang="en-US" sz="2000" dirty="0" smtClean="0">
                <a:latin typeface="Calibri" pitchFamily="34" charset="0"/>
              </a:rPr>
              <a:t>protein precipitation.</a:t>
            </a:r>
          </a:p>
          <a:p>
            <a:pPr algn="l" rtl="0"/>
            <a:endParaRPr lang="en-US" sz="2000" dirty="0">
              <a:latin typeface="Calibri" pitchFamily="34" charset="0"/>
            </a:endParaRPr>
          </a:p>
          <a:p>
            <a:pPr algn="l" rtl="0"/>
            <a:r>
              <a:rPr lang="en-US" sz="2000" dirty="0">
                <a:latin typeface="Calibri" pitchFamily="34" charset="0"/>
              </a:rPr>
              <a:t>Some salts, such as high concentrations of ammonium sulfate, have general effects on </a:t>
            </a:r>
            <a:r>
              <a:rPr lang="en-US" sz="2000" dirty="0" smtClean="0">
                <a:latin typeface="Calibri" pitchFamily="34" charset="0"/>
              </a:rPr>
              <a:t>solvent structure </a:t>
            </a:r>
            <a:r>
              <a:rPr lang="en-US" sz="2000" dirty="0">
                <a:latin typeface="Calibri" pitchFamily="34" charset="0"/>
              </a:rPr>
              <a:t>that lead to decreased protein solubility and </a:t>
            </a:r>
            <a:r>
              <a:rPr lang="en-US" sz="2000" b="1" dirty="0">
                <a:latin typeface="Calibri" pitchFamily="34" charset="0"/>
              </a:rPr>
              <a:t>salting out</a:t>
            </a:r>
            <a:r>
              <a:rPr lang="en-US" sz="2000" dirty="0" smtClean="0">
                <a:latin typeface="Calibri" pitchFamily="34" charset="0"/>
              </a:rPr>
              <a:t>.</a:t>
            </a:r>
          </a:p>
          <a:p>
            <a:pPr algn="l" rtl="0"/>
            <a:r>
              <a:rPr lang="en-US" sz="2000" dirty="0" smtClean="0">
                <a:latin typeface="Calibri" pitchFamily="34" charset="0"/>
              </a:rPr>
              <a:t> </a:t>
            </a:r>
            <a:r>
              <a:rPr lang="en-US" sz="2000" dirty="0">
                <a:latin typeface="Calibri" pitchFamily="34" charset="0"/>
              </a:rPr>
              <a:t>In this case, the </a:t>
            </a:r>
            <a:r>
              <a:rPr lang="en-US" sz="2000" dirty="0" smtClean="0">
                <a:latin typeface="Calibri" pitchFamily="34" charset="0"/>
              </a:rPr>
              <a:t>protein molecules </a:t>
            </a:r>
            <a:r>
              <a:rPr lang="en-US" sz="2000" dirty="0">
                <a:latin typeface="Calibri" pitchFamily="34" charset="0"/>
              </a:rPr>
              <a:t>tend to associate with each other because protein-protein interactions </a:t>
            </a:r>
            <a:r>
              <a:rPr lang="en-US" sz="2000" dirty="0" smtClean="0">
                <a:latin typeface="Calibri" pitchFamily="34" charset="0"/>
              </a:rPr>
              <a:t>become energetically </a:t>
            </a:r>
            <a:r>
              <a:rPr lang="en-US" sz="2000" dirty="0">
                <a:latin typeface="Calibri" pitchFamily="34" charset="0"/>
              </a:rPr>
              <a:t>more favorable than protein-solvent interaction. </a:t>
            </a:r>
            <a:endParaRPr lang="en-US" sz="2000" dirty="0" smtClean="0">
              <a:latin typeface="Calibri" pitchFamily="34" charset="0"/>
            </a:endParaRPr>
          </a:p>
          <a:p>
            <a:pPr algn="l" rtl="0"/>
            <a:endParaRPr lang="en-US" sz="2000" dirty="0">
              <a:latin typeface="Calibri" pitchFamily="34" charset="0"/>
            </a:endParaRPr>
          </a:p>
          <a:p>
            <a:pPr algn="l" rtl="0"/>
            <a:r>
              <a:rPr lang="en-US" sz="2000" dirty="0" smtClean="0">
                <a:latin typeface="Calibri" pitchFamily="34" charset="0"/>
              </a:rPr>
              <a:t>-Proteins </a:t>
            </a:r>
            <a:r>
              <a:rPr lang="en-US" sz="2000" dirty="0">
                <a:latin typeface="Calibri" pitchFamily="34" charset="0"/>
              </a:rPr>
              <a:t>have characteristic </a:t>
            </a:r>
            <a:r>
              <a:rPr lang="en-US" sz="2000" dirty="0" smtClean="0">
                <a:latin typeface="Calibri" pitchFamily="34" charset="0"/>
              </a:rPr>
              <a:t>salting out </a:t>
            </a:r>
            <a:r>
              <a:rPr lang="en-US" sz="2000" dirty="0">
                <a:latin typeface="Calibri" pitchFamily="34" charset="0"/>
              </a:rPr>
              <a:t>points, and these are used in protein separations in crude extracts.</a:t>
            </a:r>
            <a:endParaRPr lang="ar-SA" sz="2000" dirty="0">
              <a:latin typeface="Calibri" pitchFamily="34" charset="0"/>
            </a:endParaRPr>
          </a:p>
        </p:txBody>
      </p:sp>
    </p:spTree>
    <p:extLst>
      <p:ext uri="{BB962C8B-B14F-4D97-AF65-F5344CB8AC3E}">
        <p14:creationId xmlns:p14="http://schemas.microsoft.com/office/powerpoint/2010/main" val="55053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889844"/>
            <a:ext cx="7776864" cy="5016758"/>
          </a:xfrm>
          <a:prstGeom prst="rect">
            <a:avLst/>
          </a:prstGeom>
        </p:spPr>
        <p:txBody>
          <a:bodyPr wrap="square">
            <a:spAutoFit/>
          </a:bodyPr>
          <a:lstStyle/>
          <a:p>
            <a:pPr algn="l" rtl="0"/>
            <a:r>
              <a:rPr lang="en-US" sz="2000" dirty="0">
                <a:latin typeface="Calibri" pitchFamily="34" charset="0"/>
              </a:rPr>
              <a:t>The most effective region of salting out is at the </a:t>
            </a:r>
            <a:r>
              <a:rPr lang="en-US" sz="2000" b="1" dirty="0">
                <a:latin typeface="Calibri" pitchFamily="34" charset="0"/>
              </a:rPr>
              <a:t>isoelectric point</a:t>
            </a:r>
            <a:r>
              <a:rPr lang="en-US" sz="2000" dirty="0">
                <a:latin typeface="Calibri" pitchFamily="34" charset="0"/>
              </a:rPr>
              <a:t> of the protein because </a:t>
            </a:r>
            <a:r>
              <a:rPr lang="en-US" sz="2000" dirty="0" smtClean="0">
                <a:latin typeface="Calibri" pitchFamily="34" charset="0"/>
              </a:rPr>
              <a:t>all proteins </a:t>
            </a:r>
            <a:r>
              <a:rPr lang="en-US" sz="2000" dirty="0">
                <a:latin typeface="Calibri" pitchFamily="34" charset="0"/>
              </a:rPr>
              <a:t>exhibit minimum solubility in solutions of constant ionic strength at their </a:t>
            </a:r>
            <a:r>
              <a:rPr lang="en-US" sz="2000" dirty="0" smtClean="0">
                <a:latin typeface="Calibri" pitchFamily="34" charset="0"/>
              </a:rPr>
              <a:t>isoelectric points</a:t>
            </a:r>
            <a:r>
              <a:rPr lang="en-US" sz="2000" dirty="0">
                <a:latin typeface="Calibri" pitchFamily="34" charset="0"/>
              </a:rPr>
              <a:t>.</a:t>
            </a:r>
          </a:p>
          <a:p>
            <a:pPr algn="l" rtl="0"/>
            <a:endParaRPr lang="en-US" sz="2000" dirty="0" smtClean="0">
              <a:latin typeface="Calibri" pitchFamily="34" charset="0"/>
            </a:endParaRPr>
          </a:p>
          <a:p>
            <a:pPr algn="l" rtl="0"/>
            <a:endParaRPr lang="en-US" sz="2000" dirty="0">
              <a:latin typeface="Calibri" pitchFamily="34" charset="0"/>
            </a:endParaRPr>
          </a:p>
          <a:p>
            <a:pPr algn="l" rtl="0"/>
            <a:endParaRPr lang="en-US" sz="2000" dirty="0" smtClean="0">
              <a:latin typeface="Calibri" pitchFamily="34" charset="0"/>
            </a:endParaRPr>
          </a:p>
          <a:p>
            <a:pPr algn="l" rtl="0"/>
            <a:endParaRPr lang="en-US" sz="2000" dirty="0">
              <a:latin typeface="Calibri" pitchFamily="34" charset="0"/>
            </a:endParaRPr>
          </a:p>
          <a:p>
            <a:pPr algn="l" rtl="0"/>
            <a:endParaRPr lang="en-US" sz="2000" dirty="0" smtClean="0">
              <a:latin typeface="Calibri" pitchFamily="34" charset="0"/>
            </a:endParaRPr>
          </a:p>
          <a:p>
            <a:pPr algn="l" rtl="0"/>
            <a:endParaRPr lang="en-US" sz="2000" dirty="0">
              <a:latin typeface="Calibri" pitchFamily="34" charset="0"/>
            </a:endParaRPr>
          </a:p>
          <a:p>
            <a:pPr algn="l" rtl="0"/>
            <a:r>
              <a:rPr lang="en-US" sz="2000" dirty="0" smtClean="0">
                <a:latin typeface="Calibri" pitchFamily="34" charset="0"/>
              </a:rPr>
              <a:t>The </a:t>
            </a:r>
            <a:r>
              <a:rPr lang="en-US" sz="2000" dirty="0">
                <a:latin typeface="Calibri" pitchFamily="34" charset="0"/>
              </a:rPr>
              <a:t>salt commonly used is </a:t>
            </a:r>
            <a:r>
              <a:rPr lang="en-US" sz="2000" b="1" dirty="0">
                <a:latin typeface="Calibri" pitchFamily="34" charset="0"/>
              </a:rPr>
              <a:t>ammonium sulfate </a:t>
            </a:r>
            <a:r>
              <a:rPr lang="en-US" sz="2000" dirty="0">
                <a:latin typeface="Calibri" pitchFamily="34" charset="0"/>
              </a:rPr>
              <a:t>because:</a:t>
            </a:r>
          </a:p>
          <a:p>
            <a:pPr algn="l" rtl="0"/>
            <a:r>
              <a:rPr lang="en-US" sz="2000" dirty="0">
                <a:latin typeface="Calibri" pitchFamily="34" charset="0"/>
              </a:rPr>
              <a:t>1. Its large solubility in water.</a:t>
            </a:r>
          </a:p>
          <a:p>
            <a:pPr algn="l" rtl="0"/>
            <a:r>
              <a:rPr lang="en-US" sz="2000" dirty="0">
                <a:latin typeface="Calibri" pitchFamily="34" charset="0"/>
              </a:rPr>
              <a:t>2. Its relative freedom from temperature effects.</a:t>
            </a:r>
          </a:p>
          <a:p>
            <a:pPr algn="l" rtl="0"/>
            <a:r>
              <a:rPr lang="en-US" sz="2000" dirty="0">
                <a:latin typeface="Calibri" pitchFamily="34" charset="0"/>
              </a:rPr>
              <a:t>3. It has no harmful effects on most of the proteins.</a:t>
            </a:r>
          </a:p>
          <a:p>
            <a:pPr algn="l" rtl="0"/>
            <a:endParaRPr lang="en-US" sz="2000" b="1" dirty="0" smtClean="0">
              <a:latin typeface="Calibri" pitchFamily="34" charset="0"/>
            </a:endParaRPr>
          </a:p>
          <a:p>
            <a:pPr algn="l" rtl="0"/>
            <a:r>
              <a:rPr lang="en-US" sz="2000" b="1" dirty="0" smtClean="0">
                <a:latin typeface="Calibri" pitchFamily="34" charset="0"/>
              </a:rPr>
              <a:t>Note</a:t>
            </a:r>
            <a:r>
              <a:rPr lang="en-US" sz="2000" b="1" dirty="0">
                <a:latin typeface="Calibri" pitchFamily="34" charset="0"/>
              </a:rPr>
              <a:t>: </a:t>
            </a:r>
            <a:r>
              <a:rPr lang="en-US" sz="2000" dirty="0">
                <a:latin typeface="Calibri" pitchFamily="34" charset="0"/>
              </a:rPr>
              <a:t>the amount of salt needed to isolate a specific protein is determined from the </a:t>
            </a:r>
            <a:r>
              <a:rPr lang="en-US" sz="2000" dirty="0" smtClean="0">
                <a:latin typeface="Calibri" pitchFamily="34" charset="0"/>
              </a:rPr>
              <a:t>salt's fractionation </a:t>
            </a:r>
            <a:r>
              <a:rPr lang="en-US" sz="2000" dirty="0">
                <a:latin typeface="Calibri" pitchFamily="34" charset="0"/>
              </a:rPr>
              <a:t>table.</a:t>
            </a:r>
            <a:endParaRPr lang="ar-SA" sz="2000" dirty="0">
              <a:latin typeface="Calibri" pitchFamily="34" charset="0"/>
            </a:endParaRPr>
          </a:p>
        </p:txBody>
      </p:sp>
    </p:spTree>
    <p:extLst>
      <p:ext uri="{BB962C8B-B14F-4D97-AF65-F5344CB8AC3E}">
        <p14:creationId xmlns:p14="http://schemas.microsoft.com/office/powerpoint/2010/main" val="3681152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262" t="19195" r="11583" b="14879"/>
          <a:stretch/>
        </p:blipFill>
        <p:spPr bwMode="auto">
          <a:xfrm>
            <a:off x="0" y="1268759"/>
            <a:ext cx="9144000" cy="47064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85397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083" t="17641" r="27877" b="17623"/>
          <a:stretch/>
        </p:blipFill>
        <p:spPr bwMode="auto">
          <a:xfrm>
            <a:off x="1596571" y="1045028"/>
            <a:ext cx="5860162" cy="47354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09317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76672"/>
            <a:ext cx="5005536" cy="616066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387690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819</TotalTime>
  <Words>1191</Words>
  <Application>Microsoft Office PowerPoint</Application>
  <PresentationFormat>عرض على الشاشة (3:4)‏</PresentationFormat>
  <Paragraphs>129</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حضري</vt:lpstr>
      <vt:lpstr>Salting in and Salting out of proteins and Dialysis (Isolation Of Lactate Dehydrogenase Enzyme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Salting in and Salting out of proteins and Dialysis</dc:title>
  <dc:creator>لينة</dc:creator>
  <cp:lastModifiedBy>لينة</cp:lastModifiedBy>
  <cp:revision>23</cp:revision>
  <dcterms:created xsi:type="dcterms:W3CDTF">2013-02-16T19:58:46Z</dcterms:created>
  <dcterms:modified xsi:type="dcterms:W3CDTF">2013-10-04T21:34:48Z</dcterms:modified>
</cp:coreProperties>
</file>