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62"/>
  </p:notesMasterIdLst>
  <p:sldIdLst>
    <p:sldId id="256" r:id="rId2"/>
    <p:sldId id="303" r:id="rId3"/>
    <p:sldId id="304" r:id="rId4"/>
    <p:sldId id="317" r:id="rId5"/>
    <p:sldId id="306" r:id="rId6"/>
    <p:sldId id="307" r:id="rId7"/>
    <p:sldId id="308" r:id="rId8"/>
    <p:sldId id="314" r:id="rId9"/>
    <p:sldId id="315" r:id="rId10"/>
    <p:sldId id="309" r:id="rId11"/>
    <p:sldId id="305" r:id="rId12"/>
    <p:sldId id="321" r:id="rId13"/>
    <p:sldId id="259" r:id="rId14"/>
    <p:sldId id="265" r:id="rId15"/>
    <p:sldId id="318" r:id="rId16"/>
    <p:sldId id="334" r:id="rId17"/>
    <p:sldId id="311" r:id="rId18"/>
    <p:sldId id="320" r:id="rId19"/>
    <p:sldId id="327" r:id="rId20"/>
    <p:sldId id="328" r:id="rId21"/>
    <p:sldId id="326" r:id="rId22"/>
    <p:sldId id="329" r:id="rId23"/>
    <p:sldId id="330" r:id="rId24"/>
    <p:sldId id="331" r:id="rId25"/>
    <p:sldId id="332" r:id="rId26"/>
    <p:sldId id="333" r:id="rId27"/>
    <p:sldId id="322" r:id="rId28"/>
    <p:sldId id="323" r:id="rId29"/>
    <p:sldId id="324" r:id="rId30"/>
    <p:sldId id="312" r:id="rId31"/>
    <p:sldId id="316" r:id="rId32"/>
    <p:sldId id="313" r:id="rId33"/>
    <p:sldId id="267" r:id="rId34"/>
    <p:sldId id="268" r:id="rId35"/>
    <p:sldId id="269" r:id="rId36"/>
    <p:sldId id="270" r:id="rId37"/>
    <p:sldId id="271" r:id="rId38"/>
    <p:sldId id="272" r:id="rId39"/>
    <p:sldId id="273" r:id="rId40"/>
    <p:sldId id="274" r:id="rId41"/>
    <p:sldId id="275" r:id="rId42"/>
    <p:sldId id="276" r:id="rId43"/>
    <p:sldId id="277" r:id="rId44"/>
    <p:sldId id="278" r:id="rId45"/>
    <p:sldId id="279" r:id="rId46"/>
    <p:sldId id="280" r:id="rId47"/>
    <p:sldId id="281" r:id="rId48"/>
    <p:sldId id="282" r:id="rId49"/>
    <p:sldId id="283" r:id="rId50"/>
    <p:sldId id="284" r:id="rId51"/>
    <p:sldId id="285" r:id="rId52"/>
    <p:sldId id="286" r:id="rId53"/>
    <p:sldId id="287" r:id="rId54"/>
    <p:sldId id="288" r:id="rId55"/>
    <p:sldId id="289" r:id="rId56"/>
    <p:sldId id="290" r:id="rId57"/>
    <p:sldId id="291" r:id="rId58"/>
    <p:sldId id="292" r:id="rId59"/>
    <p:sldId id="293" r:id="rId60"/>
    <p:sldId id="319" r:id="rId6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10/02/2012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10/02/2012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10/02/2012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10/02/2012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64C54-67D5-4A76-A917-2D02A4CFA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10/02/2012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10/02/2012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10/02/2012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10/02/2012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10/02/2012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10/02/2012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10/02/2012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10/02/2012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60B8C9-177E-4EB0-A038-983E7652A1F1}" type="datetimeFigureOut">
              <a:rPr lang="en-GB" smtClean="0"/>
              <a:pPr/>
              <a:t>10/02/2012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492896"/>
            <a:ext cx="8352928" cy="2304256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/>
            </a:r>
            <a:br>
              <a:rPr lang="en-GB" dirty="0" smtClean="0"/>
            </a:br>
            <a:r>
              <a:rPr lang="en-GB" sz="7200" dirty="0" smtClean="0"/>
              <a:t> Scale ,Ratio &amp;Proportion</a:t>
            </a:r>
            <a:r>
              <a:rPr lang="en-GB" dirty="0" smtClean="0"/>
              <a:t>	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Footer Placeholder 3"/>
          <p:cNvSpPr>
            <a:spLocks noGrp="1"/>
          </p:cNvSpPr>
          <p:nvPr/>
        </p:nvSpPr>
        <p:spPr>
          <a:xfrm>
            <a:off x="467544" y="6160219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1666528" cy="362304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scale</a:t>
            </a:r>
            <a:endParaRPr lang="en-GB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115616" y="5849888"/>
            <a:ext cx="7344816" cy="1008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GB" sz="2400" b="1" u="sng" dirty="0" smtClean="0"/>
              <a:t>Changing the natural scale </a:t>
            </a:r>
            <a:r>
              <a:rPr lang="en-GB" sz="2400" dirty="0" smtClean="0"/>
              <a:t>is certainly unusual.  It is frequently used </a:t>
            </a:r>
            <a:r>
              <a:rPr lang="en-GB" sz="2400" b="1" u="sng" dirty="0" smtClean="0"/>
              <a:t>in historical </a:t>
            </a:r>
            <a:r>
              <a:rPr lang="en-GB" sz="2400" dirty="0" smtClean="0"/>
              <a:t>and </a:t>
            </a:r>
            <a:r>
              <a:rPr lang="en-GB" sz="2400" b="1" u="sng" dirty="0" smtClean="0"/>
              <a:t>religious painting</a:t>
            </a:r>
            <a:r>
              <a:rPr lang="en-GB" sz="2400" dirty="0" smtClean="0"/>
              <a:t>. </a:t>
            </a: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6562283" cy="438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1-4-4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988840"/>
            <a:ext cx="5715000" cy="1343025"/>
          </a:xfrm>
        </p:spPr>
      </p:pic>
      <p:sp>
        <p:nvSpPr>
          <p:cNvPr id="11" name="TextBox 10"/>
          <p:cNvSpPr txBox="1"/>
          <p:nvPr/>
        </p:nvSpPr>
        <p:spPr>
          <a:xfrm>
            <a:off x="323528" y="3933056"/>
            <a:ext cx="8424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GB" b="1" u="sng" dirty="0" smtClean="0"/>
              <a:t>Scale in landscape </a:t>
            </a:r>
            <a:r>
              <a:rPr lang="en-GB" dirty="0" smtClean="0"/>
              <a:t>is commonly perceived in two different </a:t>
            </a:r>
            <a:r>
              <a:rPr lang="en-GB" b="1" u="sng" dirty="0" smtClean="0"/>
              <a:t>ways Pedestrian </a:t>
            </a:r>
            <a:r>
              <a:rPr lang="en-GB" dirty="0" smtClean="0"/>
              <a:t>and </a:t>
            </a:r>
            <a:r>
              <a:rPr lang="en-GB" b="1" u="sng" dirty="0" smtClean="0"/>
              <a:t>Vehicular. </a:t>
            </a:r>
          </a:p>
          <a:p>
            <a:pPr algn="justLow"/>
            <a:r>
              <a:rPr lang="en-GB" b="1" u="sng" dirty="0" smtClean="0"/>
              <a:t>Pedestrian scale elements </a:t>
            </a:r>
            <a:r>
              <a:rPr lang="en-GB" dirty="0" smtClean="0"/>
              <a:t>differ from </a:t>
            </a:r>
            <a:r>
              <a:rPr lang="en-GB" b="1" u="sng" dirty="0" smtClean="0"/>
              <a:t>vehicular scale </a:t>
            </a:r>
            <a:r>
              <a:rPr lang="en-GB" dirty="0" smtClean="0"/>
              <a:t>elements. A pedestrian on a </a:t>
            </a:r>
            <a:r>
              <a:rPr lang="en-GB" b="1" u="sng" dirty="0" smtClean="0"/>
              <a:t>sidewalk</a:t>
            </a:r>
            <a:r>
              <a:rPr lang="en-GB" dirty="0" smtClean="0"/>
              <a:t> will only require a </a:t>
            </a:r>
            <a:r>
              <a:rPr lang="en-GB" b="1" u="sng" dirty="0" smtClean="0"/>
              <a:t>small sign </a:t>
            </a:r>
            <a:r>
              <a:rPr lang="en-GB" dirty="0" smtClean="0"/>
              <a:t>to </a:t>
            </a:r>
            <a:r>
              <a:rPr lang="en-GB" b="1" u="sng" dirty="0" smtClean="0"/>
              <a:t>direct him </a:t>
            </a:r>
            <a:r>
              <a:rPr lang="en-GB" dirty="0" smtClean="0"/>
              <a:t>to his </a:t>
            </a:r>
            <a:r>
              <a:rPr lang="en-GB" b="1" u="sng" dirty="0" smtClean="0"/>
              <a:t>destination. This sign may be more detailed and embellished. </a:t>
            </a:r>
          </a:p>
          <a:p>
            <a:pPr algn="justLow"/>
            <a:r>
              <a:rPr lang="en-GB" dirty="0" smtClean="0"/>
              <a:t>A </a:t>
            </a:r>
            <a:r>
              <a:rPr lang="en-GB" b="1" u="sng" dirty="0" smtClean="0"/>
              <a:t>driver </a:t>
            </a:r>
            <a:r>
              <a:rPr lang="en-GB" dirty="0" smtClean="0"/>
              <a:t>travelling at </a:t>
            </a:r>
            <a:r>
              <a:rPr lang="en-GB" b="1" u="sng" dirty="0" smtClean="0"/>
              <a:t>30 miles </a:t>
            </a:r>
            <a:r>
              <a:rPr lang="en-GB" dirty="0" smtClean="0"/>
              <a:t>per hour will require a </a:t>
            </a:r>
            <a:r>
              <a:rPr lang="en-GB" b="1" u="sng" dirty="0" smtClean="0"/>
              <a:t>larger, simple sign</a:t>
            </a:r>
            <a:r>
              <a:rPr lang="en-GB" dirty="0" smtClean="0"/>
              <a:t>. In this case, the </a:t>
            </a:r>
            <a:r>
              <a:rPr lang="en-GB" b="1" u="sng" dirty="0" smtClean="0"/>
              <a:t>driver has a short time span </a:t>
            </a:r>
            <a:r>
              <a:rPr lang="en-GB" dirty="0" smtClean="0"/>
              <a:t>to see the </a:t>
            </a:r>
            <a:r>
              <a:rPr lang="en-GB" b="1" u="sng" dirty="0" smtClean="0"/>
              <a:t>sign and make a decision</a:t>
            </a:r>
            <a:r>
              <a:rPr lang="en-GB" dirty="0" smtClean="0"/>
              <a:t>. </a:t>
            </a:r>
            <a:r>
              <a:rPr lang="en-GB" b="1" u="sng" dirty="0" smtClean="0"/>
              <a:t>Scale,</a:t>
            </a:r>
            <a:r>
              <a:rPr lang="en-GB" dirty="0" smtClean="0"/>
              <a:t> therefore, plays an </a:t>
            </a:r>
            <a:r>
              <a:rPr lang="en-GB" b="1" u="sng" dirty="0" smtClean="0"/>
              <a:t>important role in his safety</a:t>
            </a:r>
            <a:r>
              <a:rPr lang="en-GB" dirty="0" smtClean="0"/>
              <a:t>.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1162472" cy="434312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scale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Content Placeholder 12"/>
          <p:cNvGrpSpPr>
            <a:grpSpLocks noGrp="1"/>
          </p:cNvGrpSpPr>
          <p:nvPr>
            <p:ph idx="1"/>
          </p:nvPr>
        </p:nvGrpSpPr>
        <p:grpSpPr>
          <a:xfrm>
            <a:off x="5220072" y="2204864"/>
            <a:ext cx="3240360" cy="3240360"/>
            <a:chOff x="5181600" y="1828800"/>
            <a:chExt cx="3124200" cy="3429000"/>
          </a:xfrm>
        </p:grpSpPr>
        <p:grpSp>
          <p:nvGrpSpPr>
            <p:cNvPr id="14" name="Group 8"/>
            <p:cNvGrpSpPr/>
            <p:nvPr/>
          </p:nvGrpSpPr>
          <p:grpSpPr>
            <a:xfrm>
              <a:off x="5181600" y="1828800"/>
              <a:ext cx="3124200" cy="3429000"/>
              <a:chOff x="5181600" y="1828800"/>
              <a:chExt cx="3124200" cy="3429000"/>
            </a:xfrm>
          </p:grpSpPr>
          <p:sp>
            <p:nvSpPr>
              <p:cNvPr id="17" name="Rectangle 6"/>
              <p:cNvSpPr>
                <a:spLocks noChangeArrowheads="1"/>
              </p:cNvSpPr>
              <p:nvPr/>
            </p:nvSpPr>
            <p:spPr bwMode="auto">
              <a:xfrm>
                <a:off x="5181600" y="1828800"/>
                <a:ext cx="3124200" cy="137160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18" name="Rectangle 7"/>
              <p:cNvSpPr>
                <a:spLocks noChangeArrowheads="1"/>
              </p:cNvSpPr>
              <p:nvPr/>
            </p:nvSpPr>
            <p:spPr bwMode="auto">
              <a:xfrm>
                <a:off x="5257800" y="3886200"/>
                <a:ext cx="3048000" cy="137160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15" name="Line 9"/>
            <p:cNvSpPr>
              <a:spLocks noChangeShapeType="1"/>
            </p:cNvSpPr>
            <p:nvPr/>
          </p:nvSpPr>
          <p:spPr bwMode="auto">
            <a:xfrm>
              <a:off x="6705600" y="1828800"/>
              <a:ext cx="0" cy="1371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>
              <a:off x="5257800" y="4572000"/>
              <a:ext cx="3048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9" name="Rectangle 4"/>
          <p:cNvSpPr txBox="1">
            <a:spLocks noChangeArrowheads="1"/>
          </p:cNvSpPr>
          <p:nvPr/>
        </p:nvSpPr>
        <p:spPr>
          <a:xfrm>
            <a:off x="683568" y="1772816"/>
            <a:ext cx="4038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</a:t>
            </a:r>
            <a:r>
              <a:rPr lang="en-US" sz="2600" b="1" u="sng" dirty="0" smtClean="0"/>
              <a:t>relationship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</a:t>
            </a:r>
            <a:r>
              <a:rPr lang="en-US" sz="2600" b="1" u="sng" dirty="0" smtClean="0"/>
              <a:t>one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part to </a:t>
            </a:r>
            <a:r>
              <a:rPr lang="en-US" sz="2600" b="1" u="sng" dirty="0" smtClean="0"/>
              <a:t>another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Proportion of </a:t>
            </a:r>
            <a:r>
              <a:rPr lang="en-US" sz="2600" b="1" u="sng" dirty="0" smtClean="0"/>
              <a:t>interior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2600" b="1" u="sng" dirty="0" smtClean="0"/>
              <a:t>space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lang="en-US" sz="2600" b="1" u="sng" dirty="0" smtClean="0"/>
              <a:t>furniture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and accessories should be </a:t>
            </a:r>
            <a:r>
              <a:rPr lang="en-US" sz="2600" b="1" u="sng" dirty="0" smtClean="0"/>
              <a:t>harmonious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2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Spatial division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set-ups can change the </a:t>
            </a:r>
            <a:r>
              <a:rPr lang="en-US" sz="2600" b="1" u="sng" dirty="0" smtClean="0"/>
              <a:t>appearance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the same amount of space.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938368"/>
          </a:xfrm>
        </p:spPr>
        <p:txBody>
          <a:bodyPr>
            <a:noAutofit/>
          </a:bodyPr>
          <a:lstStyle/>
          <a:p>
            <a:pPr algn="ctr"/>
            <a:r>
              <a:rPr lang="en-GB" sz="6000" dirty="0" smtClean="0"/>
              <a:t>Ratio</a:t>
            </a:r>
            <a:endParaRPr lang="en-GB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ale_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124744"/>
            <a:ext cx="5905500" cy="3905250"/>
          </a:xfrm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67544" y="5085184"/>
            <a:ext cx="8352928" cy="1440160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sz="33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Golden Mean</a:t>
            </a:r>
            <a:endParaRPr lang="en-US" sz="3300" dirty="0" smtClean="0"/>
          </a:p>
          <a:p>
            <a:pPr marL="274320" marR="0" lvl="0" indent="-274320" algn="justLow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3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division of a line or form so that the smaller portion has the same ratio to the larger as the larger has to the whole.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Tx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67544" y="546416"/>
            <a:ext cx="2170584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RATIO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Golden_Mean_Illustration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536949"/>
            <a:ext cx="5688632" cy="5255742"/>
          </a:xfrm>
        </p:spPr>
      </p:pic>
      <p:sp>
        <p:nvSpPr>
          <p:cNvPr id="2662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755576" y="5373216"/>
            <a:ext cx="7774632" cy="1142256"/>
          </a:xfrm>
        </p:spPr>
        <p:txBody>
          <a:bodyPr>
            <a:normAutofit fontScale="70000" lnSpcReduction="20000"/>
          </a:bodyPr>
          <a:lstStyle/>
          <a:p>
            <a:pPr eaLnBrk="1" hangingPunct="1"/>
            <a:r>
              <a:rPr lang="en-US" sz="2900" b="1" u="sng" dirty="0" smtClean="0"/>
              <a:t>Square</a:t>
            </a:r>
            <a:r>
              <a:rPr lang="en-US" sz="3100" dirty="0" smtClean="0"/>
              <a:t> is the least </a:t>
            </a:r>
            <a:r>
              <a:rPr lang="en-US" sz="2900" b="1" u="sng" dirty="0" smtClean="0"/>
              <a:t>pleasing shape</a:t>
            </a:r>
            <a:r>
              <a:rPr lang="en-US" sz="3100" dirty="0" smtClean="0"/>
              <a:t>.</a:t>
            </a:r>
          </a:p>
          <a:p>
            <a:pPr eaLnBrk="1" hangingPunct="1"/>
            <a:r>
              <a:rPr lang="en-US" sz="2900" b="1" u="sng" dirty="0" smtClean="0"/>
              <a:t>Rectangle</a:t>
            </a:r>
            <a:r>
              <a:rPr lang="en-US" sz="3100" dirty="0" smtClean="0"/>
              <a:t>s are more pleasing, especially with </a:t>
            </a:r>
            <a:r>
              <a:rPr lang="en-US" sz="2900" b="1" u="sng" dirty="0" smtClean="0"/>
              <a:t>a ratio of 2:3</a:t>
            </a:r>
            <a:r>
              <a:rPr lang="en-US" sz="3100" dirty="0" smtClean="0"/>
              <a:t>.</a:t>
            </a:r>
          </a:p>
          <a:p>
            <a:pPr eaLnBrk="1" hangingPunct="1"/>
            <a:r>
              <a:rPr lang="en-US" sz="2800" dirty="0" smtClean="0"/>
              <a:t>Effective Ratios are 2:3, 3:5, 5:8, 4:7, etc</a:t>
            </a:r>
            <a:endParaRPr lang="en-US" sz="2600" dirty="0" smtClean="0"/>
          </a:p>
          <a:p>
            <a:pPr eaLnBrk="1" hangingPunct="1">
              <a:buFontTx/>
              <a:buNone/>
            </a:pPr>
            <a:endParaRPr lang="en-US" sz="2400" dirty="0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67544" y="546416"/>
            <a:ext cx="2170584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RATIO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0" y="4941168"/>
            <a:ext cx="4038600" cy="72008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The golden mean 1:1.618</a:t>
            </a:r>
            <a:endParaRPr lang="en-GB" sz="2400" dirty="0"/>
          </a:p>
        </p:txBody>
      </p:sp>
      <p:pic>
        <p:nvPicPr>
          <p:cNvPr id="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772816"/>
            <a:ext cx="5036258" cy="4016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67544" y="546416"/>
            <a:ext cx="2170584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RATIO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836712"/>
            <a:ext cx="4004925" cy="5663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0" y="4941168"/>
            <a:ext cx="4038600" cy="72008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The golden mean 1:1.618</a:t>
            </a:r>
            <a:endParaRPr lang="en-GB" sz="24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67544" y="546416"/>
            <a:ext cx="2170584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RATIO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938368"/>
          </a:xfrm>
        </p:spPr>
        <p:txBody>
          <a:bodyPr>
            <a:noAutofit/>
          </a:bodyPr>
          <a:lstStyle/>
          <a:p>
            <a:pPr algn="ctr"/>
            <a:r>
              <a:rPr lang="en-GB" sz="6000" dirty="0" smtClean="0"/>
              <a:t>Proportion</a:t>
            </a:r>
            <a:endParaRPr lang="en-GB" sz="60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883189"/>
            <a:ext cx="4104456" cy="360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95536" y="1700808"/>
            <a:ext cx="813690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n-GB" b="1" u="sng" dirty="0" smtClean="0"/>
              <a:t>Proportion</a:t>
            </a:r>
            <a:r>
              <a:rPr lang="en-GB" dirty="0" smtClean="0"/>
              <a:t> has to do with the </a:t>
            </a:r>
            <a:r>
              <a:rPr lang="en-GB" b="1" u="sng" dirty="0" smtClean="0"/>
              <a:t>ratio</a:t>
            </a:r>
            <a:r>
              <a:rPr lang="en-GB" dirty="0" smtClean="0"/>
              <a:t> of </a:t>
            </a:r>
            <a:r>
              <a:rPr lang="en-GB" b="1" u="sng" dirty="0" smtClean="0"/>
              <a:t>one design element </a:t>
            </a:r>
            <a:r>
              <a:rPr lang="en-GB" dirty="0" smtClean="0"/>
              <a:t>to </a:t>
            </a:r>
            <a:r>
              <a:rPr lang="en-GB" b="1" u="sng" dirty="0" smtClean="0"/>
              <a:t>another</a:t>
            </a:r>
            <a:r>
              <a:rPr lang="en-GB" dirty="0" smtClean="0"/>
              <a:t>, or one </a:t>
            </a:r>
            <a:r>
              <a:rPr lang="en-GB" b="1" u="sng" dirty="0" smtClean="0"/>
              <a:t>element to the whole</a:t>
            </a:r>
            <a:r>
              <a:rPr lang="en-GB" dirty="0" smtClean="0"/>
              <a:t>. </a:t>
            </a:r>
          </a:p>
          <a:p>
            <a:pPr algn="justLow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n-US" dirty="0" smtClean="0"/>
              <a:t>Proportion relates to the </a:t>
            </a:r>
            <a:r>
              <a:rPr lang="en-US" b="1" u="sng" dirty="0" smtClean="0"/>
              <a:t>parts of the object </a:t>
            </a:r>
            <a:r>
              <a:rPr lang="en-US" dirty="0" smtClean="0"/>
              <a:t>and how one </a:t>
            </a:r>
            <a:r>
              <a:rPr lang="en-US" b="1" u="sng" dirty="0" smtClean="0"/>
              <a:t>part relates to another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546416"/>
            <a:ext cx="2170584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PROPORTION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988840"/>
            <a:ext cx="5585847" cy="3927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546416"/>
            <a:ext cx="2170584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PROPORTION</a:t>
            </a:r>
          </a:p>
        </p:txBody>
      </p:sp>
      <p:pic>
        <p:nvPicPr>
          <p:cNvPr id="7" name="Content Placeholder 3" descr="ordoetmesnura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628800"/>
            <a:ext cx="6768752" cy="4633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GB" sz="6600" dirty="0" smtClean="0"/>
              <a:t>scale</a:t>
            </a:r>
            <a:endParaRPr lang="en-GB" sz="6600" dirty="0"/>
          </a:p>
        </p:txBody>
      </p:sp>
      <p:pic>
        <p:nvPicPr>
          <p:cNvPr id="4" name="Content Placeholder 3" descr="Cli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3068960"/>
            <a:ext cx="4191805" cy="3365149"/>
          </a:xfrm>
        </p:spPr>
      </p:pic>
      <p:sp>
        <p:nvSpPr>
          <p:cNvPr id="5" name="Rectangle 4"/>
          <p:cNvSpPr/>
          <p:nvPr/>
        </p:nvSpPr>
        <p:spPr>
          <a:xfrm>
            <a:off x="467544" y="1556792"/>
            <a:ext cx="842493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n-GB" dirty="0" smtClean="0"/>
              <a:t>These two design principles go </a:t>
            </a:r>
            <a:r>
              <a:rPr lang="en-GB" b="1" u="sng" dirty="0" smtClean="0"/>
              <a:t>hand in hand</a:t>
            </a:r>
            <a:r>
              <a:rPr lang="en-GB" dirty="0" smtClean="0"/>
              <a:t>, since both relate to </a:t>
            </a:r>
            <a:r>
              <a:rPr lang="en-GB" b="1" u="sng" dirty="0" smtClean="0"/>
              <a:t>size and shape</a:t>
            </a:r>
            <a:r>
              <a:rPr lang="en-GB" dirty="0" smtClean="0"/>
              <a:t>.</a:t>
            </a:r>
          </a:p>
          <a:p>
            <a:pPr algn="justLow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n-GB" b="1" u="sng" dirty="0" smtClean="0"/>
              <a:t>Scale</a:t>
            </a:r>
            <a:r>
              <a:rPr lang="en-GB" dirty="0" smtClean="0"/>
              <a:t> concerns itself with the </a:t>
            </a:r>
            <a:r>
              <a:rPr lang="en-GB" b="1" u="sng" dirty="0" smtClean="0"/>
              <a:t>size</a:t>
            </a:r>
            <a:r>
              <a:rPr lang="en-GB" dirty="0" smtClean="0"/>
              <a:t> of </a:t>
            </a:r>
            <a:r>
              <a:rPr lang="en-GB" b="1" u="sng" dirty="0" smtClean="0"/>
              <a:t>one object </a:t>
            </a:r>
            <a:r>
              <a:rPr lang="en-GB" dirty="0" smtClean="0"/>
              <a:t>compared to </a:t>
            </a:r>
            <a:r>
              <a:rPr lang="en-GB" b="1" u="sng" dirty="0" smtClean="0"/>
              <a:t>another.</a:t>
            </a:r>
          </a:p>
          <a:p>
            <a:pPr algn="justLow">
              <a:lnSpc>
                <a:spcPct val="12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n-US" b="1" u="sng" dirty="0" smtClean="0"/>
              <a:t>Scale relates </a:t>
            </a:r>
            <a:r>
              <a:rPr lang="en-US" dirty="0" smtClean="0"/>
              <a:t>to </a:t>
            </a:r>
            <a:r>
              <a:rPr lang="en-US" b="1" u="sng" dirty="0" smtClean="0"/>
              <a:t>the size </a:t>
            </a:r>
            <a:r>
              <a:rPr lang="en-US" dirty="0" smtClean="0"/>
              <a:t>of a </a:t>
            </a:r>
            <a:r>
              <a:rPr lang="en-US" b="1" u="sng" dirty="0" smtClean="0"/>
              <a:t>design</a:t>
            </a:r>
            <a:r>
              <a:rPr lang="en-US" dirty="0" smtClean="0"/>
              <a:t> element in comparing to the </a:t>
            </a:r>
            <a:r>
              <a:rPr lang="en-US" b="1" u="sng" dirty="0" smtClean="0"/>
              <a:t>height </a:t>
            </a:r>
            <a:r>
              <a:rPr lang="en-US" dirty="0" smtClean="0"/>
              <a:t>and </a:t>
            </a:r>
            <a:r>
              <a:rPr lang="en-US" b="1" u="sng" dirty="0" smtClean="0"/>
              <a:t>width</a:t>
            </a:r>
            <a:r>
              <a:rPr lang="en-US" dirty="0" smtClean="0"/>
              <a:t> of </a:t>
            </a:r>
            <a:r>
              <a:rPr lang="en-US" b="1" u="sng" dirty="0" smtClean="0"/>
              <a:t>size of </a:t>
            </a:r>
            <a:r>
              <a:rPr lang="en-US" dirty="0" smtClean="0"/>
              <a:t>an </a:t>
            </a:r>
            <a:r>
              <a:rPr lang="en-US" b="1" u="sng" dirty="0" err="1" smtClean="0"/>
              <a:t>refrence</a:t>
            </a:r>
            <a:r>
              <a:rPr lang="en-US" b="1" u="sng" dirty="0" smtClean="0"/>
              <a:t> element </a:t>
            </a:r>
            <a:r>
              <a:rPr lang="en-US" dirty="0" smtClean="0"/>
              <a:t> (human size).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546416"/>
            <a:ext cx="2170584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PROPORTION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060848"/>
            <a:ext cx="7275104" cy="3810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mayanbasreliefdetail%5B1%5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536" y="1700808"/>
            <a:ext cx="4248472" cy="4663878"/>
          </a:xfrm>
          <a:noFill/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546416"/>
            <a:ext cx="2170584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PROPORTION</a:t>
            </a:r>
          </a:p>
        </p:txBody>
      </p:sp>
      <p:pic>
        <p:nvPicPr>
          <p:cNvPr id="9" name="Picture 6" descr="mayanbasrelief%5B1%5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96761" y="2924944"/>
            <a:ext cx="4447239" cy="25126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546416"/>
            <a:ext cx="2170584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PROPORTION</a:t>
            </a:r>
          </a:p>
        </p:txBody>
      </p:sp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84784"/>
            <a:ext cx="6408712" cy="4925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546416"/>
            <a:ext cx="2170584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PROPORTION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44824"/>
            <a:ext cx="6832483" cy="420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546416"/>
            <a:ext cx="2170584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PROPORTION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44824"/>
            <a:ext cx="6984776" cy="42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546416"/>
            <a:ext cx="2170584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PROPORTION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00808"/>
            <a:ext cx="6903257" cy="4707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546416"/>
            <a:ext cx="2170584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PROPORTION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8"/>
            <a:ext cx="7003042" cy="4983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546416"/>
            <a:ext cx="2170584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PROPORTION</a:t>
            </a:r>
          </a:p>
        </p:txBody>
      </p:sp>
      <p:pic>
        <p:nvPicPr>
          <p:cNvPr id="5" name="Picture 13" descr="&quot;Wine Bottle And Cheese&quot; Print">
            <a:hlinkClick r:id="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204864"/>
            <a:ext cx="32575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220072" y="1772816"/>
            <a:ext cx="3096344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When comparing the size of the objects in the composition, you see that the objects are not too large or too small for each other. They are of a realistic size.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546416"/>
            <a:ext cx="2170584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PROPORTION</a:t>
            </a:r>
          </a:p>
        </p:txBody>
      </p:sp>
      <p:grpSp>
        <p:nvGrpSpPr>
          <p:cNvPr id="5" name="Content Placeholder 4"/>
          <p:cNvGrpSpPr>
            <a:grpSpLocks noGrp="1"/>
          </p:cNvGrpSpPr>
          <p:nvPr>
            <p:ph idx="1"/>
          </p:nvPr>
        </p:nvGrpSpPr>
        <p:grpSpPr>
          <a:xfrm>
            <a:off x="457200" y="1935163"/>
            <a:ext cx="8229600" cy="4389437"/>
            <a:chOff x="1066800" y="2057400"/>
            <a:chExt cx="7467600" cy="4267200"/>
          </a:xfrm>
        </p:grpSpPr>
        <p:pic>
          <p:nvPicPr>
            <p:cNvPr id="6" name="Picture 2" descr="C:\My Documents\Landscape Gardening\Summer 2000\Lecture\Design principles images\Proportion 1.tif"/>
            <p:cNvPicPr>
              <a:picLocks noChangeAspect="1" noChangeArrowheads="1"/>
            </p:cNvPicPr>
            <p:nvPr/>
          </p:nvPicPr>
          <p:blipFill>
            <a:blip r:embed="rId2" cstate="print"/>
            <a:srcRect b="10434"/>
            <a:stretch>
              <a:fillRect/>
            </a:stretch>
          </p:blipFill>
          <p:spPr bwMode="auto">
            <a:xfrm>
              <a:off x="1219200" y="2057400"/>
              <a:ext cx="7315200" cy="3733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1066800" y="5867400"/>
              <a:ext cx="71628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dirty="0">
                  <a:latin typeface="Century Gothic" pitchFamily="34" charset="0"/>
                </a:rPr>
                <a:t>Disproportionate    			       Proportionate</a:t>
              </a:r>
              <a:r>
                <a:rPr lang="en-US" dirty="0"/>
                <a:t>  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546416"/>
            <a:ext cx="2170584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PROPORTION</a:t>
            </a:r>
          </a:p>
        </p:txBody>
      </p:sp>
      <p:pic>
        <p:nvPicPr>
          <p:cNvPr id="5" name="Content Placeholder 4" descr="C:\My Documents\Landscape Gardening\Summer 2000\Lecture\Design principles images\proportion 2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2056"/>
          <a:stretch>
            <a:fillRect/>
          </a:stretch>
        </p:blipFill>
        <p:spPr bwMode="auto">
          <a:xfrm>
            <a:off x="1475656" y="1052736"/>
            <a:ext cx="4873054" cy="248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28" descr="C:\My Documents\Landscape Gardening\Summer 2000\Lecture\Design principles images\proportion 3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717032"/>
            <a:ext cx="4536504" cy="2917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804248" y="2996952"/>
            <a:ext cx="1944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Proportionate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6228184" y="6237312"/>
            <a:ext cx="2367571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lnSpc>
                <a:spcPct val="90000"/>
              </a:lnSpc>
            </a:pPr>
            <a:r>
              <a:rPr lang="en-US" dirty="0" smtClean="0"/>
              <a:t>Disproportionate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1666528" cy="362304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scale</a:t>
            </a:r>
            <a:endParaRPr lang="en-GB" sz="2800" dirty="0"/>
          </a:p>
        </p:txBody>
      </p:sp>
      <p:pic>
        <p:nvPicPr>
          <p:cNvPr id="7" name="Content Placeholder 6" descr="Clip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99992" y="1412776"/>
            <a:ext cx="4274859" cy="5037509"/>
          </a:xfrm>
        </p:spPr>
      </p:pic>
      <p:sp>
        <p:nvSpPr>
          <p:cNvPr id="8" name="TextBox 7"/>
          <p:cNvSpPr txBox="1"/>
          <p:nvPr/>
        </p:nvSpPr>
        <p:spPr>
          <a:xfrm>
            <a:off x="395536" y="2708920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GB" dirty="0" smtClean="0"/>
              <a:t>Dimensional element's defined by other elements of design- relative to other art, its or in relation to human size.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620688"/>
            <a:ext cx="2170584" cy="50632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PROPORTION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3212976"/>
            <a:ext cx="3779912" cy="2880320"/>
          </a:xfrm>
        </p:spPr>
        <p:txBody>
          <a:bodyPr>
            <a:normAutofit/>
          </a:bodyPr>
          <a:lstStyle/>
          <a:p>
            <a:r>
              <a:rPr lang="en-GB" sz="1800" b="1" u="sng" dirty="0" smtClean="0"/>
              <a:t>Proportion is </a:t>
            </a:r>
            <a:r>
              <a:rPr lang="en-GB" sz="1800" dirty="0" smtClean="0"/>
              <a:t>usually </a:t>
            </a:r>
            <a:r>
              <a:rPr lang="en-GB" sz="1800" b="1" u="sng" dirty="0" smtClean="0"/>
              <a:t>not even noticed </a:t>
            </a:r>
            <a:r>
              <a:rPr lang="en-GB" sz="1800" dirty="0" smtClean="0"/>
              <a:t>until something is </a:t>
            </a:r>
            <a:r>
              <a:rPr lang="en-GB" sz="1800" b="1" u="sng" dirty="0" smtClean="0"/>
              <a:t>out of proportion</a:t>
            </a:r>
            <a:endParaRPr lang="en-US" sz="1800" b="1" u="sng" dirty="0" smtClean="0"/>
          </a:p>
          <a:p>
            <a:pPr eaLnBrk="1" hangingPunct="1">
              <a:buFontTx/>
              <a:buNone/>
            </a:pPr>
            <a:endParaRPr lang="en-US" sz="2400" dirty="0" smtClean="0"/>
          </a:p>
        </p:txBody>
      </p:sp>
      <p:pic>
        <p:nvPicPr>
          <p:cNvPr id="7" name="Content Placeholder 6" descr="2010-02-otterton-church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427984" y="980728"/>
            <a:ext cx="3764493" cy="56166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620688"/>
            <a:ext cx="2170584" cy="50632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PROPORTION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1907704" y="5949280"/>
            <a:ext cx="5616624" cy="1080120"/>
          </a:xfrm>
        </p:spPr>
        <p:txBody>
          <a:bodyPr>
            <a:normAutofit/>
          </a:bodyPr>
          <a:lstStyle/>
          <a:p>
            <a:r>
              <a:rPr lang="en-GB" sz="1800" b="1" u="sng" dirty="0" smtClean="0"/>
              <a:t>Proportion</a:t>
            </a:r>
            <a:r>
              <a:rPr lang="en-GB" sz="1800" dirty="0" smtClean="0"/>
              <a:t> is usually </a:t>
            </a:r>
            <a:r>
              <a:rPr lang="en-GB" sz="1800" b="1" u="sng" dirty="0" smtClean="0"/>
              <a:t>not even noticed </a:t>
            </a:r>
            <a:r>
              <a:rPr lang="en-GB" sz="1800" dirty="0" smtClean="0"/>
              <a:t>until </a:t>
            </a:r>
            <a:r>
              <a:rPr lang="en-GB" sz="1800" u="sng" dirty="0" smtClean="0"/>
              <a:t>something</a:t>
            </a:r>
            <a:r>
              <a:rPr lang="en-GB" sz="1800" dirty="0" smtClean="0"/>
              <a:t> is </a:t>
            </a:r>
            <a:r>
              <a:rPr lang="en-GB" sz="1800" b="1" u="sng" dirty="0" smtClean="0"/>
              <a:t>out of proportion</a:t>
            </a:r>
            <a:endParaRPr lang="en-US" sz="1800" b="1" u="sng" dirty="0" smtClean="0"/>
          </a:p>
          <a:p>
            <a:pPr eaLnBrk="1" hangingPunct="1">
              <a:buFontTx/>
              <a:buNone/>
            </a:pPr>
            <a:endParaRPr lang="en-US" sz="2400" dirty="0" smtClean="0"/>
          </a:p>
        </p:txBody>
      </p:sp>
      <p:pic>
        <p:nvPicPr>
          <p:cNvPr id="9" name="Content Placeholder 8" descr="sba-0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340768"/>
            <a:ext cx="5688632" cy="42664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620688"/>
            <a:ext cx="2170584" cy="50632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PROPORTION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1080120" y="5877272"/>
            <a:ext cx="7164288" cy="108012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When the relative size of </a:t>
            </a:r>
            <a:r>
              <a:rPr lang="en-GB" sz="1800" b="1" u="sng" dirty="0" smtClean="0"/>
              <a:t>two elements being compared </a:t>
            </a:r>
            <a:r>
              <a:rPr lang="en-GB" sz="1800" dirty="0" smtClean="0"/>
              <a:t>seems wrong or </a:t>
            </a:r>
            <a:r>
              <a:rPr lang="en-GB" sz="1800" b="1" u="sng" dirty="0" smtClean="0"/>
              <a:t>out of balance </a:t>
            </a:r>
            <a:r>
              <a:rPr lang="en-GB" sz="1800" dirty="0" smtClean="0"/>
              <a:t>it is said to be "out of proportion". </a:t>
            </a:r>
          </a:p>
          <a:p>
            <a:pPr eaLnBrk="1" hangingPunct="1">
              <a:buFontTx/>
              <a:buNone/>
            </a:pPr>
            <a:endParaRPr lang="en-US" sz="2400" dirty="0" smtClean="0"/>
          </a:p>
        </p:txBody>
      </p:sp>
      <p:pic>
        <p:nvPicPr>
          <p:cNvPr id="6" name="Content Placeholder 5" descr="architecture-1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124744"/>
            <a:ext cx="5976664" cy="44824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SCALE  &amp; PROPORTION</a:t>
            </a:r>
            <a:br>
              <a:rPr lang="en-US" smtClean="0"/>
            </a:br>
            <a:r>
              <a:rPr lang="en-US" smtClean="0"/>
              <a:t>Too Big, Too Small, Just Right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2133600"/>
            <a:ext cx="33528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dirty="0" smtClean="0"/>
              <a:t>This chairs massive scale diminishes everything around it.</a:t>
            </a:r>
          </a:p>
        </p:txBody>
      </p:sp>
      <p:pic>
        <p:nvPicPr>
          <p:cNvPr id="28676" name="Picture 4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07904" y="2060848"/>
            <a:ext cx="4162425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Small.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2878088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dirty="0" smtClean="0"/>
              <a:t>The chairs light palate accentuates its skinny scale.</a:t>
            </a:r>
          </a:p>
        </p:txBody>
      </p:sp>
      <p:pic>
        <p:nvPicPr>
          <p:cNvPr id="29700" name="Picture 4" descr="scale2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24300" y="1676400"/>
            <a:ext cx="4533900" cy="4648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	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2132856"/>
            <a:ext cx="3190056" cy="36004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dirty="0" smtClean="0"/>
              <a:t>This club chair matches the scale of the sofa.</a:t>
            </a:r>
          </a:p>
        </p:txBody>
      </p:sp>
      <p:pic>
        <p:nvPicPr>
          <p:cNvPr id="30724" name="Picture 4" descr="scale3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95936" y="1772816"/>
            <a:ext cx="4491038" cy="4648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Big.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133600"/>
            <a:ext cx="2724472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dirty="0" smtClean="0"/>
              <a:t>Coffee table is over-scaled for the sofa.</a:t>
            </a:r>
          </a:p>
        </p:txBody>
      </p:sp>
      <p:pic>
        <p:nvPicPr>
          <p:cNvPr id="31748" name="Picture 4" descr="scale4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00400" y="1828800"/>
            <a:ext cx="5638800" cy="40338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Small.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338536"/>
            <a:ext cx="281744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dirty="0" smtClean="0"/>
              <a:t>Table not only looks out of proportion, it functions poorly as well.</a:t>
            </a:r>
          </a:p>
        </p:txBody>
      </p:sp>
      <p:pic>
        <p:nvPicPr>
          <p:cNvPr id="32772" name="Picture 4" descr="scale5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29000" y="2438400"/>
            <a:ext cx="5334000" cy="38179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1520" y="2266528"/>
            <a:ext cx="30480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dirty="0" smtClean="0"/>
              <a:t>The table is substantial enough to anchor the furniture grouping, yet it leaves room for traffic flow around both ends.</a:t>
            </a:r>
          </a:p>
        </p:txBody>
      </p:sp>
      <p:pic>
        <p:nvPicPr>
          <p:cNvPr id="33796" name="Picture 4" descr="scale6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657600" y="2438400"/>
            <a:ext cx="5181600" cy="38068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Tall.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2133600"/>
            <a:ext cx="33528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dirty="0" smtClean="0"/>
              <a:t>Used as an end table, this wood pedestal towers over the sofa, making the sofa appear small and the pairing awkward.</a:t>
            </a:r>
          </a:p>
        </p:txBody>
      </p:sp>
      <p:pic>
        <p:nvPicPr>
          <p:cNvPr id="34820" name="Picture 4" descr="scale7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 l="1888" b="1872"/>
          <a:stretch>
            <a:fillRect/>
          </a:stretch>
        </p:blipFill>
        <p:spPr>
          <a:xfrm>
            <a:off x="4038600" y="1752600"/>
            <a:ext cx="4648200" cy="44878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39552" y="587727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GB" dirty="0" smtClean="0"/>
              <a:t>A </a:t>
            </a:r>
            <a:r>
              <a:rPr lang="en-GB" b="1" u="sng" dirty="0" smtClean="0"/>
              <a:t>building scale </a:t>
            </a:r>
            <a:r>
              <a:rPr lang="en-GB" dirty="0" smtClean="0"/>
              <a:t>can be recognize comparing with the </a:t>
            </a:r>
            <a:r>
              <a:rPr lang="en-GB" b="1" u="sng" dirty="0" smtClean="0"/>
              <a:t>normal size of a human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1162472" cy="434312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scale</a:t>
            </a:r>
            <a:endParaRPr lang="en-GB" sz="2800" dirty="0"/>
          </a:p>
        </p:txBody>
      </p:sp>
      <p:pic>
        <p:nvPicPr>
          <p:cNvPr id="7" name="Content Placeholder 6" descr="Cli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412776"/>
            <a:ext cx="5791200" cy="4095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Short.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2133600"/>
            <a:ext cx="29718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dirty="0" smtClean="0"/>
              <a:t>The lamp would need to be fully stretched to offer good illumination from this low point.</a:t>
            </a:r>
          </a:p>
        </p:txBody>
      </p:sp>
      <p:pic>
        <p:nvPicPr>
          <p:cNvPr id="35844" name="Picture 4" descr="scale9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33800" y="1981200"/>
            <a:ext cx="4648200" cy="44862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2133600"/>
            <a:ext cx="32004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smtClean="0"/>
              <a:t>The perfect pairing, visually and physically, is a tabletop that is a couple of inches shorter than the sofa arm.</a:t>
            </a:r>
          </a:p>
        </p:txBody>
      </p:sp>
      <p:pic>
        <p:nvPicPr>
          <p:cNvPr id="36868" name="Picture 4" descr="scale10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62400" y="2133600"/>
            <a:ext cx="4495800" cy="44116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Big.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2133600"/>
            <a:ext cx="34290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dirty="0" smtClean="0"/>
              <a:t>The large-scale motif and strong colors of this floral wallpaper overpower the petite powder room as well as the fixtures and furniture in it.</a:t>
            </a:r>
          </a:p>
        </p:txBody>
      </p:sp>
      <p:pic>
        <p:nvPicPr>
          <p:cNvPr id="37892" name="Picture 4" descr="scale11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64050" y="1828800"/>
            <a:ext cx="3381375" cy="4800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Small.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2057400"/>
            <a:ext cx="3312368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dirty="0" smtClean="0"/>
              <a:t>The pattern is so small and pale that it almost disappears.</a:t>
            </a:r>
          </a:p>
        </p:txBody>
      </p:sp>
      <p:pic>
        <p:nvPicPr>
          <p:cNvPr id="38916" name="Picture 4" descr="scale12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19600" y="1752600"/>
            <a:ext cx="3460750" cy="4876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133600"/>
            <a:ext cx="32766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dirty="0" smtClean="0"/>
              <a:t>The narrow  contrasting stripes provide the ideal balance for the clean-lined pedestal sink and oversize pine mirror.</a:t>
            </a:r>
          </a:p>
        </p:txBody>
      </p:sp>
      <p:pic>
        <p:nvPicPr>
          <p:cNvPr id="39940" name="Picture 4" descr="scale13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19600" y="1676400"/>
            <a:ext cx="3511550" cy="4953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Big.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204864"/>
            <a:ext cx="3482280" cy="4114800"/>
          </a:xfrm>
        </p:spPr>
        <p:txBody>
          <a:bodyPr>
            <a:normAutofit/>
          </a:bodyPr>
          <a:lstStyle/>
          <a:p>
            <a:pPr algn="justLow" eaLnBrk="1" hangingPunct="1"/>
            <a:r>
              <a:rPr lang="en-US" sz="2400" dirty="0" smtClean="0"/>
              <a:t>This rug covers too much of the floor beyond the conversation area to define it as a discrete space.</a:t>
            </a:r>
          </a:p>
        </p:txBody>
      </p:sp>
      <p:pic>
        <p:nvPicPr>
          <p:cNvPr id="40964" name="Picture 4" descr="scale14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81400" y="2286000"/>
            <a:ext cx="5181600" cy="36766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Small.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2133600"/>
            <a:ext cx="32004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smtClean="0"/>
              <a:t>Instead of creating intimacy, the rug only increases the appearance of isolation.</a:t>
            </a:r>
          </a:p>
          <a:p>
            <a:pPr algn="justLow"/>
            <a:endParaRPr lang="en-US" sz="2400" smtClean="0"/>
          </a:p>
        </p:txBody>
      </p:sp>
      <p:pic>
        <p:nvPicPr>
          <p:cNvPr id="41988" name="Picture 4" descr="scale15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0" y="1905000"/>
            <a:ext cx="5105400" cy="36210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2338536"/>
            <a:ext cx="28956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smtClean="0"/>
              <a:t>Choose an area rug that’s about as long and wide as the furnishings in the space.</a:t>
            </a:r>
          </a:p>
        </p:txBody>
      </p:sp>
      <p:pic>
        <p:nvPicPr>
          <p:cNvPr id="43012" name="Picture 4" descr="scale16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81400" y="2362200"/>
            <a:ext cx="4876800" cy="34607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Little.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2194520"/>
            <a:ext cx="29718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smtClean="0"/>
              <a:t>Too much space between objects makes the candlesticks and the too-small frame look lonely, the bare wall yawning above.</a:t>
            </a:r>
          </a:p>
        </p:txBody>
      </p:sp>
      <p:pic>
        <p:nvPicPr>
          <p:cNvPr id="44036" name="Picture 4" descr="scale17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657600" y="2133600"/>
            <a:ext cx="5029200" cy="35687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Much.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338536"/>
            <a:ext cx="3062536" cy="4114800"/>
          </a:xfrm>
        </p:spPr>
        <p:txBody>
          <a:bodyPr vert="horz">
            <a:normAutofit/>
          </a:bodyPr>
          <a:lstStyle/>
          <a:p>
            <a:pPr algn="justLow">
              <a:lnSpc>
                <a:spcPct val="90000"/>
              </a:lnSpc>
            </a:pPr>
            <a:r>
              <a:rPr lang="en-US" sz="2400" dirty="0" smtClean="0"/>
              <a:t>There’s no time to pause to consider any single object, since they are all stepping on one another’s toes in a jostle for space.</a:t>
            </a:r>
          </a:p>
        </p:txBody>
      </p:sp>
      <p:pic>
        <p:nvPicPr>
          <p:cNvPr id="45060" name="Picture 4" descr="scale18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52800" y="2362200"/>
            <a:ext cx="5334000" cy="37607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1666528" cy="362304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scale</a:t>
            </a:r>
            <a:endParaRPr lang="en-GB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547664" y="5733256"/>
            <a:ext cx="5616624" cy="1008112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r>
              <a:rPr lang="en-GB" sz="2400" b="1" u="sng" dirty="0" smtClean="0"/>
              <a:t>Unusual</a:t>
            </a:r>
            <a:r>
              <a:rPr lang="en-GB" sz="2400" dirty="0" smtClean="0"/>
              <a:t> or </a:t>
            </a:r>
            <a:r>
              <a:rPr lang="en-GB" sz="2400" b="1" u="sng" dirty="0" smtClean="0"/>
              <a:t>even unexpected </a:t>
            </a:r>
            <a:r>
              <a:rPr lang="en-GB" sz="2400" dirty="0" smtClean="0"/>
              <a:t>scale can certainly be used as a </a:t>
            </a:r>
            <a:r>
              <a:rPr lang="en-GB" sz="2400" b="1" u="sng" dirty="0" smtClean="0"/>
              <a:t>attention  grabber</a:t>
            </a:r>
            <a:r>
              <a:rPr lang="en-GB" sz="2400" dirty="0" smtClean="0"/>
              <a:t>.</a:t>
            </a:r>
          </a:p>
        </p:txBody>
      </p:sp>
      <p:pic>
        <p:nvPicPr>
          <p:cNvPr id="6" name="Content Placeholder 5" descr="AAB11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980728"/>
            <a:ext cx="4536504" cy="45365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2133600"/>
            <a:ext cx="28194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smtClean="0"/>
              <a:t>The weight now shifted to the left side, fewer items are needed there for balance.</a:t>
            </a:r>
          </a:p>
          <a:p>
            <a:pPr algn="justLow"/>
            <a:endParaRPr lang="en-US" sz="2400" smtClean="0"/>
          </a:p>
        </p:txBody>
      </p:sp>
      <p:pic>
        <p:nvPicPr>
          <p:cNvPr id="46084" name="Picture 4" descr="scale19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81400" y="2209800"/>
            <a:ext cx="4876800" cy="34607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Big.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2133600"/>
            <a:ext cx="27432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smtClean="0"/>
              <a:t>There’s no breathing room in this are-to-sofa match.</a:t>
            </a:r>
          </a:p>
        </p:txBody>
      </p:sp>
      <p:pic>
        <p:nvPicPr>
          <p:cNvPr id="47108" name="Picture 6" descr="scale20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81400" y="2057400"/>
            <a:ext cx="4330700" cy="43529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Little.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2133600"/>
            <a:ext cx="3200400" cy="4114800"/>
          </a:xfrm>
        </p:spPr>
        <p:txBody>
          <a:bodyPr vert="horz">
            <a:normAutofit/>
          </a:bodyPr>
          <a:lstStyle/>
          <a:p>
            <a:pPr algn="justLow">
              <a:lnSpc>
                <a:spcPct val="90000"/>
              </a:lnSpc>
            </a:pPr>
            <a:r>
              <a:rPr lang="en-US" sz="2400" smtClean="0"/>
              <a:t>This picture is tall enough, roughly matching the height of the sofa.  But it ends up looking leggy and lost because it’s too skinny in proportion to the sofa’s width.</a:t>
            </a:r>
          </a:p>
        </p:txBody>
      </p:sp>
      <p:pic>
        <p:nvPicPr>
          <p:cNvPr id="48132" name="Picture 7" descr="scale21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14800" y="2057400"/>
            <a:ext cx="3876675" cy="38957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2133600"/>
            <a:ext cx="29718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smtClean="0"/>
              <a:t>To size a single picture, choose one that’s nearly the same height as the sofa and between half and two-thirds its width.</a:t>
            </a:r>
          </a:p>
        </p:txBody>
      </p:sp>
      <p:pic>
        <p:nvPicPr>
          <p:cNvPr id="49156" name="Picture 7" descr="scale22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33800" y="2057400"/>
            <a:ext cx="4295775" cy="43815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Big.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2133600"/>
            <a:ext cx="33528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smtClean="0"/>
              <a:t>This tall lamp towers above the nearby sofa and chair.  It is also several inches taller than the table it rests on, throwing the balance off there as well.</a:t>
            </a:r>
          </a:p>
        </p:txBody>
      </p:sp>
      <p:pic>
        <p:nvPicPr>
          <p:cNvPr id="50180" name="Picture 4" descr="scale23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92600" y="2200275"/>
            <a:ext cx="4165600" cy="43529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Small.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2133600"/>
            <a:ext cx="31242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smtClean="0"/>
              <a:t>This lamp is overwhelmed by the high-back sofa and stocky chair that surround it.</a:t>
            </a:r>
          </a:p>
          <a:p>
            <a:pPr algn="justLow"/>
            <a:endParaRPr lang="en-US" sz="2400" smtClean="0"/>
          </a:p>
        </p:txBody>
      </p:sp>
      <p:pic>
        <p:nvPicPr>
          <p:cNvPr id="51204" name="Picture 4" descr="scale24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89400" y="1828800"/>
            <a:ext cx="4521200" cy="4724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536" y="2133600"/>
            <a:ext cx="33528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smtClean="0"/>
              <a:t>For the best fit, an end-table lamp should be tall enough to clear the top of the sofa with a little room to spare, yet not so tall that it dwarfs the table it rests on. </a:t>
            </a:r>
          </a:p>
        </p:txBody>
      </p:sp>
      <p:pic>
        <p:nvPicPr>
          <p:cNvPr id="52228" name="Picture 4" descr="scale25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30688" y="2190750"/>
            <a:ext cx="4227512" cy="44386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Big.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2133600"/>
            <a:ext cx="25146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smtClean="0"/>
              <a:t>This 5-foot-wide double pendant chandelier overpowers the table.</a:t>
            </a:r>
          </a:p>
        </p:txBody>
      </p:sp>
      <p:pic>
        <p:nvPicPr>
          <p:cNvPr id="53252" name="Picture 6" descr="scale26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00400" y="2044700"/>
            <a:ext cx="5105400" cy="36528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 Small.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2133600"/>
            <a:ext cx="28956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smtClean="0"/>
              <a:t>The fixture is too small to adequately light the table.</a:t>
            </a:r>
          </a:p>
        </p:txBody>
      </p:sp>
      <p:pic>
        <p:nvPicPr>
          <p:cNvPr id="54276" name="Picture 6" descr="scale27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29000" y="2170113"/>
            <a:ext cx="4724400" cy="3352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Just Right.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2266528"/>
            <a:ext cx="2819400" cy="4114800"/>
          </a:xfrm>
        </p:spPr>
        <p:txBody>
          <a:bodyPr vert="horz">
            <a:normAutofit/>
          </a:bodyPr>
          <a:lstStyle/>
          <a:p>
            <a:pPr algn="justLow"/>
            <a:r>
              <a:rPr lang="en-US" sz="2400" smtClean="0"/>
              <a:t>In general, a chandelier’s width or diameter should be at least 2 feet narrower than the table length.</a:t>
            </a:r>
          </a:p>
        </p:txBody>
      </p:sp>
      <p:pic>
        <p:nvPicPr>
          <p:cNvPr id="55300" name="Picture 6" descr="scale28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29000" y="2362200"/>
            <a:ext cx="4800600" cy="34829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1666528" cy="362304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scale</a:t>
            </a:r>
            <a:endParaRPr lang="en-GB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331640" y="5661248"/>
            <a:ext cx="7344816" cy="1008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GB" sz="2400" dirty="0" smtClean="0"/>
              <a:t>Another consideration for </a:t>
            </a:r>
            <a:r>
              <a:rPr lang="en-GB" sz="2400" b="1" u="sng" dirty="0" smtClean="0"/>
              <a:t>size</a:t>
            </a:r>
            <a:r>
              <a:rPr lang="en-GB" sz="2400" dirty="0" smtClean="0"/>
              <a:t> and </a:t>
            </a:r>
            <a:r>
              <a:rPr lang="en-GB" sz="2400" b="1" u="sng" dirty="0" smtClean="0"/>
              <a:t>scale </a:t>
            </a:r>
            <a:r>
              <a:rPr lang="en-GB" sz="2400" dirty="0" smtClean="0"/>
              <a:t>is to </a:t>
            </a:r>
            <a:r>
              <a:rPr lang="en-GB" sz="2400" b="1" u="sng" dirty="0" smtClean="0"/>
              <a:t>look at the elements </a:t>
            </a:r>
            <a:r>
              <a:rPr lang="en-GB" sz="2400" dirty="0" smtClean="0"/>
              <a:t>within </a:t>
            </a:r>
            <a:r>
              <a:rPr lang="en-GB" sz="2600" b="1" u="sng" dirty="0" smtClean="0"/>
              <a:t>the creation itself</a:t>
            </a:r>
            <a:r>
              <a:rPr lang="en-GB" sz="2400" dirty="0" smtClean="0"/>
              <a:t>. </a:t>
            </a:r>
          </a:p>
        </p:txBody>
      </p:sp>
      <p:pic>
        <p:nvPicPr>
          <p:cNvPr id="61442" name="Picture 2" descr="C:\Users\User\Desktop\101\figure 2\DSC_63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052736"/>
            <a:ext cx="6912768" cy="45927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2996952"/>
            <a:ext cx="4176464" cy="1143000"/>
          </a:xfrm>
        </p:spPr>
        <p:txBody>
          <a:bodyPr>
            <a:normAutofit/>
          </a:bodyPr>
          <a:lstStyle/>
          <a:p>
            <a:r>
              <a:rPr lang="en-GB" sz="5400" dirty="0" smtClean="0"/>
              <a:t>End of Lecture</a:t>
            </a:r>
            <a:endParaRPr lang="en-GB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1666528" cy="362304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scale</a:t>
            </a:r>
            <a:endParaRPr lang="en-GB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971600" y="5849888"/>
            <a:ext cx="7992888" cy="1008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GB" b="1" u="sng" dirty="0" smtClean="0"/>
              <a:t>Scale</a:t>
            </a:r>
            <a:r>
              <a:rPr lang="en-GB" dirty="0" smtClean="0"/>
              <a:t> can </a:t>
            </a:r>
            <a:r>
              <a:rPr lang="en-GB" b="1" u="sng" dirty="0" smtClean="0"/>
              <a:t>attract in different ways</a:t>
            </a:r>
            <a:r>
              <a:rPr lang="en-GB" dirty="0" smtClean="0"/>
              <a:t>.  It can be use to </a:t>
            </a:r>
            <a:r>
              <a:rPr lang="en-GB" b="1" u="sng" dirty="0" smtClean="0"/>
              <a:t>draw attention </a:t>
            </a:r>
            <a:r>
              <a:rPr lang="en-GB" dirty="0" smtClean="0"/>
              <a:t>to the </a:t>
            </a:r>
            <a:r>
              <a:rPr lang="en-GB" b="1" u="sng" dirty="0" smtClean="0"/>
              <a:t>unexpected </a:t>
            </a:r>
            <a:r>
              <a:rPr lang="en-GB" dirty="0" smtClean="0"/>
              <a:t>or exaggerated - this is often the case in </a:t>
            </a:r>
            <a:r>
              <a:rPr lang="en-GB" b="1" u="sng" dirty="0" smtClean="0"/>
              <a:t>advertising. </a:t>
            </a:r>
          </a:p>
        </p:txBody>
      </p:sp>
      <p:pic>
        <p:nvPicPr>
          <p:cNvPr id="6" name="Content Placeholder 5" descr="LA+Bans+Many+Large+Scale+Building+Advertisments+0FlxfLJw4KV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052736"/>
            <a:ext cx="6840760" cy="45605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1666528" cy="362304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scale</a:t>
            </a:r>
            <a:endParaRPr lang="en-GB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971600" y="5849888"/>
            <a:ext cx="7992888" cy="1008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GB" b="1" u="sng" dirty="0" smtClean="0"/>
              <a:t>Scale</a:t>
            </a:r>
            <a:r>
              <a:rPr lang="en-GB" dirty="0" smtClean="0"/>
              <a:t> of </a:t>
            </a:r>
            <a:r>
              <a:rPr lang="en-GB" b="1" u="sng" dirty="0" smtClean="0"/>
              <a:t>government buildings</a:t>
            </a:r>
            <a:r>
              <a:rPr lang="en-GB" dirty="0" smtClean="0"/>
              <a:t>, t</a:t>
            </a:r>
            <a:r>
              <a:rPr lang="en-GB" b="1" u="sng" dirty="0" smtClean="0"/>
              <a:t>heatres</a:t>
            </a:r>
            <a:r>
              <a:rPr lang="en-GB" dirty="0" smtClean="0"/>
              <a:t> and </a:t>
            </a:r>
            <a:r>
              <a:rPr lang="en-GB" b="1" u="sng" dirty="0" smtClean="0"/>
              <a:t>religious buildings </a:t>
            </a:r>
            <a:r>
              <a:rPr lang="en-GB" dirty="0" smtClean="0"/>
              <a:t>is often meant to i</a:t>
            </a:r>
            <a:r>
              <a:rPr lang="en-GB" b="1" u="sng" dirty="0" smtClean="0"/>
              <a:t>mpress</a:t>
            </a:r>
            <a:r>
              <a:rPr lang="en-GB" dirty="0" smtClean="0"/>
              <a:t> and dwarf the vi</a:t>
            </a:r>
            <a:r>
              <a:rPr lang="en-GB" b="1" u="sng" dirty="0" smtClean="0"/>
              <a:t>ewe</a:t>
            </a:r>
            <a:r>
              <a:rPr lang="en-GB" dirty="0" smtClean="0"/>
              <a:t>r, while the proportions in a </a:t>
            </a:r>
            <a:r>
              <a:rPr lang="en-GB" b="1" u="sng" dirty="0" smtClean="0"/>
              <a:t>private home </a:t>
            </a:r>
            <a:r>
              <a:rPr lang="en-GB" dirty="0" smtClean="0"/>
              <a:t>are usually more according to </a:t>
            </a:r>
            <a:r>
              <a:rPr lang="en-GB" b="1" u="sng" dirty="0" smtClean="0"/>
              <a:t>human measure</a:t>
            </a:r>
            <a:r>
              <a:rPr lang="en-GB" dirty="0" smtClean="0"/>
              <a:t>.</a:t>
            </a:r>
          </a:p>
        </p:txBody>
      </p:sp>
      <p:pic>
        <p:nvPicPr>
          <p:cNvPr id="7" name="Content Placeholder 6" descr="CIMG41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268760"/>
            <a:ext cx="5852583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1666528" cy="362304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scale</a:t>
            </a:r>
            <a:endParaRPr lang="en-GB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971600" y="5849888"/>
            <a:ext cx="7992888" cy="1008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GB" dirty="0" smtClean="0"/>
              <a:t>Scale of government buildings, theatres and religious buildings is often </a:t>
            </a:r>
            <a:r>
              <a:rPr lang="en-GB" dirty="0" err="1" smtClean="0"/>
              <a:t>ment</a:t>
            </a:r>
            <a:r>
              <a:rPr lang="en-GB" dirty="0" smtClean="0"/>
              <a:t> to impress and dwarf the viewer, while the proportions in a private home are usually more according to human measure.</a:t>
            </a:r>
          </a:p>
        </p:txBody>
      </p:sp>
      <p:pic>
        <p:nvPicPr>
          <p:cNvPr id="10" name="Content Placeholder 9" descr="nyc-trinity-church-alta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48064" y="1196752"/>
            <a:ext cx="3296068" cy="4389437"/>
          </a:xfrm>
        </p:spPr>
      </p:pic>
      <p:pic>
        <p:nvPicPr>
          <p:cNvPr id="11" name="Picture 10" descr="architecture-school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060848"/>
            <a:ext cx="4536504" cy="3464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2386</TotalTime>
  <Words>1148</Words>
  <Application>Microsoft Office PowerPoint</Application>
  <PresentationFormat>On-screen Show (4:3)</PresentationFormat>
  <Paragraphs>121</Paragraphs>
  <Slides>60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Flow</vt:lpstr>
      <vt:lpstr>  Scale ,Ratio &amp;Proportion  </vt:lpstr>
      <vt:lpstr>scale</vt:lpstr>
      <vt:lpstr>scale</vt:lpstr>
      <vt:lpstr>scale</vt:lpstr>
      <vt:lpstr>scale</vt:lpstr>
      <vt:lpstr>scale</vt:lpstr>
      <vt:lpstr>scale</vt:lpstr>
      <vt:lpstr>scale</vt:lpstr>
      <vt:lpstr>scale</vt:lpstr>
      <vt:lpstr>scale</vt:lpstr>
      <vt:lpstr>scale</vt:lpstr>
      <vt:lpstr>Ratio</vt:lpstr>
      <vt:lpstr>Slide 13</vt:lpstr>
      <vt:lpstr>Slide 14</vt:lpstr>
      <vt:lpstr>Slide 15</vt:lpstr>
      <vt:lpstr>Slide 16</vt:lpstr>
      <vt:lpstr>Proportion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PROPORTION</vt:lpstr>
      <vt:lpstr>PROPORTION</vt:lpstr>
      <vt:lpstr>PROPORTION</vt:lpstr>
      <vt:lpstr>SCALE  &amp; PROPORTION Too Big, Too Small, Just Right</vt:lpstr>
      <vt:lpstr>Too Small.</vt:lpstr>
      <vt:lpstr>Just Right. </vt:lpstr>
      <vt:lpstr>Too Big.</vt:lpstr>
      <vt:lpstr>Too Small.</vt:lpstr>
      <vt:lpstr>Just Right.</vt:lpstr>
      <vt:lpstr>Too Tall.</vt:lpstr>
      <vt:lpstr>Too Short.</vt:lpstr>
      <vt:lpstr>Just Right.</vt:lpstr>
      <vt:lpstr>Too Big.</vt:lpstr>
      <vt:lpstr>Too Small.</vt:lpstr>
      <vt:lpstr>Just Right.</vt:lpstr>
      <vt:lpstr>Too Big.</vt:lpstr>
      <vt:lpstr>Too Small.</vt:lpstr>
      <vt:lpstr>Just Right.</vt:lpstr>
      <vt:lpstr>Too Little.</vt:lpstr>
      <vt:lpstr>Too Much.</vt:lpstr>
      <vt:lpstr>Just Right.</vt:lpstr>
      <vt:lpstr>Too Big.</vt:lpstr>
      <vt:lpstr>Too Little.</vt:lpstr>
      <vt:lpstr>Just Right.</vt:lpstr>
      <vt:lpstr>Too Big.</vt:lpstr>
      <vt:lpstr>Too Small.</vt:lpstr>
      <vt:lpstr>Just Right.</vt:lpstr>
      <vt:lpstr>Too Big.</vt:lpstr>
      <vt:lpstr>Too Small.</vt:lpstr>
      <vt:lpstr>Just Right.</vt:lpstr>
      <vt:lpstr>End of Lecture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93</cp:revision>
  <dcterms:created xsi:type="dcterms:W3CDTF">2010-10-17T19:06:26Z</dcterms:created>
  <dcterms:modified xsi:type="dcterms:W3CDTF">2012-02-10T20:50:36Z</dcterms:modified>
</cp:coreProperties>
</file>