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58" r:id="rId6"/>
    <p:sldId id="268" r:id="rId7"/>
    <p:sldId id="259" r:id="rId8"/>
    <p:sldId id="260" r:id="rId9"/>
    <p:sldId id="261" r:id="rId10"/>
    <p:sldId id="264" r:id="rId11"/>
    <p:sldId id="263" r:id="rId12"/>
    <p:sldId id="265" r:id="rId13"/>
    <p:sldId id="269" r:id="rId14"/>
    <p:sldId id="266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74" autoAdjust="0"/>
    <p:restoredTop sz="94660"/>
  </p:normalViewPr>
  <p:slideViewPr>
    <p:cSldViewPr>
      <p:cViewPr>
        <p:scale>
          <a:sx n="68" d="100"/>
          <a:sy n="68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aDeY\Desktop\&#1575;&#1604;&#1575;&#1593;&#1575;&#1583;&#1577;\BCH333\&#1589;&#1608;&#1585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/>
            </a:pPr>
            <a:r>
              <a:rPr lang="en-GB"/>
              <a:t>BSA standard curve </a:t>
            </a:r>
            <a:endParaRPr lang="ar-SA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[Book1.xlsx]ورقة1!$A$2:$A$10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</c:numCache>
            </c:numRef>
          </c:xVal>
          <c:yVal>
            <c:numRef>
              <c:f>[Book1.xlsx]ورقة1!$B$2:$B$10</c:f>
              <c:numCache>
                <c:formatCode>General</c:formatCode>
                <c:ptCount val="9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0.30000000000000016</c:v>
                </c:pt>
                <c:pt idx="4">
                  <c:v>0.4</c:v>
                </c:pt>
                <c:pt idx="5">
                  <c:v>0.5</c:v>
                </c:pt>
                <c:pt idx="6">
                  <c:v>0.60000000000000031</c:v>
                </c:pt>
                <c:pt idx="7">
                  <c:v>0.70000000000000029</c:v>
                </c:pt>
                <c:pt idx="8">
                  <c:v>0.8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884096"/>
        <c:axId val="80902400"/>
      </c:scatterChart>
      <c:valAx>
        <c:axId val="80884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BSA [mg/ml]</a:t>
                </a:r>
              </a:p>
              <a:p>
                <a:pPr>
                  <a:defRPr/>
                </a:pPr>
                <a:r>
                  <a:rPr lang="en-US"/>
                  <a:t>[known concentration of BSA] </a:t>
                </a:r>
                <a:endParaRPr lang="ar-S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902400"/>
        <c:crosses val="autoZero"/>
        <c:crossBetween val="midCat"/>
        <c:majorUnit val="1"/>
      </c:valAx>
      <c:valAx>
        <c:axId val="80902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O.D at....nm</a:t>
                </a:r>
                <a:endParaRPr lang="ar-SA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884096"/>
        <c:crosses val="autoZero"/>
        <c:crossBetween val="midCat"/>
      </c:valAx>
      <c:spPr>
        <a:ln w="12700"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ar-S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رابط مستقيم 4"/>
        <cdr:cNvSpPr/>
      </cdr:nvSpPr>
      <cdr:spPr>
        <a:xfrm xmlns:a="http://schemas.openxmlformats.org/drawingml/2006/main">
          <a:off x="-395536" y="-26369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ar-SA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C38A32A-50E4-4B8E-BD50-4C843EDD4454}" type="datetimeFigureOut">
              <a:rPr lang="ar-SA" smtClean="0"/>
              <a:pPr/>
              <a:t>04/11/34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EB24FB-0E8E-4ACD-B1ED-52832964FC3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640960" cy="1470025"/>
          </a:xfrm>
        </p:spPr>
        <p:txBody>
          <a:bodyPr>
            <a:noAutofit/>
          </a:bodyPr>
          <a:lstStyle/>
          <a:p>
            <a:pPr algn="ctr" rtl="0"/>
            <a:r>
              <a:rPr lang="en-US" sz="2800" b="1" dirty="0" smtClean="0">
                <a:latin typeface="Calibri" pitchFamily="34" charset="0"/>
              </a:rPr>
              <a:t>Scanning </a:t>
            </a:r>
            <a:r>
              <a:rPr lang="en-US" sz="2800" b="1" dirty="0" err="1" smtClean="0">
                <a:latin typeface="Calibri" pitchFamily="34" charset="0"/>
              </a:rPr>
              <a:t>spectrophotometry</a:t>
            </a:r>
            <a:r>
              <a:rPr lang="en-US" sz="2800" b="1" dirty="0" smtClean="0">
                <a:latin typeface="Calibri" pitchFamily="34" charset="0"/>
              </a:rPr>
              <a:t> and </a:t>
            </a:r>
            <a:r>
              <a:rPr lang="en-US" sz="2800" b="1" dirty="0" err="1" smtClean="0">
                <a:latin typeface="Calibri" pitchFamily="34" charset="0"/>
              </a:rPr>
              <a:t>spectrophotometric</a:t>
            </a:r>
            <a:r>
              <a:rPr lang="en-US" sz="2800" b="1" dirty="0" smtClean="0">
                <a:latin typeface="Calibri" pitchFamily="34" charset="0"/>
              </a:rPr>
              <a:t> determination of </a:t>
            </a:r>
            <a:r>
              <a:rPr lang="en-GB" sz="2800" b="1" dirty="0" smtClean="0">
                <a:latin typeface="Calibri" pitchFamily="34" charset="0"/>
              </a:rPr>
              <a:t>concentration</a:t>
            </a:r>
            <a:endParaRPr lang="ar-SA" sz="2800" b="1" dirty="0">
              <a:latin typeface="Calibri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4953000" cy="1752600"/>
          </a:xfrm>
        </p:spPr>
        <p:txBody>
          <a:bodyPr>
            <a:normAutofit/>
          </a:bodyPr>
          <a:lstStyle/>
          <a:p>
            <a:endParaRPr lang="en-US" sz="3200" b="1" dirty="0" smtClean="0">
              <a:latin typeface="Calibri" pitchFamily="34" charset="0"/>
            </a:endParaRPr>
          </a:p>
          <a:p>
            <a:r>
              <a:rPr lang="en-US" sz="3200" b="1" dirty="0" smtClean="0">
                <a:latin typeface="Calibri" pitchFamily="34" charset="0"/>
              </a:rPr>
              <a:t>BCH 333 [practical]</a:t>
            </a:r>
            <a:endParaRPr lang="ar-SA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9552" y="764704"/>
            <a:ext cx="82089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>
                <a:latin typeface="Calibri" pitchFamily="34" charset="0"/>
              </a:rPr>
              <a:t>Principle: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The </a:t>
            </a:r>
            <a:r>
              <a:rPr lang="en-US" dirty="0">
                <a:latin typeface="Calibri" pitchFamily="34" charset="0"/>
              </a:rPr>
              <a:t>absorption of light by a solution is described by the Beer-Lambert law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algn="l" rtl="0"/>
            <a:endParaRPr lang="en-US" sz="2000" dirty="0" smtClean="0">
              <a:latin typeface="Calibri" pitchFamily="34" charset="0"/>
            </a:endParaRPr>
          </a:p>
          <a:p>
            <a:pPr algn="l" rtl="0"/>
            <a:r>
              <a:rPr lang="en-US" sz="2000" dirty="0" smtClean="0">
                <a:latin typeface="Calibri" pitchFamily="34" charset="0"/>
              </a:rPr>
              <a:t>The law implies that there is  </a:t>
            </a:r>
            <a:r>
              <a:rPr lang="en-US" sz="2000" dirty="0">
                <a:latin typeface="Calibri" pitchFamily="34" charset="0"/>
              </a:rPr>
              <a:t>linear relationship between absorbance and concentration of an absorbing </a:t>
            </a:r>
            <a:r>
              <a:rPr lang="en-US" sz="2000" dirty="0" smtClean="0">
                <a:latin typeface="Calibri" pitchFamily="34" charset="0"/>
              </a:rPr>
              <a:t>species].</a:t>
            </a:r>
          </a:p>
          <a:p>
            <a:pPr algn="l" rtl="0"/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GB" dirty="0">
                <a:latin typeface="Calibri" pitchFamily="34" charset="0"/>
              </a:rPr>
              <a:t>A = 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GB" dirty="0" err="1">
                <a:latin typeface="Calibri" pitchFamily="34" charset="0"/>
              </a:rPr>
              <a:t>lc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r>
              <a:rPr lang="en-GB" dirty="0" smtClean="0">
                <a:latin typeface="Calibri" pitchFamily="34" charset="0"/>
              </a:rPr>
              <a:t>A= </a:t>
            </a:r>
            <a:r>
              <a:rPr lang="en-GB" dirty="0">
                <a:latin typeface="Calibri" pitchFamily="34" charset="0"/>
              </a:rPr>
              <a:t>is the </a:t>
            </a:r>
            <a:r>
              <a:rPr lang="en-GB" dirty="0" smtClean="0">
                <a:latin typeface="Calibri" pitchFamily="34" charset="0"/>
              </a:rPr>
              <a:t>absorbance.</a:t>
            </a:r>
          </a:p>
          <a:p>
            <a:pPr algn="l" rtl="0"/>
            <a:r>
              <a:rPr lang="el-GR" dirty="0" smtClean="0">
                <a:latin typeface="Calibri" pitchFamily="34" charset="0"/>
              </a:rPr>
              <a:t>ε </a:t>
            </a:r>
            <a:r>
              <a:rPr lang="el-GR" dirty="0">
                <a:latin typeface="Calibri" pitchFamily="34" charset="0"/>
              </a:rPr>
              <a:t>= </a:t>
            </a:r>
            <a:r>
              <a:rPr lang="en-GB" dirty="0">
                <a:latin typeface="Calibri" pitchFamily="34" charset="0"/>
              </a:rPr>
              <a:t>extinction(absorption) </a:t>
            </a:r>
            <a:r>
              <a:rPr lang="en-GB" dirty="0" smtClean="0">
                <a:latin typeface="Calibri" pitchFamily="34" charset="0"/>
              </a:rPr>
              <a:t>coefficient.</a:t>
            </a:r>
          </a:p>
          <a:p>
            <a:pPr algn="l" rtl="0"/>
            <a:r>
              <a:rPr lang="en-US" dirty="0" smtClean="0">
                <a:latin typeface="Calibri" pitchFamily="34" charset="0"/>
              </a:rPr>
              <a:t>l = length of the light path through the solution.</a:t>
            </a:r>
            <a:endParaRPr lang="en-GB" dirty="0" smtClean="0">
              <a:latin typeface="Calibri" pitchFamily="34" charset="0"/>
            </a:endParaRPr>
          </a:p>
          <a:p>
            <a:pPr algn="l" rtl="0"/>
            <a:r>
              <a:rPr lang="en-US" dirty="0">
                <a:latin typeface="Calibri" pitchFamily="34" charset="0"/>
              </a:rPr>
              <a:t>c = concentration of the absorbing </a:t>
            </a:r>
            <a:r>
              <a:rPr lang="en-US" dirty="0" smtClean="0">
                <a:latin typeface="Calibri" pitchFamily="34" charset="0"/>
              </a:rPr>
              <a:t>substance.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941797" y="5181298"/>
            <a:ext cx="574240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So, what does standard curve mean? </a:t>
            </a:r>
            <a:endParaRPr lang="ar-SA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836713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A standard curve: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- It is a graph that  shows the relationship  between different known concentrations of a substance and the absorbance at a specific wave length . </a:t>
            </a:r>
          </a:p>
          <a:p>
            <a:pPr algn="l" rtl="0"/>
            <a:r>
              <a:rPr lang="en-US" dirty="0" smtClean="0">
                <a:latin typeface="Calibri" pitchFamily="34" charset="0"/>
              </a:rPr>
              <a:t> </a:t>
            </a:r>
          </a:p>
          <a:p>
            <a:pPr algn="l" rtl="0"/>
            <a:r>
              <a:rPr lang="en-US" dirty="0" smtClean="0">
                <a:latin typeface="Calibri" pitchFamily="34" charset="0"/>
              </a:rPr>
              <a:t>-Standard curve are most commonly used to determine the concentration of a substance, using </a:t>
            </a:r>
            <a:r>
              <a:rPr lang="en-US" dirty="0">
                <a:latin typeface="Calibri" pitchFamily="34" charset="0"/>
              </a:rPr>
              <a:t>serial dilution of solutions of </a:t>
            </a:r>
            <a:r>
              <a:rPr lang="en-US" dirty="0" smtClean="0">
                <a:latin typeface="Calibri" pitchFamily="34" charset="0"/>
              </a:rPr>
              <a:t> known concentrations.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b="1" dirty="0" smtClean="0">
                <a:latin typeface="Calibri" pitchFamily="34" charset="0"/>
              </a:rPr>
              <a:t>For example</a:t>
            </a:r>
            <a:r>
              <a:rPr lang="en-US" dirty="0" smtClean="0">
                <a:latin typeface="Calibri" pitchFamily="34" charset="0"/>
              </a:rPr>
              <a:t>, a standard curve for protein concentration is often created using known concentrations of bovine serum albumin [BSA].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So, what is standard solutions???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522920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latin typeface="Calibri" pitchFamily="34" charset="0"/>
              </a:rPr>
              <a:t>standard solution</a:t>
            </a:r>
            <a:r>
              <a:rPr lang="en-US" dirty="0" smtClean="0">
                <a:latin typeface="Calibri" pitchFamily="34" charset="0"/>
              </a:rPr>
              <a:t> is a solution containing a precisely known concentration of an element or a substance. 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مخطط 5"/>
          <p:cNvGraphicFramePr/>
          <p:nvPr/>
        </p:nvGraphicFramePr>
        <p:xfrm>
          <a:off x="755576" y="1556792"/>
          <a:ext cx="71287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رابط مستقيم 9"/>
          <p:cNvCxnSpPr/>
          <p:nvPr/>
        </p:nvCxnSpPr>
        <p:spPr>
          <a:xfrm>
            <a:off x="1331640" y="4005064"/>
            <a:ext cx="316835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H="1">
            <a:off x="4499992" y="4005064"/>
            <a:ext cx="8384" cy="19442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051720" y="2852936"/>
            <a:ext cx="187220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1400" dirty="0" smtClean="0">
                <a:latin typeface="Calibri" pitchFamily="34" charset="0"/>
              </a:rPr>
              <a:t>Absorbance of the </a:t>
            </a:r>
          </a:p>
          <a:p>
            <a:pPr algn="ctr" rtl="0"/>
            <a:r>
              <a:rPr lang="en-GB" sz="1400" dirty="0" smtClean="0">
                <a:latin typeface="Calibri" pitchFamily="34" charset="0"/>
              </a:rPr>
              <a:t>” unknown solution” </a:t>
            </a:r>
            <a:endParaRPr lang="ar-SA" sz="1400" dirty="0">
              <a:latin typeface="Calibri" pitchFamily="34" charset="0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1475656" y="3356992"/>
            <a:ext cx="72008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5436096" y="4581128"/>
            <a:ext cx="1872207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1400" dirty="0" smtClean="0">
                <a:latin typeface="Calibri" pitchFamily="34" charset="0"/>
              </a:rPr>
              <a:t>Concentration of the </a:t>
            </a:r>
          </a:p>
          <a:p>
            <a:pPr algn="ctr" rtl="0"/>
            <a:r>
              <a:rPr lang="en-GB" sz="1400" dirty="0" smtClean="0">
                <a:latin typeface="Calibri" pitchFamily="34" charset="0"/>
              </a:rPr>
              <a:t>” unknown solution” </a:t>
            </a:r>
            <a:endParaRPr lang="ar-SA" sz="1400" dirty="0">
              <a:latin typeface="Calibri" pitchFamily="34" charset="0"/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>
            <a:off x="4572000" y="5157192"/>
            <a:ext cx="93610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323528" y="836712"/>
            <a:ext cx="80331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If the unknown solution has absorbance =0.45, the conc. From the curve will be ......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899592" y="112474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>
                <a:latin typeface="Calibri" pitchFamily="34" charset="0"/>
              </a:rPr>
              <a:t>To determine the concentration </a:t>
            </a:r>
            <a:r>
              <a:rPr lang="en-US" dirty="0">
                <a:latin typeface="Calibri" pitchFamily="34" charset="0"/>
              </a:rPr>
              <a:t>of an unknown </a:t>
            </a:r>
            <a:r>
              <a:rPr lang="en-GB" dirty="0" smtClean="0">
                <a:latin typeface="Calibri" pitchFamily="34" charset="0"/>
              </a:rPr>
              <a:t>solution:</a:t>
            </a:r>
            <a:endParaRPr lang="ar-SA" dirty="0"/>
          </a:p>
        </p:txBody>
      </p:sp>
      <p:cxnSp>
        <p:nvCxnSpPr>
          <p:cNvPr id="5" name="رابط بشكل مرفق 4"/>
          <p:cNvCxnSpPr/>
          <p:nvPr/>
        </p:nvCxnSpPr>
        <p:spPr>
          <a:xfrm rot="10800000" flipV="1">
            <a:off x="1187626" y="2060848"/>
            <a:ext cx="3312366" cy="8061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بشكل مرفق 12"/>
          <p:cNvCxnSpPr/>
          <p:nvPr/>
        </p:nvCxnSpPr>
        <p:spPr>
          <a:xfrm>
            <a:off x="4716016" y="2060848"/>
            <a:ext cx="3303984" cy="81970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251520" y="3250963"/>
            <a:ext cx="338437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latin typeface="Calibri" pitchFamily="34" charset="0"/>
              </a:rPr>
              <a:t>From </a:t>
            </a:r>
            <a:r>
              <a:rPr lang="en-US" b="1" dirty="0">
                <a:latin typeface="Calibri" pitchFamily="34" charset="0"/>
              </a:rPr>
              <a:t>standard </a:t>
            </a:r>
            <a:r>
              <a:rPr lang="en-US" b="1" dirty="0" smtClean="0">
                <a:latin typeface="Calibri" pitchFamily="34" charset="0"/>
              </a:rPr>
              <a:t>curve: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-Measure the absorbance of the “unknown solution” in order to determine the concentration.</a:t>
            </a:r>
          </a:p>
          <a:p>
            <a:pPr algn="l" rtl="0"/>
            <a:r>
              <a:rPr lang="en-US" dirty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…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6492237" y="3244334"/>
            <a:ext cx="195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Beer-Lambert </a:t>
            </a:r>
            <a:r>
              <a:rPr lang="en-US" b="1" dirty="0" smtClean="0">
                <a:latin typeface="Calibri" pitchFamily="34" charset="0"/>
              </a:rPr>
              <a:t>law: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220072" y="3789040"/>
            <a:ext cx="392392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latin typeface="Calibri" pitchFamily="34" charset="0"/>
              </a:rPr>
              <a:t>Using available information of any standard solution to determine the “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US" dirty="0" smtClean="0">
                <a:latin typeface="Calibri" pitchFamily="34" charset="0"/>
              </a:rPr>
              <a:t>”,</a:t>
            </a: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 then using these information to get the unknown concentration. </a:t>
            </a:r>
            <a:r>
              <a:rPr lang="en-US" dirty="0" smtClean="0">
                <a:latin typeface="Calibri" pitchFamily="34" charset="0"/>
              </a:rPr>
              <a:t>Using:</a:t>
            </a:r>
            <a:r>
              <a:rPr lang="en-GB" dirty="0">
                <a:latin typeface="Calibri" pitchFamily="34" charset="0"/>
              </a:rPr>
              <a:t>A = 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GB" dirty="0" err="1">
                <a:latin typeface="Calibri" pitchFamily="34" charset="0"/>
              </a:rPr>
              <a:t>lc</a:t>
            </a:r>
            <a:endParaRPr lang="en-GB" dirty="0">
              <a:latin typeface="Calibri" pitchFamily="34" charset="0"/>
            </a:endParaRP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Note: “</a:t>
            </a:r>
            <a:r>
              <a:rPr lang="el-GR" dirty="0">
                <a:latin typeface="Calibri" pitchFamily="34" charset="0"/>
              </a:rPr>
              <a:t>ε</a:t>
            </a:r>
            <a:r>
              <a:rPr lang="en-US" dirty="0" smtClean="0">
                <a:latin typeface="Calibri" pitchFamily="34" charset="0"/>
              </a:rPr>
              <a:t>” will changed if when the weave length changed. </a:t>
            </a:r>
            <a:endParaRPr lang="ar-S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1560" y="1268760"/>
            <a:ext cx="6817828" cy="563231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b="1" dirty="0" smtClean="0">
                <a:latin typeface="Calibri" pitchFamily="34" charset="0"/>
              </a:rPr>
              <a:t>Standard curve animation: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http://www.wellesley.edu/Biology/Concepts/Html/standardcurve.html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b="1" dirty="0" smtClean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 err="1" smtClean="0">
                <a:latin typeface="Calibri" pitchFamily="34" charset="0"/>
              </a:rPr>
              <a:t>Spectrophotometry</a:t>
            </a:r>
            <a:r>
              <a:rPr lang="en-GB" b="1" dirty="0" smtClean="0">
                <a:latin typeface="Calibri" pitchFamily="34" charset="0"/>
              </a:rPr>
              <a:t> Introduction:</a:t>
            </a:r>
          </a:p>
          <a:p>
            <a:pPr algn="l" rtl="0"/>
            <a:endParaRPr lang="en-GB" b="1" dirty="0" smtClean="0">
              <a:latin typeface="Calibri" pitchFamily="34" charset="0"/>
            </a:endParaRP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http://www.youtube.com/watch?v=qbCZbP6_j48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 smtClean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b="1" dirty="0" err="1" smtClean="0">
                <a:latin typeface="Calibri" pitchFamily="34" charset="0"/>
              </a:rPr>
              <a:t>Spectrophotometry</a:t>
            </a:r>
            <a:r>
              <a:rPr lang="en-GB" b="1" dirty="0" smtClean="0">
                <a:latin typeface="Calibri" pitchFamily="34" charset="0"/>
              </a:rPr>
              <a:t> Example </a:t>
            </a: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r>
              <a:rPr lang="en-GB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http://www.youtube.com/watch?v=VqAa_cmZ7OY&amp;feature=relmfu</a:t>
            </a:r>
          </a:p>
          <a:p>
            <a:pPr algn="l" rtl="0"/>
            <a:endParaRPr lang="en-GB" b="1" dirty="0" smtClean="0">
              <a:latin typeface="Calibri" pitchFamily="34" charset="0"/>
            </a:endParaRPr>
          </a:p>
          <a:p>
            <a:pPr algn="l" rtl="0"/>
            <a:endParaRPr lang="en-GB" b="1" dirty="0">
              <a:latin typeface="Calibri" pitchFamily="34" charset="0"/>
            </a:endParaRPr>
          </a:p>
          <a:p>
            <a:pPr algn="l" rtl="0"/>
            <a:endParaRPr lang="en-GB" b="1" dirty="0" smtClean="0">
              <a:latin typeface="Calibri" pitchFamily="34" charset="0"/>
            </a:endParaRPr>
          </a:p>
          <a:p>
            <a:pPr algn="l" rtl="0"/>
            <a:r>
              <a:rPr lang="en-GB" b="1" dirty="0" smtClean="0">
                <a:latin typeface="Calibri" pitchFamily="34" charset="0"/>
              </a:rPr>
              <a:t> </a:t>
            </a:r>
          </a:p>
          <a:p>
            <a:pPr algn="l" rtl="0"/>
            <a:endParaRPr lang="ar-SA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34078" r="62500" b="40328"/>
          <a:stretch>
            <a:fillRect/>
          </a:stretch>
        </p:blipFill>
        <p:spPr bwMode="auto">
          <a:xfrm>
            <a:off x="7308304" y="2204865"/>
            <a:ext cx="104688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1553" t="33094" r="62500" b="40328"/>
          <a:stretch>
            <a:fillRect/>
          </a:stretch>
        </p:blipFill>
        <p:spPr bwMode="auto">
          <a:xfrm>
            <a:off x="7308304" y="37890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21553" t="33094" r="62500" b="40328"/>
          <a:stretch>
            <a:fillRect/>
          </a:stretch>
        </p:blipFill>
        <p:spPr bwMode="auto">
          <a:xfrm>
            <a:off x="7308304" y="551723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>
                <a:latin typeface="Calibri" pitchFamily="34" charset="0"/>
              </a:rPr>
              <a:t>Objectives</a:t>
            </a:r>
            <a:r>
              <a:rPr lang="en-GB" b="1" dirty="0" smtClean="0">
                <a:latin typeface="Calibri" pitchFamily="34" charset="0"/>
              </a:rPr>
              <a:t>:</a:t>
            </a:r>
            <a:endParaRPr lang="ar-SA" dirty="0"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49424"/>
            <a:ext cx="8867328" cy="4325112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000" dirty="0" smtClean="0">
                <a:latin typeface="Calibri" pitchFamily="34" charset="0"/>
              </a:rPr>
              <a:t>1. What is absorption spectrum and determination of </a:t>
            </a:r>
            <a:r>
              <a:rPr lang="en-US" sz="2000" dirty="0" err="1" smtClean="0">
                <a:latin typeface="Calibri" pitchFamily="34" charset="0"/>
              </a:rPr>
              <a:t>λmax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algn="l" rtl="0">
              <a:buNone/>
            </a:pPr>
            <a:endParaRPr lang="en-US" sz="2000" dirty="0" smtClean="0">
              <a:latin typeface="Calibri" pitchFamily="34" charset="0"/>
            </a:endParaRPr>
          </a:p>
          <a:p>
            <a:pPr algn="l">
              <a:buNone/>
            </a:pPr>
            <a:r>
              <a:rPr lang="en-US" sz="2000" dirty="0" smtClean="0">
                <a:latin typeface="Calibri" pitchFamily="34" charset="0"/>
              </a:rPr>
              <a:t> 2. standard curve and determination of concentration of an unknown </a:t>
            </a:r>
            <a:r>
              <a:rPr lang="en-GB" sz="2000" dirty="0" smtClean="0">
                <a:latin typeface="Calibri" pitchFamily="34" charset="0"/>
              </a:rPr>
              <a:t>solution.</a:t>
            </a:r>
          </a:p>
          <a:p>
            <a:pPr algn="l">
              <a:buNone/>
            </a:pP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781" t="36047" r="21157" b="27532"/>
          <a:stretch>
            <a:fillRect/>
          </a:stretch>
        </p:blipFill>
        <p:spPr bwMode="auto">
          <a:xfrm>
            <a:off x="654376" y="1196752"/>
            <a:ext cx="7979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2740061" y="4293096"/>
            <a:ext cx="3614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Calibri" pitchFamily="34" charset="0"/>
              </a:rPr>
              <a:t>How a spectrophotometer works</a:t>
            </a:r>
            <a:endParaRPr lang="ar-SA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1560" y="836712"/>
            <a:ext cx="81369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Calibri" pitchFamily="34" charset="0"/>
              </a:rPr>
              <a:t>The </a:t>
            </a:r>
            <a:r>
              <a:rPr lang="en-US" sz="2000" b="1" dirty="0" smtClean="0">
                <a:latin typeface="Calibri" pitchFamily="34" charset="0"/>
              </a:rPr>
              <a:t>spectrophotometer: </a:t>
            </a:r>
            <a:r>
              <a:rPr lang="en-US" dirty="0" smtClean="0">
                <a:latin typeface="Calibri" pitchFamily="34" charset="0"/>
              </a:rPr>
              <a:t>it can be used to </a:t>
            </a:r>
            <a:r>
              <a:rPr lang="en-US" dirty="0">
                <a:latin typeface="Calibri" pitchFamily="34" charset="0"/>
              </a:rPr>
              <a:t>measure the amount of light absorbed by </a:t>
            </a:r>
            <a:r>
              <a:rPr lang="en-US" dirty="0" smtClean="0">
                <a:latin typeface="Calibri" pitchFamily="34" charset="0"/>
              </a:rPr>
              <a:t>a </a:t>
            </a:r>
            <a:r>
              <a:rPr lang="en-GB" dirty="0" smtClean="0">
                <a:latin typeface="Calibri" pitchFamily="34" charset="0"/>
              </a:rPr>
              <a:t>solution.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r>
              <a:rPr lang="en-GB" dirty="0" smtClean="0">
                <a:latin typeface="Calibri" pitchFamily="34" charset="0"/>
              </a:rPr>
              <a:t>-Using </a:t>
            </a:r>
            <a:r>
              <a:rPr lang="en-US" dirty="0" smtClean="0">
                <a:latin typeface="Calibri" pitchFamily="34" charset="0"/>
              </a:rPr>
              <a:t>the spectrophotometer, we can quantitatively measure absorbance, and this information can be used to determine the concentration of the absorbing molecule.</a:t>
            </a:r>
            <a:endParaRPr lang="ar-SA" dirty="0" smtClean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 smtClean="0"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A </a:t>
            </a:r>
            <a:r>
              <a:rPr lang="en-US" dirty="0">
                <a:latin typeface="Calibri" pitchFamily="34" charset="0"/>
              </a:rPr>
              <a:t>more concentrated solution will absorb more </a:t>
            </a:r>
            <a:r>
              <a:rPr lang="en-US" dirty="0" smtClean="0">
                <a:latin typeface="Calibri" pitchFamily="34" charset="0"/>
              </a:rPr>
              <a:t>light</a:t>
            </a:r>
            <a:r>
              <a:rPr lang="en-GB" dirty="0" smtClean="0">
                <a:latin typeface="Calibri" pitchFamily="34" charset="0"/>
              </a:rPr>
              <a:t> and </a:t>
            </a:r>
            <a:r>
              <a:rPr lang="en-GB" dirty="0" err="1" smtClean="0">
                <a:latin typeface="Calibri" pitchFamily="34" charset="0"/>
              </a:rPr>
              <a:t>transmists</a:t>
            </a:r>
            <a:r>
              <a:rPr lang="en-GB" dirty="0" smtClean="0">
                <a:latin typeface="Calibri" pitchFamily="34" charset="0"/>
              </a:rPr>
              <a:t> less .[why?]</a:t>
            </a: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r>
              <a:rPr lang="en-GB" dirty="0" smtClean="0">
                <a:latin typeface="Calibri" pitchFamily="34" charset="0"/>
              </a:rPr>
              <a:t>So, the </a:t>
            </a:r>
            <a:r>
              <a:rPr lang="en-US" dirty="0" smtClean="0">
                <a:latin typeface="Calibri" pitchFamily="34" charset="0"/>
              </a:rPr>
              <a:t>more concentrated solution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high absorbance value.</a:t>
            </a:r>
          </a:p>
          <a:p>
            <a:pPr algn="l" rtl="0"/>
            <a:endParaRPr lang="en-US" dirty="0">
              <a:latin typeface="Calibri" pitchFamily="34" charset="0"/>
              <a:sym typeface="Wingdings" pitchFamily="2" charset="2"/>
            </a:endParaRPr>
          </a:p>
          <a:p>
            <a:pPr algn="l" rtl="0"/>
            <a:r>
              <a:rPr lang="en-US" dirty="0" smtClean="0">
                <a:latin typeface="Calibri" pitchFamily="34" charset="0"/>
                <a:sym typeface="Wingdings" pitchFamily="2" charset="2"/>
              </a:rPr>
              <a:t>And Less </a:t>
            </a:r>
            <a:r>
              <a:rPr lang="en-US" dirty="0" smtClean="0">
                <a:latin typeface="Calibri" pitchFamily="34" charset="0"/>
              </a:rPr>
              <a:t>concentrated solution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 less absorbance value.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4499992" y="4005064"/>
            <a:ext cx="0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8" y="764704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latin typeface="Calibri" pitchFamily="34" charset="0"/>
              </a:rPr>
              <a:t>Absorption spectrum:</a:t>
            </a:r>
          </a:p>
          <a:p>
            <a:pPr algn="l" rtl="0"/>
            <a:r>
              <a:rPr lang="en-GB" dirty="0" smtClean="0">
                <a:latin typeface="Calibri" pitchFamily="34" charset="0"/>
              </a:rPr>
              <a:t>The curve that display the action or </a:t>
            </a:r>
            <a:r>
              <a:rPr lang="en-GB" dirty="0" err="1" smtClean="0">
                <a:latin typeface="Calibri" pitchFamily="34" charset="0"/>
              </a:rPr>
              <a:t>behavior</a:t>
            </a:r>
            <a:r>
              <a:rPr lang="en-GB" dirty="0" smtClean="0">
                <a:latin typeface="Calibri" pitchFamily="34" charset="0"/>
              </a:rPr>
              <a:t> of absorption of  molecule[solute] at different  weave lengths. </a:t>
            </a:r>
            <a:r>
              <a:rPr lang="en-GB" dirty="0">
                <a:latin typeface="Calibri" pitchFamily="34" charset="0"/>
              </a:rPr>
              <a:t>E</a:t>
            </a:r>
            <a:r>
              <a:rPr lang="en-GB" dirty="0" smtClean="0">
                <a:latin typeface="Calibri" pitchFamily="34" charset="0"/>
              </a:rPr>
              <a:t>very molecule has its own </a:t>
            </a:r>
            <a:r>
              <a:rPr lang="en-US" dirty="0" smtClean="0">
                <a:latin typeface="Calibri" pitchFamily="34" charset="0"/>
              </a:rPr>
              <a:t>Absorption spectrum, So it’s act as fingerprint for each molecule.</a:t>
            </a:r>
          </a:p>
          <a:p>
            <a:pPr algn="l" rtl="0"/>
            <a:endParaRPr lang="en-US" dirty="0" smtClean="0">
              <a:latin typeface="Calibri" pitchFamily="34" charset="0"/>
            </a:endParaRP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r>
              <a:rPr lang="el-GR" b="1" dirty="0" smtClean="0">
                <a:latin typeface="Calibri" pitchFamily="34" charset="0"/>
              </a:rPr>
              <a:t>λ</a:t>
            </a:r>
            <a:r>
              <a:rPr lang="en-GB" b="1" dirty="0" smtClean="0">
                <a:latin typeface="Calibri" pitchFamily="34" charset="0"/>
              </a:rPr>
              <a:t>max: </a:t>
            </a:r>
            <a:r>
              <a:rPr lang="en-GB" dirty="0" smtClean="0">
                <a:latin typeface="Calibri" pitchFamily="34" charset="0"/>
              </a:rPr>
              <a:t>it is the weave length at which the molecule has the  maximum absorbance at this weave length</a:t>
            </a:r>
            <a:r>
              <a:rPr lang="en-GB" dirty="0">
                <a:latin typeface="Calibri" pitchFamily="34" charset="0"/>
              </a:rPr>
              <a:t>.[best absorbance</a:t>
            </a:r>
            <a:r>
              <a:rPr lang="en-GB" dirty="0" smtClean="0">
                <a:latin typeface="Calibri" pitchFamily="34" charset="0"/>
              </a:rPr>
              <a:t>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ctr" rtl="0"/>
            <a:r>
              <a:rPr lang="en-GB" dirty="0" smtClean="0">
                <a:latin typeface="Calibri" pitchFamily="34" charset="0"/>
              </a:rPr>
              <a:t>[</a:t>
            </a:r>
            <a:r>
              <a:rPr lang="en-GB" dirty="0">
                <a:latin typeface="Calibri" pitchFamily="34" charset="0"/>
              </a:rPr>
              <a:t>the wavelength of </a:t>
            </a:r>
            <a:r>
              <a:rPr lang="en-GB" dirty="0" smtClean="0">
                <a:latin typeface="Calibri" pitchFamily="34" charset="0"/>
              </a:rPr>
              <a:t>maximum absorption </a:t>
            </a:r>
            <a:r>
              <a:rPr lang="en-GB" dirty="0">
                <a:latin typeface="Calibri" pitchFamily="34" charset="0"/>
              </a:rPr>
              <a:t>(</a:t>
            </a:r>
            <a:r>
              <a:rPr lang="el-GR" dirty="0">
                <a:latin typeface="Calibri" pitchFamily="34" charset="0"/>
              </a:rPr>
              <a:t>λ</a:t>
            </a:r>
            <a:r>
              <a:rPr lang="en-GB" dirty="0">
                <a:latin typeface="Calibri" pitchFamily="34" charset="0"/>
              </a:rPr>
              <a:t>max)</a:t>
            </a:r>
            <a:r>
              <a:rPr lang="en-GB" dirty="0" smtClean="0">
                <a:latin typeface="Calibri" pitchFamily="34" charset="0"/>
              </a:rPr>
              <a:t>]</a:t>
            </a:r>
          </a:p>
          <a:p>
            <a:pPr algn="l" rtl="0"/>
            <a:endParaRPr lang="en-GB" dirty="0">
              <a:latin typeface="Calibri" pitchFamily="34" charset="0"/>
            </a:endParaRPr>
          </a:p>
          <a:p>
            <a:pPr algn="l" rtl="0"/>
            <a:endParaRPr lang="en-GB" dirty="0" smtClean="0">
              <a:latin typeface="Calibri" pitchFamily="34" charset="0"/>
            </a:endParaRPr>
          </a:p>
          <a:p>
            <a:pPr algn="l" rtl="0"/>
            <a:endParaRPr lang="en-US" dirty="0">
              <a:latin typeface="Calibri" pitchFamily="34" charset="0"/>
            </a:endParaRPr>
          </a:p>
          <a:p>
            <a:pPr algn="l" rtl="0"/>
            <a:r>
              <a:rPr lang="en-US" dirty="0" smtClean="0">
                <a:latin typeface="Calibri" pitchFamily="34" charset="0"/>
              </a:rPr>
              <a:t> 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3761" r="19539" b="16972"/>
          <a:stretch/>
        </p:blipFill>
        <p:spPr>
          <a:xfrm>
            <a:off x="179512" y="515400"/>
            <a:ext cx="8640960" cy="556131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مربع نص 2"/>
          <p:cNvSpPr txBox="1"/>
          <p:nvPr/>
        </p:nvSpPr>
        <p:spPr>
          <a:xfrm>
            <a:off x="1775752" y="6099198"/>
            <a:ext cx="544847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>
                <a:latin typeface="Calibri" pitchFamily="34" charset="0"/>
              </a:rPr>
              <a:t>Absorption </a:t>
            </a:r>
            <a:r>
              <a:rPr lang="en-US" dirty="0" smtClean="0">
                <a:latin typeface="Calibri" pitchFamily="34" charset="0"/>
              </a:rPr>
              <a:t>spectrum curve and </a:t>
            </a:r>
            <a:r>
              <a:rPr lang="en-US" dirty="0">
                <a:latin typeface="Calibri" pitchFamily="34" charset="0"/>
              </a:rPr>
              <a:t>determination of </a:t>
            </a:r>
            <a:r>
              <a:rPr lang="en-US" dirty="0" err="1">
                <a:latin typeface="Calibri" pitchFamily="34" charset="0"/>
              </a:rPr>
              <a:t>λmax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ctr" rtl="0"/>
            <a:r>
              <a:rPr lang="en-US" b="1" dirty="0" smtClean="0">
                <a:latin typeface="Calibri" pitchFamily="34" charset="0"/>
              </a:rPr>
              <a:t> 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bsorption-spectru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361123" cy="5760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95536" y="908720"/>
            <a:ext cx="8807539" cy="286232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GB" sz="2000" b="1" dirty="0" smtClean="0">
                <a:latin typeface="Calibri" pitchFamily="34" charset="0"/>
              </a:rPr>
              <a:t>What is the benefit of studying  the </a:t>
            </a:r>
            <a:r>
              <a:rPr lang="en-US" sz="2000" b="1" dirty="0" smtClean="0">
                <a:latin typeface="Calibri" pitchFamily="34" charset="0"/>
              </a:rPr>
              <a:t>Absorption spectrum </a:t>
            </a:r>
            <a:r>
              <a:rPr lang="en-GB" sz="2000" b="1" dirty="0" smtClean="0">
                <a:latin typeface="Calibri" pitchFamily="34" charset="0"/>
              </a:rPr>
              <a:t>:  </a:t>
            </a:r>
          </a:p>
          <a:p>
            <a:pPr algn="l" rtl="0"/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l-GR" sz="2000" dirty="0" smtClean="0">
                <a:latin typeface="Calibri" pitchFamily="34" charset="0"/>
              </a:rPr>
              <a:t>λ</a:t>
            </a:r>
            <a:r>
              <a:rPr lang="en-GB" sz="2000" dirty="0" smtClean="0">
                <a:latin typeface="Calibri" pitchFamily="34" charset="0"/>
              </a:rPr>
              <a:t>max.</a:t>
            </a:r>
          </a:p>
          <a:p>
            <a:pPr algn="l" rtl="0">
              <a:buFontTx/>
              <a:buChar char="-"/>
            </a:pPr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sz="2000" dirty="0">
                <a:latin typeface="Calibri" pitchFamily="34" charset="0"/>
              </a:rPr>
              <a:t>used to identify </a:t>
            </a:r>
            <a:r>
              <a:rPr lang="en-GB" sz="2000" dirty="0" smtClean="0">
                <a:latin typeface="Calibri" pitchFamily="34" charset="0"/>
              </a:rPr>
              <a:t>substances.</a:t>
            </a:r>
          </a:p>
          <a:p>
            <a:pPr algn="l" rtl="0">
              <a:buFontTx/>
              <a:buChar char="-"/>
            </a:pPr>
            <a:endParaRPr lang="en-GB" sz="2000" b="1" dirty="0">
              <a:latin typeface="Calibri" pitchFamily="34" charset="0"/>
            </a:endParaRPr>
          </a:p>
          <a:p>
            <a:pPr algn="l" rtl="0">
              <a:buFontTx/>
              <a:buChar char="-"/>
            </a:pPr>
            <a:r>
              <a:rPr lang="en-GB" sz="2000" dirty="0" smtClean="0">
                <a:latin typeface="Calibri" pitchFamily="34" charset="0"/>
              </a:rPr>
              <a:t>It also can be used to know if there is any contamination with another molecule.</a:t>
            </a:r>
          </a:p>
          <a:p>
            <a:pPr algn="l" rtl="0">
              <a:buFontTx/>
              <a:buChar char="-"/>
            </a:pPr>
            <a:endParaRPr lang="en-GB" sz="2000" b="1" dirty="0" smtClean="0">
              <a:latin typeface="Calibri" pitchFamily="34" charset="0"/>
            </a:endParaRPr>
          </a:p>
          <a:p>
            <a:pPr algn="l" rtl="0">
              <a:buFontTx/>
              <a:buChar char="-"/>
            </a:pPr>
            <a:endParaRPr lang="ar-SA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554" t="33094" r="62499" b="39344"/>
          <a:stretch>
            <a:fillRect/>
          </a:stretch>
        </p:blipFill>
        <p:spPr bwMode="auto">
          <a:xfrm>
            <a:off x="6948264" y="4581128"/>
            <a:ext cx="1584176" cy="16428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539552" y="310583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http://www.youtube.com/watch?v=pxC6F7bK8CU</a:t>
            </a: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539552" y="206084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alibri" pitchFamily="34" charset="0"/>
              </a:rPr>
              <a:t>How does a spectrophotometer work? </a:t>
            </a:r>
            <a:endParaRPr lang="ar-SA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1848</TotalTime>
  <Words>569</Words>
  <Application>Microsoft Office PowerPoint</Application>
  <PresentationFormat>عرض على الشاشة (3:4)‏</PresentationFormat>
  <Paragraphs>118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حضري</vt:lpstr>
      <vt:lpstr>Scanning spectrophotometry and spectrophotometric determination of concentration</vt:lpstr>
      <vt:lpstr>Objectives: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 spectrophotometry and spectrophotometric determination of concentration</dc:title>
  <dc:creator>KaDeY</dc:creator>
  <cp:lastModifiedBy>لينة</cp:lastModifiedBy>
  <cp:revision>87</cp:revision>
  <dcterms:created xsi:type="dcterms:W3CDTF">2013-01-22T14:40:19Z</dcterms:created>
  <dcterms:modified xsi:type="dcterms:W3CDTF">2013-09-08T11:25:12Z</dcterms:modified>
</cp:coreProperties>
</file>