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67" r:id="rId4"/>
    <p:sldId id="262" r:id="rId5"/>
    <p:sldId id="258" r:id="rId6"/>
    <p:sldId id="268" r:id="rId7"/>
    <p:sldId id="259" r:id="rId8"/>
    <p:sldId id="260" r:id="rId9"/>
    <p:sldId id="261" r:id="rId10"/>
    <p:sldId id="264" r:id="rId11"/>
    <p:sldId id="263" r:id="rId12"/>
    <p:sldId id="265" r:id="rId13"/>
    <p:sldId id="269" r:id="rId14"/>
    <p:sldId id="266" r:id="rId1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074" autoAdjust="0"/>
    <p:restoredTop sz="94660"/>
  </p:normalViewPr>
  <p:slideViewPr>
    <p:cSldViewPr>
      <p:cViewPr>
        <p:scale>
          <a:sx n="68" d="100"/>
          <a:sy n="68" d="100"/>
        </p:scale>
        <p:origin x="-147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KaDeY\Desktop\&#1575;&#1604;&#1575;&#1593;&#1575;&#1583;&#1577;\BCH333\&#1589;&#1608;&#1585;\Book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algn="ctr" rtl="1">
              <a:defRPr/>
            </a:pPr>
            <a:r>
              <a:rPr lang="en-GB"/>
              <a:t>BSA standard curve </a:t>
            </a:r>
            <a:endParaRPr lang="ar-SA"/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marker>
            <c:symbol val="none"/>
          </c:marker>
          <c:xVal>
            <c:numRef>
              <c:f>[Book1.xlsx]ورقة1!$A$2:$A$10</c:f>
              <c:numCache>
                <c:formatCode>General</c:formatCode>
                <c:ptCount val="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</c:numCache>
            </c:numRef>
          </c:xVal>
          <c:yVal>
            <c:numRef>
              <c:f>[Book1.xlsx]ورقة1!$B$2:$B$10</c:f>
              <c:numCache>
                <c:formatCode>General</c:formatCode>
                <c:ptCount val="9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0.30000000000000016</c:v>
                </c:pt>
                <c:pt idx="4">
                  <c:v>0.4</c:v>
                </c:pt>
                <c:pt idx="5">
                  <c:v>0.5</c:v>
                </c:pt>
                <c:pt idx="6">
                  <c:v>0.60000000000000031</c:v>
                </c:pt>
                <c:pt idx="7">
                  <c:v>0.70000000000000029</c:v>
                </c:pt>
                <c:pt idx="8">
                  <c:v>0.8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0884096"/>
        <c:axId val="80902400"/>
      </c:scatterChart>
      <c:valAx>
        <c:axId val="8088409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BSA [mg/ml]</a:t>
                </a:r>
              </a:p>
              <a:p>
                <a:pPr>
                  <a:defRPr/>
                </a:pPr>
                <a:r>
                  <a:rPr lang="en-US"/>
                  <a:t>[known concentration of BSA] </a:t>
                </a:r>
                <a:endParaRPr lang="ar-SA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80902400"/>
        <c:crosses val="autoZero"/>
        <c:crossBetween val="midCat"/>
        <c:majorUnit val="1"/>
      </c:valAx>
      <c:valAx>
        <c:axId val="8090240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O.D at....nm</a:t>
                </a:r>
                <a:endParaRPr lang="ar-SA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80884096"/>
        <c:crosses val="autoZero"/>
        <c:crossBetween val="midCat"/>
      </c:valAx>
      <c:spPr>
        <a:ln w="12700"/>
      </c:spPr>
    </c:plotArea>
    <c:plotVisOnly val="1"/>
    <c:dispBlanksAs val="gap"/>
    <c:showDLblsOverMax val="0"/>
  </c:chart>
  <c:spPr>
    <a:solidFill>
      <a:schemeClr val="lt1"/>
    </a:solidFill>
    <a:ln w="19050" cap="flat" cmpd="sng" algn="ctr">
      <a:solidFill>
        <a:schemeClr val="dk1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ar-SA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0</cdr:x>
      <cdr:y>0</cdr:y>
    </cdr:to>
    <cdr:sp macro="" textlink="">
      <cdr:nvSpPr>
        <cdr:cNvPr id="5" name="رابط مستقيم 4"/>
        <cdr:cNvSpPr/>
      </cdr:nvSpPr>
      <cdr:spPr>
        <a:xfrm xmlns:a="http://schemas.openxmlformats.org/drawingml/2006/main">
          <a:off x="-395536" y="-2636912"/>
          <a:ext cx="0" cy="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ar-SA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مستطيل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مستطيل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مستطيل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مستطيل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مستطيل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مستطيل مستدير الزوايا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مستطيل مستدير الزوايا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مستطيل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مستطيل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0C38A32A-50E4-4B8E-BD50-4C843EDD4454}" type="datetimeFigureOut">
              <a:rPr lang="ar-SA" smtClean="0"/>
              <a:pPr/>
              <a:t>04/11/34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57EB24FB-0E8E-4ACD-B1ED-52832964FC3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8A32A-50E4-4B8E-BD50-4C843EDD4454}" type="datetimeFigureOut">
              <a:rPr lang="ar-SA" smtClean="0"/>
              <a:pPr/>
              <a:t>04/11/34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B24FB-0E8E-4ACD-B1ED-52832964FC3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8A32A-50E4-4B8E-BD50-4C843EDD4454}" type="datetimeFigureOut">
              <a:rPr lang="ar-SA" smtClean="0"/>
              <a:pPr/>
              <a:t>04/11/34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B24FB-0E8E-4ACD-B1ED-52832964FC3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8A32A-50E4-4B8E-BD50-4C843EDD4454}" type="datetimeFigureOut">
              <a:rPr lang="ar-SA" smtClean="0"/>
              <a:pPr/>
              <a:t>04/11/34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B24FB-0E8E-4ACD-B1ED-52832964FC3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8A32A-50E4-4B8E-BD50-4C843EDD4454}" type="datetimeFigureOut">
              <a:rPr lang="ar-SA" smtClean="0"/>
              <a:pPr/>
              <a:t>04/11/34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B24FB-0E8E-4ACD-B1ED-52832964FC3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8A32A-50E4-4B8E-BD50-4C843EDD4454}" type="datetimeFigureOut">
              <a:rPr lang="ar-SA" smtClean="0"/>
              <a:pPr/>
              <a:t>04/11/34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B24FB-0E8E-4ACD-B1ED-52832964FC3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6" name="عنصر نائب للتاريخ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C38A32A-50E4-4B8E-BD50-4C843EDD4454}" type="datetimeFigureOut">
              <a:rPr lang="ar-SA" smtClean="0"/>
              <a:pPr/>
              <a:t>04/11/34</a:t>
            </a:fld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7EB24FB-0E8E-4ACD-B1ED-52832964FC3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8" name="عنصر نائب للتذييل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0C38A32A-50E4-4B8E-BD50-4C843EDD4454}" type="datetimeFigureOut">
              <a:rPr lang="ar-SA" smtClean="0"/>
              <a:pPr/>
              <a:t>04/11/34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57EB24FB-0E8E-4ACD-B1ED-52832964FC3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8A32A-50E4-4B8E-BD50-4C843EDD4454}" type="datetimeFigureOut">
              <a:rPr lang="ar-SA" smtClean="0"/>
              <a:pPr/>
              <a:t>04/11/34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B24FB-0E8E-4ACD-B1ED-52832964FC3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8A32A-50E4-4B8E-BD50-4C843EDD4454}" type="datetimeFigureOut">
              <a:rPr lang="ar-SA" smtClean="0"/>
              <a:pPr/>
              <a:t>04/11/34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B24FB-0E8E-4ACD-B1ED-52832964FC3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8A32A-50E4-4B8E-BD50-4C843EDD4454}" type="datetimeFigureOut">
              <a:rPr lang="ar-SA" smtClean="0"/>
              <a:pPr/>
              <a:t>04/11/34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B24FB-0E8E-4ACD-B1ED-52832964FC3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مستطيل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مستطيل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مستطيل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مستطيل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مستطيل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مستطيل مستدير الزوايا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مستطيل مستدير الزوايا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مستطيل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مستطيل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مستطيل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مستطيل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مستطيل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مستطيل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0C38A32A-50E4-4B8E-BD50-4C843EDD4454}" type="datetimeFigureOut">
              <a:rPr lang="ar-SA" smtClean="0"/>
              <a:pPr/>
              <a:t>04/11/34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57EB24FB-0E8E-4ACD-B1ED-52832964FC37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r" rtl="1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r" rtl="1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r" rtl="1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r" rtl="1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79512" y="1844824"/>
            <a:ext cx="8640960" cy="1470025"/>
          </a:xfrm>
        </p:spPr>
        <p:txBody>
          <a:bodyPr>
            <a:noAutofit/>
          </a:bodyPr>
          <a:lstStyle/>
          <a:p>
            <a:pPr algn="ctr" rtl="0"/>
            <a:r>
              <a:rPr lang="en-US" sz="2800" b="1" dirty="0" smtClean="0">
                <a:latin typeface="Calibri" pitchFamily="34" charset="0"/>
              </a:rPr>
              <a:t>Scanning </a:t>
            </a:r>
            <a:r>
              <a:rPr lang="en-US" sz="2800" b="1" dirty="0" err="1" smtClean="0">
                <a:latin typeface="Calibri" pitchFamily="34" charset="0"/>
              </a:rPr>
              <a:t>spectrophotometry</a:t>
            </a:r>
            <a:r>
              <a:rPr lang="en-US" sz="2800" b="1" dirty="0" smtClean="0">
                <a:latin typeface="Calibri" pitchFamily="34" charset="0"/>
              </a:rPr>
              <a:t> and </a:t>
            </a:r>
            <a:r>
              <a:rPr lang="en-US" sz="2800" b="1" dirty="0" err="1" smtClean="0">
                <a:latin typeface="Calibri" pitchFamily="34" charset="0"/>
              </a:rPr>
              <a:t>spectrophotometric</a:t>
            </a:r>
            <a:r>
              <a:rPr lang="en-US" sz="2800" b="1" dirty="0" smtClean="0">
                <a:latin typeface="Calibri" pitchFamily="34" charset="0"/>
              </a:rPr>
              <a:t> determination of </a:t>
            </a:r>
            <a:r>
              <a:rPr lang="en-GB" sz="2800" b="1" dirty="0" smtClean="0">
                <a:latin typeface="Calibri" pitchFamily="34" charset="0"/>
              </a:rPr>
              <a:t>concentration</a:t>
            </a:r>
            <a:endParaRPr lang="ar-SA" sz="2800" b="1" dirty="0">
              <a:latin typeface="Calibri" pitchFamily="34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467544" y="3933056"/>
            <a:ext cx="4953000" cy="1752600"/>
          </a:xfrm>
        </p:spPr>
        <p:txBody>
          <a:bodyPr>
            <a:normAutofit/>
          </a:bodyPr>
          <a:lstStyle/>
          <a:p>
            <a:endParaRPr lang="en-US" sz="3200" b="1" dirty="0" smtClean="0">
              <a:latin typeface="Calibri" pitchFamily="34" charset="0"/>
            </a:endParaRPr>
          </a:p>
          <a:p>
            <a:r>
              <a:rPr lang="en-US" sz="3200" b="1" dirty="0" smtClean="0">
                <a:latin typeface="Calibri" pitchFamily="34" charset="0"/>
              </a:rPr>
              <a:t>BCH 333 [practical]</a:t>
            </a:r>
            <a:endParaRPr lang="ar-SA" sz="32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539552" y="764704"/>
            <a:ext cx="8208912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GB" sz="2000" b="1" dirty="0">
                <a:latin typeface="Calibri" pitchFamily="34" charset="0"/>
              </a:rPr>
              <a:t>Principle:</a:t>
            </a:r>
          </a:p>
          <a:p>
            <a:pPr algn="l" rtl="0"/>
            <a:endParaRPr lang="en-US" dirty="0" smtClean="0">
              <a:latin typeface="Calibri" pitchFamily="34" charset="0"/>
            </a:endParaRPr>
          </a:p>
          <a:p>
            <a:pPr algn="l" rtl="0"/>
            <a:r>
              <a:rPr lang="en-US" dirty="0" smtClean="0">
                <a:latin typeface="Calibri" pitchFamily="34" charset="0"/>
              </a:rPr>
              <a:t>The </a:t>
            </a:r>
            <a:r>
              <a:rPr lang="en-US" dirty="0">
                <a:latin typeface="Calibri" pitchFamily="34" charset="0"/>
              </a:rPr>
              <a:t>absorption of light by a solution is described by the Beer-Lambert law</a:t>
            </a:r>
            <a:r>
              <a:rPr lang="en-US" dirty="0" smtClean="0">
                <a:latin typeface="Calibri" pitchFamily="34" charset="0"/>
              </a:rPr>
              <a:t>:</a:t>
            </a:r>
          </a:p>
          <a:p>
            <a:pPr algn="l" rtl="0"/>
            <a:endParaRPr lang="en-US" sz="2000" dirty="0" smtClean="0">
              <a:latin typeface="Calibri" pitchFamily="34" charset="0"/>
            </a:endParaRPr>
          </a:p>
          <a:p>
            <a:pPr algn="l" rtl="0"/>
            <a:r>
              <a:rPr lang="en-US" sz="2000" dirty="0" smtClean="0">
                <a:latin typeface="Calibri" pitchFamily="34" charset="0"/>
              </a:rPr>
              <a:t>The law implies that there is  </a:t>
            </a:r>
            <a:r>
              <a:rPr lang="en-US" sz="2000" dirty="0">
                <a:latin typeface="Calibri" pitchFamily="34" charset="0"/>
              </a:rPr>
              <a:t>linear relationship between absorbance and concentration of an absorbing </a:t>
            </a:r>
            <a:r>
              <a:rPr lang="en-US" sz="2000" dirty="0" smtClean="0">
                <a:latin typeface="Calibri" pitchFamily="34" charset="0"/>
              </a:rPr>
              <a:t>species].</a:t>
            </a:r>
          </a:p>
          <a:p>
            <a:pPr algn="l" rtl="0"/>
            <a:endParaRPr lang="en-US" sz="2000" dirty="0">
              <a:latin typeface="Calibri" pitchFamily="34" charset="0"/>
            </a:endParaRPr>
          </a:p>
          <a:p>
            <a:pPr algn="l" rtl="0"/>
            <a:r>
              <a:rPr lang="en-GB" dirty="0">
                <a:latin typeface="Calibri" pitchFamily="34" charset="0"/>
              </a:rPr>
              <a:t>A = </a:t>
            </a:r>
            <a:r>
              <a:rPr lang="el-GR" dirty="0">
                <a:latin typeface="Calibri" pitchFamily="34" charset="0"/>
              </a:rPr>
              <a:t>ε</a:t>
            </a:r>
            <a:r>
              <a:rPr lang="en-GB" dirty="0" err="1">
                <a:latin typeface="Calibri" pitchFamily="34" charset="0"/>
              </a:rPr>
              <a:t>lc</a:t>
            </a:r>
            <a:endParaRPr lang="en-GB" dirty="0">
              <a:latin typeface="Calibri" pitchFamily="34" charset="0"/>
            </a:endParaRPr>
          </a:p>
          <a:p>
            <a:pPr algn="l" rtl="0"/>
            <a:endParaRPr lang="en-GB" dirty="0" smtClean="0">
              <a:latin typeface="Calibri" pitchFamily="34" charset="0"/>
            </a:endParaRPr>
          </a:p>
          <a:p>
            <a:pPr algn="l" rtl="0"/>
            <a:r>
              <a:rPr lang="en-GB" dirty="0" smtClean="0">
                <a:latin typeface="Calibri" pitchFamily="34" charset="0"/>
              </a:rPr>
              <a:t>A= </a:t>
            </a:r>
            <a:r>
              <a:rPr lang="en-GB" dirty="0">
                <a:latin typeface="Calibri" pitchFamily="34" charset="0"/>
              </a:rPr>
              <a:t>is the </a:t>
            </a:r>
            <a:r>
              <a:rPr lang="en-GB" dirty="0" smtClean="0">
                <a:latin typeface="Calibri" pitchFamily="34" charset="0"/>
              </a:rPr>
              <a:t>absorbance.</a:t>
            </a:r>
          </a:p>
          <a:p>
            <a:pPr algn="l" rtl="0"/>
            <a:r>
              <a:rPr lang="el-GR" dirty="0" smtClean="0">
                <a:latin typeface="Calibri" pitchFamily="34" charset="0"/>
              </a:rPr>
              <a:t>ε </a:t>
            </a:r>
            <a:r>
              <a:rPr lang="el-GR" dirty="0">
                <a:latin typeface="Calibri" pitchFamily="34" charset="0"/>
              </a:rPr>
              <a:t>= </a:t>
            </a:r>
            <a:r>
              <a:rPr lang="en-GB" dirty="0">
                <a:latin typeface="Calibri" pitchFamily="34" charset="0"/>
              </a:rPr>
              <a:t>extinction(absorption) </a:t>
            </a:r>
            <a:r>
              <a:rPr lang="en-GB" dirty="0" smtClean="0">
                <a:latin typeface="Calibri" pitchFamily="34" charset="0"/>
              </a:rPr>
              <a:t>coefficient.</a:t>
            </a:r>
          </a:p>
          <a:p>
            <a:pPr algn="l" rtl="0"/>
            <a:r>
              <a:rPr lang="en-US" dirty="0" smtClean="0">
                <a:latin typeface="Calibri" pitchFamily="34" charset="0"/>
              </a:rPr>
              <a:t>l = length of the light path through the solution.</a:t>
            </a:r>
            <a:endParaRPr lang="en-GB" dirty="0" smtClean="0">
              <a:latin typeface="Calibri" pitchFamily="34" charset="0"/>
            </a:endParaRPr>
          </a:p>
          <a:p>
            <a:pPr algn="l" rtl="0"/>
            <a:r>
              <a:rPr lang="en-US" dirty="0">
                <a:latin typeface="Calibri" pitchFamily="34" charset="0"/>
              </a:rPr>
              <a:t>c = concentration of the absorbing </a:t>
            </a:r>
            <a:r>
              <a:rPr lang="en-US" dirty="0" smtClean="0">
                <a:latin typeface="Calibri" pitchFamily="34" charset="0"/>
              </a:rPr>
              <a:t>substance.</a:t>
            </a:r>
          </a:p>
          <a:p>
            <a:pPr algn="l" rtl="0"/>
            <a:endParaRPr lang="en-US" dirty="0">
              <a:latin typeface="Calibri" pitchFamily="34" charset="0"/>
            </a:endParaRPr>
          </a:p>
          <a:p>
            <a:pPr algn="l" rtl="0"/>
            <a:endParaRPr lang="en-US" dirty="0" smtClean="0">
              <a:latin typeface="Calibri" pitchFamily="34" charset="0"/>
            </a:endParaRPr>
          </a:p>
          <a:p>
            <a:pPr algn="l" rtl="0"/>
            <a:endParaRPr lang="ar-SA" dirty="0">
              <a:latin typeface="Calibri" pitchFamily="34" charset="0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1941797" y="5181298"/>
            <a:ext cx="5742405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800" b="1" dirty="0" smtClean="0">
                <a:latin typeface="Calibri" pitchFamily="34" charset="0"/>
              </a:rPr>
              <a:t>So, what does standard curve mean? </a:t>
            </a:r>
            <a:endParaRPr lang="ar-SA" sz="28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95536" y="836713"/>
            <a:ext cx="8568952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000" b="1" dirty="0" smtClean="0">
                <a:latin typeface="Calibri" pitchFamily="34" charset="0"/>
              </a:rPr>
              <a:t>A standard curve:</a:t>
            </a:r>
          </a:p>
          <a:p>
            <a:pPr algn="l" rtl="0"/>
            <a:endParaRPr lang="en-US" dirty="0" smtClean="0">
              <a:latin typeface="Calibri" pitchFamily="34" charset="0"/>
            </a:endParaRPr>
          </a:p>
          <a:p>
            <a:pPr algn="l" rtl="0"/>
            <a:r>
              <a:rPr lang="en-US" dirty="0" smtClean="0">
                <a:latin typeface="Calibri" pitchFamily="34" charset="0"/>
              </a:rPr>
              <a:t>- It is a graph that  shows the relationship  between different known concentrations of a substance and the absorbance at a specific wave length . </a:t>
            </a:r>
          </a:p>
          <a:p>
            <a:pPr algn="l" rtl="0"/>
            <a:r>
              <a:rPr lang="en-US" dirty="0" smtClean="0">
                <a:latin typeface="Calibri" pitchFamily="34" charset="0"/>
              </a:rPr>
              <a:t> </a:t>
            </a:r>
          </a:p>
          <a:p>
            <a:pPr algn="l" rtl="0"/>
            <a:r>
              <a:rPr lang="en-US" dirty="0" smtClean="0">
                <a:latin typeface="Calibri" pitchFamily="34" charset="0"/>
              </a:rPr>
              <a:t>-Standard curve are most commonly used to determine the concentration of a substance, using </a:t>
            </a:r>
            <a:r>
              <a:rPr lang="en-US" dirty="0">
                <a:latin typeface="Calibri" pitchFamily="34" charset="0"/>
              </a:rPr>
              <a:t>serial dilution of solutions of </a:t>
            </a:r>
            <a:r>
              <a:rPr lang="en-US" dirty="0" smtClean="0">
                <a:latin typeface="Calibri" pitchFamily="34" charset="0"/>
              </a:rPr>
              <a:t> known concentrations.</a:t>
            </a:r>
          </a:p>
          <a:p>
            <a:pPr algn="l" rtl="0"/>
            <a:endParaRPr lang="en-US" dirty="0" smtClean="0">
              <a:latin typeface="Calibri" pitchFamily="34" charset="0"/>
            </a:endParaRPr>
          </a:p>
          <a:p>
            <a:pPr algn="l" rtl="0"/>
            <a:endParaRPr lang="en-US" dirty="0">
              <a:latin typeface="Calibri" pitchFamily="34" charset="0"/>
            </a:endParaRPr>
          </a:p>
          <a:p>
            <a:pPr algn="l" rtl="0"/>
            <a:endParaRPr lang="en-US" dirty="0" smtClean="0">
              <a:latin typeface="Calibri" pitchFamily="34" charset="0"/>
            </a:endParaRPr>
          </a:p>
          <a:p>
            <a:pPr algn="l" rtl="0"/>
            <a:endParaRPr lang="en-US" dirty="0">
              <a:latin typeface="Calibri" pitchFamily="34" charset="0"/>
            </a:endParaRPr>
          </a:p>
          <a:p>
            <a:pPr algn="l" rtl="0"/>
            <a:r>
              <a:rPr lang="en-US" b="1" dirty="0" smtClean="0">
                <a:latin typeface="Calibri" pitchFamily="34" charset="0"/>
              </a:rPr>
              <a:t>For example</a:t>
            </a:r>
            <a:r>
              <a:rPr lang="en-US" dirty="0" smtClean="0">
                <a:latin typeface="Calibri" pitchFamily="34" charset="0"/>
              </a:rPr>
              <a:t>, a standard curve for protein concentration is often created using known concentrations of bovine serum albumin [BSA].</a:t>
            </a:r>
          </a:p>
          <a:p>
            <a:pPr algn="l" rtl="0"/>
            <a:endParaRPr lang="en-US" dirty="0" smtClean="0">
              <a:latin typeface="Calibri" pitchFamily="34" charset="0"/>
            </a:endParaRPr>
          </a:p>
          <a:p>
            <a:pPr algn="l" rtl="0"/>
            <a:r>
              <a:rPr lang="en-US" dirty="0" smtClean="0">
                <a:latin typeface="Calibri" pitchFamily="34" charset="0"/>
              </a:rPr>
              <a:t>So, what is standard solutions???</a:t>
            </a:r>
          </a:p>
          <a:p>
            <a:pPr algn="l" rtl="0"/>
            <a:endParaRPr lang="ar-SA" dirty="0">
              <a:latin typeface="Calibri" pitchFamily="34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395536" y="5229200"/>
            <a:ext cx="83529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b="1" dirty="0" smtClean="0">
                <a:latin typeface="Calibri" pitchFamily="34" charset="0"/>
              </a:rPr>
              <a:t>standard solution</a:t>
            </a:r>
            <a:r>
              <a:rPr lang="en-US" dirty="0" smtClean="0">
                <a:latin typeface="Calibri" pitchFamily="34" charset="0"/>
              </a:rPr>
              <a:t> is a solution containing a precisely known concentration of an element or a substance. </a:t>
            </a:r>
            <a:endParaRPr lang="ar-SA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مخطط 5"/>
          <p:cNvGraphicFramePr/>
          <p:nvPr/>
        </p:nvGraphicFramePr>
        <p:xfrm>
          <a:off x="755576" y="1556792"/>
          <a:ext cx="7128792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0" name="رابط مستقيم 9"/>
          <p:cNvCxnSpPr/>
          <p:nvPr/>
        </p:nvCxnSpPr>
        <p:spPr>
          <a:xfrm>
            <a:off x="1331640" y="4005064"/>
            <a:ext cx="3168352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رابط مستقيم 12"/>
          <p:cNvCxnSpPr/>
          <p:nvPr/>
        </p:nvCxnSpPr>
        <p:spPr>
          <a:xfrm flipH="1">
            <a:off x="4499992" y="4005064"/>
            <a:ext cx="8384" cy="1944216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مربع نص 19"/>
          <p:cNvSpPr txBox="1"/>
          <p:nvPr/>
        </p:nvSpPr>
        <p:spPr>
          <a:xfrm>
            <a:off x="2051720" y="2852936"/>
            <a:ext cx="1872207" cy="52322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 rtl="0"/>
            <a:r>
              <a:rPr lang="en-GB" sz="1400" dirty="0" smtClean="0">
                <a:latin typeface="Calibri" pitchFamily="34" charset="0"/>
              </a:rPr>
              <a:t>Absorbance of the </a:t>
            </a:r>
          </a:p>
          <a:p>
            <a:pPr algn="ctr" rtl="0"/>
            <a:r>
              <a:rPr lang="en-GB" sz="1400" dirty="0" smtClean="0">
                <a:latin typeface="Calibri" pitchFamily="34" charset="0"/>
              </a:rPr>
              <a:t>” unknown solution” </a:t>
            </a:r>
            <a:endParaRPr lang="ar-SA" sz="1400" dirty="0">
              <a:latin typeface="Calibri" pitchFamily="34" charset="0"/>
            </a:endParaRPr>
          </a:p>
        </p:txBody>
      </p:sp>
      <p:cxnSp>
        <p:nvCxnSpPr>
          <p:cNvPr id="25" name="رابط كسهم مستقيم 24"/>
          <p:cNvCxnSpPr/>
          <p:nvPr/>
        </p:nvCxnSpPr>
        <p:spPr>
          <a:xfrm flipH="1">
            <a:off x="1475656" y="3356992"/>
            <a:ext cx="720080" cy="57606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مربع نص 25"/>
          <p:cNvSpPr txBox="1"/>
          <p:nvPr/>
        </p:nvSpPr>
        <p:spPr>
          <a:xfrm>
            <a:off x="5436096" y="4581128"/>
            <a:ext cx="1872207" cy="52322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 rtl="0"/>
            <a:r>
              <a:rPr lang="en-GB" sz="1400" dirty="0" smtClean="0">
                <a:latin typeface="Calibri" pitchFamily="34" charset="0"/>
              </a:rPr>
              <a:t>Concentration of the </a:t>
            </a:r>
          </a:p>
          <a:p>
            <a:pPr algn="ctr" rtl="0"/>
            <a:r>
              <a:rPr lang="en-GB" sz="1400" dirty="0" smtClean="0">
                <a:latin typeface="Calibri" pitchFamily="34" charset="0"/>
              </a:rPr>
              <a:t>” unknown solution” </a:t>
            </a:r>
            <a:endParaRPr lang="ar-SA" sz="1400" dirty="0">
              <a:latin typeface="Calibri" pitchFamily="34" charset="0"/>
            </a:endParaRPr>
          </a:p>
        </p:txBody>
      </p:sp>
      <p:cxnSp>
        <p:nvCxnSpPr>
          <p:cNvPr id="27" name="رابط كسهم مستقيم 26"/>
          <p:cNvCxnSpPr/>
          <p:nvPr/>
        </p:nvCxnSpPr>
        <p:spPr>
          <a:xfrm flipH="1">
            <a:off x="4572000" y="5157192"/>
            <a:ext cx="936104" cy="72008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مربع نص 29"/>
          <p:cNvSpPr txBox="1"/>
          <p:nvPr/>
        </p:nvSpPr>
        <p:spPr>
          <a:xfrm>
            <a:off x="323528" y="836712"/>
            <a:ext cx="8033161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GB" dirty="0" smtClean="0">
                <a:latin typeface="Calibri" pitchFamily="34" charset="0"/>
              </a:rPr>
              <a:t>If the unknown solution has absorbance =0.45, the conc. From the curve will be ......</a:t>
            </a:r>
            <a:endParaRPr lang="ar-SA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899592" y="1124744"/>
            <a:ext cx="720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US" dirty="0" smtClean="0">
                <a:latin typeface="Calibri" pitchFamily="34" charset="0"/>
              </a:rPr>
              <a:t>To determine the concentration </a:t>
            </a:r>
            <a:r>
              <a:rPr lang="en-US" dirty="0">
                <a:latin typeface="Calibri" pitchFamily="34" charset="0"/>
              </a:rPr>
              <a:t>of an unknown </a:t>
            </a:r>
            <a:r>
              <a:rPr lang="en-GB" dirty="0" smtClean="0">
                <a:latin typeface="Calibri" pitchFamily="34" charset="0"/>
              </a:rPr>
              <a:t>solution:</a:t>
            </a:r>
            <a:endParaRPr lang="ar-SA" dirty="0"/>
          </a:p>
        </p:txBody>
      </p:sp>
      <p:cxnSp>
        <p:nvCxnSpPr>
          <p:cNvPr id="5" name="رابط بشكل مرفق 4"/>
          <p:cNvCxnSpPr/>
          <p:nvPr/>
        </p:nvCxnSpPr>
        <p:spPr>
          <a:xfrm rot="10800000" flipV="1">
            <a:off x="1187626" y="2060848"/>
            <a:ext cx="3312366" cy="80610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رابط بشكل مرفق 12"/>
          <p:cNvCxnSpPr/>
          <p:nvPr/>
        </p:nvCxnSpPr>
        <p:spPr>
          <a:xfrm>
            <a:off x="4716016" y="2060848"/>
            <a:ext cx="3303984" cy="819708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مربع نص 19"/>
          <p:cNvSpPr txBox="1"/>
          <p:nvPr/>
        </p:nvSpPr>
        <p:spPr>
          <a:xfrm>
            <a:off x="251520" y="3250963"/>
            <a:ext cx="3384376" cy="17543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b="1" dirty="0" smtClean="0">
                <a:latin typeface="Calibri" pitchFamily="34" charset="0"/>
              </a:rPr>
              <a:t>From </a:t>
            </a:r>
            <a:r>
              <a:rPr lang="en-US" b="1" dirty="0">
                <a:latin typeface="Calibri" pitchFamily="34" charset="0"/>
              </a:rPr>
              <a:t>standard </a:t>
            </a:r>
            <a:r>
              <a:rPr lang="en-US" b="1" dirty="0" smtClean="0">
                <a:latin typeface="Calibri" pitchFamily="34" charset="0"/>
              </a:rPr>
              <a:t>curve:</a:t>
            </a:r>
          </a:p>
          <a:p>
            <a:pPr algn="l" rtl="0"/>
            <a:endParaRPr lang="en-US" dirty="0">
              <a:latin typeface="Calibri" pitchFamily="34" charset="0"/>
            </a:endParaRPr>
          </a:p>
          <a:p>
            <a:pPr algn="l" rtl="0"/>
            <a:r>
              <a:rPr lang="en-US" dirty="0" smtClean="0">
                <a:latin typeface="Calibri" pitchFamily="34" charset="0"/>
              </a:rPr>
              <a:t>-Measure the absorbance of the “unknown solution” in order to determine the concentration.</a:t>
            </a:r>
          </a:p>
          <a:p>
            <a:pPr algn="l" rtl="0"/>
            <a:r>
              <a:rPr lang="en-US" dirty="0">
                <a:latin typeface="Calibri" pitchFamily="34" charset="0"/>
              </a:rPr>
              <a:t>-</a:t>
            </a:r>
            <a:r>
              <a:rPr lang="en-US" dirty="0" smtClean="0">
                <a:latin typeface="Calibri" pitchFamily="34" charset="0"/>
              </a:rPr>
              <a:t> …</a:t>
            </a:r>
            <a:endParaRPr lang="ar-SA" dirty="0">
              <a:latin typeface="Calibri" pitchFamily="34" charset="0"/>
            </a:endParaRPr>
          </a:p>
        </p:txBody>
      </p:sp>
      <p:sp>
        <p:nvSpPr>
          <p:cNvPr id="23" name="مستطيل 22"/>
          <p:cNvSpPr/>
          <p:nvPr/>
        </p:nvSpPr>
        <p:spPr>
          <a:xfrm>
            <a:off x="6492237" y="3244334"/>
            <a:ext cx="19541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Calibri" pitchFamily="34" charset="0"/>
              </a:rPr>
              <a:t>Beer-Lambert </a:t>
            </a:r>
            <a:r>
              <a:rPr lang="en-US" b="1" dirty="0" smtClean="0">
                <a:latin typeface="Calibri" pitchFamily="34" charset="0"/>
              </a:rPr>
              <a:t>law:</a:t>
            </a:r>
          </a:p>
        </p:txBody>
      </p:sp>
      <p:sp>
        <p:nvSpPr>
          <p:cNvPr id="24" name="مربع نص 23"/>
          <p:cNvSpPr txBox="1"/>
          <p:nvPr/>
        </p:nvSpPr>
        <p:spPr>
          <a:xfrm>
            <a:off x="5220072" y="3789040"/>
            <a:ext cx="3923928" cy="31393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>
                <a:latin typeface="Calibri" pitchFamily="34" charset="0"/>
              </a:rPr>
              <a:t>Using available information of any standard solution to determine the “</a:t>
            </a:r>
            <a:r>
              <a:rPr lang="el-GR" dirty="0">
                <a:latin typeface="Calibri" pitchFamily="34" charset="0"/>
              </a:rPr>
              <a:t>ε</a:t>
            </a:r>
            <a:r>
              <a:rPr lang="en-US" dirty="0" smtClean="0">
                <a:latin typeface="Calibri" pitchFamily="34" charset="0"/>
              </a:rPr>
              <a:t>”,</a:t>
            </a:r>
          </a:p>
          <a:p>
            <a:pPr algn="l" rtl="0"/>
            <a:endParaRPr lang="en-US" dirty="0">
              <a:latin typeface="Calibri" pitchFamily="34" charset="0"/>
            </a:endParaRPr>
          </a:p>
          <a:p>
            <a:pPr algn="l" rtl="0"/>
            <a:r>
              <a:rPr lang="en-US" dirty="0" smtClean="0">
                <a:latin typeface="Calibri" pitchFamily="34" charset="0"/>
              </a:rPr>
              <a:t> then using these information to get the unknown concentration. </a:t>
            </a:r>
            <a:r>
              <a:rPr lang="en-US" dirty="0" smtClean="0">
                <a:latin typeface="Calibri" pitchFamily="34" charset="0"/>
              </a:rPr>
              <a:t>Using:</a:t>
            </a:r>
            <a:r>
              <a:rPr lang="en-GB" dirty="0">
                <a:latin typeface="Calibri" pitchFamily="34" charset="0"/>
              </a:rPr>
              <a:t>A = </a:t>
            </a:r>
            <a:r>
              <a:rPr lang="el-GR" dirty="0">
                <a:latin typeface="Calibri" pitchFamily="34" charset="0"/>
              </a:rPr>
              <a:t>ε</a:t>
            </a:r>
            <a:r>
              <a:rPr lang="en-GB" dirty="0" err="1">
                <a:latin typeface="Calibri" pitchFamily="34" charset="0"/>
              </a:rPr>
              <a:t>lc</a:t>
            </a:r>
            <a:endParaRPr lang="en-GB" dirty="0">
              <a:latin typeface="Calibri" pitchFamily="34" charset="0"/>
            </a:endParaRPr>
          </a:p>
          <a:p>
            <a:pPr algn="l" rtl="0"/>
            <a:endParaRPr lang="en-US" dirty="0" smtClean="0">
              <a:latin typeface="Calibri" pitchFamily="34" charset="0"/>
            </a:endParaRPr>
          </a:p>
          <a:p>
            <a:pPr algn="l" rtl="0"/>
            <a:endParaRPr lang="en-US" dirty="0" smtClean="0">
              <a:latin typeface="Calibri" pitchFamily="34" charset="0"/>
            </a:endParaRPr>
          </a:p>
          <a:p>
            <a:pPr algn="l" rtl="0"/>
            <a:endParaRPr lang="en-US" dirty="0">
              <a:latin typeface="Calibri" pitchFamily="34" charset="0"/>
            </a:endParaRPr>
          </a:p>
          <a:p>
            <a:pPr algn="l" rtl="0"/>
            <a:endParaRPr lang="en-US" dirty="0" smtClean="0">
              <a:latin typeface="Calibri" pitchFamily="34" charset="0"/>
            </a:endParaRPr>
          </a:p>
          <a:p>
            <a:pPr algn="l" rtl="0"/>
            <a:r>
              <a:rPr lang="en-US" dirty="0" smtClean="0">
                <a:latin typeface="Calibri" pitchFamily="34" charset="0"/>
              </a:rPr>
              <a:t>Note: “</a:t>
            </a:r>
            <a:r>
              <a:rPr lang="el-GR" dirty="0">
                <a:latin typeface="Calibri" pitchFamily="34" charset="0"/>
              </a:rPr>
              <a:t>ε</a:t>
            </a:r>
            <a:r>
              <a:rPr lang="en-US" dirty="0" smtClean="0">
                <a:latin typeface="Calibri" pitchFamily="34" charset="0"/>
              </a:rPr>
              <a:t>” will changed if when the weave length changed. </a:t>
            </a:r>
            <a:endParaRPr lang="ar-SA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1133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611560" y="1268760"/>
            <a:ext cx="6817828" cy="563231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US" b="1" dirty="0" smtClean="0">
                <a:latin typeface="Calibri" pitchFamily="34" charset="0"/>
              </a:rPr>
              <a:t>Standard curve animation:</a:t>
            </a:r>
          </a:p>
          <a:p>
            <a:pPr algn="l" rtl="0"/>
            <a:endParaRPr lang="en-US" dirty="0" smtClean="0">
              <a:latin typeface="Calibri" pitchFamily="34" charset="0"/>
            </a:endParaRPr>
          </a:p>
          <a:p>
            <a:pPr algn="l" rtl="0"/>
            <a:r>
              <a:rPr lang="en-GB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http://www.wellesley.edu/Biology/Concepts/Html/standardcurve.html</a:t>
            </a:r>
          </a:p>
          <a:p>
            <a:pPr algn="l" rtl="0"/>
            <a:endParaRPr lang="en-GB" dirty="0">
              <a:latin typeface="Calibri" pitchFamily="34" charset="0"/>
            </a:endParaRPr>
          </a:p>
          <a:p>
            <a:pPr algn="l" rtl="0"/>
            <a:endParaRPr lang="en-GB" b="1" dirty="0" smtClean="0">
              <a:latin typeface="Calibri" pitchFamily="34" charset="0"/>
            </a:endParaRPr>
          </a:p>
          <a:p>
            <a:pPr algn="l" rtl="0"/>
            <a:endParaRPr lang="en-GB" b="1" dirty="0">
              <a:latin typeface="Calibri" pitchFamily="34" charset="0"/>
            </a:endParaRPr>
          </a:p>
          <a:p>
            <a:pPr algn="l" rtl="0"/>
            <a:r>
              <a:rPr lang="en-GB" b="1" dirty="0" err="1" smtClean="0">
                <a:latin typeface="Calibri" pitchFamily="34" charset="0"/>
              </a:rPr>
              <a:t>Spectrophotometry</a:t>
            </a:r>
            <a:r>
              <a:rPr lang="en-GB" b="1" dirty="0" smtClean="0">
                <a:latin typeface="Calibri" pitchFamily="34" charset="0"/>
              </a:rPr>
              <a:t> Introduction:</a:t>
            </a:r>
          </a:p>
          <a:p>
            <a:pPr algn="l" rtl="0"/>
            <a:endParaRPr lang="en-GB" b="1" dirty="0" smtClean="0">
              <a:latin typeface="Calibri" pitchFamily="34" charset="0"/>
            </a:endParaRPr>
          </a:p>
          <a:p>
            <a:pPr algn="l" rtl="0"/>
            <a:r>
              <a:rPr lang="en-GB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http://www.youtube.com/watch?v=qbCZbP6_j48</a:t>
            </a:r>
          </a:p>
          <a:p>
            <a:pPr algn="l" rtl="0"/>
            <a:endParaRPr lang="en-GB" b="1" dirty="0">
              <a:latin typeface="Calibri" pitchFamily="34" charset="0"/>
            </a:endParaRPr>
          </a:p>
          <a:p>
            <a:pPr algn="l" rtl="0"/>
            <a:endParaRPr lang="en-GB" b="1" dirty="0" smtClean="0">
              <a:latin typeface="Calibri" pitchFamily="34" charset="0"/>
            </a:endParaRPr>
          </a:p>
          <a:p>
            <a:pPr algn="l" rtl="0"/>
            <a:endParaRPr lang="en-GB" b="1" dirty="0">
              <a:latin typeface="Calibri" pitchFamily="34" charset="0"/>
            </a:endParaRPr>
          </a:p>
          <a:p>
            <a:pPr algn="l" rtl="0"/>
            <a:r>
              <a:rPr lang="en-GB" b="1" dirty="0" err="1" smtClean="0">
                <a:latin typeface="Calibri" pitchFamily="34" charset="0"/>
              </a:rPr>
              <a:t>Spectrophotometry</a:t>
            </a:r>
            <a:r>
              <a:rPr lang="en-GB" b="1" dirty="0" smtClean="0">
                <a:latin typeface="Calibri" pitchFamily="34" charset="0"/>
              </a:rPr>
              <a:t> Example </a:t>
            </a:r>
          </a:p>
          <a:p>
            <a:pPr algn="l" rtl="0"/>
            <a:endParaRPr lang="en-GB" b="1" dirty="0">
              <a:latin typeface="Calibri" pitchFamily="34" charset="0"/>
            </a:endParaRPr>
          </a:p>
          <a:p>
            <a:pPr algn="l" rtl="0"/>
            <a:r>
              <a:rPr lang="en-GB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http://www.youtube.com/watch?v=VqAa_cmZ7OY&amp;feature=relmfu</a:t>
            </a:r>
          </a:p>
          <a:p>
            <a:pPr algn="l" rtl="0"/>
            <a:endParaRPr lang="en-GB" b="1" dirty="0" smtClean="0">
              <a:latin typeface="Calibri" pitchFamily="34" charset="0"/>
            </a:endParaRPr>
          </a:p>
          <a:p>
            <a:pPr algn="l" rtl="0"/>
            <a:endParaRPr lang="en-GB" b="1" dirty="0">
              <a:latin typeface="Calibri" pitchFamily="34" charset="0"/>
            </a:endParaRPr>
          </a:p>
          <a:p>
            <a:pPr algn="l" rtl="0"/>
            <a:endParaRPr lang="en-GB" b="1" dirty="0" smtClean="0">
              <a:latin typeface="Calibri" pitchFamily="34" charset="0"/>
            </a:endParaRPr>
          </a:p>
          <a:p>
            <a:pPr algn="l" rtl="0"/>
            <a:r>
              <a:rPr lang="en-GB" b="1" dirty="0" smtClean="0">
                <a:latin typeface="Calibri" pitchFamily="34" charset="0"/>
              </a:rPr>
              <a:t> </a:t>
            </a:r>
          </a:p>
          <a:p>
            <a:pPr algn="l" rtl="0"/>
            <a:endParaRPr lang="ar-SA" dirty="0">
              <a:latin typeface="Calibri" pitchFamily="34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 l="21553" t="34078" r="62500" b="40328"/>
          <a:stretch>
            <a:fillRect/>
          </a:stretch>
        </p:blipFill>
        <p:spPr bwMode="auto">
          <a:xfrm>
            <a:off x="7308304" y="2204865"/>
            <a:ext cx="1046885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 l="21553" t="33094" r="62500" b="40328"/>
          <a:stretch>
            <a:fillRect/>
          </a:stretch>
        </p:blipFill>
        <p:spPr bwMode="auto">
          <a:xfrm>
            <a:off x="7308304" y="3789040"/>
            <a:ext cx="1080120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print"/>
          <a:srcRect l="21553" t="33094" r="62500" b="40328"/>
          <a:stretch>
            <a:fillRect/>
          </a:stretch>
        </p:blipFill>
        <p:spPr bwMode="auto">
          <a:xfrm>
            <a:off x="7308304" y="5517232"/>
            <a:ext cx="1080120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b="1" dirty="0" smtClean="0">
                <a:latin typeface="Calibri" pitchFamily="34" charset="0"/>
              </a:rPr>
              <a:t>Objectives</a:t>
            </a:r>
            <a:r>
              <a:rPr lang="en-GB" b="1" dirty="0" smtClean="0">
                <a:latin typeface="Calibri" pitchFamily="34" charset="0"/>
              </a:rPr>
              <a:t>:</a:t>
            </a:r>
            <a:endParaRPr lang="ar-SA" dirty="0">
              <a:latin typeface="Calibri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249424"/>
            <a:ext cx="8867328" cy="4325112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sz="2000" dirty="0" smtClean="0">
                <a:latin typeface="Calibri" pitchFamily="34" charset="0"/>
              </a:rPr>
              <a:t>1. What is absorption spectrum and determination of </a:t>
            </a:r>
            <a:r>
              <a:rPr lang="en-US" sz="2000" dirty="0" err="1" smtClean="0">
                <a:latin typeface="Calibri" pitchFamily="34" charset="0"/>
              </a:rPr>
              <a:t>λmax</a:t>
            </a:r>
            <a:r>
              <a:rPr lang="en-US" sz="2000" dirty="0" smtClean="0">
                <a:latin typeface="Calibri" pitchFamily="34" charset="0"/>
              </a:rPr>
              <a:t>.</a:t>
            </a:r>
          </a:p>
          <a:p>
            <a:pPr algn="l" rtl="0">
              <a:buNone/>
            </a:pPr>
            <a:endParaRPr lang="en-US" sz="2000" dirty="0" smtClean="0">
              <a:latin typeface="Calibri" pitchFamily="34" charset="0"/>
            </a:endParaRPr>
          </a:p>
          <a:p>
            <a:pPr algn="l">
              <a:buNone/>
            </a:pPr>
            <a:r>
              <a:rPr lang="en-US" sz="2000" dirty="0" smtClean="0">
                <a:latin typeface="Calibri" pitchFamily="34" charset="0"/>
              </a:rPr>
              <a:t> 2. standard curve and determination of concentration of an unknown </a:t>
            </a:r>
            <a:r>
              <a:rPr lang="en-GB" sz="2000" dirty="0" smtClean="0">
                <a:latin typeface="Calibri" pitchFamily="34" charset="0"/>
              </a:rPr>
              <a:t>solution.</a:t>
            </a:r>
          </a:p>
          <a:p>
            <a:pPr algn="l">
              <a:buNone/>
            </a:pPr>
            <a:endParaRPr lang="ar-SA" sz="20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9781" t="36047" r="21157" b="27532"/>
          <a:stretch>
            <a:fillRect/>
          </a:stretch>
        </p:blipFill>
        <p:spPr bwMode="auto">
          <a:xfrm>
            <a:off x="654376" y="1196752"/>
            <a:ext cx="7979264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مستطيل 2"/>
          <p:cNvSpPr/>
          <p:nvPr/>
        </p:nvSpPr>
        <p:spPr>
          <a:xfrm>
            <a:off x="2740061" y="4293096"/>
            <a:ext cx="36146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 smtClean="0">
                <a:latin typeface="Calibri" pitchFamily="34" charset="0"/>
              </a:rPr>
              <a:t>How a spectrophotometer works</a:t>
            </a:r>
            <a:endParaRPr lang="ar-SA" sz="20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611560" y="836712"/>
            <a:ext cx="8136904" cy="6217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000" b="1" dirty="0">
                <a:latin typeface="Calibri" pitchFamily="34" charset="0"/>
              </a:rPr>
              <a:t>The </a:t>
            </a:r>
            <a:r>
              <a:rPr lang="en-US" sz="2000" b="1" dirty="0" smtClean="0">
                <a:latin typeface="Calibri" pitchFamily="34" charset="0"/>
              </a:rPr>
              <a:t>spectrophotometer: </a:t>
            </a:r>
            <a:r>
              <a:rPr lang="en-US" dirty="0" smtClean="0">
                <a:latin typeface="Calibri" pitchFamily="34" charset="0"/>
              </a:rPr>
              <a:t>it can be used to </a:t>
            </a:r>
            <a:r>
              <a:rPr lang="en-US" dirty="0">
                <a:latin typeface="Calibri" pitchFamily="34" charset="0"/>
              </a:rPr>
              <a:t>measure the amount of light absorbed by </a:t>
            </a:r>
            <a:r>
              <a:rPr lang="en-US" dirty="0" smtClean="0">
                <a:latin typeface="Calibri" pitchFamily="34" charset="0"/>
              </a:rPr>
              <a:t>a </a:t>
            </a:r>
            <a:r>
              <a:rPr lang="en-GB" dirty="0" smtClean="0">
                <a:latin typeface="Calibri" pitchFamily="34" charset="0"/>
              </a:rPr>
              <a:t>solution.</a:t>
            </a:r>
          </a:p>
          <a:p>
            <a:pPr algn="l" rtl="0"/>
            <a:endParaRPr lang="en-GB" dirty="0">
              <a:latin typeface="Calibri" pitchFamily="34" charset="0"/>
            </a:endParaRPr>
          </a:p>
          <a:p>
            <a:pPr algn="l" rtl="0"/>
            <a:endParaRPr lang="en-GB" dirty="0" smtClean="0">
              <a:latin typeface="Calibri" pitchFamily="34" charset="0"/>
            </a:endParaRPr>
          </a:p>
          <a:p>
            <a:pPr algn="l" rtl="0"/>
            <a:r>
              <a:rPr lang="en-GB" dirty="0" smtClean="0">
                <a:latin typeface="Calibri" pitchFamily="34" charset="0"/>
              </a:rPr>
              <a:t>-Using </a:t>
            </a:r>
            <a:r>
              <a:rPr lang="en-US" dirty="0" smtClean="0">
                <a:latin typeface="Calibri" pitchFamily="34" charset="0"/>
              </a:rPr>
              <a:t>the spectrophotometer, we can quantitatively measure absorbance, and this information can be used to determine the concentration of the absorbing molecule.</a:t>
            </a:r>
            <a:endParaRPr lang="ar-SA" dirty="0" smtClean="0">
              <a:latin typeface="Calibri" pitchFamily="34" charset="0"/>
            </a:endParaRPr>
          </a:p>
          <a:p>
            <a:pPr algn="l" rtl="0"/>
            <a:endParaRPr lang="en-GB" dirty="0" smtClean="0">
              <a:latin typeface="Calibri" pitchFamily="34" charset="0"/>
            </a:endParaRPr>
          </a:p>
          <a:p>
            <a:pPr algn="l" rtl="0"/>
            <a:endParaRPr lang="en-GB" dirty="0" smtClean="0">
              <a:latin typeface="Calibri" pitchFamily="34" charset="0"/>
            </a:endParaRPr>
          </a:p>
          <a:p>
            <a:pPr algn="l" rtl="0"/>
            <a:endParaRPr lang="en-GB" dirty="0">
              <a:latin typeface="Calibri" pitchFamily="34" charset="0"/>
            </a:endParaRPr>
          </a:p>
          <a:p>
            <a:pPr algn="l" rtl="0"/>
            <a:r>
              <a:rPr lang="en-GB" dirty="0" smtClean="0">
                <a:latin typeface="Calibri" pitchFamily="34" charset="0"/>
              </a:rPr>
              <a:t>-</a:t>
            </a:r>
            <a:r>
              <a:rPr lang="en-US" dirty="0" smtClean="0">
                <a:latin typeface="Calibri" pitchFamily="34" charset="0"/>
              </a:rPr>
              <a:t>A </a:t>
            </a:r>
            <a:r>
              <a:rPr lang="en-US" dirty="0">
                <a:latin typeface="Calibri" pitchFamily="34" charset="0"/>
              </a:rPr>
              <a:t>more concentrated solution will absorb more </a:t>
            </a:r>
            <a:r>
              <a:rPr lang="en-US" dirty="0" smtClean="0">
                <a:latin typeface="Calibri" pitchFamily="34" charset="0"/>
              </a:rPr>
              <a:t>light</a:t>
            </a:r>
            <a:r>
              <a:rPr lang="en-GB" dirty="0" smtClean="0">
                <a:latin typeface="Calibri" pitchFamily="34" charset="0"/>
              </a:rPr>
              <a:t> and </a:t>
            </a:r>
            <a:r>
              <a:rPr lang="en-GB" dirty="0" err="1" smtClean="0">
                <a:latin typeface="Calibri" pitchFamily="34" charset="0"/>
              </a:rPr>
              <a:t>transmists</a:t>
            </a:r>
            <a:r>
              <a:rPr lang="en-GB" dirty="0" smtClean="0">
                <a:latin typeface="Calibri" pitchFamily="34" charset="0"/>
              </a:rPr>
              <a:t> less .[why?]</a:t>
            </a:r>
          </a:p>
          <a:p>
            <a:pPr algn="l" rtl="0"/>
            <a:endParaRPr lang="en-GB" dirty="0" smtClean="0">
              <a:latin typeface="Calibri" pitchFamily="34" charset="0"/>
            </a:endParaRPr>
          </a:p>
          <a:p>
            <a:pPr algn="l" rtl="0"/>
            <a:endParaRPr lang="en-GB" dirty="0">
              <a:latin typeface="Calibri" pitchFamily="34" charset="0"/>
            </a:endParaRPr>
          </a:p>
          <a:p>
            <a:pPr algn="l" rtl="0"/>
            <a:endParaRPr lang="en-GB" dirty="0" smtClean="0">
              <a:latin typeface="Calibri" pitchFamily="34" charset="0"/>
            </a:endParaRPr>
          </a:p>
          <a:p>
            <a:pPr algn="l" rtl="0"/>
            <a:endParaRPr lang="en-GB" dirty="0">
              <a:latin typeface="Calibri" pitchFamily="34" charset="0"/>
            </a:endParaRPr>
          </a:p>
          <a:p>
            <a:pPr algn="l" rtl="0"/>
            <a:r>
              <a:rPr lang="en-GB" dirty="0" smtClean="0">
                <a:latin typeface="Calibri" pitchFamily="34" charset="0"/>
              </a:rPr>
              <a:t>So, the </a:t>
            </a:r>
            <a:r>
              <a:rPr lang="en-US" dirty="0" smtClean="0">
                <a:latin typeface="Calibri" pitchFamily="34" charset="0"/>
              </a:rPr>
              <a:t>more concentrated solution </a:t>
            </a:r>
            <a:r>
              <a:rPr lang="en-US" dirty="0" smtClean="0">
                <a:latin typeface="Calibri" pitchFamily="34" charset="0"/>
                <a:sym typeface="Wingdings" pitchFamily="2" charset="2"/>
              </a:rPr>
              <a:t> high absorbance value.</a:t>
            </a:r>
          </a:p>
          <a:p>
            <a:pPr algn="l" rtl="0"/>
            <a:endParaRPr lang="en-US" dirty="0">
              <a:latin typeface="Calibri" pitchFamily="34" charset="0"/>
              <a:sym typeface="Wingdings" pitchFamily="2" charset="2"/>
            </a:endParaRPr>
          </a:p>
          <a:p>
            <a:pPr algn="l" rtl="0"/>
            <a:r>
              <a:rPr lang="en-US" dirty="0" smtClean="0">
                <a:latin typeface="Calibri" pitchFamily="34" charset="0"/>
                <a:sym typeface="Wingdings" pitchFamily="2" charset="2"/>
              </a:rPr>
              <a:t>And Less </a:t>
            </a:r>
            <a:r>
              <a:rPr lang="en-US" dirty="0" smtClean="0">
                <a:latin typeface="Calibri" pitchFamily="34" charset="0"/>
              </a:rPr>
              <a:t>concentrated solution </a:t>
            </a:r>
            <a:r>
              <a:rPr lang="en-US" dirty="0" smtClean="0">
                <a:latin typeface="Calibri" pitchFamily="34" charset="0"/>
                <a:sym typeface="Wingdings" pitchFamily="2" charset="2"/>
              </a:rPr>
              <a:t> less absorbance value.</a:t>
            </a:r>
            <a:r>
              <a:rPr lang="en-US" dirty="0" smtClean="0">
                <a:latin typeface="Calibri" pitchFamily="34" charset="0"/>
              </a:rPr>
              <a:t> </a:t>
            </a:r>
            <a:endParaRPr lang="en-GB" dirty="0" smtClean="0">
              <a:latin typeface="Calibri" pitchFamily="34" charset="0"/>
            </a:endParaRPr>
          </a:p>
          <a:p>
            <a:pPr algn="l" rtl="0"/>
            <a:endParaRPr lang="en-GB" dirty="0" smtClean="0">
              <a:latin typeface="Calibri" pitchFamily="34" charset="0"/>
            </a:endParaRPr>
          </a:p>
          <a:p>
            <a:pPr algn="l" rtl="0"/>
            <a:endParaRPr lang="en-GB" dirty="0">
              <a:latin typeface="Calibri" pitchFamily="34" charset="0"/>
            </a:endParaRPr>
          </a:p>
          <a:p>
            <a:pPr algn="l" rtl="0"/>
            <a:endParaRPr lang="en-GB" dirty="0" smtClean="0">
              <a:latin typeface="Calibri" pitchFamily="34" charset="0"/>
            </a:endParaRPr>
          </a:p>
          <a:p>
            <a:pPr algn="l" rtl="0"/>
            <a:endParaRPr lang="en-GB" dirty="0">
              <a:latin typeface="Calibri" pitchFamily="34" charset="0"/>
            </a:endParaRPr>
          </a:p>
          <a:p>
            <a:pPr algn="l" rtl="0"/>
            <a:endParaRPr lang="en-GB" dirty="0" smtClean="0">
              <a:latin typeface="Calibri" pitchFamily="34" charset="0"/>
            </a:endParaRPr>
          </a:p>
        </p:txBody>
      </p:sp>
      <p:cxnSp>
        <p:nvCxnSpPr>
          <p:cNvPr id="6" name="رابط كسهم مستقيم 5"/>
          <p:cNvCxnSpPr/>
          <p:nvPr/>
        </p:nvCxnSpPr>
        <p:spPr>
          <a:xfrm>
            <a:off x="4499992" y="4005064"/>
            <a:ext cx="0" cy="432048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23528" y="764704"/>
            <a:ext cx="8496944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000" b="1" dirty="0" smtClean="0">
                <a:latin typeface="Calibri" pitchFamily="34" charset="0"/>
              </a:rPr>
              <a:t>Absorption spectrum:</a:t>
            </a:r>
          </a:p>
          <a:p>
            <a:pPr algn="l" rtl="0"/>
            <a:r>
              <a:rPr lang="en-GB" dirty="0" smtClean="0">
                <a:latin typeface="Calibri" pitchFamily="34" charset="0"/>
              </a:rPr>
              <a:t>The curve that display the action or </a:t>
            </a:r>
            <a:r>
              <a:rPr lang="en-GB" dirty="0" err="1" smtClean="0">
                <a:latin typeface="Calibri" pitchFamily="34" charset="0"/>
              </a:rPr>
              <a:t>behavior</a:t>
            </a:r>
            <a:r>
              <a:rPr lang="en-GB" dirty="0" smtClean="0">
                <a:latin typeface="Calibri" pitchFamily="34" charset="0"/>
              </a:rPr>
              <a:t> of absorption of  molecule[solute] at different  weave lengths. </a:t>
            </a:r>
            <a:r>
              <a:rPr lang="en-GB" dirty="0">
                <a:latin typeface="Calibri" pitchFamily="34" charset="0"/>
              </a:rPr>
              <a:t>E</a:t>
            </a:r>
            <a:r>
              <a:rPr lang="en-GB" dirty="0" smtClean="0">
                <a:latin typeface="Calibri" pitchFamily="34" charset="0"/>
              </a:rPr>
              <a:t>very molecule has its own </a:t>
            </a:r>
            <a:r>
              <a:rPr lang="en-US" dirty="0" smtClean="0">
                <a:latin typeface="Calibri" pitchFamily="34" charset="0"/>
              </a:rPr>
              <a:t>Absorption spectrum, So it’s act as fingerprint for each molecule.</a:t>
            </a:r>
          </a:p>
          <a:p>
            <a:pPr algn="l" rtl="0"/>
            <a:endParaRPr lang="en-US" dirty="0" smtClean="0">
              <a:latin typeface="Calibri" pitchFamily="34" charset="0"/>
            </a:endParaRPr>
          </a:p>
          <a:p>
            <a:pPr algn="l" rtl="0"/>
            <a:endParaRPr lang="en-GB" dirty="0">
              <a:latin typeface="Calibri" pitchFamily="34" charset="0"/>
            </a:endParaRPr>
          </a:p>
          <a:p>
            <a:pPr algn="l" rtl="0"/>
            <a:endParaRPr lang="en-GB" dirty="0" smtClean="0">
              <a:latin typeface="Calibri" pitchFamily="34" charset="0"/>
            </a:endParaRPr>
          </a:p>
          <a:p>
            <a:pPr algn="l" rtl="0"/>
            <a:r>
              <a:rPr lang="el-GR" b="1" dirty="0" smtClean="0">
                <a:latin typeface="Calibri" pitchFamily="34" charset="0"/>
              </a:rPr>
              <a:t>λ</a:t>
            </a:r>
            <a:r>
              <a:rPr lang="en-GB" b="1" dirty="0" smtClean="0">
                <a:latin typeface="Calibri" pitchFamily="34" charset="0"/>
              </a:rPr>
              <a:t>max: </a:t>
            </a:r>
            <a:r>
              <a:rPr lang="en-GB" dirty="0" smtClean="0">
                <a:latin typeface="Calibri" pitchFamily="34" charset="0"/>
              </a:rPr>
              <a:t>it is the weave length at which the molecule has the  maximum absorbance at this weave length</a:t>
            </a:r>
            <a:r>
              <a:rPr lang="en-GB" dirty="0">
                <a:latin typeface="Calibri" pitchFamily="34" charset="0"/>
              </a:rPr>
              <a:t>.[best absorbance</a:t>
            </a:r>
            <a:r>
              <a:rPr lang="en-GB" dirty="0" smtClean="0">
                <a:latin typeface="Calibri" pitchFamily="34" charset="0"/>
              </a:rPr>
              <a:t>]</a:t>
            </a:r>
          </a:p>
          <a:p>
            <a:pPr algn="l" rtl="0"/>
            <a:endParaRPr lang="en-GB" dirty="0">
              <a:latin typeface="Calibri" pitchFamily="34" charset="0"/>
            </a:endParaRPr>
          </a:p>
          <a:p>
            <a:pPr algn="ctr" rtl="0"/>
            <a:r>
              <a:rPr lang="en-GB" dirty="0" smtClean="0">
                <a:latin typeface="Calibri" pitchFamily="34" charset="0"/>
              </a:rPr>
              <a:t>[</a:t>
            </a:r>
            <a:r>
              <a:rPr lang="en-GB" dirty="0">
                <a:latin typeface="Calibri" pitchFamily="34" charset="0"/>
              </a:rPr>
              <a:t>the wavelength of </a:t>
            </a:r>
            <a:r>
              <a:rPr lang="en-GB" dirty="0" smtClean="0">
                <a:latin typeface="Calibri" pitchFamily="34" charset="0"/>
              </a:rPr>
              <a:t>maximum absorption </a:t>
            </a:r>
            <a:r>
              <a:rPr lang="en-GB" dirty="0">
                <a:latin typeface="Calibri" pitchFamily="34" charset="0"/>
              </a:rPr>
              <a:t>(</a:t>
            </a:r>
            <a:r>
              <a:rPr lang="el-GR" dirty="0">
                <a:latin typeface="Calibri" pitchFamily="34" charset="0"/>
              </a:rPr>
              <a:t>λ</a:t>
            </a:r>
            <a:r>
              <a:rPr lang="en-GB" dirty="0">
                <a:latin typeface="Calibri" pitchFamily="34" charset="0"/>
              </a:rPr>
              <a:t>max)</a:t>
            </a:r>
            <a:r>
              <a:rPr lang="en-GB" dirty="0" smtClean="0">
                <a:latin typeface="Calibri" pitchFamily="34" charset="0"/>
              </a:rPr>
              <a:t>]</a:t>
            </a:r>
          </a:p>
          <a:p>
            <a:pPr algn="l" rtl="0"/>
            <a:endParaRPr lang="en-GB" dirty="0">
              <a:latin typeface="Calibri" pitchFamily="34" charset="0"/>
            </a:endParaRPr>
          </a:p>
          <a:p>
            <a:pPr algn="l" rtl="0"/>
            <a:endParaRPr lang="en-GB" dirty="0" smtClean="0">
              <a:latin typeface="Calibri" pitchFamily="34" charset="0"/>
            </a:endParaRPr>
          </a:p>
          <a:p>
            <a:pPr algn="l" rtl="0"/>
            <a:endParaRPr lang="en-US" dirty="0">
              <a:latin typeface="Calibri" pitchFamily="34" charset="0"/>
            </a:endParaRPr>
          </a:p>
          <a:p>
            <a:pPr algn="l" rtl="0"/>
            <a:r>
              <a:rPr lang="en-US" dirty="0" smtClean="0">
                <a:latin typeface="Calibri" pitchFamily="34" charset="0"/>
              </a:rPr>
              <a:t> </a:t>
            </a:r>
            <a:endParaRPr lang="ar-SA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84" t="3761" r="19539" b="16972"/>
          <a:stretch/>
        </p:blipFill>
        <p:spPr>
          <a:xfrm>
            <a:off x="179512" y="515400"/>
            <a:ext cx="8640960" cy="5561316"/>
          </a:xfrm>
          <a:prstGeom prst="rect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</p:pic>
      <p:sp>
        <p:nvSpPr>
          <p:cNvPr id="3" name="مربع نص 2"/>
          <p:cNvSpPr txBox="1"/>
          <p:nvPr/>
        </p:nvSpPr>
        <p:spPr>
          <a:xfrm>
            <a:off x="1775752" y="6099198"/>
            <a:ext cx="5448479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 rtl="0"/>
            <a:r>
              <a:rPr lang="en-US" dirty="0">
                <a:latin typeface="Calibri" pitchFamily="34" charset="0"/>
              </a:rPr>
              <a:t>Absorption </a:t>
            </a:r>
            <a:r>
              <a:rPr lang="en-US" dirty="0" smtClean="0">
                <a:latin typeface="Calibri" pitchFamily="34" charset="0"/>
              </a:rPr>
              <a:t>spectrum curve and </a:t>
            </a:r>
            <a:r>
              <a:rPr lang="en-US" dirty="0">
                <a:latin typeface="Calibri" pitchFamily="34" charset="0"/>
              </a:rPr>
              <a:t>determination of </a:t>
            </a:r>
            <a:r>
              <a:rPr lang="en-US" dirty="0" err="1">
                <a:latin typeface="Calibri" pitchFamily="34" charset="0"/>
              </a:rPr>
              <a:t>λmax</a:t>
            </a:r>
            <a:r>
              <a:rPr lang="en-US" dirty="0">
                <a:latin typeface="Calibri" pitchFamily="34" charset="0"/>
              </a:rPr>
              <a:t>.</a:t>
            </a:r>
          </a:p>
          <a:p>
            <a:pPr algn="ctr" rtl="0"/>
            <a:r>
              <a:rPr lang="en-US" b="1" dirty="0" smtClean="0">
                <a:latin typeface="Calibri" pitchFamily="34" charset="0"/>
              </a:rPr>
              <a:t> </a:t>
            </a:r>
            <a:endParaRPr lang="en-US" b="1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3871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absorption-spectrum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764704"/>
            <a:ext cx="8361123" cy="576064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95536" y="908720"/>
            <a:ext cx="8807539" cy="286232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GB" sz="2000" b="1" dirty="0" smtClean="0">
                <a:latin typeface="Calibri" pitchFamily="34" charset="0"/>
              </a:rPr>
              <a:t>What is the benefit of studying  the </a:t>
            </a:r>
            <a:r>
              <a:rPr lang="en-US" sz="2000" b="1" dirty="0" smtClean="0">
                <a:latin typeface="Calibri" pitchFamily="34" charset="0"/>
              </a:rPr>
              <a:t>Absorption spectrum </a:t>
            </a:r>
            <a:r>
              <a:rPr lang="en-GB" sz="2000" b="1" dirty="0" smtClean="0">
                <a:latin typeface="Calibri" pitchFamily="34" charset="0"/>
              </a:rPr>
              <a:t>:  </a:t>
            </a:r>
          </a:p>
          <a:p>
            <a:pPr algn="l" rtl="0"/>
            <a:endParaRPr lang="en-GB" sz="2000" b="1" dirty="0">
              <a:latin typeface="Calibri" pitchFamily="34" charset="0"/>
            </a:endParaRPr>
          </a:p>
          <a:p>
            <a:pPr algn="l" rtl="0">
              <a:buFontTx/>
              <a:buChar char="-"/>
            </a:pPr>
            <a:r>
              <a:rPr lang="el-GR" sz="2000" dirty="0" smtClean="0">
                <a:latin typeface="Calibri" pitchFamily="34" charset="0"/>
              </a:rPr>
              <a:t>λ</a:t>
            </a:r>
            <a:r>
              <a:rPr lang="en-GB" sz="2000" dirty="0" smtClean="0">
                <a:latin typeface="Calibri" pitchFamily="34" charset="0"/>
              </a:rPr>
              <a:t>max.</a:t>
            </a:r>
          </a:p>
          <a:p>
            <a:pPr algn="l" rtl="0">
              <a:buFontTx/>
              <a:buChar char="-"/>
            </a:pPr>
            <a:endParaRPr lang="en-GB" sz="2000" b="1" dirty="0">
              <a:latin typeface="Calibri" pitchFamily="34" charset="0"/>
            </a:endParaRPr>
          </a:p>
          <a:p>
            <a:pPr algn="l" rtl="0">
              <a:buFontTx/>
              <a:buChar char="-"/>
            </a:pPr>
            <a:r>
              <a:rPr lang="en-GB" sz="2000" dirty="0">
                <a:latin typeface="Calibri" pitchFamily="34" charset="0"/>
              </a:rPr>
              <a:t>used to identify </a:t>
            </a:r>
            <a:r>
              <a:rPr lang="en-GB" sz="2000" dirty="0" smtClean="0">
                <a:latin typeface="Calibri" pitchFamily="34" charset="0"/>
              </a:rPr>
              <a:t>substances.</a:t>
            </a:r>
          </a:p>
          <a:p>
            <a:pPr algn="l" rtl="0">
              <a:buFontTx/>
              <a:buChar char="-"/>
            </a:pPr>
            <a:endParaRPr lang="en-GB" sz="2000" b="1" dirty="0">
              <a:latin typeface="Calibri" pitchFamily="34" charset="0"/>
            </a:endParaRPr>
          </a:p>
          <a:p>
            <a:pPr algn="l" rtl="0">
              <a:buFontTx/>
              <a:buChar char="-"/>
            </a:pPr>
            <a:r>
              <a:rPr lang="en-GB" sz="2000" dirty="0" smtClean="0">
                <a:latin typeface="Calibri" pitchFamily="34" charset="0"/>
              </a:rPr>
              <a:t>It also can be used to know if there is any contamination with another molecule.</a:t>
            </a:r>
          </a:p>
          <a:p>
            <a:pPr algn="l" rtl="0">
              <a:buFontTx/>
              <a:buChar char="-"/>
            </a:pPr>
            <a:endParaRPr lang="en-GB" sz="2000" b="1" dirty="0" smtClean="0">
              <a:latin typeface="Calibri" pitchFamily="34" charset="0"/>
            </a:endParaRPr>
          </a:p>
          <a:p>
            <a:pPr algn="l" rtl="0">
              <a:buFontTx/>
              <a:buChar char="-"/>
            </a:pPr>
            <a:endParaRPr lang="ar-SA" sz="20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21554" t="33094" r="62499" b="39344"/>
          <a:stretch>
            <a:fillRect/>
          </a:stretch>
        </p:blipFill>
        <p:spPr bwMode="auto">
          <a:xfrm>
            <a:off x="6948264" y="4581128"/>
            <a:ext cx="1584176" cy="1642849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" name="مستطيل 1"/>
          <p:cNvSpPr/>
          <p:nvPr/>
        </p:nvSpPr>
        <p:spPr>
          <a:xfrm>
            <a:off x="539552" y="3105835"/>
            <a:ext cx="63184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dirty="0"/>
              <a:t>http://www.youtube.com/watch?v=pxC6F7bK8CU</a:t>
            </a:r>
            <a:endParaRPr lang="ar-SA" dirty="0"/>
          </a:p>
        </p:txBody>
      </p:sp>
      <p:sp>
        <p:nvSpPr>
          <p:cNvPr id="3" name="مستطيل 2"/>
          <p:cNvSpPr/>
          <p:nvPr/>
        </p:nvSpPr>
        <p:spPr>
          <a:xfrm>
            <a:off x="539552" y="2060848"/>
            <a:ext cx="51845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dirty="0">
                <a:latin typeface="Calibri" pitchFamily="34" charset="0"/>
              </a:rPr>
              <a:t>How does a spectrophotometer work? </a:t>
            </a:r>
            <a:endParaRPr lang="ar-SA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حضري">
  <a:themeElements>
    <a:clrScheme name="تقنية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حضري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حضري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1848</TotalTime>
  <Words>569</Words>
  <Application>Microsoft Office PowerPoint</Application>
  <PresentationFormat>عرض على الشاشة (3:4)‏</PresentationFormat>
  <Paragraphs>118</Paragraphs>
  <Slides>14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14</vt:i4>
      </vt:variant>
    </vt:vector>
  </HeadingPairs>
  <TitlesOfParts>
    <vt:vector size="15" baseType="lpstr">
      <vt:lpstr>حضري</vt:lpstr>
      <vt:lpstr>Scanning spectrophotometry and spectrophotometric determination of concentration</vt:lpstr>
      <vt:lpstr>Objectives: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Scanning spectrophotometry and spectrophotometric determination of concentration</dc:title>
  <dc:creator>KaDeY</dc:creator>
  <cp:lastModifiedBy>لينة</cp:lastModifiedBy>
  <cp:revision>87</cp:revision>
  <dcterms:created xsi:type="dcterms:W3CDTF">2013-01-22T14:40:19Z</dcterms:created>
  <dcterms:modified xsi:type="dcterms:W3CDTF">2013-09-08T11:25:12Z</dcterms:modified>
</cp:coreProperties>
</file>