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51E3D6-E69B-4792-BC3F-7DC11BB6316F}"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3800264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51E3D6-E69B-4792-BC3F-7DC11BB6316F}"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1181991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51E3D6-E69B-4792-BC3F-7DC11BB6316F}"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823347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51E3D6-E69B-4792-BC3F-7DC11BB6316F}"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1767934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51E3D6-E69B-4792-BC3F-7DC11BB6316F}" type="datetimeFigureOut">
              <a:rPr lang="en-US" smtClean="0"/>
              <a:t>9/19/2013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3847061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51E3D6-E69B-4792-BC3F-7DC11BB6316F}"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269525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51E3D6-E69B-4792-BC3F-7DC11BB6316F}" type="datetimeFigureOut">
              <a:rPr lang="en-US" smtClean="0"/>
              <a:t>9/19/2013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2887221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51E3D6-E69B-4792-BC3F-7DC11BB6316F}" type="datetimeFigureOut">
              <a:rPr lang="en-US" smtClean="0"/>
              <a:t>9/19/2013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2448876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51E3D6-E69B-4792-BC3F-7DC11BB6316F}" type="datetimeFigureOut">
              <a:rPr lang="en-US" smtClean="0"/>
              <a:t>9/19/2013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4157201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51E3D6-E69B-4792-BC3F-7DC11BB6316F}"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16570400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51E3D6-E69B-4792-BC3F-7DC11BB6316F}" type="datetimeFigureOut">
              <a:rPr lang="en-US" smtClean="0"/>
              <a:t>9/19/2013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60DD66-A24B-490F-8199-1EEB88E6B3FD}" type="slidenum">
              <a:rPr lang="en-US" smtClean="0"/>
              <a:t>‹#›</a:t>
            </a:fld>
            <a:endParaRPr lang="en-US"/>
          </a:p>
        </p:txBody>
      </p:sp>
    </p:spTree>
    <p:extLst>
      <p:ext uri="{BB962C8B-B14F-4D97-AF65-F5344CB8AC3E}">
        <p14:creationId xmlns:p14="http://schemas.microsoft.com/office/powerpoint/2010/main" val="1925136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51E3D6-E69B-4792-BC3F-7DC11BB6316F}" type="datetimeFigureOut">
              <a:rPr lang="en-US" smtClean="0"/>
              <a:t>9/19/2013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0DD66-A24B-490F-8199-1EEB88E6B3FD}" type="slidenum">
              <a:rPr lang="en-US" smtClean="0"/>
              <a:t>‹#›</a:t>
            </a:fld>
            <a:endParaRPr lang="en-US"/>
          </a:p>
        </p:txBody>
      </p:sp>
    </p:spTree>
    <p:extLst>
      <p:ext uri="{BB962C8B-B14F-4D97-AF65-F5344CB8AC3E}">
        <p14:creationId xmlns:p14="http://schemas.microsoft.com/office/powerpoint/2010/main" val="217582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0"/>
            <a:ext cx="7772400" cy="2971800"/>
          </a:xfrm>
        </p:spPr>
        <p:txBody>
          <a:bodyPr/>
          <a:lstStyle/>
          <a:p>
            <a:r>
              <a:rPr lang="en-US" b="1" dirty="0" smtClean="0"/>
              <a:t>Translation in the Legal Fields</a:t>
            </a:r>
            <a:r>
              <a:rPr lang="en-US" dirty="0" smtClean="0"/>
              <a:t/>
            </a:r>
            <a:br>
              <a:rPr lang="en-US" dirty="0" smtClean="0"/>
            </a:br>
            <a:r>
              <a:rPr lang="en-US" dirty="0"/>
              <a:t/>
            </a:r>
            <a:br>
              <a:rPr lang="en-US" dirty="0"/>
            </a:br>
            <a:r>
              <a:rPr lang="en-US" dirty="0" smtClean="0">
                <a:latin typeface="AR BERKLEY" panose="02000000000000000000" pitchFamily="2" charset="0"/>
              </a:rPr>
              <a:t>Session 2</a:t>
            </a:r>
            <a:endParaRPr lang="en-US" dirty="0">
              <a:latin typeface="AR BERKLEY" panose="02000000000000000000" pitchFamily="2" charset="0"/>
            </a:endParaRPr>
          </a:p>
        </p:txBody>
      </p:sp>
      <p:sp>
        <p:nvSpPr>
          <p:cNvPr id="3" name="Subtitle 2"/>
          <p:cNvSpPr>
            <a:spLocks noGrp="1"/>
          </p:cNvSpPr>
          <p:nvPr>
            <p:ph type="subTitle" idx="1"/>
          </p:nvPr>
        </p:nvSpPr>
        <p:spPr>
          <a:xfrm>
            <a:off x="1371600" y="3733800"/>
            <a:ext cx="6400800" cy="1905000"/>
          </a:xfrm>
        </p:spPr>
        <p:txBody>
          <a:bodyPr/>
          <a:lstStyle/>
          <a:p>
            <a:r>
              <a:rPr lang="en-US" dirty="0" smtClean="0"/>
              <a:t>Lexical Features of the Legal Genre</a:t>
            </a:r>
          </a:p>
          <a:p>
            <a:endParaRPr lang="en-US" dirty="0"/>
          </a:p>
        </p:txBody>
      </p:sp>
    </p:spTree>
    <p:extLst>
      <p:ext uri="{BB962C8B-B14F-4D97-AF65-F5344CB8AC3E}">
        <p14:creationId xmlns:p14="http://schemas.microsoft.com/office/powerpoint/2010/main" val="3819554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381000" y="1600200"/>
            <a:ext cx="8229600" cy="4525963"/>
          </a:xfrm>
        </p:spPr>
        <p:txBody>
          <a:bodyPr/>
          <a:lstStyle/>
          <a:p>
            <a:pPr marL="0" indent="0">
              <a:buNone/>
            </a:pPr>
            <a:endParaRPr lang="ar-SA" dirty="0" smtClean="0"/>
          </a:p>
          <a:p>
            <a:pPr marL="0" indent="0">
              <a:buNone/>
            </a:pPr>
            <a:r>
              <a:rPr lang="en-US" dirty="0" smtClean="0"/>
              <a:t>The </a:t>
            </a:r>
            <a:r>
              <a:rPr lang="en-US" dirty="0"/>
              <a:t>L</a:t>
            </a:r>
            <a:r>
              <a:rPr lang="en-US" dirty="0" smtClean="0"/>
              <a:t>ife Insured </a:t>
            </a:r>
            <a:r>
              <a:rPr lang="en-US" dirty="0" smtClean="0">
                <a:solidFill>
                  <a:srgbClr val="0070C0"/>
                </a:solidFill>
              </a:rPr>
              <a:t>shall </a:t>
            </a:r>
            <a:r>
              <a:rPr lang="en-US" dirty="0" smtClean="0"/>
              <a:t>pay to the Insurance Society every subsequent premium in due time.</a:t>
            </a:r>
            <a:endParaRPr lang="ar-SA" dirty="0" smtClean="0"/>
          </a:p>
          <a:p>
            <a:pPr marL="0" indent="0">
              <a:buNone/>
            </a:pPr>
            <a:endParaRPr lang="en-US" dirty="0" smtClean="0"/>
          </a:p>
          <a:p>
            <a:pPr marL="0" indent="0" algn="r" rtl="1">
              <a:buNone/>
            </a:pPr>
            <a:r>
              <a:rPr lang="ar-SA" dirty="0" smtClean="0"/>
              <a:t>يدفع الشخص المؤمن عليه إلى شركة التأمين كل قسط تال في موعده المستحق.</a:t>
            </a:r>
            <a:r>
              <a:rPr lang="en-US" dirty="0" smtClean="0"/>
              <a:t> </a:t>
            </a:r>
            <a:endParaRPr lang="ar-SA" dirty="0"/>
          </a:p>
          <a:p>
            <a:pPr marL="0" indent="0">
              <a:buNone/>
            </a:pPr>
            <a:endParaRPr lang="en-US" dirty="0"/>
          </a:p>
        </p:txBody>
      </p:sp>
    </p:spTree>
    <p:extLst>
      <p:ext uri="{BB962C8B-B14F-4D97-AF65-F5344CB8AC3E}">
        <p14:creationId xmlns:p14="http://schemas.microsoft.com/office/powerpoint/2010/main" val="21036822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t>
            </a:r>
            <a:br>
              <a:rPr lang="ar-SA" dirty="0" smtClean="0"/>
            </a:br>
            <a:endParaRPr lang="en-US" dirty="0"/>
          </a:p>
        </p:txBody>
      </p:sp>
      <p:sp>
        <p:nvSpPr>
          <p:cNvPr id="3" name="Content Placeholder 2"/>
          <p:cNvSpPr>
            <a:spLocks noGrp="1"/>
          </p:cNvSpPr>
          <p:nvPr>
            <p:ph idx="1"/>
          </p:nvPr>
        </p:nvSpPr>
        <p:spPr>
          <a:xfrm>
            <a:off x="304800" y="838200"/>
            <a:ext cx="8229600" cy="4525963"/>
          </a:xfrm>
        </p:spPr>
        <p:txBody>
          <a:bodyPr>
            <a:normAutofit fontScale="92500"/>
          </a:bodyPr>
          <a:lstStyle/>
          <a:p>
            <a:pPr marL="0" indent="0">
              <a:buNone/>
            </a:pPr>
            <a:r>
              <a:rPr lang="en-US" dirty="0" smtClean="0">
                <a:solidFill>
                  <a:srgbClr val="7030A0"/>
                </a:solidFill>
              </a:rPr>
              <a:t>Translate the following sentences:</a:t>
            </a:r>
          </a:p>
          <a:p>
            <a:pPr marL="0" indent="0">
              <a:buNone/>
            </a:pPr>
            <a:endParaRPr lang="en-US" dirty="0"/>
          </a:p>
          <a:p>
            <a:pPr marL="0" indent="0" algn="r" rtl="1">
              <a:buNone/>
            </a:pPr>
            <a:r>
              <a:rPr lang="ar-SA" dirty="0" smtClean="0"/>
              <a:t>يعقد الاجتماع في باريس</a:t>
            </a:r>
          </a:p>
          <a:p>
            <a:pPr marL="0" indent="0" algn="r" rtl="1">
              <a:buNone/>
            </a:pPr>
            <a:r>
              <a:rPr lang="ar-SA" dirty="0" smtClean="0"/>
              <a:t>.......................................................................</a:t>
            </a:r>
            <a:endParaRPr lang="en-US" dirty="0" smtClean="0"/>
          </a:p>
          <a:p>
            <a:pPr marL="0" indent="0">
              <a:buNone/>
            </a:pPr>
            <a:endParaRPr lang="en-US" dirty="0"/>
          </a:p>
          <a:p>
            <a:pPr marL="0" indent="0">
              <a:buNone/>
            </a:pPr>
            <a:r>
              <a:rPr lang="en-US" dirty="0"/>
              <a:t>T</a:t>
            </a:r>
            <a:r>
              <a:rPr lang="en-US" dirty="0" smtClean="0"/>
              <a:t>he Hirer shall be liable for any damage caused to the Owner.</a:t>
            </a:r>
          </a:p>
          <a:p>
            <a:pPr marL="0" indent="0">
              <a:buNone/>
            </a:pPr>
            <a:r>
              <a:rPr lang="ar-SA" dirty="0" smtClean="0"/>
              <a:t>........................................................................</a:t>
            </a:r>
            <a:endParaRPr lang="en-US" dirty="0"/>
          </a:p>
        </p:txBody>
      </p:sp>
    </p:spTree>
    <p:extLst>
      <p:ext uri="{BB962C8B-B14F-4D97-AF65-F5344CB8AC3E}">
        <p14:creationId xmlns:p14="http://schemas.microsoft.com/office/powerpoint/2010/main" val="2281749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buNone/>
            </a:pPr>
            <a:r>
              <a:rPr lang="en-US" dirty="0" smtClean="0"/>
              <a:t>2</a:t>
            </a:r>
            <a:r>
              <a:rPr lang="en-US" sz="3600" b="1" dirty="0" smtClean="0"/>
              <a:t>. Use of “may”</a:t>
            </a:r>
          </a:p>
          <a:p>
            <a:pPr marL="0" indent="0">
              <a:buNone/>
            </a:pPr>
            <a:r>
              <a:rPr lang="en-US" dirty="0" smtClean="0"/>
              <a:t>“May” and “may not” are translated into </a:t>
            </a:r>
            <a:r>
              <a:rPr lang="ar-SA" dirty="0" smtClean="0"/>
              <a:t>يجوز</a:t>
            </a:r>
            <a:r>
              <a:rPr lang="en-US" dirty="0" smtClean="0"/>
              <a:t>  and </a:t>
            </a:r>
            <a:r>
              <a:rPr lang="ar-SA" dirty="0" smtClean="0"/>
              <a:t>لا يجوز</a:t>
            </a:r>
            <a:r>
              <a:rPr lang="en-US" dirty="0" smtClean="0"/>
              <a:t>.</a:t>
            </a:r>
          </a:p>
          <a:p>
            <a:pPr marL="0" indent="0">
              <a:buNone/>
            </a:pPr>
            <a:r>
              <a:rPr lang="en-US" dirty="0" smtClean="0">
                <a:solidFill>
                  <a:srgbClr val="00B050"/>
                </a:solidFill>
              </a:rPr>
              <a:t>Example:</a:t>
            </a:r>
          </a:p>
          <a:p>
            <a:pPr marL="0" indent="0">
              <a:buNone/>
            </a:pPr>
            <a:r>
              <a:rPr lang="en-US" dirty="0" smtClean="0"/>
              <a:t>The Minister of Petroleum </a:t>
            </a:r>
            <a:r>
              <a:rPr lang="en-US" dirty="0" smtClean="0">
                <a:solidFill>
                  <a:srgbClr val="002060"/>
                </a:solidFill>
              </a:rPr>
              <a:t>may</a:t>
            </a:r>
            <a:r>
              <a:rPr lang="en-US" dirty="0" smtClean="0"/>
              <a:t> enter into concession agreements with foreign companies for petroleum exploration</a:t>
            </a:r>
          </a:p>
          <a:p>
            <a:pPr marL="0" indent="0" algn="r">
              <a:buNone/>
            </a:pPr>
            <a:r>
              <a:rPr lang="ar-SA" dirty="0"/>
              <a:t>يجوز لوزير البترول أن يبرم اتفاقيات امتياز مع شركات أجنبية للبحث عن البترول</a:t>
            </a:r>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38781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1143000"/>
            <a:ext cx="8229600" cy="4983163"/>
          </a:xfrm>
        </p:spPr>
        <p:txBody>
          <a:bodyPr/>
          <a:lstStyle/>
          <a:p>
            <a:pPr marL="0" indent="0">
              <a:buNone/>
            </a:pPr>
            <a:r>
              <a:rPr lang="en-US" dirty="0" smtClean="0"/>
              <a:t>Translate the following sentences:</a:t>
            </a:r>
          </a:p>
          <a:p>
            <a:pPr marL="0" indent="0" algn="r" rtl="1">
              <a:buNone/>
            </a:pPr>
            <a:r>
              <a:rPr lang="ar-SA" dirty="0" smtClean="0">
                <a:solidFill>
                  <a:schemeClr val="tx2"/>
                </a:solidFill>
              </a:rPr>
              <a:t>يجوز</a:t>
            </a:r>
            <a:r>
              <a:rPr lang="ar-SA" dirty="0" smtClean="0"/>
              <a:t> للأمم المتحدة أن تحتفظ بأموال أو ذهب أو عملة من أي نوع.</a:t>
            </a:r>
          </a:p>
          <a:p>
            <a:pPr marL="0" indent="0" algn="r" rtl="1">
              <a:buNone/>
            </a:pPr>
            <a:r>
              <a:rPr lang="ar-SA" dirty="0" smtClean="0"/>
              <a:t>.....................................................................</a:t>
            </a:r>
          </a:p>
          <a:p>
            <a:pPr marL="0" indent="0" algn="l">
              <a:buNone/>
            </a:pPr>
            <a:endParaRPr lang="ar-SA" dirty="0" smtClean="0"/>
          </a:p>
          <a:p>
            <a:pPr marL="0" indent="0" algn="l">
              <a:buNone/>
            </a:pPr>
            <a:r>
              <a:rPr lang="en-US" dirty="0" smtClean="0"/>
              <a:t>The landlord </a:t>
            </a:r>
            <a:r>
              <a:rPr lang="en-US" dirty="0" smtClean="0">
                <a:solidFill>
                  <a:schemeClr val="tx2"/>
                </a:solidFill>
              </a:rPr>
              <a:t>may</a:t>
            </a:r>
            <a:r>
              <a:rPr lang="en-US" dirty="0" smtClean="0"/>
              <a:t> enter the dwelling without Tenant’s consent in case of emergency.</a:t>
            </a:r>
          </a:p>
          <a:p>
            <a:pPr marL="0" indent="0" algn="l">
              <a:buNone/>
            </a:pPr>
            <a:r>
              <a:rPr lang="ar-SA" dirty="0" smtClean="0"/>
              <a:t>.......................................................................</a:t>
            </a:r>
            <a:endParaRPr lang="en-US" dirty="0"/>
          </a:p>
        </p:txBody>
      </p:sp>
    </p:spTree>
    <p:extLst>
      <p:ext uri="{BB962C8B-B14F-4D97-AF65-F5344CB8AC3E}">
        <p14:creationId xmlns:p14="http://schemas.microsoft.com/office/powerpoint/2010/main" val="2562786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marL="0" indent="0">
              <a:buNone/>
            </a:pPr>
            <a:r>
              <a:rPr lang="en-US" dirty="0" smtClean="0"/>
              <a:t>3. </a:t>
            </a:r>
            <a:r>
              <a:rPr lang="en-US" b="1" dirty="0" smtClean="0"/>
              <a:t>Use of combinations of “here”, “there”, “where” and  preposition-like words to convey a specific meaning.</a:t>
            </a:r>
          </a:p>
          <a:p>
            <a:pPr marL="0" indent="0">
              <a:buNone/>
            </a:pPr>
            <a:r>
              <a:rPr lang="en-US" dirty="0" smtClean="0">
                <a:solidFill>
                  <a:srgbClr val="00B050"/>
                </a:solidFill>
              </a:rPr>
              <a:t>Examples:</a:t>
            </a:r>
          </a:p>
          <a:p>
            <a:pPr marL="0" indent="0">
              <a:buNone/>
            </a:pPr>
            <a:r>
              <a:rPr lang="en-US" dirty="0" smtClean="0"/>
              <a:t>1. hereto, hereby, hereunder, hereof, herewith, herein, hereafter, hereinabove, etc.</a:t>
            </a:r>
          </a:p>
          <a:p>
            <a:pPr marL="0" indent="0">
              <a:buNone/>
            </a:pPr>
            <a:r>
              <a:rPr lang="en-US" dirty="0" smtClean="0"/>
              <a:t>“Here” means “This document”</a:t>
            </a:r>
          </a:p>
          <a:p>
            <a:pPr>
              <a:buFontTx/>
              <a:buChar char="-"/>
            </a:pPr>
            <a:r>
              <a:rPr lang="en-US" dirty="0" smtClean="0"/>
              <a:t>Both parties </a:t>
            </a:r>
            <a:r>
              <a:rPr lang="en-US" u="sng" dirty="0" smtClean="0"/>
              <a:t>hereby</a:t>
            </a:r>
            <a:r>
              <a:rPr lang="en-US" dirty="0" smtClean="0"/>
              <a:t> agree  </a:t>
            </a:r>
            <a:r>
              <a:rPr lang="ar-SA" dirty="0" smtClean="0"/>
              <a:t>بموجب هذا العقد</a:t>
            </a:r>
          </a:p>
          <a:p>
            <a:pPr>
              <a:buFontTx/>
              <a:buChar char="-"/>
            </a:pPr>
            <a:r>
              <a:rPr lang="en-US" dirty="0" smtClean="0"/>
              <a:t>Mr. X </a:t>
            </a:r>
            <a:r>
              <a:rPr lang="en-US" u="sng" dirty="0" smtClean="0"/>
              <a:t>hereinafter</a:t>
            </a:r>
            <a:r>
              <a:rPr lang="en-US" dirty="0" smtClean="0"/>
              <a:t> referred to as </a:t>
            </a:r>
            <a:r>
              <a:rPr lang="ar-SA" dirty="0" smtClean="0"/>
              <a:t>المشار إليه فيما بعد</a:t>
            </a:r>
            <a:endParaRPr lang="en-US" dirty="0" smtClean="0"/>
          </a:p>
          <a:p>
            <a:pPr marL="0" indent="0">
              <a:buNone/>
            </a:pPr>
            <a:endParaRPr lang="en-US" dirty="0" smtClean="0"/>
          </a:p>
          <a:p>
            <a:pPr>
              <a:buFontTx/>
              <a:buChar char="-"/>
            </a:pPr>
            <a:endParaRPr lang="en-US" dirty="0"/>
          </a:p>
        </p:txBody>
      </p:sp>
    </p:spTree>
    <p:extLst>
      <p:ext uri="{BB962C8B-B14F-4D97-AF65-F5344CB8AC3E}">
        <p14:creationId xmlns:p14="http://schemas.microsoft.com/office/powerpoint/2010/main" val="1345828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990600"/>
            <a:ext cx="8229600" cy="5135563"/>
          </a:xfrm>
        </p:spPr>
        <p:txBody>
          <a:bodyPr>
            <a:normAutofit/>
          </a:bodyPr>
          <a:lstStyle/>
          <a:p>
            <a:pPr marL="0" indent="0">
              <a:buNone/>
            </a:pPr>
            <a:r>
              <a:rPr lang="en-US" dirty="0" smtClean="0"/>
              <a:t>2. Thereto</a:t>
            </a:r>
            <a:r>
              <a:rPr lang="en-US" dirty="0"/>
              <a:t>, thereof, thereby, therewith, therefore, therein, etc</a:t>
            </a:r>
            <a:r>
              <a:rPr lang="en-US" dirty="0" smtClean="0"/>
              <a:t>.</a:t>
            </a:r>
          </a:p>
          <a:p>
            <a:pPr marL="0" indent="0">
              <a:buNone/>
            </a:pPr>
            <a:r>
              <a:rPr lang="en-US" dirty="0" smtClean="0"/>
              <a:t>“There” means a person, thing or situation mentioned right before it.</a:t>
            </a:r>
          </a:p>
          <a:p>
            <a:pPr marL="0" indent="0">
              <a:buNone/>
            </a:pPr>
            <a:r>
              <a:rPr lang="en-US" dirty="0" smtClean="0"/>
              <a:t>The Insurance Society </a:t>
            </a:r>
            <a:r>
              <a:rPr lang="en-US" u="sng" dirty="0" smtClean="0"/>
              <a:t>or any </a:t>
            </a:r>
            <a:r>
              <a:rPr lang="en-US" dirty="0" smtClean="0"/>
              <a:t>duly authorized </a:t>
            </a:r>
            <a:r>
              <a:rPr lang="en-US" u="sng" dirty="0" smtClean="0"/>
              <a:t>collector</a:t>
            </a:r>
            <a:r>
              <a:rPr lang="en-US" dirty="0" smtClean="0"/>
              <a:t> </a:t>
            </a:r>
            <a:r>
              <a:rPr lang="en-US" u="sng" dirty="0" smtClean="0"/>
              <a:t>thereof</a:t>
            </a:r>
            <a:r>
              <a:rPr lang="en-US" dirty="0" smtClean="0"/>
              <a:t>. </a:t>
            </a:r>
            <a:r>
              <a:rPr lang="ar-SA" dirty="0" smtClean="0"/>
              <a:t>أو أي محصل </a:t>
            </a:r>
            <a:r>
              <a:rPr lang="ar-SA" u="sng" dirty="0" smtClean="0"/>
              <a:t>تابع لها</a:t>
            </a:r>
          </a:p>
          <a:p>
            <a:pPr marL="0" indent="0">
              <a:buNone/>
            </a:pPr>
            <a:r>
              <a:rPr lang="en-US" u="sng" dirty="0" smtClean="0"/>
              <a:t>Duties contained therein  </a:t>
            </a:r>
            <a:r>
              <a:rPr lang="ar-SA" dirty="0" smtClean="0"/>
              <a:t>الواجبات الواردة فيه</a:t>
            </a:r>
            <a:endParaRPr lang="en-US" dirty="0"/>
          </a:p>
          <a:p>
            <a:pPr marL="0" indent="0">
              <a:buNone/>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16520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685800"/>
            <a:ext cx="8229600" cy="5440363"/>
          </a:xfrm>
        </p:spPr>
        <p:txBody>
          <a:bodyPr/>
          <a:lstStyle/>
          <a:p>
            <a:pPr marL="0" indent="0">
              <a:buNone/>
            </a:pPr>
            <a:r>
              <a:rPr lang="en-US" dirty="0"/>
              <a:t>3. Whereof, whereby, etc.</a:t>
            </a:r>
          </a:p>
          <a:p>
            <a:pPr marL="0" indent="0">
              <a:buNone/>
            </a:pPr>
            <a:r>
              <a:rPr lang="en-US" dirty="0"/>
              <a:t>“Where” means “mentioned above</a:t>
            </a:r>
            <a:r>
              <a:rPr lang="en-US" dirty="0" smtClean="0"/>
              <a:t>”</a:t>
            </a:r>
          </a:p>
          <a:p>
            <a:pPr marL="0" indent="0">
              <a:buNone/>
            </a:pPr>
            <a:endParaRPr lang="en-US" dirty="0"/>
          </a:p>
          <a:p>
            <a:pPr marL="0" indent="0">
              <a:buNone/>
            </a:pPr>
            <a:r>
              <a:rPr lang="en-US" dirty="0" smtClean="0">
                <a:solidFill>
                  <a:srgbClr val="00B050"/>
                </a:solidFill>
              </a:rPr>
              <a:t>Example:</a:t>
            </a:r>
          </a:p>
          <a:p>
            <a:pPr marL="0" indent="0">
              <a:buNone/>
            </a:pPr>
            <a:r>
              <a:rPr lang="en-US" dirty="0" smtClean="0"/>
              <a:t>In witness </a:t>
            </a:r>
            <a:r>
              <a:rPr lang="en-US" u="sng" dirty="0"/>
              <a:t>w</a:t>
            </a:r>
            <a:r>
              <a:rPr lang="en-US" u="sng" dirty="0" smtClean="0"/>
              <a:t>hereof</a:t>
            </a:r>
            <a:r>
              <a:rPr lang="en-US" dirty="0" smtClean="0"/>
              <a:t>, the parties have signed as of the date first set forth above.</a:t>
            </a:r>
          </a:p>
          <a:p>
            <a:pPr marL="0" indent="0" algn="r">
              <a:buNone/>
            </a:pPr>
            <a:r>
              <a:rPr lang="ar-SA" u="sng" dirty="0" smtClean="0"/>
              <a:t>بناء على ما سبق</a:t>
            </a:r>
            <a:endParaRPr lang="en-US" u="sng" dirty="0"/>
          </a:p>
        </p:txBody>
      </p:sp>
    </p:spTree>
    <p:extLst>
      <p:ext uri="{BB962C8B-B14F-4D97-AF65-F5344CB8AC3E}">
        <p14:creationId xmlns:p14="http://schemas.microsoft.com/office/powerpoint/2010/main" val="21238062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pPr marL="0" indent="0">
              <a:buNone/>
            </a:pPr>
            <a:r>
              <a:rPr lang="en-US" dirty="0" smtClean="0"/>
              <a:t>4. Use of couplings and synonyms means using two words to express the same meaning</a:t>
            </a:r>
          </a:p>
          <a:p>
            <a:pPr marL="0" indent="0">
              <a:buNone/>
            </a:pPr>
            <a:r>
              <a:rPr lang="en-US" dirty="0" smtClean="0"/>
              <a:t>Examples: </a:t>
            </a:r>
          </a:p>
          <a:p>
            <a:pPr>
              <a:buFontTx/>
              <a:buChar char="-"/>
            </a:pPr>
            <a:r>
              <a:rPr lang="en-US" dirty="0" smtClean="0"/>
              <a:t>Made and signed </a:t>
            </a:r>
            <a:r>
              <a:rPr lang="ar-SA" dirty="0" smtClean="0"/>
              <a:t>تحرر</a:t>
            </a:r>
          </a:p>
          <a:p>
            <a:pPr>
              <a:buFontTx/>
              <a:buChar char="-"/>
            </a:pPr>
            <a:r>
              <a:rPr lang="en-US" dirty="0" smtClean="0"/>
              <a:t>Terms and conditions </a:t>
            </a:r>
            <a:r>
              <a:rPr lang="ar-SA" dirty="0" smtClean="0"/>
              <a:t>شروط </a:t>
            </a:r>
          </a:p>
          <a:p>
            <a:pPr>
              <a:buFontTx/>
              <a:buChar char="-"/>
            </a:pPr>
            <a:r>
              <a:rPr lang="en-US" dirty="0" smtClean="0"/>
              <a:t>By and between  </a:t>
            </a:r>
            <a:r>
              <a:rPr lang="ar-SA" dirty="0" smtClean="0"/>
              <a:t>بين</a:t>
            </a:r>
          </a:p>
          <a:p>
            <a:pPr>
              <a:buFontTx/>
              <a:buChar char="-"/>
            </a:pPr>
            <a:r>
              <a:rPr lang="en-US" dirty="0" smtClean="0"/>
              <a:t>True and correct  </a:t>
            </a:r>
            <a:r>
              <a:rPr lang="ar-SA" dirty="0" smtClean="0"/>
              <a:t>صحيح</a:t>
            </a:r>
          </a:p>
          <a:p>
            <a:pPr>
              <a:buFontTx/>
              <a:buChar char="-"/>
            </a:pPr>
            <a:r>
              <a:rPr lang="en-US" dirty="0" smtClean="0"/>
              <a:t>Breaking and entering </a:t>
            </a:r>
            <a:r>
              <a:rPr lang="ar-SA" dirty="0" smtClean="0"/>
              <a:t>السطو على الممتلكات</a:t>
            </a:r>
          </a:p>
          <a:p>
            <a:pPr>
              <a:buFontTx/>
              <a:buChar char="-"/>
            </a:pPr>
            <a:r>
              <a:rPr lang="en-US" dirty="0" smtClean="0"/>
              <a:t>Goods and chattels </a:t>
            </a:r>
            <a:r>
              <a:rPr lang="ar-SA" dirty="0" smtClean="0"/>
              <a:t>منقولات</a:t>
            </a:r>
          </a:p>
          <a:p>
            <a:pPr marL="0" indent="0">
              <a:buNone/>
            </a:pPr>
            <a:endParaRPr lang="en-US" dirty="0"/>
          </a:p>
        </p:txBody>
      </p:sp>
    </p:spTree>
    <p:extLst>
      <p:ext uri="{BB962C8B-B14F-4D97-AF65-F5344CB8AC3E}">
        <p14:creationId xmlns:p14="http://schemas.microsoft.com/office/powerpoint/2010/main" val="41538184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990600"/>
            <a:ext cx="8229600" cy="5135563"/>
          </a:xfrm>
        </p:spPr>
        <p:txBody>
          <a:bodyPr/>
          <a:lstStyle/>
          <a:p>
            <a:pPr>
              <a:buFontTx/>
              <a:buChar char="-"/>
            </a:pPr>
            <a:r>
              <a:rPr lang="en-US" dirty="0" smtClean="0"/>
              <a:t>Each and every </a:t>
            </a:r>
            <a:r>
              <a:rPr lang="ar-SA" dirty="0" smtClean="0"/>
              <a:t>كل </a:t>
            </a:r>
          </a:p>
          <a:p>
            <a:pPr>
              <a:buFontTx/>
              <a:buChar char="-"/>
            </a:pPr>
            <a:r>
              <a:rPr lang="en-US" dirty="0" smtClean="0"/>
              <a:t>Free and clear of </a:t>
            </a:r>
            <a:r>
              <a:rPr lang="ar-SA" dirty="0" smtClean="0"/>
              <a:t>خال من</a:t>
            </a:r>
          </a:p>
          <a:p>
            <a:pPr marL="0" indent="0">
              <a:buNone/>
            </a:pPr>
            <a:endParaRPr lang="en-US" dirty="0" smtClean="0"/>
          </a:p>
          <a:p>
            <a:pPr marL="0" indent="0">
              <a:buNone/>
            </a:pPr>
            <a:r>
              <a:rPr lang="en-US" dirty="0" smtClean="0"/>
              <a:t>Arabic Couplings and synonyms:</a:t>
            </a:r>
            <a:r>
              <a:rPr lang="ar-SA" dirty="0" smtClean="0"/>
              <a:t> </a:t>
            </a:r>
          </a:p>
          <a:p>
            <a:pPr>
              <a:buFontTx/>
              <a:buChar char="-"/>
            </a:pPr>
            <a:r>
              <a:rPr lang="en-US" dirty="0" smtClean="0"/>
              <a:t>Null and void  </a:t>
            </a:r>
            <a:r>
              <a:rPr lang="ar-SA" dirty="0" smtClean="0"/>
              <a:t>ملغى وباطل</a:t>
            </a:r>
          </a:p>
          <a:p>
            <a:pPr>
              <a:buFontTx/>
              <a:buChar char="-"/>
            </a:pPr>
            <a:r>
              <a:rPr lang="en-US" dirty="0" smtClean="0"/>
              <a:t>Fraud and deceit </a:t>
            </a:r>
            <a:r>
              <a:rPr lang="ar-SA" dirty="0" smtClean="0"/>
              <a:t>غش وخداع</a:t>
            </a:r>
          </a:p>
          <a:p>
            <a:pPr>
              <a:buFontTx/>
              <a:buChar char="-"/>
            </a:pPr>
            <a:r>
              <a:rPr lang="en-US" dirty="0" smtClean="0"/>
              <a:t>Acknowledge and confess </a:t>
            </a:r>
            <a:r>
              <a:rPr lang="ar-SA" dirty="0" smtClean="0"/>
              <a:t>يقر ويعترف</a:t>
            </a:r>
          </a:p>
          <a:p>
            <a:pPr marL="0" indent="0">
              <a:buNone/>
            </a:pPr>
            <a:endParaRPr lang="ar-SA" dirty="0" smtClean="0"/>
          </a:p>
        </p:txBody>
      </p:sp>
    </p:spTree>
    <p:extLst>
      <p:ext uri="{BB962C8B-B14F-4D97-AF65-F5344CB8AC3E}">
        <p14:creationId xmlns:p14="http://schemas.microsoft.com/office/powerpoint/2010/main" val="34186375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pPr marL="0" indent="0">
              <a:buNone/>
            </a:pPr>
            <a:r>
              <a:rPr lang="en-US" dirty="0" smtClean="0"/>
              <a:t>Translate the following sentence:</a:t>
            </a:r>
          </a:p>
          <a:p>
            <a:pPr marL="0" indent="0">
              <a:buNone/>
            </a:pPr>
            <a:endParaRPr lang="en-US" dirty="0" smtClean="0"/>
          </a:p>
          <a:p>
            <a:pPr marL="0" indent="0">
              <a:buNone/>
            </a:pPr>
            <a:r>
              <a:rPr lang="en-US" dirty="0" smtClean="0"/>
              <a:t>The period of this contract shall be two years, as of the date of arrival of the Second Party in the house of the First Party and may be renewed upon the desire of both parties.</a:t>
            </a:r>
            <a:endParaRPr lang="en-US" dirty="0"/>
          </a:p>
        </p:txBody>
      </p:sp>
    </p:spTree>
    <p:extLst>
      <p:ext uri="{BB962C8B-B14F-4D97-AF65-F5344CB8AC3E}">
        <p14:creationId xmlns:p14="http://schemas.microsoft.com/office/powerpoint/2010/main" val="39901183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514350" indent="-514350">
              <a:buAutoNum type="arabicPeriod"/>
            </a:pPr>
            <a:r>
              <a:rPr lang="en-US" dirty="0" smtClean="0"/>
              <a:t>Accuracy </a:t>
            </a:r>
          </a:p>
          <a:p>
            <a:pPr marL="514350" indent="-514350">
              <a:buAutoNum type="arabicPeriod"/>
            </a:pPr>
            <a:endParaRPr lang="en-US" dirty="0"/>
          </a:p>
          <a:p>
            <a:pPr marL="514350" indent="-514350">
              <a:buAutoNum type="arabicPeriod"/>
            </a:pPr>
            <a:r>
              <a:rPr lang="en-US" dirty="0" smtClean="0"/>
              <a:t>Simplicity</a:t>
            </a:r>
          </a:p>
          <a:p>
            <a:pPr marL="514350" indent="-514350">
              <a:buAutoNum type="arabicPeriod"/>
            </a:pPr>
            <a:endParaRPr lang="en-US" dirty="0"/>
          </a:p>
          <a:p>
            <a:pPr marL="514350" indent="-514350">
              <a:buAutoNum type="arabicPeriod"/>
            </a:pPr>
            <a:r>
              <a:rPr lang="en-US" dirty="0" smtClean="0"/>
              <a:t>Clarity</a:t>
            </a:r>
            <a:endParaRPr lang="en-US" dirty="0"/>
          </a:p>
        </p:txBody>
      </p:sp>
    </p:spTree>
    <p:extLst>
      <p:ext uri="{BB962C8B-B14F-4D97-AF65-F5344CB8AC3E}">
        <p14:creationId xmlns:p14="http://schemas.microsoft.com/office/powerpoint/2010/main" val="39323587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914400"/>
            <a:ext cx="8229600" cy="5211763"/>
          </a:xfrm>
        </p:spPr>
        <p:txBody>
          <a:bodyPr/>
          <a:lstStyle/>
          <a:p>
            <a:pPr marL="0" indent="0">
              <a:buNone/>
            </a:pPr>
            <a:r>
              <a:rPr lang="en-US" dirty="0" smtClean="0"/>
              <a:t>5. Avoidance of anaphoric devices</a:t>
            </a:r>
          </a:p>
          <a:p>
            <a:pPr marL="0" indent="0">
              <a:buNone/>
            </a:pPr>
            <a:r>
              <a:rPr lang="en-US" dirty="0" smtClean="0"/>
              <a:t>Anaphoric devices include Personal Pronouns (he, she, etc.), Demonstrative pronouns (this, that, etc.), and “to do” constructions (e.g. He rents a car and so does his brother) because such devices can lead to confusion.</a:t>
            </a:r>
          </a:p>
          <a:p>
            <a:pPr marL="0" indent="0">
              <a:buNone/>
            </a:pPr>
            <a:endParaRPr lang="en-US" dirty="0"/>
          </a:p>
        </p:txBody>
      </p:sp>
    </p:spTree>
    <p:extLst>
      <p:ext uri="{BB962C8B-B14F-4D97-AF65-F5344CB8AC3E}">
        <p14:creationId xmlns:p14="http://schemas.microsoft.com/office/powerpoint/2010/main" val="1664171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pPr marL="0" indent="0">
              <a:buNone/>
            </a:pPr>
            <a:endParaRPr lang="en-US" dirty="0" smtClean="0"/>
          </a:p>
          <a:p>
            <a:pPr marL="0" indent="0">
              <a:buNone/>
            </a:pPr>
            <a:r>
              <a:rPr lang="en-US" dirty="0" smtClean="0"/>
              <a:t>6. Repetition of a word instead of using a pronoun.</a:t>
            </a:r>
          </a:p>
          <a:p>
            <a:pPr marL="0" indent="0">
              <a:buNone/>
            </a:pPr>
            <a:r>
              <a:rPr lang="en-US" dirty="0" smtClean="0">
                <a:solidFill>
                  <a:schemeClr val="accent3">
                    <a:lumMod val="75000"/>
                  </a:schemeClr>
                </a:solidFill>
              </a:rPr>
              <a:t>Example:</a:t>
            </a:r>
          </a:p>
          <a:p>
            <a:pPr marL="0" indent="0">
              <a:buNone/>
            </a:pPr>
            <a:r>
              <a:rPr lang="en-US" dirty="0" smtClean="0"/>
              <a:t>The Lessee shall pay to the </a:t>
            </a:r>
            <a:r>
              <a:rPr lang="en-US" u="sng" dirty="0" smtClean="0"/>
              <a:t>Lessor</a:t>
            </a:r>
            <a:r>
              <a:rPr lang="en-US" dirty="0" smtClean="0"/>
              <a:t> at the office of the </a:t>
            </a:r>
            <a:r>
              <a:rPr lang="en-US" u="sng" dirty="0" smtClean="0"/>
              <a:t>Lessor</a:t>
            </a:r>
          </a:p>
          <a:p>
            <a:pPr marL="0" indent="0">
              <a:buNone/>
            </a:pPr>
            <a:r>
              <a:rPr lang="en-US" dirty="0" smtClean="0">
                <a:solidFill>
                  <a:srgbClr val="FF0000"/>
                </a:solidFill>
              </a:rPr>
              <a:t>Instead of ..</a:t>
            </a:r>
          </a:p>
          <a:p>
            <a:pPr marL="0" indent="0">
              <a:buNone/>
            </a:pPr>
            <a:r>
              <a:rPr lang="en-US" dirty="0" smtClean="0"/>
              <a:t>The Lessee shall pay to the </a:t>
            </a:r>
            <a:r>
              <a:rPr lang="en-US" u="sng" dirty="0" smtClean="0"/>
              <a:t>Lessor</a:t>
            </a:r>
            <a:r>
              <a:rPr lang="en-US" dirty="0" smtClean="0"/>
              <a:t> at </a:t>
            </a:r>
            <a:r>
              <a:rPr lang="en-US" u="sng" dirty="0" smtClean="0"/>
              <a:t>his</a:t>
            </a:r>
            <a:r>
              <a:rPr lang="en-US" dirty="0" smtClean="0"/>
              <a:t> office </a:t>
            </a:r>
            <a:r>
              <a:rPr lang="en-US" dirty="0" smtClean="0">
                <a:solidFill>
                  <a:srgbClr val="FF0000"/>
                </a:solidFill>
              </a:rPr>
              <a:t>*</a:t>
            </a:r>
          </a:p>
          <a:p>
            <a:pPr marL="0" indent="0">
              <a:buNone/>
            </a:pPr>
            <a:r>
              <a:rPr lang="ar-SA" dirty="0" smtClean="0">
                <a:solidFill>
                  <a:srgbClr val="FF0000"/>
                </a:solidFill>
              </a:rPr>
              <a:t>يدفع المستأجر إلى المؤجر في مكتب المؤجر</a:t>
            </a:r>
            <a:endParaRPr lang="en-US" dirty="0">
              <a:solidFill>
                <a:srgbClr val="FF0000"/>
              </a:solidFill>
            </a:endParaRPr>
          </a:p>
        </p:txBody>
      </p:sp>
    </p:spTree>
    <p:extLst>
      <p:ext uri="{BB962C8B-B14F-4D97-AF65-F5344CB8AC3E}">
        <p14:creationId xmlns:p14="http://schemas.microsoft.com/office/powerpoint/2010/main" val="555829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685800"/>
            <a:ext cx="8229600" cy="5440363"/>
          </a:xfrm>
        </p:spPr>
        <p:txBody>
          <a:bodyPr/>
          <a:lstStyle/>
          <a:p>
            <a:pPr marL="0" indent="0">
              <a:buNone/>
            </a:pPr>
            <a:r>
              <a:rPr lang="en-US" dirty="0" smtClean="0"/>
              <a:t>Example of a wrong formulation of an item:</a:t>
            </a:r>
          </a:p>
          <a:p>
            <a:pPr marL="0" indent="0" algn="r" rtl="1">
              <a:buNone/>
            </a:pPr>
            <a:endParaRPr lang="ar-SA" dirty="0" smtClean="0"/>
          </a:p>
          <a:p>
            <a:pPr marL="0" indent="0" algn="r" rtl="1">
              <a:buNone/>
            </a:pPr>
            <a:endParaRPr lang="ar-SA" dirty="0"/>
          </a:p>
          <a:p>
            <a:pPr marL="0" indent="0" algn="r" rtl="1">
              <a:buNone/>
            </a:pPr>
            <a:r>
              <a:rPr lang="ar-SA" dirty="0" smtClean="0"/>
              <a:t>«إذا وفق </a:t>
            </a:r>
            <a:r>
              <a:rPr lang="ar-SA" u="sng" dirty="0" smtClean="0"/>
              <a:t>العامل</a:t>
            </a:r>
            <a:r>
              <a:rPr lang="ar-SA" dirty="0" smtClean="0"/>
              <a:t> إلى اختراع جديد في أثناء خدمة </a:t>
            </a:r>
            <a:r>
              <a:rPr lang="ar-SA" u="sng" dirty="0" smtClean="0"/>
              <a:t>رب العمل </a:t>
            </a:r>
            <a:r>
              <a:rPr lang="ar-SA" dirty="0" smtClean="0"/>
              <a:t>فلا يكون </a:t>
            </a:r>
            <a:r>
              <a:rPr lang="ar-SA" u="sng" dirty="0" smtClean="0"/>
              <a:t>لهذا</a:t>
            </a:r>
            <a:r>
              <a:rPr lang="ar-SA" dirty="0" smtClean="0"/>
              <a:t> أي حق في ذلك الاختراع»</a:t>
            </a:r>
            <a:r>
              <a:rPr lang="en-US" dirty="0" smtClean="0"/>
              <a:t> </a:t>
            </a:r>
            <a:endParaRPr lang="ar-SA" dirty="0" smtClean="0"/>
          </a:p>
          <a:p>
            <a:pPr marL="0" indent="0" algn="r" rtl="1">
              <a:buNone/>
            </a:pPr>
            <a:r>
              <a:rPr lang="ar-SA" dirty="0" smtClean="0"/>
              <a:t> </a:t>
            </a:r>
            <a:r>
              <a:rPr lang="ar-SA" sz="2000" dirty="0" smtClean="0"/>
              <a:t>المادة 688 من القانون المدني تحت عنوان (عقد العمل في القانون المدني)</a:t>
            </a:r>
            <a:endParaRPr lang="en-US" sz="2000" dirty="0"/>
          </a:p>
        </p:txBody>
      </p:sp>
    </p:spTree>
    <p:extLst>
      <p:ext uri="{BB962C8B-B14F-4D97-AF65-F5344CB8AC3E}">
        <p14:creationId xmlns:p14="http://schemas.microsoft.com/office/powerpoint/2010/main" val="8226423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buNone/>
            </a:pPr>
            <a:r>
              <a:rPr lang="en-US" dirty="0" smtClean="0"/>
              <a:t>7. Use of (“which”+ a repeated word) to avoid a wrong interpretation of that word</a:t>
            </a:r>
          </a:p>
          <a:p>
            <a:pPr marL="0" indent="0">
              <a:buNone/>
            </a:pPr>
            <a:r>
              <a:rPr lang="en-US" dirty="0" smtClean="0">
                <a:solidFill>
                  <a:srgbClr val="00B050"/>
                </a:solidFill>
              </a:rPr>
              <a:t>Example:</a:t>
            </a:r>
          </a:p>
          <a:p>
            <a:pPr marL="0" indent="0">
              <a:buNone/>
            </a:pPr>
            <a:r>
              <a:rPr lang="en-US" dirty="0" smtClean="0"/>
              <a:t>Any dispute arising between Aramco and </a:t>
            </a:r>
            <a:r>
              <a:rPr lang="en-US" dirty="0" err="1" smtClean="0"/>
              <a:t>Atco</a:t>
            </a:r>
            <a:r>
              <a:rPr lang="en-US" dirty="0" smtClean="0"/>
              <a:t> shall be settled by arbitration, </a:t>
            </a:r>
            <a:r>
              <a:rPr lang="en-US" dirty="0" smtClean="0">
                <a:solidFill>
                  <a:schemeClr val="tx2"/>
                </a:solidFill>
              </a:rPr>
              <a:t>which arbitration </a:t>
            </a:r>
            <a:r>
              <a:rPr lang="en-US" dirty="0" smtClean="0"/>
              <a:t>shall take place at the Department of Contracts in Aramco.</a:t>
            </a:r>
          </a:p>
          <a:p>
            <a:pPr marL="0" indent="0">
              <a:buNone/>
            </a:pPr>
            <a:r>
              <a:rPr lang="ar-SA" dirty="0" smtClean="0"/>
              <a:t>أي نزاع ينشأ بين أرامكو وأتكو يتم الفصل فيه عن طريق التحكيم </a:t>
            </a:r>
            <a:r>
              <a:rPr lang="ar-SA" dirty="0" smtClean="0">
                <a:solidFill>
                  <a:schemeClr val="tx2"/>
                </a:solidFill>
              </a:rPr>
              <a:t>على أن يتم التحكيم </a:t>
            </a:r>
            <a:r>
              <a:rPr lang="ar-SA" dirty="0" smtClean="0"/>
              <a:t>بإدارة العقود في أرامكو.</a:t>
            </a:r>
            <a:endParaRPr lang="en-US" dirty="0"/>
          </a:p>
        </p:txBody>
      </p:sp>
    </p:spTree>
    <p:extLst>
      <p:ext uri="{BB962C8B-B14F-4D97-AF65-F5344CB8AC3E}">
        <p14:creationId xmlns:p14="http://schemas.microsoft.com/office/powerpoint/2010/main" val="19286793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838200"/>
            <a:ext cx="8229600" cy="5287963"/>
          </a:xfrm>
        </p:spPr>
        <p:txBody>
          <a:bodyPr>
            <a:normAutofit/>
          </a:bodyPr>
          <a:lstStyle/>
          <a:p>
            <a:pPr marL="0" indent="0">
              <a:buNone/>
            </a:pPr>
            <a:r>
              <a:rPr lang="en-US" dirty="0" smtClean="0"/>
              <a:t>8. Use of  “said”, “such”, “the same”.</a:t>
            </a:r>
          </a:p>
          <a:p>
            <a:pPr marL="0" indent="0">
              <a:buNone/>
            </a:pPr>
            <a:endParaRPr lang="ar-SA" dirty="0" smtClean="0">
              <a:solidFill>
                <a:srgbClr val="00B050"/>
              </a:solidFill>
            </a:endParaRPr>
          </a:p>
          <a:p>
            <a:pPr marL="0" indent="0">
              <a:buNone/>
            </a:pPr>
            <a:r>
              <a:rPr lang="en-US" dirty="0" smtClean="0">
                <a:solidFill>
                  <a:srgbClr val="00B050"/>
                </a:solidFill>
              </a:rPr>
              <a:t>Examples:</a:t>
            </a:r>
          </a:p>
          <a:p>
            <a:pPr marL="0" indent="0">
              <a:buNone/>
            </a:pPr>
            <a:r>
              <a:rPr lang="en-US" dirty="0" smtClean="0"/>
              <a:t>If the </a:t>
            </a:r>
            <a:r>
              <a:rPr lang="en-US" dirty="0"/>
              <a:t>c</a:t>
            </a:r>
            <a:r>
              <a:rPr lang="en-US" dirty="0" smtClean="0"/>
              <a:t>ontractor incurs any further costs …, then the employer shall take </a:t>
            </a:r>
            <a:r>
              <a:rPr lang="en-US" u="sng" dirty="0" smtClean="0"/>
              <a:t>such</a:t>
            </a:r>
            <a:r>
              <a:rPr lang="en-US" dirty="0" smtClean="0"/>
              <a:t> costs into consideration.</a:t>
            </a:r>
          </a:p>
          <a:p>
            <a:pPr marL="0" indent="0" algn="r">
              <a:buNone/>
            </a:pPr>
            <a:r>
              <a:rPr lang="ar-SA" dirty="0" smtClean="0"/>
              <a:t>في حالة تحمل المقاول أية تكاليف أخرى ... يضع صاحب العمل هذه التكاليف في الاعتبار.</a:t>
            </a:r>
            <a:endParaRPr lang="en-US" dirty="0" smtClean="0"/>
          </a:p>
          <a:p>
            <a:pPr marL="0" indent="0">
              <a:buNone/>
            </a:pPr>
            <a:endParaRPr lang="en-US" dirty="0"/>
          </a:p>
        </p:txBody>
      </p:sp>
    </p:spTree>
    <p:extLst>
      <p:ext uri="{BB962C8B-B14F-4D97-AF65-F5344CB8AC3E}">
        <p14:creationId xmlns:p14="http://schemas.microsoft.com/office/powerpoint/2010/main" val="107274166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pPr marL="0" indent="0">
              <a:buNone/>
            </a:pPr>
            <a:endParaRPr lang="en-US" dirty="0" smtClean="0"/>
          </a:p>
          <a:p>
            <a:pPr marL="0" indent="0">
              <a:buNone/>
            </a:pPr>
            <a:r>
              <a:rPr lang="en-US" dirty="0" smtClean="0"/>
              <a:t>The said party of the second part hereby agrees to purchase </a:t>
            </a:r>
            <a:r>
              <a:rPr lang="en-US" u="sng" dirty="0" smtClean="0"/>
              <a:t>said</a:t>
            </a:r>
            <a:r>
              <a:rPr lang="en-US" dirty="0" smtClean="0"/>
              <a:t> premises at </a:t>
            </a:r>
            <a:r>
              <a:rPr lang="en-US" u="sng" dirty="0" smtClean="0"/>
              <a:t>said</a:t>
            </a:r>
            <a:r>
              <a:rPr lang="en-US" dirty="0" smtClean="0"/>
              <a:t> consideration of … $ and to pay </a:t>
            </a:r>
            <a:r>
              <a:rPr lang="en-US" u="sng" dirty="0" smtClean="0"/>
              <a:t>the same </a:t>
            </a:r>
            <a:r>
              <a:rPr lang="en-US" dirty="0" smtClean="0"/>
              <a:t>as follows: …</a:t>
            </a:r>
          </a:p>
          <a:p>
            <a:pPr marL="0" indent="0" algn="r">
              <a:buNone/>
            </a:pPr>
            <a:r>
              <a:rPr lang="ar-SA" dirty="0" smtClean="0"/>
              <a:t>يوافق الطرف الثاني بموجب هذا العقد على شراء العقار </a:t>
            </a:r>
            <a:r>
              <a:rPr lang="ar-SA" u="sng" dirty="0" smtClean="0"/>
              <a:t>المذكور</a:t>
            </a:r>
            <a:r>
              <a:rPr lang="ar-SA" dirty="0" smtClean="0"/>
              <a:t> بالمبلغ </a:t>
            </a:r>
            <a:r>
              <a:rPr lang="ar-SA" u="sng" dirty="0" smtClean="0"/>
              <a:t>المذكور</a:t>
            </a:r>
            <a:r>
              <a:rPr lang="ar-SA" dirty="0" smtClean="0"/>
              <a:t> وهو ... وأن يدفع </a:t>
            </a:r>
            <a:r>
              <a:rPr lang="ar-SA" u="sng" dirty="0" smtClean="0"/>
              <a:t>هذا المبلغ </a:t>
            </a:r>
            <a:r>
              <a:rPr lang="ar-SA" dirty="0" smtClean="0"/>
              <a:t>كما يلي: ...</a:t>
            </a:r>
            <a:endParaRPr lang="en-US" dirty="0"/>
          </a:p>
        </p:txBody>
      </p:sp>
    </p:spTree>
    <p:extLst>
      <p:ext uri="{BB962C8B-B14F-4D97-AF65-F5344CB8AC3E}">
        <p14:creationId xmlns:p14="http://schemas.microsoft.com/office/powerpoint/2010/main" val="9843044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914400"/>
            <a:ext cx="8229600" cy="5211763"/>
          </a:xfrm>
        </p:spPr>
        <p:txBody>
          <a:bodyPr/>
          <a:lstStyle/>
          <a:p>
            <a:pPr marL="0" indent="0">
              <a:buNone/>
            </a:pPr>
            <a:r>
              <a:rPr lang="en-US" dirty="0" smtClean="0"/>
              <a:t>9. Avoidance of the </a:t>
            </a:r>
            <a:r>
              <a:rPr lang="en-US" dirty="0" smtClean="0"/>
              <a:t>3</a:t>
            </a:r>
            <a:r>
              <a:rPr lang="en-US" baseline="30000" dirty="0" smtClean="0"/>
              <a:t>rd</a:t>
            </a:r>
            <a:r>
              <a:rPr lang="en-US" dirty="0" smtClean="0"/>
              <a:t> </a:t>
            </a:r>
            <a:r>
              <a:rPr lang="en-US" dirty="0" smtClean="0"/>
              <a:t> </a:t>
            </a:r>
            <a:r>
              <a:rPr lang="en-US" dirty="0" smtClean="0"/>
              <a:t>person singular pronouns (he, she) and replacing them with the neutral pronoun (it).</a:t>
            </a:r>
          </a:p>
          <a:p>
            <a:pPr marL="0" indent="0">
              <a:buNone/>
            </a:pPr>
            <a:r>
              <a:rPr lang="en-US" dirty="0" smtClean="0">
                <a:solidFill>
                  <a:srgbClr val="00B050"/>
                </a:solidFill>
              </a:rPr>
              <a:t>Example:</a:t>
            </a:r>
          </a:p>
          <a:p>
            <a:pPr marL="0" indent="0">
              <a:buNone/>
            </a:pPr>
            <a:r>
              <a:rPr lang="en-US" dirty="0" smtClean="0"/>
              <a:t>Borrower shall comply with all of </a:t>
            </a:r>
            <a:r>
              <a:rPr lang="en-US" dirty="0" smtClean="0">
                <a:solidFill>
                  <a:schemeClr val="accent1"/>
                </a:solidFill>
              </a:rPr>
              <a:t>it</a:t>
            </a:r>
            <a:r>
              <a:rPr lang="en-US" dirty="0" smtClean="0"/>
              <a:t>s covenants to Bank set forth in and arising from the loan agreement.</a:t>
            </a:r>
          </a:p>
          <a:p>
            <a:pPr marL="0" indent="0" algn="r">
              <a:buNone/>
            </a:pPr>
            <a:r>
              <a:rPr lang="ar-SA" dirty="0" smtClean="0"/>
              <a:t>يلتزم المقترض بكل تعهداته للبنك الموضحة في اتفاقية القرض والناشئة عنها</a:t>
            </a:r>
            <a:endParaRPr lang="en-US" dirty="0"/>
          </a:p>
        </p:txBody>
      </p:sp>
    </p:spTree>
    <p:extLst>
      <p:ext uri="{BB962C8B-B14F-4D97-AF65-F5344CB8AC3E}">
        <p14:creationId xmlns:p14="http://schemas.microsoft.com/office/powerpoint/2010/main" val="29650322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buNone/>
            </a:pPr>
            <a:r>
              <a:rPr lang="en-US" dirty="0" smtClean="0"/>
              <a:t>10. Use of a proviso clause that begins with “provided that” </a:t>
            </a:r>
            <a:r>
              <a:rPr lang="ar-SA" dirty="0" smtClean="0"/>
              <a:t>بشرط أن، على أن، شريطة أن </a:t>
            </a:r>
          </a:p>
          <a:p>
            <a:pPr marL="0" indent="0">
              <a:buNone/>
            </a:pPr>
            <a:endParaRPr lang="ar-SA" dirty="0" smtClean="0"/>
          </a:p>
          <a:p>
            <a:pPr marL="0" indent="0">
              <a:buNone/>
            </a:pPr>
            <a:r>
              <a:rPr lang="en-US" dirty="0" smtClean="0">
                <a:solidFill>
                  <a:srgbClr val="00B050"/>
                </a:solidFill>
              </a:rPr>
              <a:t>Example:</a:t>
            </a:r>
          </a:p>
          <a:p>
            <a:pPr marL="0" indent="0">
              <a:buNone/>
            </a:pPr>
            <a:r>
              <a:rPr lang="en-US" dirty="0" smtClean="0"/>
              <a:t>Landlord shall have the right, subject to Tenant’s consent, to enter the dwelling unit to inspect the premises provided that landlord may enter the dwelling without tenant’s consent in case of emergency.</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5513210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1295400"/>
            <a:ext cx="8229600" cy="4830763"/>
          </a:xfrm>
        </p:spPr>
        <p:txBody>
          <a:bodyPr/>
          <a:lstStyle/>
          <a:p>
            <a:pPr marL="0" indent="0" algn="r">
              <a:buNone/>
            </a:pPr>
            <a:endParaRPr lang="ar-SA" dirty="0" smtClean="0"/>
          </a:p>
          <a:p>
            <a:pPr marL="0" indent="0" algn="r">
              <a:buNone/>
            </a:pPr>
            <a:endParaRPr lang="ar-SA" dirty="0"/>
          </a:p>
          <a:p>
            <a:pPr marL="0" indent="0" algn="r">
              <a:buNone/>
            </a:pPr>
            <a:r>
              <a:rPr lang="ar-SA" dirty="0" smtClean="0"/>
              <a:t>يحق للمالك بشرط موافقة المستأجر دخول الوحدة السكنية لمعاينة العقار على أنه يجوز للمالك دخول السكن بدون موافقة المستأجر في حالة الطوارئ.</a:t>
            </a:r>
            <a:endParaRPr lang="en-US" dirty="0"/>
          </a:p>
        </p:txBody>
      </p:sp>
    </p:spTree>
    <p:extLst>
      <p:ext uri="{BB962C8B-B14F-4D97-AF65-F5344CB8AC3E}">
        <p14:creationId xmlns:p14="http://schemas.microsoft.com/office/powerpoint/2010/main" val="2776087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762000"/>
            <a:ext cx="8229600" cy="5364163"/>
          </a:xfrm>
        </p:spPr>
        <p:txBody>
          <a:bodyPr/>
          <a:lstStyle/>
          <a:p>
            <a:pPr marL="0" indent="0">
              <a:buNone/>
            </a:pPr>
            <a:r>
              <a:rPr lang="en-US" dirty="0" smtClean="0"/>
              <a:t>11. Use of archaic words in order to sound formal and classic.</a:t>
            </a:r>
          </a:p>
          <a:p>
            <a:pPr marL="0" indent="0">
              <a:buNone/>
            </a:pPr>
            <a:r>
              <a:rPr lang="en-US" dirty="0" smtClean="0"/>
              <a:t>Example:</a:t>
            </a:r>
          </a:p>
          <a:p>
            <a:pPr marL="0" indent="0">
              <a:buNone/>
            </a:pPr>
            <a:r>
              <a:rPr lang="en-US" dirty="0" err="1" smtClean="0"/>
              <a:t>Witnesseth</a:t>
            </a:r>
            <a:r>
              <a:rPr lang="en-US" dirty="0" smtClean="0"/>
              <a:t>  </a:t>
            </a:r>
          </a:p>
          <a:p>
            <a:pPr marL="0" indent="0">
              <a:buNone/>
            </a:pPr>
            <a:r>
              <a:rPr lang="en-US" dirty="0" smtClean="0"/>
              <a:t>Hereof, therein, etc.</a:t>
            </a:r>
          </a:p>
          <a:p>
            <a:pPr marL="0" indent="0">
              <a:buNone/>
            </a:pPr>
            <a:r>
              <a:rPr lang="en-US" dirty="0" smtClean="0"/>
              <a:t>Aforementioned, </a:t>
            </a:r>
            <a:r>
              <a:rPr lang="en-US" dirty="0" err="1" smtClean="0"/>
              <a:t>abovesaid</a:t>
            </a:r>
            <a:r>
              <a:rPr lang="en-US" dirty="0" smtClean="0"/>
              <a:t>, </a:t>
            </a:r>
            <a:r>
              <a:rPr lang="ar-SA" dirty="0" smtClean="0"/>
              <a:t>سابق الذكر</a:t>
            </a:r>
            <a:endParaRPr lang="en-US" dirty="0" smtClean="0"/>
          </a:p>
          <a:p>
            <a:pPr marL="0" indent="0">
              <a:buNone/>
            </a:pPr>
            <a:r>
              <a:rPr lang="en-US" dirty="0" smtClean="0"/>
              <a:t>Forthwith </a:t>
            </a:r>
            <a:r>
              <a:rPr lang="ar-SA" dirty="0" smtClean="0"/>
              <a:t>في الحال</a:t>
            </a:r>
          </a:p>
          <a:p>
            <a:pPr marL="0" indent="0">
              <a:buNone/>
            </a:pPr>
            <a:r>
              <a:rPr lang="en-US" dirty="0" smtClean="0"/>
              <a:t>Duly authorized </a:t>
            </a:r>
            <a:r>
              <a:rPr lang="ar-SA" dirty="0" smtClean="0"/>
              <a:t>مفوض تفويضا صحيحا</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9117603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4. Legal language is far from being spontaneous. It is often described as a “visual language” because it is written to be read thoroughly   rather than spoken.</a:t>
            </a:r>
          </a:p>
          <a:p>
            <a:pPr marL="0" indent="0">
              <a:buNone/>
            </a:pPr>
            <a:r>
              <a:rPr lang="en-US" dirty="0" smtClean="0"/>
              <a:t> </a:t>
            </a:r>
          </a:p>
          <a:p>
            <a:pPr marL="0" indent="0">
              <a:buNone/>
            </a:pPr>
            <a:endParaRPr lang="en-US" dirty="0"/>
          </a:p>
        </p:txBody>
      </p:sp>
    </p:spTree>
    <p:extLst>
      <p:ext uri="{BB962C8B-B14F-4D97-AF65-F5344CB8AC3E}">
        <p14:creationId xmlns:p14="http://schemas.microsoft.com/office/powerpoint/2010/main" val="21987809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990600"/>
            <a:ext cx="8229600" cy="5135563"/>
          </a:xfrm>
        </p:spPr>
        <p:txBody>
          <a:bodyPr/>
          <a:lstStyle/>
          <a:p>
            <a:pPr marL="0" indent="0">
              <a:buNone/>
            </a:pPr>
            <a:endParaRPr lang="en-US" dirty="0" smtClean="0"/>
          </a:p>
          <a:p>
            <a:pPr marL="0" indent="0">
              <a:buNone/>
            </a:pPr>
            <a:r>
              <a:rPr lang="en-US" dirty="0" smtClean="0"/>
              <a:t>12. Use of loan words</a:t>
            </a:r>
          </a:p>
          <a:p>
            <a:pPr marL="0" indent="0">
              <a:buNone/>
            </a:pPr>
            <a:r>
              <a:rPr lang="en-US" dirty="0" smtClean="0"/>
              <a:t>Examples from French: contract, proposal, schedule, etc.</a:t>
            </a:r>
          </a:p>
          <a:p>
            <a:pPr marL="0" indent="0">
              <a:buNone/>
            </a:pPr>
            <a:r>
              <a:rPr lang="en-US" dirty="0" smtClean="0"/>
              <a:t>Examples from Latin: appendix, annex, addendum, etc.</a:t>
            </a:r>
            <a:endParaRPr lang="en-US" dirty="0"/>
          </a:p>
        </p:txBody>
      </p:sp>
    </p:spTree>
    <p:extLst>
      <p:ext uri="{BB962C8B-B14F-4D97-AF65-F5344CB8AC3E}">
        <p14:creationId xmlns:p14="http://schemas.microsoft.com/office/powerpoint/2010/main" val="5835735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t>
            </a:r>
            <a:endParaRPr lang="en-US" dirty="0"/>
          </a:p>
        </p:txBody>
      </p:sp>
      <p:sp>
        <p:nvSpPr>
          <p:cNvPr id="3" name="Content Placeholder 2"/>
          <p:cNvSpPr>
            <a:spLocks noGrp="1"/>
          </p:cNvSpPr>
          <p:nvPr>
            <p:ph idx="1"/>
          </p:nvPr>
        </p:nvSpPr>
        <p:spPr>
          <a:xfrm>
            <a:off x="457200" y="762000"/>
            <a:ext cx="8229600" cy="5364163"/>
          </a:xfrm>
        </p:spPr>
        <p:txBody>
          <a:bodyPr>
            <a:normAutofit lnSpcReduction="10000"/>
          </a:bodyPr>
          <a:lstStyle/>
          <a:p>
            <a:pPr marL="0" indent="0">
              <a:buNone/>
            </a:pPr>
            <a:r>
              <a:rPr lang="en-US" dirty="0" smtClean="0"/>
              <a:t>Translate the following:</a:t>
            </a:r>
          </a:p>
          <a:p>
            <a:pPr marL="0" indent="0">
              <a:buNone/>
            </a:pPr>
            <a:r>
              <a:rPr lang="en-US" b="1" dirty="0" smtClean="0"/>
              <a:t>Noncompliance by Tenant:</a:t>
            </a:r>
          </a:p>
          <a:p>
            <a:pPr marL="0" indent="0">
              <a:buNone/>
            </a:pPr>
            <a:r>
              <a:rPr lang="en-US" dirty="0" smtClean="0"/>
              <a:t>If there is a material noncompliance by Tenant with the rental agreement or a noncompliance with Paragraph 7 materially affecting health and safety, Landlord may deliver a written notice to Tenant specifying the acts and omissions constituting the breach and that the rental agreement will terminate upon a date not less than thirty days after receipt of the notice if the breach is not remedied in fourteen days.</a:t>
            </a:r>
            <a:endParaRPr lang="en-US" dirty="0"/>
          </a:p>
        </p:txBody>
      </p:sp>
    </p:spTree>
    <p:extLst>
      <p:ext uri="{BB962C8B-B14F-4D97-AF65-F5344CB8AC3E}">
        <p14:creationId xmlns:p14="http://schemas.microsoft.com/office/powerpoint/2010/main" val="8826909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838200"/>
            <a:ext cx="8229600" cy="5287963"/>
          </a:xfrm>
        </p:spPr>
        <p:txBody>
          <a:bodyPr/>
          <a:lstStyle/>
          <a:p>
            <a:pPr marL="0" indent="0" algn="r">
              <a:buNone/>
            </a:pPr>
            <a:endParaRPr lang="ar-SA" dirty="0" smtClean="0"/>
          </a:p>
          <a:p>
            <a:pPr marL="0" indent="0" algn="r">
              <a:buNone/>
            </a:pPr>
            <a:r>
              <a:rPr lang="ar-SA" b="1" dirty="0" smtClean="0"/>
              <a:t>عدم التزام المستأجر</a:t>
            </a:r>
            <a:r>
              <a:rPr lang="ar-SA" dirty="0" smtClean="0"/>
              <a:t>:</a:t>
            </a:r>
          </a:p>
          <a:p>
            <a:pPr marL="0" indent="0" algn="r">
              <a:buNone/>
            </a:pPr>
            <a:r>
              <a:rPr lang="ar-SA" dirty="0" smtClean="0"/>
              <a:t>في حالة حدوث عدم التزام مادي من جانب المستأجر بهذا الاتفاق أو عدم التزام بالفقرة 7 يؤثر بشكل ملموس على الصحة والسلامة يجوز للمالك إعطاء إخطار كتابي إلى المستأجر يحدد الأعمال وأوجه التقصير التي تشكل هذه المخالفة، ويحدد أن العقد سينتهي في موعد لا يقل عن ثلاثين يوما من تاريخ استلام الإخطار إذا لم يتم معالجة هذه المخالفة في غضون أربعة عشر يوما.</a:t>
            </a:r>
            <a:endParaRPr lang="en-US" dirty="0"/>
          </a:p>
        </p:txBody>
      </p:sp>
    </p:spTree>
    <p:extLst>
      <p:ext uri="{BB962C8B-B14F-4D97-AF65-F5344CB8AC3E}">
        <p14:creationId xmlns:p14="http://schemas.microsoft.com/office/powerpoint/2010/main" val="3970448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5. The words used have distinct agreed-upon meanings; therefore, legal documents sometimes begin with a list of definitions to avoid misunderstanding.</a:t>
            </a:r>
          </a:p>
          <a:p>
            <a:pPr marL="0" indent="0">
              <a:buNone/>
            </a:pPr>
            <a:r>
              <a:rPr lang="en-US" dirty="0" smtClean="0">
                <a:solidFill>
                  <a:srgbClr val="00B050"/>
                </a:solidFill>
              </a:rPr>
              <a:t>Example:</a:t>
            </a:r>
            <a:r>
              <a:rPr lang="en-US" dirty="0" smtClean="0"/>
              <a:t> </a:t>
            </a:r>
          </a:p>
          <a:p>
            <a:pPr marL="0" indent="0">
              <a:buNone/>
            </a:pPr>
            <a:r>
              <a:rPr lang="en-US" dirty="0"/>
              <a:t>Copyright Law of the United States of </a:t>
            </a:r>
            <a:r>
              <a:rPr lang="en-US" dirty="0" smtClean="0"/>
              <a:t>America</a:t>
            </a:r>
          </a:p>
          <a:p>
            <a:pPr marL="0" indent="0">
              <a:buNone/>
            </a:pPr>
            <a:r>
              <a:rPr lang="en-US" sz="2400" dirty="0"/>
              <a:t>http://www.copyright.gov/title17/92chap1.html#101</a:t>
            </a:r>
            <a:endParaRPr lang="en-US" sz="2400" dirty="0" smtClean="0"/>
          </a:p>
          <a:p>
            <a:pPr marL="0" indent="0">
              <a:buNone/>
            </a:pPr>
            <a:endParaRPr lang="en-US" dirty="0"/>
          </a:p>
        </p:txBody>
      </p:sp>
    </p:spTree>
    <p:extLst>
      <p:ext uri="{BB962C8B-B14F-4D97-AF65-F5344CB8AC3E}">
        <p14:creationId xmlns:p14="http://schemas.microsoft.com/office/powerpoint/2010/main" val="29783624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6. Sentences are long because a sentence has to include all relevant elements in it so that misuse or confusion is avoided.</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565263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7. Punctuation marks are kept to a minimum, basically because such marks can be added or deleted easily and thus can change the meaning in a document. </a:t>
            </a:r>
          </a:p>
        </p:txBody>
      </p:sp>
    </p:spTree>
    <p:extLst>
      <p:ext uri="{BB962C8B-B14F-4D97-AF65-F5344CB8AC3E}">
        <p14:creationId xmlns:p14="http://schemas.microsoft.com/office/powerpoint/2010/main" val="23651688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8. Legal documents are divided into Parts, Sections, Chapters (Acts), Items, etc. in order to obtain more clarity.</a:t>
            </a:r>
          </a:p>
          <a:p>
            <a:pPr marL="0" indent="0">
              <a:buNone/>
            </a:pPr>
            <a:r>
              <a:rPr lang="en-US" dirty="0" smtClean="0">
                <a:solidFill>
                  <a:srgbClr val="00B050"/>
                </a:solidFill>
              </a:rPr>
              <a:t>Example: </a:t>
            </a:r>
          </a:p>
          <a:p>
            <a:pPr marL="0" indent="0">
              <a:buNone/>
            </a:pPr>
            <a:r>
              <a:rPr lang="en-US" sz="2400" dirty="0"/>
              <a:t>Title 17 of the United States </a:t>
            </a:r>
            <a:r>
              <a:rPr lang="en-US" sz="2400" dirty="0" smtClean="0"/>
              <a:t>Code</a:t>
            </a:r>
          </a:p>
          <a:p>
            <a:pPr marL="0" indent="0">
              <a:buNone/>
            </a:pPr>
            <a:r>
              <a:rPr lang="en-US" sz="2400" dirty="0" smtClean="0"/>
              <a:t>Circular 92</a:t>
            </a:r>
          </a:p>
          <a:p>
            <a:pPr marL="0" indent="0">
              <a:buNone/>
            </a:pPr>
            <a:r>
              <a:rPr lang="en-US" sz="2400" dirty="0" smtClean="0"/>
              <a:t>Chapter 1</a:t>
            </a:r>
            <a:endParaRPr lang="en-US" sz="2400" dirty="0"/>
          </a:p>
        </p:txBody>
      </p:sp>
    </p:spTree>
    <p:extLst>
      <p:ext uri="{BB962C8B-B14F-4D97-AF65-F5344CB8AC3E}">
        <p14:creationId xmlns:p14="http://schemas.microsoft.com/office/powerpoint/2010/main" val="2503751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General characteristics of the legal genre</a:t>
            </a:r>
            <a:endParaRPr lang="en-US" sz="3600"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t>9. Initials of some words are capitalized in order to restrict their meaning to that mentioned earlier in the document.</a:t>
            </a:r>
          </a:p>
          <a:p>
            <a:pPr marL="0" indent="0">
              <a:buNone/>
            </a:pPr>
            <a:endParaRPr lang="en-US" dirty="0" smtClean="0">
              <a:solidFill>
                <a:srgbClr val="00B050"/>
              </a:solidFill>
            </a:endParaRPr>
          </a:p>
          <a:p>
            <a:pPr marL="0" indent="0">
              <a:buNone/>
            </a:pPr>
            <a:r>
              <a:rPr lang="en-US" dirty="0" smtClean="0">
                <a:solidFill>
                  <a:srgbClr val="00B050"/>
                </a:solidFill>
              </a:rPr>
              <a:t>Example:</a:t>
            </a:r>
          </a:p>
          <a:p>
            <a:pPr marL="0" indent="0">
              <a:buNone/>
            </a:pPr>
            <a:r>
              <a:rPr lang="en-US" sz="2800" dirty="0" smtClean="0"/>
              <a:t>“The Life Insured shall pay to the Insurance Society every subsequent premium in due time.”</a:t>
            </a:r>
            <a:endParaRPr lang="en-US" sz="2800" dirty="0"/>
          </a:p>
        </p:txBody>
      </p:sp>
    </p:spTree>
    <p:extLst>
      <p:ext uri="{BB962C8B-B14F-4D97-AF65-F5344CB8AC3E}">
        <p14:creationId xmlns:p14="http://schemas.microsoft.com/office/powerpoint/2010/main" val="17091549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solidFill>
                  <a:srgbClr val="FF0000"/>
                </a:solidFill>
              </a:rPr>
              <a:t>Lexical Features of the Legal Genre</a:t>
            </a:r>
            <a:endParaRPr lang="en-US" sz="4000" dirty="0">
              <a:solidFill>
                <a:srgbClr val="FF0000"/>
              </a:solidFill>
            </a:endParaRPr>
          </a:p>
        </p:txBody>
      </p:sp>
      <p:sp>
        <p:nvSpPr>
          <p:cNvPr id="3" name="Content Placeholder 2"/>
          <p:cNvSpPr>
            <a:spLocks noGrp="1"/>
          </p:cNvSpPr>
          <p:nvPr>
            <p:ph idx="1"/>
          </p:nvPr>
        </p:nvSpPr>
        <p:spPr/>
        <p:txBody>
          <a:bodyPr/>
          <a:lstStyle/>
          <a:p>
            <a:pPr marL="514350" indent="-514350">
              <a:buAutoNum type="arabicPeriod"/>
            </a:pPr>
            <a:r>
              <a:rPr lang="en-US" sz="3600" b="1" dirty="0" smtClean="0"/>
              <a:t>Use of “Shall”</a:t>
            </a:r>
          </a:p>
          <a:p>
            <a:pPr marL="0" indent="0">
              <a:buNone/>
            </a:pPr>
            <a:r>
              <a:rPr lang="en-US" dirty="0" smtClean="0"/>
              <a:t>“Shall” is used to express obligation, so the following verb should be translated into the present rather than the future tense.</a:t>
            </a:r>
          </a:p>
          <a:p>
            <a:pPr marL="0" indent="0">
              <a:buNone/>
            </a:pPr>
            <a:r>
              <a:rPr lang="en-US" dirty="0" smtClean="0">
                <a:solidFill>
                  <a:srgbClr val="00B050"/>
                </a:solidFill>
              </a:rPr>
              <a:t>Example</a:t>
            </a:r>
            <a:r>
              <a:rPr lang="en-US" dirty="0">
                <a:solidFill>
                  <a:srgbClr val="00B050"/>
                </a:solidFill>
              </a:rPr>
              <a:t>s</a:t>
            </a:r>
            <a:r>
              <a:rPr lang="en-US" dirty="0" smtClean="0">
                <a:solidFill>
                  <a:srgbClr val="00B050"/>
                </a:solidFill>
              </a:rPr>
              <a:t>:</a:t>
            </a:r>
          </a:p>
          <a:p>
            <a:pPr marL="0" indent="0">
              <a:buNone/>
            </a:pPr>
            <a:r>
              <a:rPr lang="en-US" dirty="0" smtClean="0"/>
              <a:t>Amoco </a:t>
            </a:r>
            <a:r>
              <a:rPr lang="en-US" dirty="0" smtClean="0">
                <a:solidFill>
                  <a:srgbClr val="0070C0"/>
                </a:solidFill>
              </a:rPr>
              <a:t>shall</a:t>
            </a:r>
            <a:r>
              <a:rPr lang="en-US" dirty="0" smtClean="0"/>
              <a:t> be exempted from all custom duties.</a:t>
            </a:r>
          </a:p>
          <a:p>
            <a:pPr marL="0" indent="0">
              <a:buNone/>
            </a:pPr>
            <a:r>
              <a:rPr lang="ar-SA" dirty="0" smtClean="0"/>
              <a:t>تعفى أموكو من كل الرسوم الجمركية</a:t>
            </a:r>
            <a:endParaRPr lang="en-US" dirty="0" smtClean="0"/>
          </a:p>
          <a:p>
            <a:pPr marL="0" indent="0">
              <a:buNone/>
            </a:pPr>
            <a:endParaRPr lang="en-US" dirty="0"/>
          </a:p>
        </p:txBody>
      </p:sp>
    </p:spTree>
    <p:extLst>
      <p:ext uri="{BB962C8B-B14F-4D97-AF65-F5344CB8AC3E}">
        <p14:creationId xmlns:p14="http://schemas.microsoft.com/office/powerpoint/2010/main" val="14629292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5699</TotalTime>
  <Words>1427</Words>
  <Application>Microsoft Office PowerPoint</Application>
  <PresentationFormat>On-screen Show (4:3)</PresentationFormat>
  <Paragraphs>174</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Translation in the Legal Fields  Session 2</vt:lpstr>
      <vt:lpstr>General characteristics of the legal genre</vt:lpstr>
      <vt:lpstr>General characteristics of the legal genre</vt:lpstr>
      <vt:lpstr>General characteristics of the legal genre</vt:lpstr>
      <vt:lpstr>General characteristics of the legal genre</vt:lpstr>
      <vt:lpstr>General characteristics of the legal genre</vt:lpstr>
      <vt:lpstr>General characteristics of the legal genre</vt:lpstr>
      <vt:lpstr>General characteristics of the legal genre</vt:lpstr>
      <vt:lpstr>Lexical Features of the Legal Genre</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2</dc:title>
  <dc:creator>Reem Alsalem</dc:creator>
  <cp:lastModifiedBy>Reem Alsalem</cp:lastModifiedBy>
  <cp:revision>48</cp:revision>
  <dcterms:created xsi:type="dcterms:W3CDTF">2013-09-10T03:51:07Z</dcterms:created>
  <dcterms:modified xsi:type="dcterms:W3CDTF">2013-09-20T10:40:43Z</dcterms:modified>
</cp:coreProperties>
</file>