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673F4-98B0-42D9-86AA-4024D331C922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172F9-F40E-4282-A679-6A323C618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648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673F4-98B0-42D9-86AA-4024D331C922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172F9-F40E-4282-A679-6A323C618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951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673F4-98B0-42D9-86AA-4024D331C922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172F9-F40E-4282-A679-6A323C618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323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673F4-98B0-42D9-86AA-4024D331C922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172F9-F40E-4282-A679-6A323C618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933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673F4-98B0-42D9-86AA-4024D331C922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172F9-F40E-4282-A679-6A323C618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362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673F4-98B0-42D9-86AA-4024D331C922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172F9-F40E-4282-A679-6A323C618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402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673F4-98B0-42D9-86AA-4024D331C922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172F9-F40E-4282-A679-6A323C618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119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673F4-98B0-42D9-86AA-4024D331C922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172F9-F40E-4282-A679-6A323C618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729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673F4-98B0-42D9-86AA-4024D331C922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172F9-F40E-4282-A679-6A323C618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940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673F4-98B0-42D9-86AA-4024D331C922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172F9-F40E-4282-A679-6A323C618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446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673F4-98B0-42D9-86AA-4024D331C922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172F9-F40E-4282-A679-6A323C618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51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9673F4-98B0-42D9-86AA-4024D331C922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D172F9-F40E-4282-A679-6A323C618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048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90601"/>
            <a:ext cx="7772400" cy="2609850"/>
          </a:xfrm>
        </p:spPr>
        <p:txBody>
          <a:bodyPr>
            <a:normAutofit/>
          </a:bodyPr>
          <a:lstStyle/>
          <a:p>
            <a:r>
              <a:rPr lang="en-US" sz="5400" dirty="0" smtClean="0">
                <a:latin typeface="AR BERKLEY" panose="02000000000000000000" pitchFamily="2" charset="0"/>
              </a:rPr>
              <a:t>Session 3</a:t>
            </a:r>
            <a:endParaRPr lang="en-US" sz="5400" dirty="0">
              <a:latin typeface="AR BERKLEY" panose="02000000000000000000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048000"/>
            <a:ext cx="6400800" cy="2590800"/>
          </a:xfrm>
        </p:spPr>
        <p:txBody>
          <a:bodyPr>
            <a:normAutofit/>
          </a:bodyPr>
          <a:lstStyle/>
          <a:p>
            <a:r>
              <a:rPr lang="en-US" dirty="0" smtClean="0"/>
              <a:t> Lexical and structural features of legal </a:t>
            </a:r>
            <a:r>
              <a:rPr lang="en-US" dirty="0" smtClean="0"/>
              <a:t>language</a:t>
            </a:r>
          </a:p>
          <a:p>
            <a:endParaRPr lang="en-US" dirty="0"/>
          </a:p>
          <a:p>
            <a:r>
              <a:rPr lang="en-US" sz="2400" dirty="0" smtClean="0">
                <a:solidFill>
                  <a:srgbClr val="FF0000"/>
                </a:solidFill>
              </a:rPr>
              <a:t>http://fac.ksu.edu.sa/ralsalem/node/45764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9358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3. It is recommended that legal texts are translated literally, </a:t>
            </a:r>
            <a:r>
              <a:rPr lang="en-US" dirty="0" smtClean="0"/>
              <a:t>but chunk-for-chunk </a:t>
            </a:r>
            <a:r>
              <a:rPr lang="en-US" dirty="0" smtClean="0"/>
              <a:t>rather than word-for-word. However, the translation should follow the structural features of the target language.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4. Terms and expressions repeated in the source text for the purpose of clarity should be repeated </a:t>
            </a:r>
            <a:r>
              <a:rPr lang="en-US" dirty="0" smtClean="0"/>
              <a:t>also in </a:t>
            </a:r>
            <a:r>
              <a:rPr lang="en-US" dirty="0" smtClean="0"/>
              <a:t>the target text.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7768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legal documents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Contracts (Employment, loans, warrants, intellectual property, sale and purchase, mergers, exploration, advertising, services, etc.)</a:t>
            </a:r>
          </a:p>
          <a:p>
            <a:pPr marL="514350" indent="-514350">
              <a:buAutoNum type="arabicPeriod"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See samples of all types of contracts at: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</a:rPr>
              <a:t>http://corporate.findlaw.com/contracts/operations/sales/</a:t>
            </a:r>
            <a:endParaRPr lang="en-US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209332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2. Laws and regulations (Clean Air Act, Immigration and Refugee Protection Act, Public Demonstrations Law, Copyright Law, etc.)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3. Certificates (Birth, Death, Graduation, Attendance, etc.)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4. International law (UN Charter, International Human Rights Law, etc.)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39497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5. Islamic law</a:t>
            </a:r>
            <a:r>
              <a:rPr lang="ar-SA" dirty="0" smtClean="0"/>
              <a:t> </a:t>
            </a:r>
            <a:r>
              <a:rPr lang="en-US" dirty="0" smtClean="0"/>
              <a:t> (International, Criminal, Constitutional, etc.)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953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13. Use of rarely used words to maintain a high level of formality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English examples:</a:t>
            </a:r>
          </a:p>
          <a:p>
            <a:pPr marL="0" indent="0">
              <a:buNone/>
            </a:pPr>
            <a:r>
              <a:rPr lang="en-US" dirty="0" smtClean="0"/>
              <a:t>“Commence” instead of “start” or “begin”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chemeClr val="accent1"/>
                </a:solidFill>
              </a:rPr>
              <a:t>The rights and powers of my attorney in fact commence on August 13, …</a:t>
            </a:r>
          </a:p>
          <a:p>
            <a:pPr marL="0" indent="0">
              <a:buNone/>
            </a:pPr>
            <a:r>
              <a:rPr lang="en-US" dirty="0" smtClean="0"/>
              <a:t>“To effect” instead of “to do” or “to make”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chemeClr val="accent1"/>
                </a:solidFill>
              </a:rPr>
              <a:t>Payment of the value of this contract is to be effected in dollars as follows …</a:t>
            </a:r>
            <a:endParaRPr lang="en-US" i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6068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/>
          <a:lstStyle/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Arabic example</a:t>
            </a:r>
            <a:r>
              <a:rPr lang="en-US" dirty="0" smtClean="0"/>
              <a:t>:</a:t>
            </a:r>
            <a:endParaRPr lang="ar-SA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ar-SA" dirty="0" smtClean="0"/>
              <a:t>أقام، يقيم </a:t>
            </a:r>
            <a:r>
              <a:rPr lang="en-US" dirty="0" smtClean="0"/>
              <a:t> instead of </a:t>
            </a:r>
            <a:r>
              <a:rPr lang="ar-SA" dirty="0" smtClean="0"/>
              <a:t>اخترت ، عينت، فوضت </a:t>
            </a:r>
          </a:p>
          <a:p>
            <a:pPr marL="0" indent="0">
              <a:buNone/>
            </a:pPr>
            <a:r>
              <a:rPr lang="ar-SA" dirty="0" smtClean="0">
                <a:solidFill>
                  <a:schemeClr val="accent1"/>
                </a:solidFill>
              </a:rPr>
              <a:t>إنني أقمت فلانا وكيلا ينوب عني</a:t>
            </a:r>
          </a:p>
          <a:p>
            <a:pPr marL="0" indent="0">
              <a:buNone/>
            </a:pP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23702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14. Word Collocations</a:t>
            </a:r>
            <a:endParaRPr lang="ar-SA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Examples of legal collocates:</a:t>
            </a:r>
            <a:endParaRPr lang="ar-SA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dirty="0" smtClean="0"/>
              <a:t>Binding contract </a:t>
            </a:r>
            <a:r>
              <a:rPr lang="ar-SA" dirty="0" smtClean="0"/>
              <a:t>عقد ملزم </a:t>
            </a:r>
          </a:p>
          <a:p>
            <a:pPr marL="0" indent="0">
              <a:buNone/>
            </a:pPr>
            <a:r>
              <a:rPr lang="en-US" dirty="0" smtClean="0"/>
              <a:t>To institute legal proceedings  </a:t>
            </a:r>
            <a:r>
              <a:rPr lang="ar-SA" dirty="0" smtClean="0"/>
              <a:t>يقيم دعوى</a:t>
            </a:r>
          </a:p>
          <a:p>
            <a:pPr marL="0" indent="0">
              <a:buNone/>
            </a:pPr>
            <a:r>
              <a:rPr lang="en-US" dirty="0" smtClean="0"/>
              <a:t>To appeal the verdict </a:t>
            </a:r>
            <a:r>
              <a:rPr lang="ar-SA" dirty="0" smtClean="0"/>
              <a:t>يستأنف الحكم</a:t>
            </a:r>
          </a:p>
          <a:p>
            <a:pPr marL="0" indent="0">
              <a:buNone/>
            </a:pPr>
            <a:r>
              <a:rPr lang="en-US" dirty="0" smtClean="0"/>
              <a:t>To enact a law  </a:t>
            </a:r>
            <a:r>
              <a:rPr lang="ar-SA" dirty="0" smtClean="0"/>
              <a:t>يسن </a:t>
            </a:r>
            <a:r>
              <a:rPr lang="ar-SA" dirty="0" smtClean="0"/>
              <a:t>قانون</a:t>
            </a:r>
            <a:r>
              <a:rPr lang="ar-SA" dirty="0"/>
              <a:t>ا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76678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15. Formulaic expressions (also called Routines)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Examples:</a:t>
            </a:r>
          </a:p>
          <a:p>
            <a:pPr marL="0" indent="0">
              <a:buNone/>
            </a:pPr>
            <a:r>
              <a:rPr lang="en-US" sz="2800" dirty="0" smtClean="0"/>
              <a:t>Unless otherwise required by the context …</a:t>
            </a:r>
          </a:p>
          <a:p>
            <a:pPr marL="0" indent="0" algn="r">
              <a:buNone/>
            </a:pPr>
            <a:r>
              <a:rPr lang="ar-SA" sz="2800" dirty="0" smtClean="0"/>
              <a:t>ما لم يقتض السياق معنى آخر</a:t>
            </a:r>
            <a:r>
              <a:rPr lang="ar-SA" sz="2800" dirty="0"/>
              <a:t> </a:t>
            </a:r>
            <a:r>
              <a:rPr lang="ar-SA" sz="2800" dirty="0" smtClean="0"/>
              <a:t>...</a:t>
            </a:r>
          </a:p>
          <a:p>
            <a:pPr marL="0" indent="0">
              <a:buNone/>
            </a:pPr>
            <a:r>
              <a:rPr lang="en-US" sz="2800" dirty="0" smtClean="0"/>
              <a:t> </a:t>
            </a:r>
            <a:endParaRPr lang="ar-SA" sz="2800" dirty="0" smtClean="0"/>
          </a:p>
          <a:p>
            <a:pPr marL="0" indent="0">
              <a:buNone/>
            </a:pPr>
            <a:r>
              <a:rPr lang="en-US" sz="2800" dirty="0" smtClean="0"/>
              <a:t>Represented in the signing of this contract</a:t>
            </a:r>
            <a:r>
              <a:rPr lang="ar-SA" sz="2800" dirty="0" smtClean="0"/>
              <a:t> </a:t>
            </a:r>
            <a:r>
              <a:rPr lang="en-US" sz="2800" dirty="0" smtClean="0"/>
              <a:t> …</a:t>
            </a:r>
          </a:p>
          <a:p>
            <a:pPr marL="0" indent="0" algn="r">
              <a:buNone/>
            </a:pPr>
            <a:r>
              <a:rPr lang="ar-SA" sz="2800" dirty="0" smtClean="0"/>
              <a:t>يمثله في التوقيع على هذا العقد ...</a:t>
            </a:r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r>
              <a:rPr lang="en-US" sz="2800" dirty="0" smtClean="0"/>
              <a:t>We, the undersigned, certify that …</a:t>
            </a:r>
          </a:p>
          <a:p>
            <a:pPr marL="0" indent="0" algn="r">
              <a:buNone/>
            </a:pPr>
            <a:r>
              <a:rPr lang="ar-SA" sz="2800" dirty="0" smtClean="0"/>
              <a:t>نشهد نحن الموقعون أدناه أن ...</a:t>
            </a:r>
            <a:endParaRPr lang="ar-SA" sz="2800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441871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16. Avoidance of the possessive apostrophe</a:t>
            </a:r>
          </a:p>
          <a:p>
            <a:pPr marL="0" indent="0">
              <a:buNone/>
            </a:pPr>
            <a:r>
              <a:rPr lang="en-US" dirty="0" smtClean="0"/>
              <a:t>Example: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A contract under which a man is employed   </a:t>
            </a:r>
            <a:r>
              <a:rPr lang="en-US" dirty="0" smtClean="0"/>
              <a:t>instead of </a:t>
            </a:r>
            <a:r>
              <a:rPr lang="en-US" dirty="0" smtClean="0">
                <a:solidFill>
                  <a:schemeClr val="accent2"/>
                </a:solidFill>
              </a:rPr>
              <a:t>a man’s contract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Order of the court </a:t>
            </a:r>
            <a:r>
              <a:rPr lang="en-US" dirty="0" smtClean="0"/>
              <a:t>instead of </a:t>
            </a:r>
            <a:r>
              <a:rPr lang="en-US" dirty="0" smtClean="0">
                <a:solidFill>
                  <a:schemeClr val="accent2"/>
                </a:solidFill>
              </a:rPr>
              <a:t>The court’s order</a:t>
            </a: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0637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Stylistic features of legal language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Legal sentences are long (in both English and Arabic) because they are full of restrictive phrases and </a:t>
            </a:r>
            <a:r>
              <a:rPr lang="en-US" dirty="0" smtClean="0"/>
              <a:t>clauses</a:t>
            </a:r>
            <a:r>
              <a:rPr lang="en-US" dirty="0"/>
              <a:t>,</a:t>
            </a:r>
            <a:r>
              <a:rPr lang="en-US" dirty="0" smtClean="0"/>
              <a:t> </a:t>
            </a:r>
            <a:r>
              <a:rPr lang="en-US" dirty="0" smtClean="0"/>
              <a:t>and </a:t>
            </a:r>
            <a:r>
              <a:rPr lang="en-US" dirty="0" smtClean="0"/>
              <a:t>they favor </a:t>
            </a:r>
            <a:r>
              <a:rPr lang="en-US" dirty="0" smtClean="0"/>
              <a:t>repetitions to the use of anaphoric devices. 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24619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2. Excessive use of the passive voice (in English only)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Example:</a:t>
            </a:r>
          </a:p>
          <a:p>
            <a:pPr marL="0" indent="0">
              <a:buNone/>
            </a:pPr>
            <a:r>
              <a:rPr lang="en-US" sz="2800" dirty="0" smtClean="0"/>
              <a:t>A person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found</a:t>
            </a:r>
            <a:r>
              <a:rPr lang="en-US" sz="2800" dirty="0" smtClean="0"/>
              <a:t> guilty of one or more offences, … and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sentenced</a:t>
            </a:r>
            <a:r>
              <a:rPr lang="en-US" sz="2800" dirty="0" smtClean="0"/>
              <a:t> or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ordered</a:t>
            </a:r>
            <a:r>
              <a:rPr lang="en-US" sz="2800" dirty="0" smtClean="0"/>
              <a:t> to be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imprisoned</a:t>
            </a:r>
            <a:r>
              <a:rPr lang="en-US" sz="2800" dirty="0" smtClean="0"/>
              <a:t> or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detained</a:t>
            </a:r>
            <a:r>
              <a:rPr lang="en-US" sz="2800" dirty="0" smtClean="0"/>
              <a:t> indefinitely or for more than one year, shall be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disqualified</a:t>
            </a:r>
            <a:r>
              <a:rPr lang="en-US" sz="2800" dirty="0" smtClean="0"/>
              <a:t> for membership of the House of Commons … </a:t>
            </a:r>
          </a:p>
          <a:p>
            <a:pPr marL="0" indent="0" algn="r">
              <a:buNone/>
            </a:pPr>
            <a:r>
              <a:rPr lang="ar-SA" sz="2800" dirty="0" smtClean="0"/>
              <a:t>إذا </a:t>
            </a:r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وجد</a:t>
            </a:r>
            <a:r>
              <a:rPr lang="ar-SA" sz="2800" dirty="0" smtClean="0"/>
              <a:t> الشخص مذنبا بارتكاب مخالفة واحدة أو أكثر ... </a:t>
            </a:r>
            <a:r>
              <a:rPr lang="ar-SA" sz="2800" dirty="0" smtClean="0">
                <a:solidFill>
                  <a:schemeClr val="accent6">
                    <a:lumMod val="75000"/>
                  </a:schemeClr>
                </a:solidFill>
              </a:rPr>
              <a:t>وصدر</a:t>
            </a:r>
            <a:r>
              <a:rPr lang="ar-SA" sz="2800" dirty="0" smtClean="0"/>
              <a:t> بحقه حكم أو أمر بالسجن أو الاحتجاز لأجل غير مسمى أو لأكثر من عام </a:t>
            </a:r>
            <a:r>
              <a:rPr lang="ar-SA" sz="2800" dirty="0" smtClean="0">
                <a:solidFill>
                  <a:schemeClr val="accent6">
                    <a:lumMod val="75000"/>
                  </a:schemeClr>
                </a:solidFill>
              </a:rPr>
              <a:t>فسيفقد</a:t>
            </a:r>
            <a:r>
              <a:rPr lang="ar-SA" sz="2800" dirty="0" smtClean="0"/>
              <a:t> الأهلية لعضوية مجلس العموم ... 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798718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Translation Tips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Read the legal text thoroughly and repeatedly until you manage to understand and analyze it.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2. </a:t>
            </a:r>
            <a:r>
              <a:rPr lang="en-US" dirty="0" smtClean="0"/>
              <a:t>As you </a:t>
            </a:r>
            <a:r>
              <a:rPr lang="en-US" dirty="0" smtClean="0"/>
              <a:t>translate, use the style and expressions used in the legal field</a:t>
            </a:r>
            <a:r>
              <a:rPr lang="en-US" dirty="0" smtClean="0"/>
              <a:t>. Look for samples of legal documents of the type that you have in hand and learn from them.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2060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704</TotalTime>
  <Words>575</Words>
  <Application>Microsoft Office PowerPoint</Application>
  <PresentationFormat>On-screen Show (4:3)</PresentationFormat>
  <Paragraphs>74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Session 3</vt:lpstr>
      <vt:lpstr> </vt:lpstr>
      <vt:lpstr> </vt:lpstr>
      <vt:lpstr> </vt:lpstr>
      <vt:lpstr> </vt:lpstr>
      <vt:lpstr> </vt:lpstr>
      <vt:lpstr>Stylistic features of legal language</vt:lpstr>
      <vt:lpstr> </vt:lpstr>
      <vt:lpstr>Translation Tips</vt:lpstr>
      <vt:lpstr> </vt:lpstr>
      <vt:lpstr>Types of legal documents</vt:lpstr>
      <vt:lpstr> 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Session 3</dc:title>
  <dc:creator>Reem Alsalem</dc:creator>
  <cp:lastModifiedBy>Reem Alsalem</cp:lastModifiedBy>
  <cp:revision>18</cp:revision>
  <dcterms:created xsi:type="dcterms:W3CDTF">2013-09-22T09:00:28Z</dcterms:created>
  <dcterms:modified xsi:type="dcterms:W3CDTF">2013-09-24T04:10:20Z</dcterms:modified>
</cp:coreProperties>
</file>