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notesSlides/notesSlide11.xml" ContentType="application/vnd.openxmlformats-officedocument.presentationml.notes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s/slide47.xml" ContentType="application/vnd.openxmlformats-officedocument.presentationml.slide+xml"/>
  <Override PartName="/ppt/notesSlides/notesSlide16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52.xml" ContentType="application/vnd.openxmlformats-officedocument.presentationml.slide+xml"/>
  <Override PartName="/ppt/slides/slide1.xml" ContentType="application/vnd.openxmlformats-officedocument.presentationml.slide+xml"/>
  <Override PartName="/ppt/slides/slide51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notesSlides/notesSlide15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7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4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37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10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notesSlides/notesSlide18.xml" ContentType="application/vnd.openxmlformats-officedocument.presentationml.notesSlide+xml"/>
  <Default Extension="png" ContentType="image/png"/>
  <Override PartName="/ppt/slides/slide27.xml" ContentType="application/vnd.openxmlformats-officedocument.presentationml.slide+xml"/>
  <Override PartName="/docProps/core.xml" ContentType="application/vnd.openxmlformats-package.core-properties+xml"/>
  <Override PartName="/ppt/slides/slide31.xml" ContentType="application/vnd.openxmlformats-officedocument.presentationml.slide+xml"/>
  <Default Extension="bin" ContentType="application/vnd.openxmlformats-officedocument.presentationml.printerSettings"/>
  <Override PartName="/ppt/notesSlides/notesSlide10.xml" ContentType="application/vnd.openxmlformats-officedocument.presentationml.notesSlide+xml"/>
  <Override PartName="/ppt/slides/slide53.xml" ContentType="application/vnd.openxmlformats-officedocument.presentationml.slide+xml"/>
  <Override PartName="/ppt/slides/slide12.xml" ContentType="application/vnd.openxmlformats-officedocument.presentationml.slide+xml"/>
  <Override PartName="/ppt/slides/slide19.xml" ContentType="application/vnd.openxmlformats-officedocument.presentationml.slide+xml"/>
  <Override PartName="/ppt/slides/slide41.xml" ContentType="application/vnd.openxmlformats-officedocument.presentationml.slide+xml"/>
  <Override PartName="/ppt/slides/slide46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ppt/slides/slide35.xml" ContentType="application/vnd.openxmlformats-officedocument.presentationml.slide+xml"/>
  <Override PartName="/ppt/slides/slide42.xml" ContentType="application/vnd.openxmlformats-officedocument.presentationml.slide+xml"/>
  <Override PartName="/ppt/slides/slide45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50.xml" ContentType="application/vnd.openxmlformats-officedocument.presentationml.slide+xml"/>
  <Override PartName="/ppt/slides/slide54.xml" ContentType="application/vnd.openxmlformats-officedocument.presentationml.slide+xml"/>
  <Override PartName="/ppt/notesSlides/notesSlide3.xml" ContentType="application/vnd.openxmlformats-officedocument.presentationml.notesSlide+xml"/>
  <Default Extension="xml" ContentType="application/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7.xml" ContentType="application/vnd.openxmlformats-officedocument.presentationml.notesSlide+xml"/>
  <Override PartName="/ppt/slides/slide25.xml" ContentType="application/vnd.openxmlformats-officedocument.presentationml.slide+xml"/>
  <Override PartName="/ppt/slides/slide14.xml" ContentType="application/vnd.openxmlformats-officedocument.presentationml.slide+xml"/>
  <Override PartName="/ppt/slides/slide40.xml" ContentType="application/vnd.openxmlformats-officedocument.presentationml.slide+xml"/>
  <Override PartName="/ppt/slides/slide34.xml" ContentType="application/vnd.openxmlformats-officedocument.presentationml.slide+xml"/>
  <Override PartName="/ppt/slides/slide44.xml" ContentType="application/vnd.openxmlformats-officedocument.presentationml.slide+xml"/>
  <Override PartName="/ppt/notesSlides/notesSlide12.xml" ContentType="application/vnd.openxmlformats-officedocument.presentationml.notesSlide+xml"/>
  <Override PartName="/ppt/notesSlides/notesSlide5.xml" ContentType="application/vnd.openxmlformats-officedocument.presentationml.notesSlide+xml"/>
  <Override PartName="/ppt/slides/slide49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48.xml" ContentType="application/vnd.openxmlformats-officedocument.presentationml.slide+xml"/>
  <Override PartName="/ppt/theme/theme1.xml" ContentType="application/vnd.openxmlformats-officedocument.theme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jpeg" ContentType="image/jpe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13.xml" ContentType="application/vnd.openxmlformats-officedocument.presentationml.slideLayout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rels" ContentType="application/vnd.openxmlformats-package.relationships+xml"/>
  <Override PartName="/ppt/slideLayouts/slideLayout15.xml" ContentType="application/vnd.openxmlformats-officedocument.presentationml.slideLayout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39.xml" ContentType="application/vnd.openxmlformats-officedocument.presentationml.slide+xml"/>
  <Override PartName="/ppt/slides/slide32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38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719" r:id="rId1"/>
  </p:sldMasterIdLst>
  <p:notesMasterIdLst>
    <p:notesMasterId r:id="rId56"/>
  </p:notesMasterIdLst>
  <p:sldIdLst>
    <p:sldId id="256" r:id="rId2"/>
    <p:sldId id="257" r:id="rId3"/>
    <p:sldId id="260" r:id="rId4"/>
    <p:sldId id="258" r:id="rId5"/>
    <p:sldId id="259" r:id="rId6"/>
    <p:sldId id="283" r:id="rId7"/>
    <p:sldId id="282" r:id="rId8"/>
    <p:sldId id="28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8" r:id="rId21"/>
    <p:sldId id="272" r:id="rId22"/>
    <p:sldId id="274" r:id="rId23"/>
    <p:sldId id="275" r:id="rId24"/>
    <p:sldId id="281" r:id="rId25"/>
    <p:sldId id="279" r:id="rId26"/>
    <p:sldId id="276" r:id="rId27"/>
    <p:sldId id="277" r:id="rId28"/>
    <p:sldId id="284" r:id="rId29"/>
    <p:sldId id="285" r:id="rId30"/>
    <p:sldId id="286" r:id="rId31"/>
    <p:sldId id="287" r:id="rId32"/>
    <p:sldId id="288" r:id="rId33"/>
    <p:sldId id="289" r:id="rId34"/>
    <p:sldId id="291" r:id="rId35"/>
    <p:sldId id="292" r:id="rId36"/>
    <p:sldId id="293" r:id="rId37"/>
    <p:sldId id="295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3" r:id="rId5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6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60" Type="http://schemas.openxmlformats.org/officeDocument/2006/relationships/theme" Target="theme/theme1.xml"/><Relationship Id="rId39" Type="http://schemas.openxmlformats.org/officeDocument/2006/relationships/slide" Target="slides/slide38.xml"/><Relationship Id="rId7" Type="http://schemas.openxmlformats.org/officeDocument/2006/relationships/slide" Target="slides/slide6.xml"/><Relationship Id="rId43" Type="http://schemas.openxmlformats.org/officeDocument/2006/relationships/slide" Target="slides/slide42.xml"/><Relationship Id="rId25" Type="http://schemas.openxmlformats.org/officeDocument/2006/relationships/slide" Target="slides/slide24.xml"/><Relationship Id="rId10" Type="http://schemas.openxmlformats.org/officeDocument/2006/relationships/slide" Target="slides/slide9.xml"/><Relationship Id="rId50" Type="http://schemas.openxmlformats.org/officeDocument/2006/relationships/slide" Target="slides/slide49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45" Type="http://schemas.openxmlformats.org/officeDocument/2006/relationships/slide" Target="slides/slide44.xml"/><Relationship Id="rId58" Type="http://schemas.openxmlformats.org/officeDocument/2006/relationships/presProps" Target="presProps.xml"/><Relationship Id="rId42" Type="http://schemas.openxmlformats.org/officeDocument/2006/relationships/slide" Target="slides/slide41.xml"/><Relationship Id="rId6" Type="http://schemas.openxmlformats.org/officeDocument/2006/relationships/slide" Target="slides/slide5.xml"/><Relationship Id="rId49" Type="http://schemas.openxmlformats.org/officeDocument/2006/relationships/slide" Target="slides/slide48.xml"/><Relationship Id="rId44" Type="http://schemas.openxmlformats.org/officeDocument/2006/relationships/slide" Target="slides/slide43.xml"/><Relationship Id="rId19" Type="http://schemas.openxmlformats.org/officeDocument/2006/relationships/slide" Target="slides/slide1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46" Type="http://schemas.openxmlformats.org/officeDocument/2006/relationships/slide" Target="slides/slide45.xml"/><Relationship Id="rId57" Type="http://schemas.openxmlformats.org/officeDocument/2006/relationships/printerSettings" Target="printerSettings/printerSettings1.bin"/><Relationship Id="rId59" Type="http://schemas.openxmlformats.org/officeDocument/2006/relationships/viewProps" Target="viewProps.xml"/><Relationship Id="rId35" Type="http://schemas.openxmlformats.org/officeDocument/2006/relationships/slide" Target="slides/slide34.xml"/><Relationship Id="rId51" Type="http://schemas.openxmlformats.org/officeDocument/2006/relationships/slide" Target="slides/slide50.xml"/><Relationship Id="rId55" Type="http://schemas.openxmlformats.org/officeDocument/2006/relationships/slide" Target="slides/slide54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40" Type="http://schemas.openxmlformats.org/officeDocument/2006/relationships/slide" Target="slides/slide39.xml"/><Relationship Id="rId36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47" Type="http://schemas.openxmlformats.org/officeDocument/2006/relationships/slide" Target="slides/slide46.xml"/><Relationship Id="rId56" Type="http://schemas.openxmlformats.org/officeDocument/2006/relationships/notesMaster" Target="notesMasters/notesMaster1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2" Type="http://schemas.openxmlformats.org/officeDocument/2006/relationships/slide" Target="slides/slide51.xml"/><Relationship Id="rId54" Type="http://schemas.openxmlformats.org/officeDocument/2006/relationships/slide" Target="slides/slide53.xml"/><Relationship Id="rId12" Type="http://schemas.openxmlformats.org/officeDocument/2006/relationships/slide" Target="slides/slide11.xml"/><Relationship Id="rId3" Type="http://schemas.openxmlformats.org/officeDocument/2006/relationships/slide" Target="slides/slide2.xml"/><Relationship Id="rId23" Type="http://schemas.openxmlformats.org/officeDocument/2006/relationships/slide" Target="slides/slide22.xml"/><Relationship Id="rId61" Type="http://schemas.openxmlformats.org/officeDocument/2006/relationships/tableStyles" Target="tableStyles.xml"/><Relationship Id="rId53" Type="http://schemas.openxmlformats.org/officeDocument/2006/relationships/slide" Target="slides/slide52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29" Type="http://schemas.openxmlformats.org/officeDocument/2006/relationships/slide" Target="slides/slide28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1" Type="http://schemas.openxmlformats.org/officeDocument/2006/relationships/slide" Target="slides/slide4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2" Type="http://schemas.openxmlformats.org/officeDocument/2006/relationships/slide" Target="slides/slide21.xml"/><Relationship Id="rId21" Type="http://schemas.openxmlformats.org/officeDocument/2006/relationships/slide" Target="slides/slide2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9E23CB-A407-3647-B640-23734CE10E27}" type="datetimeFigureOut">
              <a:rPr lang="en-US" smtClean="0"/>
              <a:pPr/>
              <a:t>7/24/12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B5D0E8-8CA8-5740-A655-0BC5DEC7EE9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2DB3D0-B48D-5D41-935F-7E3B7D1DBAF9}" type="slidenum">
              <a:rPr lang="en-US">
                <a:latin typeface="Arial" pitchFamily="-109" charset="0"/>
              </a:rPr>
              <a:pPr/>
              <a:t>36</a:t>
            </a:fld>
            <a:endParaRPr lang="en-US">
              <a:latin typeface="Arial" pitchFamily="-109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9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206578-1085-B141-A0D4-8EC15F570713}" type="slidenum">
              <a:rPr lang="en-US">
                <a:latin typeface="Arial" pitchFamily="-109" charset="0"/>
              </a:rPr>
              <a:pPr/>
              <a:t>45</a:t>
            </a:fld>
            <a:endParaRPr lang="en-US">
              <a:latin typeface="Arial" pitchFamily="-109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9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C61D75-2E6D-2B49-8D5C-66F1127E1889}" type="slidenum">
              <a:rPr lang="en-US">
                <a:latin typeface="Arial" pitchFamily="-109" charset="0"/>
              </a:rPr>
              <a:pPr/>
              <a:t>46</a:t>
            </a:fld>
            <a:endParaRPr lang="en-US">
              <a:latin typeface="Arial" pitchFamily="-109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9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B16CBF-4A74-E940-8F02-687A5E34986A}" type="slidenum">
              <a:rPr lang="en-US">
                <a:latin typeface="Arial" pitchFamily="-109" charset="0"/>
              </a:rPr>
              <a:pPr/>
              <a:t>47</a:t>
            </a:fld>
            <a:endParaRPr lang="en-US">
              <a:latin typeface="Arial" pitchFamily="-109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9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56F51B-CE06-BC4A-ACF4-B8D7FF92AA0F}" type="slidenum">
              <a:rPr lang="en-US">
                <a:latin typeface="Arial" pitchFamily="-109" charset="0"/>
              </a:rPr>
              <a:pPr/>
              <a:t>48</a:t>
            </a:fld>
            <a:endParaRPr lang="en-US">
              <a:latin typeface="Arial" pitchFamily="-109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9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E794F8-3C92-7945-8A22-718168A6D164}" type="slidenum">
              <a:rPr lang="en-US">
                <a:latin typeface="Arial" pitchFamily="-109" charset="0"/>
              </a:rPr>
              <a:pPr/>
              <a:t>49</a:t>
            </a:fld>
            <a:endParaRPr lang="en-US">
              <a:latin typeface="Arial" pitchFamily="-109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9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4FE912-A902-E84A-A258-E0ECCF85369E}" type="slidenum">
              <a:rPr lang="en-US">
                <a:latin typeface="Arial" pitchFamily="-109" charset="0"/>
              </a:rPr>
              <a:pPr/>
              <a:t>50</a:t>
            </a:fld>
            <a:endParaRPr lang="en-US">
              <a:latin typeface="Arial" pitchFamily="-109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9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CBBFEF-AF50-BC4D-A1C8-F4441E26691A}" type="slidenum">
              <a:rPr lang="en-US">
                <a:latin typeface="Arial" pitchFamily="-109" charset="0"/>
              </a:rPr>
              <a:pPr/>
              <a:t>51</a:t>
            </a:fld>
            <a:endParaRPr lang="en-US">
              <a:latin typeface="Arial" pitchFamily="-109" charset="0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9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46100D-1A31-9F46-9BBB-8421FC5FEB77}" type="slidenum">
              <a:rPr lang="en-US">
                <a:latin typeface="Arial" pitchFamily="-109" charset="0"/>
              </a:rPr>
              <a:pPr/>
              <a:t>52</a:t>
            </a:fld>
            <a:endParaRPr lang="en-US">
              <a:latin typeface="Arial" pitchFamily="-109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9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84A8A7-9651-E740-AAD8-047225D26EB4}" type="slidenum">
              <a:rPr lang="en-US">
                <a:latin typeface="Arial" pitchFamily="-109" charset="0"/>
              </a:rPr>
              <a:pPr/>
              <a:t>53</a:t>
            </a:fld>
            <a:endParaRPr lang="en-US">
              <a:latin typeface="Arial" pitchFamily="-109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9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35737C-62D3-3A45-9967-0DFF4187D5E3}" type="slidenum">
              <a:rPr lang="en-US">
                <a:latin typeface="Arial" pitchFamily="-109" charset="0"/>
              </a:rPr>
              <a:pPr/>
              <a:t>37</a:t>
            </a:fld>
            <a:endParaRPr lang="en-US">
              <a:latin typeface="Arial" pitchFamily="-109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9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044291-E14D-1349-BAF7-5530F513CD33}" type="slidenum">
              <a:rPr lang="en-US">
                <a:latin typeface="Arial" pitchFamily="-109" charset="0"/>
              </a:rPr>
              <a:pPr/>
              <a:t>38</a:t>
            </a:fld>
            <a:endParaRPr lang="en-US">
              <a:latin typeface="Arial" pitchFamily="-109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9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748B86-EC25-DB4F-98A7-97AE7985FB66}" type="slidenum">
              <a:rPr lang="en-US">
                <a:latin typeface="Arial" pitchFamily="-109" charset="0"/>
              </a:rPr>
              <a:pPr/>
              <a:t>39</a:t>
            </a:fld>
            <a:endParaRPr lang="en-US">
              <a:latin typeface="Arial" pitchFamily="-109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9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128B03-78D8-F245-8AB3-B830CA1ADE2C}" type="slidenum">
              <a:rPr lang="en-US">
                <a:latin typeface="Arial" pitchFamily="-109" charset="0"/>
              </a:rPr>
              <a:pPr/>
              <a:t>40</a:t>
            </a:fld>
            <a:endParaRPr lang="en-US">
              <a:latin typeface="Arial" pitchFamily="-109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9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6637EC-F27F-9B42-AA11-09CF9D61B9E3}" type="slidenum">
              <a:rPr lang="en-US">
                <a:latin typeface="Arial" pitchFamily="-109" charset="0"/>
              </a:rPr>
              <a:pPr/>
              <a:t>41</a:t>
            </a:fld>
            <a:endParaRPr lang="en-US">
              <a:latin typeface="Arial" pitchFamily="-109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9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63A6A9-BF8A-174A-9676-8052165A542D}" type="slidenum">
              <a:rPr lang="en-US">
                <a:latin typeface="Arial" pitchFamily="-109" charset="0"/>
              </a:rPr>
              <a:pPr/>
              <a:t>42</a:t>
            </a:fld>
            <a:endParaRPr lang="en-US">
              <a:latin typeface="Arial" pitchFamily="-109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9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3E0851-9923-0845-B446-1ADF4A0AF593}" type="slidenum">
              <a:rPr lang="en-US">
                <a:latin typeface="Arial" pitchFamily="-109" charset="0"/>
              </a:rPr>
              <a:pPr/>
              <a:t>43</a:t>
            </a:fld>
            <a:endParaRPr lang="en-US">
              <a:latin typeface="Arial" pitchFamily="-109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9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B54D8A-E714-BD40-AD86-D3A3B59E60DA}" type="slidenum">
              <a:rPr lang="en-US">
                <a:latin typeface="Arial" pitchFamily="-109" charset="0"/>
              </a:rPr>
              <a:pPr/>
              <a:t>44</a:t>
            </a:fld>
            <a:endParaRPr lang="en-US">
              <a:latin typeface="Arial" pitchFamily="-109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9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848600" y="0"/>
            <a:ext cx="1295399" cy="6858000"/>
          </a:xfrm>
          <a:prstGeom prst="rect">
            <a:avLst/>
          </a:prstGeom>
          <a:gradFill>
            <a:gsLst>
              <a:gs pos="0">
                <a:schemeClr val="bg1">
                  <a:lumMod val="50000"/>
                  <a:alpha val="20000"/>
                </a:schemeClr>
              </a:gs>
              <a:gs pos="100000">
                <a:schemeClr val="bg1">
                  <a:lumMod val="85000"/>
                  <a:alpha val="20000"/>
                </a:schemeClr>
              </a:gs>
            </a:gsLst>
            <a:lin ang="21594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" y="2971800"/>
            <a:ext cx="5120640" cy="1709928"/>
          </a:xfrm>
        </p:spPr>
        <p:txBody>
          <a:bodyPr vert="horz" lIns="91440" tIns="45720" rIns="91440" bIns="45720" rtlCol="0" anchor="b" anchorCtr="0">
            <a:noAutofit/>
            <a:scene3d>
              <a:camera prst="orthographicFront"/>
              <a:lightRig rig="morning" dir="t">
                <a:rot lat="0" lon="0" rev="2400000"/>
              </a:lightRig>
            </a:scene3d>
            <a:sp3d extrusionH="63500" contourW="6350">
              <a:bevelT w="19050" h="50800" prst="softRound"/>
              <a:contourClr>
                <a:schemeClr val="bg1"/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 baseline="0">
                <a:solidFill>
                  <a:schemeClr val="tx2"/>
                </a:solidFill>
                <a:effectLst>
                  <a:innerShdw blurRad="63500" dist="50800" dir="5400000">
                    <a:schemeClr val="bg1">
                      <a:alpha val="50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" y="4956048"/>
            <a:ext cx="5111496" cy="1004048"/>
          </a:xfrm>
        </p:spPr>
        <p:txBody>
          <a:bodyPr vert="horz" lIns="91440" tIns="45720" rIns="91440" bIns="45720" rtlCol="0" anchor="t" anchorCtr="0">
            <a:normAutofit/>
            <a:scene3d>
              <a:camera prst="orthographicFront"/>
              <a:lightRig rig="threePt" dir="t"/>
            </a:scene3d>
            <a:sp3d>
              <a:contourClr>
                <a:schemeClr val="bg1"/>
              </a:contourClr>
            </a:sp3d>
          </a:bodyPr>
          <a:lstStyle>
            <a:lvl1pPr marL="0" indent="0" algn="ctr">
              <a:spcBef>
                <a:spcPct val="0"/>
              </a:spcBef>
              <a:buNone/>
              <a:defRPr sz="1500" b="1" kern="1200">
                <a:solidFill>
                  <a:schemeClr val="tx1">
                    <a:tint val="75000"/>
                  </a:schemeClr>
                </a:solidFill>
                <a:effectLst>
                  <a:outerShdw blurRad="50800" dist="12700" dir="2700000" algn="tl" rotWithShape="0">
                    <a:schemeClr val="bg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ctr" defTabSz="914400" rtl="0" eaLnBrk="1" latinLnBrk="0" hangingPunct="1">
              <a:lnSpc>
                <a:spcPct val="120000"/>
              </a:lnSpc>
              <a:spcBef>
                <a:spcPts val="2400"/>
              </a:spcBef>
              <a:buClr>
                <a:schemeClr val="tx2"/>
              </a:buClr>
              <a:buSzPct val="100000"/>
              <a:buFont typeface="Wingdings 2" pitchFamily="18" charset="2"/>
              <a:buNone/>
            </a:pPr>
            <a:r>
              <a:rPr lang="en-CA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ACDCC-011C-004C-8ED9-69B076706B3B}" type="datetimeFigureOut">
              <a:rPr lang="en-US" smtClean="0"/>
              <a:pPr/>
              <a:t>7/24/12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CC652-A623-41D2-B0ED-8F1D217186B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titleSlideBeve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4760260"/>
            <a:ext cx="5120640" cy="179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88259"/>
            <a:ext cx="7071837" cy="901700"/>
          </a:xfrm>
        </p:spPr>
        <p:txBody>
          <a:bodyPr bIns="0" anchor="b">
            <a:noAutofit/>
          </a:bodyPr>
          <a:lstStyle>
            <a:lvl1pPr algn="l">
              <a:defRPr sz="3200" b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312988"/>
            <a:ext cx="6843713" cy="3813175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6900" y="1103406"/>
            <a:ext cx="7085908" cy="841188"/>
          </a:xfrm>
        </p:spPr>
        <p:txBody>
          <a:bodyPr tIns="0" bIns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ACDCC-011C-004C-8ED9-69B076706B3B}" type="datetimeFigureOut">
              <a:rPr lang="en-US" smtClean="0"/>
              <a:pPr/>
              <a:t>7/24/12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16200000">
            <a:off x="5769819" y="3208338"/>
            <a:ext cx="5105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19C8-A375-448C-891B-9999C6BE8E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096435"/>
            <a:ext cx="7072313" cy="566738"/>
          </a:xfrm>
        </p:spPr>
        <p:txBody>
          <a:bodyPr anchor="b"/>
          <a:lstStyle>
            <a:lvl1pPr algn="l">
              <a:defRPr sz="3200" b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4093" y="443753"/>
            <a:ext cx="6970059" cy="3977640"/>
          </a:xfrm>
          <a:noFill/>
          <a:ln>
            <a:noFill/>
          </a:ln>
          <a:scene3d>
            <a:camera prst="orthographicFront"/>
            <a:lightRig rig="balanced" dir="t"/>
          </a:scene3d>
          <a:sp3d extrusionH="63500">
            <a:bevelT w="38100" h="38100" prst="softRound"/>
            <a:contourClr>
              <a:schemeClr val="bg1"/>
            </a:contourClr>
          </a:sp3d>
        </p:spPr>
        <p:txBody>
          <a:bodyPr>
            <a:scene3d>
              <a:camera prst="orthographicFront"/>
              <a:lightRig rig="threePt" dir="t"/>
            </a:scene3d>
            <a:sp3d>
              <a:contourClr>
                <a:schemeClr val="bg1"/>
              </a:contourClr>
            </a:sp3d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5663173"/>
            <a:ext cx="7072313" cy="804862"/>
          </a:xfrm>
        </p:spPr>
        <p:txBody>
          <a:bodyPr lIns="109728">
            <a:normAutofit/>
          </a:bodyPr>
          <a:lstStyle>
            <a:lvl1pPr marL="0" indent="0">
              <a:spcBef>
                <a:spcPct val="0"/>
              </a:spcBef>
              <a:buNone/>
              <a:defRPr sz="15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ACDCC-011C-004C-8ED9-69B076706B3B}" type="datetimeFigureOut">
              <a:rPr lang="en-US" smtClean="0"/>
              <a:pPr/>
              <a:t>7/24/12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16200000">
            <a:off x="5769819" y="3208338"/>
            <a:ext cx="5105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1055A-B2B1-254F-B6D7-586A67222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ACDCC-011C-004C-8ED9-69B076706B3B}" type="datetimeFigureOut">
              <a:rPr lang="en-US" smtClean="0"/>
              <a:pPr/>
              <a:t>7/24/12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5769819" y="3208338"/>
            <a:ext cx="5105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1055A-B2B1-254F-B6D7-586A67222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24600" y="685800"/>
            <a:ext cx="1128713" cy="5440363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685800"/>
            <a:ext cx="5867400" cy="5440363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ACDCC-011C-004C-8ED9-69B076706B3B}" type="datetimeFigureOut">
              <a:rPr lang="en-US" smtClean="0"/>
              <a:pPr/>
              <a:t>7/24/12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5769819" y="3208338"/>
            <a:ext cx="5105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41341" y="6181538"/>
            <a:ext cx="806824" cy="365125"/>
          </a:xfrm>
        </p:spPr>
        <p:txBody>
          <a:bodyPr/>
          <a:lstStyle/>
          <a:p>
            <a:fld id="{8341055A-B2B1-254F-B6D7-586A67222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7105A2-66BE-8647-AB96-230F385143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B4B8CE-9899-1B46-A5BC-BADBE657BA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98EACDCC-011C-004C-8ED9-69B076706B3B}" type="datetimeFigureOut">
              <a:rPr lang="en-US" smtClean="0"/>
              <a:pPr/>
              <a:t>7/24/12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8341055A-B2B1-254F-B6D7-586A672227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16200000">
            <a:off x="5769819" y="3208338"/>
            <a:ext cx="5105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2971800"/>
            <a:ext cx="5122862" cy="1712259"/>
          </a:xfrm>
        </p:spPr>
        <p:txBody>
          <a:bodyPr anchor="b" anchorCtr="0">
            <a:noAutofit/>
            <a:scene3d>
              <a:camera prst="orthographicFront"/>
              <a:lightRig rig="morning" dir="t">
                <a:rot lat="0" lon="0" rev="2400000"/>
              </a:lightRig>
            </a:scene3d>
            <a:sp3d extrusionH="63500" contourW="6350">
              <a:bevelT w="19050" h="50800" prst="softRound"/>
              <a:contourClr>
                <a:schemeClr val="bg1"/>
              </a:contourClr>
            </a:sp3d>
          </a:bodyPr>
          <a:lstStyle>
            <a:lvl1pPr algn="ctr">
              <a:defRPr sz="4400" b="1" baseline="0">
                <a:solidFill>
                  <a:schemeClr val="tx2"/>
                </a:solidFill>
                <a:effectLst>
                  <a:innerShdw blurRad="63500" dist="50800" dir="5400000">
                    <a:schemeClr val="bg1">
                      <a:alpha val="50000"/>
                    </a:schemeClr>
                  </a:innerShdw>
                </a:effectLst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953000"/>
            <a:ext cx="5113896" cy="1001000"/>
          </a:xfrm>
        </p:spPr>
        <p:txBody>
          <a:bodyPr vert="horz" lIns="91440" tIns="45720" rIns="91440" bIns="45720" rtlCol="0" anchor="t" anchorCtr="0">
            <a:normAutofit/>
            <a:scene3d>
              <a:camera prst="orthographicFront"/>
              <a:lightRig rig="threePt" dir="t"/>
            </a:scene3d>
            <a:sp3d>
              <a:contourClr>
                <a:schemeClr val="bg1"/>
              </a:contourClr>
            </a:sp3d>
          </a:bodyPr>
          <a:lstStyle>
            <a:lvl1pPr marL="0" indent="0" algn="ctr">
              <a:lnSpc>
                <a:spcPct val="120000"/>
              </a:lnSpc>
              <a:spcBef>
                <a:spcPct val="0"/>
              </a:spcBef>
              <a:buNone/>
              <a:defRPr sz="1500" b="1" kern="1200">
                <a:solidFill>
                  <a:schemeClr val="tx1">
                    <a:tint val="75000"/>
                  </a:schemeClr>
                </a:solidFill>
                <a:effectLst>
                  <a:outerShdw blurRad="50800" dist="12700" dir="2700000" algn="tl" rotWithShape="0">
                    <a:schemeClr val="bg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ctr" defTabSz="914400" rtl="0" eaLnBrk="1" latinLnBrk="0" hangingPunct="1">
              <a:spcBef>
                <a:spcPts val="2400"/>
              </a:spcBef>
              <a:buClr>
                <a:schemeClr val="tx2"/>
              </a:buClr>
              <a:buSzPct val="100000"/>
              <a:buFont typeface="Wingdings 2" pitchFamily="18" charset="2"/>
              <a:buNone/>
            </a:pPr>
            <a:r>
              <a:rPr lang="en-CA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429000" y="6356350"/>
            <a:ext cx="2133600" cy="365125"/>
          </a:xfrm>
        </p:spPr>
        <p:txBody>
          <a:bodyPr anchor="t" anchorCtr="0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8EACDCC-011C-004C-8ED9-69B076706B3B}" type="datetimeFigureOut">
              <a:rPr lang="en-US" smtClean="0"/>
              <a:pPr/>
              <a:t>7/24/12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3538" y="6356350"/>
            <a:ext cx="2130552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006353" y="9144"/>
            <a:ext cx="2743200" cy="6848856"/>
          </a:xfrm>
          <a:noFill/>
          <a:ln>
            <a:noFill/>
          </a:ln>
          <a:scene3d>
            <a:camera prst="orthographicFront"/>
            <a:lightRig rig="balanced" dir="t"/>
          </a:scene3d>
          <a:sp3d extrusionH="63500">
            <a:bevelT w="38100" h="38100" prst="softRound"/>
            <a:contourClr>
              <a:schemeClr val="bg1"/>
            </a:contourClr>
          </a:sp3d>
        </p:spPr>
        <p:txBody>
          <a:bodyPr vert="horz" lIns="91440" tIns="45720" rIns="91440" bIns="45720" rtlCol="0">
            <a:normAutofit/>
            <a:scene3d>
              <a:camera prst="orthographicFront"/>
              <a:lightRig rig="threePt" dir="t"/>
            </a:scene3d>
            <a:sp3d>
              <a:contourClr>
                <a:schemeClr val="bg1"/>
              </a:contourClr>
            </a:sp3d>
          </a:bodyPr>
          <a:lstStyle>
            <a:lvl1pPr marL="0" indent="0" algn="l" defTabSz="914400" rtl="0" eaLnBrk="1" latinLnBrk="0" hangingPunct="1">
              <a:spcBef>
                <a:spcPts val="2400"/>
              </a:spcBef>
              <a:buClr>
                <a:schemeClr val="tx2"/>
              </a:buClr>
              <a:buSzPct val="10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12700" dir="2700000" algn="tl" rotWithShape="0">
                    <a:schemeClr val="bg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r>
              <a:rPr lang="en-CA" smtClean="0"/>
              <a:t>Click icon to add picture</a:t>
            </a:r>
            <a:endParaRPr/>
          </a:p>
        </p:txBody>
      </p:sp>
      <p:pic>
        <p:nvPicPr>
          <p:cNvPr id="9" name="Picture 8" descr="titleSlideBeve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4760260"/>
            <a:ext cx="5120640" cy="17967"/>
          </a:xfrm>
          <a:prstGeom prst="rect">
            <a:avLst/>
          </a:prstGeom>
        </p:spPr>
      </p:pic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590800" y="6356350"/>
            <a:ext cx="667871" cy="365125"/>
          </a:xfrm>
        </p:spPr>
        <p:txBody>
          <a:bodyPr vert="horz" lIns="45720" tIns="45720" rIns="45720" bIns="45720" rtlCol="0">
            <a:noAutofit/>
            <a:scene3d>
              <a:camera prst="orthographicFront"/>
              <a:lightRig rig="morning" dir="t">
                <a:rot lat="0" lon="0" rev="2400000"/>
              </a:lightRig>
            </a:scene3d>
            <a:sp3d extrusionH="6350">
              <a:bevelT w="6350" h="6350" prst="softRound"/>
              <a:contourClr>
                <a:schemeClr val="bg1"/>
              </a:contourClr>
            </a:sp3d>
          </a:bodyPr>
          <a:lstStyle>
            <a:lvl1pPr marL="282575" indent="-282575" algn="ctr" defTabSz="914400" rtl="0" eaLnBrk="1" latinLnBrk="0" hangingPunct="1">
              <a:spcBef>
                <a:spcPts val="2400"/>
              </a:spcBef>
              <a:buClr>
                <a:schemeClr val="tx2"/>
              </a:buClr>
              <a:buSzPct val="100000"/>
              <a:buFont typeface="Wingdings 2" pitchFamily="18" charset="2"/>
              <a:buNone/>
              <a:defRPr kumimoji="0" sz="1200" b="1" i="0" u="none" strike="noStrike" kern="1200" cap="none" spc="0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127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fld id="{8341055A-B2B1-254F-B6D7-586A67222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, Content,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524435"/>
            <a:ext cx="4845424" cy="731838"/>
          </a:xfrm>
        </p:spPr>
        <p:txBody>
          <a:bodyPr>
            <a:noAutofit/>
          </a:bodyPr>
          <a:lstStyle>
            <a:lvl1pPr algn="ctr">
              <a:defRPr sz="320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0800" y="1600200"/>
            <a:ext cx="4845424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98EACDCC-011C-004C-8ED9-69B076706B3B}" type="datetimeFigureOut">
              <a:rPr lang="en-US" smtClean="0"/>
              <a:pPr/>
              <a:t>7/24/12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8341055A-B2B1-254F-B6D7-586A672227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16200000">
            <a:off x="5769819" y="3208338"/>
            <a:ext cx="5105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9144"/>
            <a:ext cx="2379663" cy="6848856"/>
          </a:xfrm>
          <a:noFill/>
          <a:ln>
            <a:noFill/>
          </a:ln>
          <a:scene3d>
            <a:camera prst="orthographicFront"/>
            <a:lightRig rig="balanced" dir="t"/>
          </a:scene3d>
          <a:sp3d extrusionH="63500">
            <a:bevelT w="38100" h="38100" prst="softRound"/>
            <a:contourClr>
              <a:schemeClr val="bg1"/>
            </a:contourClr>
          </a:sp3d>
        </p:spPr>
        <p:txBody>
          <a:bodyPr vert="horz" lIns="91440" tIns="45720" rIns="91440" bIns="45720" rtlCol="0">
            <a:normAutofit/>
            <a:scene3d>
              <a:camera prst="orthographicFront"/>
              <a:lightRig rig="threePt" dir="t"/>
            </a:scene3d>
            <a:sp3d>
              <a:contourClr>
                <a:schemeClr val="bg1"/>
              </a:contourClr>
            </a:sp3d>
          </a:bodyPr>
          <a:lstStyle>
            <a:lvl1pPr marL="0" indent="0" algn="l" defTabSz="914400" rtl="0" eaLnBrk="1" latinLnBrk="0" hangingPunct="1">
              <a:spcBef>
                <a:spcPts val="2400"/>
              </a:spcBef>
              <a:buClr>
                <a:schemeClr val="tx2"/>
              </a:buClr>
              <a:buSzPct val="10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12700" dir="2700000" algn="tl" rotWithShape="0">
                    <a:schemeClr val="bg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r>
              <a:rPr lang="en-CA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54300"/>
            <a:ext cx="7315200" cy="850900"/>
          </a:xfrm>
        </p:spPr>
        <p:txBody>
          <a:bodyPr anchor="b" anchorCtr="0">
            <a:normAutofit/>
          </a:bodyPr>
          <a:lstStyle>
            <a:lvl1pPr algn="ctr">
              <a:defRPr sz="4400" b="1" cap="none" baseline="0">
                <a:effectLst>
                  <a:innerShdw blurRad="63500" dist="50800" dir="5400000">
                    <a:schemeClr val="bg1">
                      <a:alpha val="50000"/>
                    </a:schemeClr>
                  </a:innerShdw>
                </a:effectLst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7099" y="3622344"/>
            <a:ext cx="7302501" cy="1105401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ct val="0"/>
              </a:spcBef>
              <a:buNone/>
              <a:defRPr sz="15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3429000" y="6356350"/>
            <a:ext cx="2133600" cy="365125"/>
          </a:xfrm>
        </p:spPr>
        <p:txBody>
          <a:bodyPr anchor="t" anchorCtr="0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8EACDCC-011C-004C-8ED9-69B076706B3B}" type="datetimeFigureOut">
              <a:rPr lang="en-US" smtClean="0"/>
              <a:pPr/>
              <a:t>7/24/12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3538" y="6356350"/>
            <a:ext cx="28956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pic>
        <p:nvPicPr>
          <p:cNvPr id="9" name="Picture 8" descr="SectionHeader-Beve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048" y="3559792"/>
            <a:ext cx="7315200" cy="1799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2035" y="1600200"/>
            <a:ext cx="3429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11706" y="1600200"/>
            <a:ext cx="3429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ACDCC-011C-004C-8ED9-69B076706B3B}" type="datetimeFigureOut">
              <a:rPr lang="en-US" smtClean="0"/>
              <a:pPr/>
              <a:t>7/24/12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16200000">
            <a:off x="5769819" y="3208338"/>
            <a:ext cx="5105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1055A-B2B1-254F-B6D7-586A67222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omparisonBoxes.png"/>
          <p:cNvPicPr>
            <a:picLocks noChangeAspect="1"/>
          </p:cNvPicPr>
          <p:nvPr/>
        </p:nvPicPr>
        <p:blipFill>
          <a:blip r:embed="rId2"/>
          <a:srcRect l="4559" t="28431" r="57794" b="7647"/>
          <a:stretch>
            <a:fillRect/>
          </a:stretch>
        </p:blipFill>
        <p:spPr>
          <a:xfrm>
            <a:off x="363071" y="1949824"/>
            <a:ext cx="3474720" cy="4290753"/>
          </a:xfrm>
          <a:prstGeom prst="rect">
            <a:avLst/>
          </a:prstGeom>
        </p:spPr>
      </p:pic>
      <p:pic>
        <p:nvPicPr>
          <p:cNvPr id="11" name="Picture 10" descr="ComparisonBoxes.png"/>
          <p:cNvPicPr>
            <a:picLocks noChangeAspect="1"/>
          </p:cNvPicPr>
          <p:nvPr/>
        </p:nvPicPr>
        <p:blipFill>
          <a:blip r:embed="rId2"/>
          <a:srcRect l="4559" t="28431" r="57794" b="7647"/>
          <a:stretch>
            <a:fillRect/>
          </a:stretch>
        </p:blipFill>
        <p:spPr>
          <a:xfrm>
            <a:off x="3992880" y="1945341"/>
            <a:ext cx="3474720" cy="4290753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0" y="1972236"/>
            <a:ext cx="3429000" cy="4174564"/>
          </a:xfrm>
          <a:prstGeom prst="roundRect">
            <a:avLst>
              <a:gd name="adj" fmla="val 4119"/>
            </a:avLst>
          </a:prstGeom>
          <a:noFill/>
          <a:effectLst/>
          <a:scene3d>
            <a:camera prst="orthographicFront"/>
            <a:lightRig rig="soft" dir="t"/>
          </a:scene3d>
          <a:sp3d>
            <a:extrusionClr>
              <a:schemeClr val="bg1"/>
            </a:extrusionClr>
            <a:contourClr>
              <a:schemeClr val="bg1">
                <a:lumMod val="65000"/>
              </a:schemeClr>
            </a:contourClr>
          </a:sp3d>
        </p:spPr>
        <p:txBody>
          <a:bodyPr tIns="91440" bIns="91440">
            <a:normAutofit/>
            <a:scene3d>
              <a:camera prst="orthographicFront"/>
              <a:lightRig rig="threePt" dir="t"/>
            </a:scene3d>
            <a:sp3d>
              <a:contourClr>
                <a:schemeClr val="bg1"/>
              </a:contourClr>
            </a:sp3d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 algn="ctr">
              <a:defRPr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035" y="1237129"/>
            <a:ext cx="3429000" cy="698033"/>
          </a:xfrm>
        </p:spPr>
        <p:txBody>
          <a:bodyPr tIns="0" bIns="0" anchor="b">
            <a:normAutofit/>
          </a:bodyPr>
          <a:lstStyle>
            <a:lvl1pPr marL="0" indent="0" algn="ctr">
              <a:lnSpc>
                <a:spcPts val="2900"/>
              </a:lnSpc>
              <a:spcBef>
                <a:spcPct val="0"/>
              </a:spcBef>
              <a:buNone/>
              <a:defRPr sz="26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011706" y="1237129"/>
            <a:ext cx="3429000" cy="698033"/>
          </a:xfrm>
        </p:spPr>
        <p:txBody>
          <a:bodyPr tIns="0" bIns="0" anchor="b">
            <a:normAutofit/>
          </a:bodyPr>
          <a:lstStyle>
            <a:lvl1pPr marL="0" indent="0" algn="ctr">
              <a:lnSpc>
                <a:spcPts val="2900"/>
              </a:lnSpc>
              <a:spcBef>
                <a:spcPct val="0"/>
              </a:spcBef>
              <a:buNone/>
              <a:defRPr sz="26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11706" y="1972236"/>
            <a:ext cx="3429000" cy="4174564"/>
          </a:xfrm>
          <a:prstGeom prst="roundRect">
            <a:avLst>
              <a:gd name="adj" fmla="val 2941"/>
            </a:avLst>
          </a:prstGeom>
          <a:noFill/>
          <a:effectLst/>
          <a:scene3d>
            <a:camera prst="orthographicFront"/>
            <a:lightRig rig="soft" dir="t"/>
          </a:scene3d>
          <a:sp3d>
            <a:extrusionClr>
              <a:schemeClr val="bg1"/>
            </a:extrusionClr>
            <a:contourClr>
              <a:schemeClr val="bg1">
                <a:lumMod val="65000"/>
              </a:schemeClr>
            </a:contourClr>
          </a:sp3d>
        </p:spPr>
        <p:txBody>
          <a:bodyPr vert="horz" lIns="91440" tIns="91440" rIns="91440" bIns="91440" rtlCol="0">
            <a:normAutofit/>
            <a:scene3d>
              <a:camera prst="orthographicFront"/>
              <a:lightRig rig="threePt" dir="t"/>
            </a:scene3d>
            <a:sp3d>
              <a:contourClr>
                <a:schemeClr val="bg1"/>
              </a:contourClr>
            </a:sp3d>
          </a:bodyPr>
          <a:lstStyle>
            <a:lvl1pPr algn="l" defTabSz="914400" rtl="0" eaLnBrk="1" latinLnBrk="0" hangingPunct="1">
              <a:buSzPct val="100000"/>
              <a:buFont typeface="Wingdings 2" pitchFamily="18" charset="2"/>
              <a:buChar char="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12700" dir="2700000" algn="tl" rotWithShape="0">
                    <a:schemeClr val="bg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algn="l" defTabSz="914400" rtl="0" eaLnBrk="1" latinLnBrk="0" hangingPunct="1">
              <a:buSzPct val="100000"/>
              <a:buFont typeface="Wingdings 2" pitchFamily="18" charset="2"/>
              <a:buChar char="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12700" dir="2700000" algn="tl" rotWithShape="0">
                    <a:schemeClr val="bg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algn="l" defTabSz="914400" rtl="0" eaLnBrk="1" latinLnBrk="0" hangingPunct="1">
              <a:buSzPct val="100000"/>
              <a:buFont typeface="Wingdings 2" pitchFamily="18" charset="2"/>
              <a:buChar char="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12700" dir="2700000" algn="tl" rotWithShape="0">
                    <a:schemeClr val="bg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algn="l" defTabSz="914400" rtl="0" eaLnBrk="1" latinLnBrk="0" hangingPunct="1">
              <a:buSzPct val="100000"/>
              <a:buFont typeface="Wingdings 2" pitchFamily="18" charset="2"/>
              <a:buChar char="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12700" dir="2700000" algn="tl" rotWithShape="0">
                    <a:schemeClr val="bg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algn="l" defTabSz="914400" rtl="0" eaLnBrk="1" latinLnBrk="0" hangingPunct="1">
              <a:buSzPct val="100000"/>
              <a:buFont typeface="Wingdings 2" pitchFamily="18" charset="2"/>
              <a:buChar char="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12700" dir="2700000" algn="tl" rotWithShape="0">
                    <a:schemeClr val="bg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ACDCC-011C-004C-8ED9-69B076706B3B}" type="datetimeFigureOut">
              <a:rPr lang="en-US" smtClean="0"/>
              <a:pPr/>
              <a:t>7/24/12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16200000">
            <a:off x="5769819" y="3208338"/>
            <a:ext cx="5105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1055A-B2B1-254F-B6D7-586A67222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ACDCC-011C-004C-8ED9-69B076706B3B}" type="datetimeFigureOut">
              <a:rPr lang="en-US" smtClean="0"/>
              <a:pPr/>
              <a:t>7/24/12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16200000">
            <a:off x="5769819" y="3208338"/>
            <a:ext cx="5105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1055A-B2B1-254F-B6D7-586A67222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ACDCC-011C-004C-8ED9-69B076706B3B}" type="datetimeFigureOut">
              <a:rPr lang="en-US" smtClean="0"/>
              <a:pPr/>
              <a:t>7/24/12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16200000">
            <a:off x="5769819" y="3208338"/>
            <a:ext cx="5105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1055A-B2B1-254F-B6D7-586A67222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14.xml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9624" y="524435"/>
            <a:ext cx="7086600" cy="7318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morning" dir="t">
                <a:rot lat="0" lon="0" rev="2400000"/>
              </a:lightRig>
            </a:scene3d>
            <a:sp3d extrusionH="63500" contourW="6350">
              <a:bevelT w="19050" h="50800" prst="softRound"/>
              <a:contourClr>
                <a:schemeClr val="bg1"/>
              </a:contourClr>
            </a:sp3d>
          </a:bodyPr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9624" y="1600200"/>
            <a:ext cx="7086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threePt" dir="t"/>
            </a:scene3d>
            <a:sp3d>
              <a:contourClr>
                <a:schemeClr val="bg1"/>
              </a:contourClr>
            </a:sp3d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62943" y="4694238"/>
            <a:ext cx="2133600" cy="365125"/>
          </a:xfrm>
          <a:prstGeom prst="rect">
            <a:avLst/>
          </a:prstGeom>
        </p:spPr>
        <p:txBody>
          <a:bodyPr vert="horz" lIns="45720" tIns="45720" rIns="45720" bIns="45720" rtlCol="0" anchor="ctr">
            <a:scene3d>
              <a:camera prst="orthographicFront"/>
              <a:lightRig rig="morning" dir="t">
                <a:rot lat="0" lon="0" rev="2400000"/>
              </a:lightRig>
            </a:scene3d>
            <a:sp3d extrusionH="6350">
              <a:bevelT w="6350" h="6350" prst="softRound"/>
              <a:contourClr>
                <a:schemeClr val="bg1"/>
              </a:contourClr>
            </a:sp3d>
          </a:bodyPr>
          <a:lstStyle>
            <a:lvl1pPr algn="l">
              <a:defRPr sz="180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50800" dist="12700" dir="2700000" algn="tl" rotWithShape="0">
                    <a:schemeClr val="bg1">
                      <a:alpha val="40000"/>
                    </a:schemeClr>
                  </a:outerShdw>
                </a:effectLst>
              </a:defRPr>
            </a:lvl1pPr>
          </a:lstStyle>
          <a:p>
            <a:fld id="{98EACDCC-011C-004C-8ED9-69B076706B3B}" type="datetimeFigureOut">
              <a:rPr lang="en-US" smtClean="0"/>
              <a:pPr/>
              <a:t>7/24/12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41341" y="6181538"/>
            <a:ext cx="806824" cy="365125"/>
          </a:xfrm>
          <a:prstGeom prst="rect">
            <a:avLst/>
          </a:prstGeom>
        </p:spPr>
        <p:txBody>
          <a:bodyPr vert="horz" lIns="45720" tIns="45720" rIns="45720" bIns="45720" rtlCol="0" anchor="ctr">
            <a:scene3d>
              <a:camera prst="orthographicFront"/>
              <a:lightRig rig="morning" dir="t">
                <a:rot lat="0" lon="0" rev="2400000"/>
              </a:lightRig>
            </a:scene3d>
            <a:sp3d extrusionH="6350">
              <a:bevelT w="6350" h="6350" prst="softRound"/>
              <a:contourClr>
                <a:schemeClr val="bg1"/>
              </a:contourClr>
            </a:sp3d>
          </a:bodyPr>
          <a:lstStyle>
            <a:lvl1pPr algn="r">
              <a:defRPr sz="450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50800" dist="12700" dir="2700000" algn="tl" rotWithShape="0">
                    <a:schemeClr val="bg1">
                      <a:alpha val="40000"/>
                    </a:schemeClr>
                  </a:outerShdw>
                </a:effectLst>
              </a:defRPr>
            </a:lvl1pPr>
          </a:lstStyle>
          <a:p>
            <a:fld id="{8341055A-B2B1-254F-B6D7-586A6722273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bevelDivider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772400" y="0"/>
            <a:ext cx="107156" cy="6858000"/>
          </a:xfrm>
          <a:prstGeom prst="rect">
            <a:avLst/>
          </a:prstGeom>
        </p:spPr>
      </p:pic>
      <p:sp>
        <p:nvSpPr>
          <p:cNvPr id="9" name="Footer Placeholder 7"/>
          <p:cNvSpPr>
            <a:spLocks noGrp="1"/>
          </p:cNvSpPr>
          <p:nvPr>
            <p:ph type="ftr" sz="quarter" idx="3"/>
          </p:nvPr>
        </p:nvSpPr>
        <p:spPr>
          <a:xfrm rot="16200000">
            <a:off x="5769819" y="3208338"/>
            <a:ext cx="5105400" cy="365125"/>
          </a:xfrm>
          <a:prstGeom prst="rect">
            <a:avLst/>
          </a:prstGeom>
        </p:spPr>
        <p:txBody>
          <a:bodyPr vert="horz" lIns="45720" tIns="45720" rIns="45720" bIns="45720" rtlCol="0">
            <a:noAutofit/>
            <a:scene3d>
              <a:camera prst="orthographicFront"/>
              <a:lightRig rig="morning" dir="t">
                <a:rot lat="0" lon="0" rev="2400000"/>
              </a:lightRig>
            </a:scene3d>
            <a:sp3d extrusionH="6350">
              <a:bevelT w="6350" h="6350" prst="softRound"/>
              <a:contourClr>
                <a:schemeClr val="bg1"/>
              </a:contourClr>
            </a:sp3d>
          </a:bodyPr>
          <a:lstStyle>
            <a:lvl1pPr marL="282575" indent="-282575" algn="l" defTabSz="914400" rtl="0" eaLnBrk="1" latinLnBrk="0" hangingPunct="1">
              <a:spcBef>
                <a:spcPts val="2400"/>
              </a:spcBef>
              <a:buClr>
                <a:schemeClr val="tx2"/>
              </a:buClr>
              <a:buSzPct val="100000"/>
              <a:buFont typeface="Wingdings 2" pitchFamily="18" charset="2"/>
              <a:buNone/>
              <a:defRPr kumimoji="0" sz="2200" b="1" i="0" u="none" strike="noStrike" kern="1200" cap="none" spc="0" normalizeH="0" baseline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127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34" r:id="rId15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>
          <a:solidFill>
            <a:schemeClr val="tx2"/>
          </a:solidFill>
          <a:effectLst>
            <a:innerShdw blurRad="63500" dist="50800" dir="5400000">
              <a:schemeClr val="bg1">
                <a:alpha val="50000"/>
              </a:schemeClr>
            </a:inn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400"/>
        </a:spcBef>
        <a:buClr>
          <a:schemeClr val="tx2"/>
        </a:buClr>
        <a:buSzPct val="100000"/>
        <a:buFont typeface="Wingdings 2" pitchFamily="18" charset="2"/>
        <a:buChar char=""/>
        <a:defRPr sz="2600" kern="1200">
          <a:solidFill>
            <a:schemeClr val="tx1">
              <a:lumMod val="65000"/>
              <a:lumOff val="35000"/>
            </a:schemeClr>
          </a:solidFill>
          <a:effectLst>
            <a:outerShdw blurRad="50800" dist="12700" dir="2700000" algn="tl" rotWithShape="0">
              <a:schemeClr val="bg1">
                <a:alpha val="40000"/>
              </a:schemeClr>
            </a:outerShdw>
          </a:effectLst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tx2">
            <a:lumMod val="60000"/>
            <a:lumOff val="40000"/>
          </a:schemeClr>
        </a:buClr>
        <a:buSzPct val="100000"/>
        <a:buFont typeface="Wingdings 2" pitchFamily="18" charset="2"/>
        <a:buChar char=""/>
        <a:defRPr sz="2400" kern="1200">
          <a:solidFill>
            <a:schemeClr val="tx1">
              <a:lumMod val="65000"/>
              <a:lumOff val="35000"/>
            </a:schemeClr>
          </a:solidFill>
          <a:effectLst>
            <a:outerShdw blurRad="50800" dist="12700" dir="2700000" algn="tl" rotWithShape="0">
              <a:schemeClr val="bg1">
                <a:alpha val="40000"/>
              </a:schemeClr>
            </a:outerShdw>
          </a:effectLst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Clr>
          <a:schemeClr val="tx2"/>
        </a:buClr>
        <a:buSzPct val="100000"/>
        <a:buFont typeface="Wingdings 2" pitchFamily="18" charset="2"/>
        <a:buChar char=""/>
        <a:defRPr sz="2200" kern="1200">
          <a:solidFill>
            <a:schemeClr val="tx1">
              <a:lumMod val="65000"/>
              <a:lumOff val="35000"/>
            </a:schemeClr>
          </a:solidFill>
          <a:effectLst>
            <a:outerShdw blurRad="50800" dist="12700" dir="2700000" algn="tl" rotWithShape="0">
              <a:schemeClr val="bg1">
                <a:alpha val="40000"/>
              </a:schemeClr>
            </a:outerShdw>
          </a:effectLst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tx2">
            <a:lumMod val="60000"/>
            <a:lumOff val="40000"/>
          </a:schemeClr>
        </a:buClr>
        <a:buSzPct val="100000"/>
        <a:buFont typeface="Wingdings 2" pitchFamily="18" charset="2"/>
        <a:buChar char=""/>
        <a:defRPr sz="2000" kern="1200">
          <a:solidFill>
            <a:schemeClr val="tx1">
              <a:lumMod val="65000"/>
              <a:lumOff val="35000"/>
            </a:schemeClr>
          </a:solidFill>
          <a:effectLst>
            <a:outerShdw blurRad="50800" dist="12700" dir="2700000" algn="tl" rotWithShape="0">
              <a:schemeClr val="bg1">
                <a:alpha val="40000"/>
              </a:schemeClr>
            </a:outerShdw>
          </a:effectLst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Clr>
          <a:schemeClr val="tx2"/>
        </a:buClr>
        <a:buSzPct val="100000"/>
        <a:buFont typeface="Wingdings 2" pitchFamily="18" charset="2"/>
        <a:buChar char=""/>
        <a:defRPr sz="1800" kern="1200">
          <a:solidFill>
            <a:schemeClr val="tx1">
              <a:lumMod val="65000"/>
              <a:lumOff val="35000"/>
            </a:schemeClr>
          </a:solidFill>
          <a:effectLst>
            <a:outerShdw blurRad="50800" dist="12700" dir="2700000" algn="tl" rotWithShape="0">
              <a:schemeClr val="bg1">
                <a:alpha val="40000"/>
              </a:scheme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5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5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3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image" Target="../media/image27.jpeg"/><Relationship Id="rId4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3" Type="http://schemas.openxmlformats.org/officeDocument/2006/relationships/image" Target="../media/image24.jpeg"/><Relationship Id="rId5" Type="http://schemas.openxmlformats.org/officeDocument/2006/relationships/image" Target="../media/image2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3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4" Type="http://schemas.openxmlformats.org/officeDocument/2006/relationships/image" Target="../media/image32.jpeg"/><Relationship Id="rId5" Type="http://schemas.openxmlformats.org/officeDocument/2006/relationships/image" Target="../media/image33.jpeg"/><Relationship Id="rId7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3" Type="http://schemas.openxmlformats.org/officeDocument/2006/relationships/image" Target="../media/image31.jpeg"/><Relationship Id="rId6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7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9.jpeg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image" Target="../media/image44.jpeg"/><Relationship Id="rId4" Type="http://schemas.openxmlformats.org/officeDocument/2006/relationships/image" Target="../media/image42.jpe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1.jpeg"/><Relationship Id="rId5" Type="http://schemas.openxmlformats.org/officeDocument/2006/relationships/image" Target="../media/image4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5.jpeg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8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1.jpe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4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3.jpe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5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Spine Tumors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Waleed Awwad, MD, FRCSC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Spine Tumors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Primary benign.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Spine Tumors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Primary benign.</a:t>
            </a:r>
          </a:p>
          <a:p>
            <a:pPr>
              <a:buNone/>
            </a:pPr>
            <a:r>
              <a:rPr lang="en-US" sz="2353" dirty="0" smtClean="0"/>
              <a:t>    </a:t>
            </a:r>
            <a:r>
              <a:rPr lang="en-US" sz="2353" dirty="0" err="1" smtClean="0"/>
              <a:t>Aneurysmal</a:t>
            </a:r>
            <a:r>
              <a:rPr lang="en-US" sz="2353" dirty="0" smtClean="0"/>
              <a:t> Bone Cyst</a:t>
            </a:r>
          </a:p>
          <a:p>
            <a:pPr>
              <a:buNone/>
            </a:pPr>
            <a:r>
              <a:rPr lang="en-US" sz="2353" dirty="0" smtClean="0"/>
              <a:t>    Giant Cell Tumor</a:t>
            </a:r>
          </a:p>
          <a:p>
            <a:pPr>
              <a:buNone/>
            </a:pPr>
            <a:r>
              <a:rPr lang="en-US" sz="2353" dirty="0" smtClean="0"/>
              <a:t>    </a:t>
            </a:r>
            <a:r>
              <a:rPr lang="en-US" sz="2353" dirty="0" err="1" smtClean="0"/>
              <a:t>Hemangioma</a:t>
            </a:r>
            <a:endParaRPr lang="en-US" sz="2353" dirty="0" smtClean="0"/>
          </a:p>
          <a:p>
            <a:pPr>
              <a:buNone/>
            </a:pPr>
            <a:r>
              <a:rPr lang="en-US" sz="2353" dirty="0" smtClean="0"/>
              <a:t>    </a:t>
            </a:r>
            <a:r>
              <a:rPr lang="en-US" sz="2353" dirty="0" err="1" smtClean="0"/>
              <a:t>Osteoblastoma</a:t>
            </a:r>
            <a:endParaRPr lang="en-US" sz="2353" dirty="0" smtClean="0"/>
          </a:p>
          <a:p>
            <a:pPr>
              <a:buNone/>
            </a:pPr>
            <a:r>
              <a:rPr lang="en-US" sz="2353" dirty="0" smtClean="0"/>
              <a:t>    </a:t>
            </a:r>
            <a:r>
              <a:rPr lang="en-US" sz="2353" dirty="0" err="1" smtClean="0"/>
              <a:t>Osteoid</a:t>
            </a:r>
            <a:r>
              <a:rPr lang="en-US" sz="2353" dirty="0" smtClean="0"/>
              <a:t> </a:t>
            </a:r>
            <a:r>
              <a:rPr lang="en-US" sz="2353" dirty="0" err="1" smtClean="0"/>
              <a:t>Osteoma</a:t>
            </a:r>
            <a:endParaRPr lang="en-US" sz="2353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Spine Tumors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Primary malignant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Spine Tumors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Primary malignant</a:t>
            </a:r>
          </a:p>
          <a:p>
            <a:pPr>
              <a:buNone/>
            </a:pPr>
            <a:r>
              <a:rPr lang="en-US" dirty="0" smtClean="0"/>
              <a:t>    </a:t>
            </a:r>
            <a:r>
              <a:rPr lang="en-US" dirty="0" err="1" smtClean="0"/>
              <a:t>Chondrosarcoma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</a:t>
            </a:r>
            <a:r>
              <a:rPr lang="en-US" dirty="0" err="1" smtClean="0"/>
              <a:t>Chordoma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Ewing’s Sarcoma</a:t>
            </a:r>
          </a:p>
          <a:p>
            <a:pPr>
              <a:buNone/>
            </a:pPr>
            <a:r>
              <a:rPr lang="en-US" dirty="0" smtClean="0"/>
              <a:t>    Multiple Myeloma</a:t>
            </a:r>
          </a:p>
          <a:p>
            <a:pPr>
              <a:buNone/>
            </a:pPr>
            <a:r>
              <a:rPr lang="en-US" dirty="0" smtClean="0"/>
              <a:t>    </a:t>
            </a:r>
            <a:r>
              <a:rPr lang="en-US" dirty="0" err="1" smtClean="0"/>
              <a:t>Osteosarcoma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Spine Tumor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Body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Neural element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MM.</a:t>
            </a:r>
          </a:p>
          <a:p>
            <a:r>
              <a:rPr lang="en-US" dirty="0" err="1" smtClean="0"/>
              <a:t>Chordoma</a:t>
            </a:r>
            <a:endParaRPr lang="en-US" dirty="0" smtClean="0"/>
          </a:p>
          <a:p>
            <a:r>
              <a:rPr lang="en-US" dirty="0" smtClean="0"/>
              <a:t>GCT</a:t>
            </a:r>
          </a:p>
          <a:p>
            <a:r>
              <a:rPr lang="en-US" dirty="0" err="1" smtClean="0"/>
              <a:t>Hemangioma</a:t>
            </a:r>
            <a:endParaRPr lang="en-US" dirty="0" smtClean="0"/>
          </a:p>
          <a:p>
            <a:r>
              <a:rPr lang="en-US" dirty="0" smtClean="0"/>
              <a:t>EG</a:t>
            </a:r>
          </a:p>
          <a:p>
            <a:r>
              <a:rPr lang="en-US" dirty="0" err="1" smtClean="0"/>
              <a:t>Osteosarcoma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Spine Tumor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Body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Neural element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ABC</a:t>
            </a:r>
          </a:p>
          <a:p>
            <a:r>
              <a:rPr lang="en-US" dirty="0" err="1" smtClean="0"/>
              <a:t>Osteoid</a:t>
            </a:r>
            <a:r>
              <a:rPr lang="en-US" dirty="0" smtClean="0"/>
              <a:t> </a:t>
            </a:r>
            <a:r>
              <a:rPr lang="en-US" dirty="0" err="1" smtClean="0"/>
              <a:t>osteoma</a:t>
            </a:r>
            <a:endParaRPr lang="en-US" dirty="0" smtClean="0"/>
          </a:p>
          <a:p>
            <a:r>
              <a:rPr lang="en-US" dirty="0" err="1" smtClean="0"/>
              <a:t>Osteoblastoma</a:t>
            </a:r>
            <a:endParaRPr lang="en-US" dirty="0" smtClean="0"/>
          </a:p>
          <a:p>
            <a:r>
              <a:rPr lang="en-US" dirty="0" err="1" smtClean="0"/>
              <a:t>Osteochondroma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this sign?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624" y="1499507"/>
            <a:ext cx="5588000" cy="483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the diagnosis?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What is this radiologic feature called?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623" y="1600200"/>
            <a:ext cx="5015135" cy="33099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your diagnosis?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623" y="1256273"/>
            <a:ext cx="3199873" cy="29537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7156" y="1256273"/>
            <a:ext cx="3159068" cy="29537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7156" y="4566535"/>
            <a:ext cx="3159068" cy="21214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624" y="4383537"/>
            <a:ext cx="3199872" cy="23199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this radiologic feature called?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your </a:t>
            </a:r>
          </a:p>
          <a:p>
            <a:pPr>
              <a:buNone/>
            </a:pPr>
            <a:r>
              <a:rPr lang="en-US" dirty="0" smtClean="0"/>
              <a:t>    </a:t>
            </a:r>
            <a:r>
              <a:rPr lang="en-US" dirty="0" err="1" smtClean="0"/>
              <a:t>DDx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713" y="1362154"/>
            <a:ext cx="4616511" cy="5495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Red </a:t>
            </a:r>
            <a:r>
              <a:rPr lang="en-US" dirty="0" smtClean="0"/>
              <a:t>Flags: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What is this radiologic feature?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What is your </a:t>
            </a:r>
            <a:r>
              <a:rPr lang="en-US" dirty="0" err="1" smtClean="0"/>
              <a:t>DDx</a:t>
            </a:r>
            <a:r>
              <a:rPr lang="en-US" dirty="0" smtClean="0"/>
              <a:t>?</a:t>
            </a:r>
          </a:p>
          <a:p>
            <a:pPr>
              <a:buNone/>
            </a:pPr>
            <a:r>
              <a:rPr lang="en-US" dirty="0" smtClean="0"/>
              <a:t>   MELT.</a:t>
            </a:r>
          </a:p>
          <a:p>
            <a:r>
              <a:rPr lang="en-US" dirty="0" smtClean="0"/>
              <a:t>What is the most </a:t>
            </a:r>
          </a:p>
          <a:p>
            <a:pPr>
              <a:buNone/>
            </a:pPr>
            <a:r>
              <a:rPr lang="en-US" dirty="0" smtClean="0"/>
              <a:t>    cause?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    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931" y="1600199"/>
            <a:ext cx="3316293" cy="3527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this radiologic sign?</a:t>
            </a:r>
            <a:endParaRPr lang="en-US" dirty="0"/>
          </a:p>
        </p:txBody>
      </p:sp>
      <p:pic>
        <p:nvPicPr>
          <p:cNvPr id="4" name="Content Placeholder 3" descr="images.jpeg"/>
          <p:cNvPicPr>
            <a:picLocks noGrp="1" noChangeAspect="1"/>
          </p:cNvPicPr>
          <p:nvPr>
            <p:ph idx="1"/>
          </p:nvPr>
        </p:nvPicPr>
        <p:blipFill>
          <a:blip r:embed="rId2"/>
          <a:srcRect l="-47763" r="-47763"/>
          <a:stretch>
            <a:fillRect/>
          </a:stretch>
        </p:blipFill>
        <p:spPr>
          <a:xfrm>
            <a:off x="349624" y="1600200"/>
            <a:ext cx="708660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your diagnosis?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623" y="1336869"/>
            <a:ext cx="3626495" cy="35459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6119" y="1349644"/>
            <a:ext cx="3471127" cy="25340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4123" y="4023110"/>
            <a:ext cx="2232101" cy="27901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5406" y="4023108"/>
            <a:ext cx="3188717" cy="27901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 of spinal tumors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/>
          </a:p>
          <a:p>
            <a:r>
              <a:rPr lang="en-US" b="1" dirty="0" smtClean="0"/>
              <a:t>Non-Surgical Treatment</a:t>
            </a:r>
          </a:p>
          <a:p>
            <a:pPr>
              <a:buNone/>
            </a:pPr>
            <a:r>
              <a:rPr lang="en-US" b="1" dirty="0" smtClean="0"/>
              <a:t>    </a:t>
            </a:r>
          </a:p>
          <a:p>
            <a:r>
              <a:rPr lang="en-US" b="1" dirty="0" smtClean="0"/>
              <a:t>Surgical Treatment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 of spinal tumors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Pre-operative evaluation?</a:t>
            </a:r>
          </a:p>
          <a:p>
            <a:pPr>
              <a:buNone/>
            </a:pPr>
            <a:r>
              <a:rPr lang="en-US" b="1" dirty="0" smtClean="0"/>
              <a:t>    Solitary or multiple</a:t>
            </a:r>
          </a:p>
          <a:p>
            <a:pPr>
              <a:buNone/>
            </a:pPr>
            <a:r>
              <a:rPr lang="en-US" b="1" dirty="0" smtClean="0"/>
              <a:t>    Diagnosis (tissue) if solitary or unknown.</a:t>
            </a:r>
          </a:p>
          <a:p>
            <a:pPr>
              <a:buNone/>
            </a:pPr>
            <a:r>
              <a:rPr lang="en-US" b="1" dirty="0" smtClean="0"/>
              <a:t>    Life expectancy.</a:t>
            </a:r>
          </a:p>
          <a:p>
            <a:pPr>
              <a:buNone/>
            </a:pPr>
            <a:r>
              <a:rPr lang="en-US" b="1" dirty="0" smtClean="0"/>
              <a:t>    Medical fitness.</a:t>
            </a:r>
          </a:p>
          <a:p>
            <a:pPr>
              <a:buNone/>
            </a:pPr>
            <a:r>
              <a:rPr lang="en-US" b="1" dirty="0" smtClean="0"/>
              <a:t>    Patent wishes.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 of spinal tumors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the indication to operate for spine tumor?</a:t>
            </a:r>
          </a:p>
          <a:p>
            <a:pPr marL="282575" lvl="3">
              <a:spcBef>
                <a:spcPts val="2400"/>
              </a:spcBef>
              <a:buClr>
                <a:schemeClr val="tx2"/>
              </a:buClr>
              <a:buNone/>
            </a:pPr>
            <a:r>
              <a:rPr lang="en-US" b="1" dirty="0" smtClean="0"/>
              <a:t>              A.   For disease cure or control.</a:t>
            </a:r>
          </a:p>
          <a:p>
            <a:pPr marL="282575" lvl="3">
              <a:spcBef>
                <a:spcPts val="2400"/>
              </a:spcBef>
              <a:buClr>
                <a:schemeClr val="tx2"/>
              </a:buClr>
              <a:buNone/>
            </a:pPr>
            <a:r>
              <a:rPr lang="en-US" b="1" dirty="0" smtClean="0"/>
              <a:t>              B.   Other causes are:</a:t>
            </a:r>
            <a:endParaRPr lang="en-US" dirty="0" smtClean="0"/>
          </a:p>
          <a:p>
            <a:pPr lvl="3"/>
            <a:r>
              <a:rPr lang="en-US" b="1" dirty="0" smtClean="0"/>
              <a:t>Intractable pain</a:t>
            </a:r>
            <a:endParaRPr lang="en-US" dirty="0" smtClean="0"/>
          </a:p>
          <a:p>
            <a:pPr lvl="3"/>
            <a:r>
              <a:rPr lang="en-US" b="1" dirty="0" smtClean="0"/>
              <a:t>Neurologic</a:t>
            </a:r>
            <a:r>
              <a:rPr lang="en-US" dirty="0" smtClean="0"/>
              <a:t> changes (unless long-standing)</a:t>
            </a:r>
          </a:p>
          <a:p>
            <a:pPr lvl="3"/>
            <a:r>
              <a:rPr lang="en-US" b="1" dirty="0" smtClean="0"/>
              <a:t>Instability</a:t>
            </a:r>
            <a:r>
              <a:rPr lang="en-US" dirty="0" smtClean="0"/>
              <a:t> – </a:t>
            </a:r>
            <a:r>
              <a:rPr lang="en-US" b="1" dirty="0" smtClean="0"/>
              <a:t>impending fracture</a:t>
            </a:r>
            <a:endParaRPr lang="en-US" dirty="0" smtClean="0"/>
          </a:p>
          <a:p>
            <a:pPr lvl="3"/>
            <a:r>
              <a:rPr lang="en-US" b="1" dirty="0" smtClean="0"/>
              <a:t>Need of open biopsy</a:t>
            </a:r>
          </a:p>
          <a:p>
            <a:pPr lvl="3"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 of spinal tumors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/>
          </a:p>
          <a:p>
            <a:r>
              <a:rPr lang="en-US" b="1" dirty="0" smtClean="0"/>
              <a:t>Pre-operative </a:t>
            </a:r>
            <a:r>
              <a:rPr lang="en-US" b="1" dirty="0" err="1" smtClean="0"/>
              <a:t>embolization</a:t>
            </a:r>
            <a:r>
              <a:rPr lang="en-US" b="1" dirty="0" smtClean="0"/>
              <a:t>.</a:t>
            </a:r>
          </a:p>
          <a:p>
            <a:r>
              <a:rPr lang="en-US" b="1" dirty="0" smtClean="0"/>
              <a:t>Radiosensitive tumors.</a:t>
            </a:r>
          </a:p>
          <a:p>
            <a:r>
              <a:rPr lang="en-US" b="1" dirty="0" smtClean="0"/>
              <a:t>Chemo sensitive tumors.</a:t>
            </a:r>
          </a:p>
          <a:p>
            <a:r>
              <a:rPr lang="en-US" b="1" dirty="0" smtClean="0"/>
              <a:t>Hormone sensitive.</a:t>
            </a:r>
          </a:p>
          <a:p>
            <a:r>
              <a:rPr lang="en-US" b="1" dirty="0" smtClean="0"/>
              <a:t>Chemo and radio </a:t>
            </a:r>
            <a:r>
              <a:rPr lang="en-US" b="1" dirty="0" err="1" smtClean="0"/>
              <a:t>resisitant</a:t>
            </a:r>
            <a:r>
              <a:rPr lang="en-US" b="1" dirty="0" smtClean="0"/>
              <a:t>.</a:t>
            </a:r>
          </a:p>
          <a:p>
            <a:endParaRPr lang="en-US" b="1" dirty="0" smtClean="0"/>
          </a:p>
          <a:p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 operative?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What is your management?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624" y="1600200"/>
            <a:ext cx="7408719" cy="26424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41 Y/O M</a:t>
            </a:r>
          </a:p>
          <a:p>
            <a:r>
              <a:rPr lang="en-US" dirty="0" smtClean="0"/>
              <a:t>Immigrant from China</a:t>
            </a:r>
          </a:p>
          <a:p>
            <a:r>
              <a:rPr lang="en-US" dirty="0" smtClean="0"/>
              <a:t>No significant </a:t>
            </a:r>
            <a:r>
              <a:rPr lang="en-US" dirty="0" err="1" smtClean="0"/>
              <a:t>PMHx</a:t>
            </a:r>
            <a:endParaRPr lang="en-US" dirty="0" smtClean="0"/>
          </a:p>
          <a:p>
            <a:r>
              <a:rPr lang="en-US" dirty="0" smtClean="0"/>
              <a:t>4 yr </a:t>
            </a:r>
            <a:r>
              <a:rPr lang="en-US" dirty="0" err="1" smtClean="0"/>
              <a:t>Hx</a:t>
            </a:r>
            <a:r>
              <a:rPr lang="en-US" dirty="0" smtClean="0"/>
              <a:t> of LBP</a:t>
            </a:r>
          </a:p>
          <a:p>
            <a:r>
              <a:rPr lang="en-US" dirty="0" smtClean="0"/>
              <a:t>2 yr </a:t>
            </a:r>
            <a:r>
              <a:rPr lang="en-US" dirty="0" err="1" smtClean="0"/>
              <a:t>Hx</a:t>
            </a:r>
            <a:r>
              <a:rPr lang="en-US" dirty="0" smtClean="0"/>
              <a:t> of LBP with  </a:t>
            </a:r>
            <a:r>
              <a:rPr lang="en-US" dirty="0" err="1" smtClean="0"/>
              <a:t>Rt</a:t>
            </a:r>
            <a:r>
              <a:rPr lang="en-US" dirty="0" smtClean="0"/>
              <a:t> Leg pain</a:t>
            </a:r>
          </a:p>
          <a:p>
            <a:r>
              <a:rPr lang="en-US" dirty="0" err="1" smtClean="0"/>
              <a:t>Neuro</a:t>
            </a:r>
            <a:r>
              <a:rPr lang="en-US" dirty="0" smtClean="0"/>
              <a:t> exam was N 4 yrs ago</a:t>
            </a:r>
          </a:p>
          <a:p>
            <a:pPr lvl="1"/>
            <a:r>
              <a:rPr lang="en-US" dirty="0" smtClean="0">
                <a:ea typeface="ヒラギノ角ゴ ProN W6" pitchFamily="-109" charset="-128"/>
                <a:cs typeface="ヒラギノ角ゴ ProN W6" pitchFamily="-109" charset="-128"/>
              </a:rPr>
              <a:t>Numbness X 1.5 yrs</a:t>
            </a:r>
          </a:p>
          <a:p>
            <a:pPr lvl="1"/>
            <a:r>
              <a:rPr lang="en-US" dirty="0" smtClean="0">
                <a:ea typeface="ヒラギノ角ゴ ProN W6" pitchFamily="-109" charset="-128"/>
                <a:cs typeface="ヒラギノ角ゴ ProN W6" pitchFamily="-109" charset="-128"/>
              </a:rPr>
              <a:t>Mild </a:t>
            </a:r>
            <a:r>
              <a:rPr lang="en-US" dirty="0" err="1" smtClean="0">
                <a:ea typeface="ヒラギノ角ゴ ProN W6" pitchFamily="-109" charset="-128"/>
                <a:cs typeface="ヒラギノ角ゴ ProN W6" pitchFamily="-109" charset="-128"/>
              </a:rPr>
              <a:t>weaknes</a:t>
            </a:r>
            <a:r>
              <a:rPr lang="en-US" dirty="0" smtClean="0">
                <a:ea typeface="ヒラギノ角ゴ ProN W6" pitchFamily="-109" charset="-128"/>
                <a:cs typeface="ヒラギノ角ゴ ProN W6" pitchFamily="-109" charset="-128"/>
              </a:rPr>
              <a:t> in EHL X .5 yrs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Lumbar Spine (06) AP (0) 0001.jpg"/>
          <p:cNvPicPr>
            <a:picLocks noChangeAspect="1"/>
          </p:cNvPicPr>
          <p:nvPr/>
        </p:nvPicPr>
        <p:blipFill>
          <a:blip r:embed="rId2"/>
          <a:srcRect l="28587" r="3387"/>
          <a:stretch>
            <a:fillRect/>
          </a:stretch>
        </p:blipFill>
        <p:spPr bwMode="auto">
          <a:xfrm>
            <a:off x="232993" y="524435"/>
            <a:ext cx="3849688" cy="57324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" name="Picture 4" descr="Lumbar Spine (06) AP (0) 0002.jpg"/>
          <p:cNvPicPr>
            <a:picLocks noChangeAspect="1"/>
          </p:cNvPicPr>
          <p:nvPr/>
        </p:nvPicPr>
        <p:blipFill>
          <a:blip r:embed="rId3"/>
          <a:srcRect l="14113" t="6967" r="28226"/>
          <a:stretch>
            <a:fillRect/>
          </a:stretch>
        </p:blipFill>
        <p:spPr bwMode="auto">
          <a:xfrm>
            <a:off x="4264107" y="524435"/>
            <a:ext cx="3522662" cy="575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Red </a:t>
            </a:r>
            <a:r>
              <a:rPr lang="en-US" dirty="0" smtClean="0"/>
              <a:t>Flags:</a:t>
            </a:r>
          </a:p>
          <a:p>
            <a:pPr>
              <a:buNone/>
            </a:pPr>
            <a:r>
              <a:rPr lang="en-US" dirty="0" smtClean="0"/>
              <a:t>    </a:t>
            </a:r>
            <a:r>
              <a:rPr lang="en-US" sz="1800" dirty="0" smtClean="0"/>
              <a:t>History of cancer </a:t>
            </a:r>
          </a:p>
          <a:p>
            <a:pPr>
              <a:buNone/>
            </a:pPr>
            <a:r>
              <a:rPr lang="en-US" sz="1800" dirty="0" smtClean="0"/>
              <a:t>      Unexplained weight loss &gt;10 kg within 6 months</a:t>
            </a:r>
          </a:p>
          <a:p>
            <a:pPr>
              <a:buNone/>
            </a:pPr>
            <a:r>
              <a:rPr lang="en-US" sz="1800" dirty="0" smtClean="0"/>
              <a:t>      Age over 50 years or under 17 years old</a:t>
            </a:r>
          </a:p>
          <a:p>
            <a:pPr>
              <a:buNone/>
            </a:pPr>
            <a:r>
              <a:rPr lang="en-US" sz="1800" dirty="0" smtClean="0"/>
              <a:t>      Failure to improve with therapy</a:t>
            </a:r>
          </a:p>
          <a:p>
            <a:pPr>
              <a:buNone/>
            </a:pPr>
            <a:r>
              <a:rPr lang="en-US" sz="1800" dirty="0" smtClean="0"/>
              <a:t>      Pain persists for more than 4 to 6 weeks</a:t>
            </a:r>
          </a:p>
          <a:p>
            <a:pPr>
              <a:buNone/>
            </a:pPr>
            <a:r>
              <a:rPr lang="en-US" sz="1800" dirty="0" smtClean="0"/>
              <a:t>      Night pain or pain at rest</a:t>
            </a:r>
          </a:p>
          <a:p>
            <a:pPr>
              <a:buNone/>
            </a:pPr>
            <a:r>
              <a:rPr lang="en-US" sz="1800" dirty="0" smtClean="0"/>
              <a:t>      Fever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7" descr="CT ax L4 000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2203" y="718482"/>
            <a:ext cx="2547938" cy="257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Content Placeholder 6" descr="ct ax L3 0001.jpg"/>
          <p:cNvPicPr>
            <a:picLocks noChangeAspect="1"/>
          </p:cNvPicPr>
          <p:nvPr/>
        </p:nvPicPr>
        <p:blipFill>
          <a:blip r:embed="rId3"/>
          <a:srcRect l="-16782" r="-16782"/>
          <a:stretch>
            <a:fillRect/>
          </a:stretch>
        </p:blipFill>
        <p:spPr bwMode="auto">
          <a:xfrm>
            <a:off x="2625542" y="731440"/>
            <a:ext cx="3352800" cy="2543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6" name="Picture 8" descr="CT ax L5 000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80636" y="731440"/>
            <a:ext cx="2547937" cy="257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ct coronal 0001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98860" y="3364210"/>
            <a:ext cx="33861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0" descr="ct mid sagital 0001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86439" y="3364210"/>
            <a:ext cx="33861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8" descr="snap0205.jpg"/>
          <p:cNvPicPr>
            <a:picLocks noChangeAspect="1"/>
          </p:cNvPicPr>
          <p:nvPr/>
        </p:nvPicPr>
        <p:blipFill>
          <a:blip r:embed="rId2"/>
          <a:srcRect l="-37917" t="7751" r="-37917"/>
          <a:stretch>
            <a:fillRect/>
          </a:stretch>
        </p:blipFill>
        <p:spPr bwMode="auto">
          <a:xfrm>
            <a:off x="-1290048" y="687750"/>
            <a:ext cx="7559675" cy="5287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" name="Picture 9" descr="snap0202.jpg"/>
          <p:cNvPicPr>
            <a:picLocks noChangeAspect="1"/>
          </p:cNvPicPr>
          <p:nvPr/>
        </p:nvPicPr>
        <p:blipFill>
          <a:blip r:embed="rId3"/>
          <a:srcRect l="16240" t="7751" r="8858" b="14395"/>
          <a:stretch>
            <a:fillRect/>
          </a:stretch>
        </p:blipFill>
        <p:spPr bwMode="auto">
          <a:xfrm>
            <a:off x="4864776" y="663686"/>
            <a:ext cx="3852863" cy="533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your Diagnosis?</a:t>
            </a:r>
          </a:p>
          <a:p>
            <a:r>
              <a:rPr lang="en-US" dirty="0" smtClean="0"/>
              <a:t>How Would you manage this patient?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Bone and Gallium Test hot bone scan, </a:t>
            </a:r>
            <a:r>
              <a:rPr lang="en-US" dirty="0" err="1" smtClean="0"/>
              <a:t>neg</a:t>
            </a:r>
            <a:r>
              <a:rPr lang="en-US" dirty="0" smtClean="0"/>
              <a:t> gallium, not infection.</a:t>
            </a:r>
          </a:p>
          <a:p>
            <a:r>
              <a:rPr lang="en-US" dirty="0" smtClean="0"/>
              <a:t>Biopsy, fibrous tissue with </a:t>
            </a:r>
            <a:r>
              <a:rPr lang="en-US" dirty="0" err="1" smtClean="0"/>
              <a:t>occ</a:t>
            </a:r>
            <a:r>
              <a:rPr lang="en-US" dirty="0" smtClean="0"/>
              <a:t> giant cells.</a:t>
            </a:r>
          </a:p>
          <a:p>
            <a:r>
              <a:rPr lang="en-US" dirty="0" smtClean="0"/>
              <a:t>Serology for parasites (</a:t>
            </a:r>
            <a:r>
              <a:rPr lang="en-US" dirty="0" err="1" smtClean="0"/>
              <a:t>echinococcus</a:t>
            </a:r>
            <a:r>
              <a:rPr lang="en-US" dirty="0" smtClean="0"/>
              <a:t>) neg.</a:t>
            </a:r>
          </a:p>
          <a:p>
            <a:endParaRPr lang="en-US" dirty="0" smtClean="0"/>
          </a:p>
          <a:p>
            <a:r>
              <a:rPr lang="en-US" dirty="0" smtClean="0"/>
              <a:t>Patient now disabled by pain and cannot work.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750300" cy="1447800"/>
          </a:xfrm>
        </p:spPr>
        <p:txBody>
          <a:bodyPr/>
          <a:lstStyle/>
          <a:p>
            <a:pPr indent="0" eaLnBrk="1" hangingPunct="1">
              <a:defRPr/>
            </a:pPr>
            <a:r>
              <a:rPr lang="en-US" sz="2400" dirty="0" smtClean="0">
                <a:sym typeface="Arial" charset="0"/>
              </a:rPr>
              <a:t>Surgery: </a:t>
            </a:r>
            <a:r>
              <a:rPr lang="en-US" sz="2400" dirty="0" err="1" smtClean="0">
                <a:sym typeface="Arial" charset="0"/>
              </a:rPr>
              <a:t>percutaneous</a:t>
            </a:r>
            <a:r>
              <a:rPr lang="en-US" sz="2400" dirty="0" smtClean="0">
                <a:sym typeface="Arial" charset="0"/>
              </a:rPr>
              <a:t>, </a:t>
            </a:r>
            <a:r>
              <a:rPr lang="en-US" sz="2400" dirty="0" err="1" smtClean="0">
                <a:sym typeface="Arial" charset="0"/>
              </a:rPr>
              <a:t>transpedicular</a:t>
            </a:r>
            <a:r>
              <a:rPr lang="en-US" sz="2400" dirty="0" smtClean="0">
                <a:sym typeface="Arial" charset="0"/>
              </a:rPr>
              <a:t>, with </a:t>
            </a:r>
            <a:r>
              <a:rPr lang="en-US" sz="2400" dirty="0" err="1" smtClean="0">
                <a:sym typeface="Arial" charset="0"/>
              </a:rPr>
              <a:t>currettes</a:t>
            </a:r>
            <a:r>
              <a:rPr lang="en-US" sz="2400" dirty="0" smtClean="0">
                <a:sym typeface="Arial" charset="0"/>
              </a:rPr>
              <a:t>, cement, L3&amp;4 followed by L5 </a:t>
            </a:r>
            <a:r>
              <a:rPr lang="en-US" sz="2400" dirty="0" err="1" smtClean="0">
                <a:sym typeface="Arial" charset="0"/>
              </a:rPr>
              <a:t>w</a:t>
            </a:r>
            <a:r>
              <a:rPr lang="en-US" sz="2400" dirty="0" smtClean="0">
                <a:sym typeface="Arial" charset="0"/>
              </a:rPr>
              <a:t>  </a:t>
            </a:r>
            <a:r>
              <a:rPr lang="en-US" sz="2400" dirty="0" err="1" smtClean="0">
                <a:sym typeface="Arial" charset="0"/>
              </a:rPr>
              <a:t>Rt</a:t>
            </a:r>
            <a:r>
              <a:rPr lang="en-US" sz="2400" dirty="0" smtClean="0">
                <a:sym typeface="Arial" charset="0"/>
              </a:rPr>
              <a:t> L5 </a:t>
            </a:r>
            <a:r>
              <a:rPr lang="en-US" sz="2400" dirty="0" err="1" smtClean="0">
                <a:sym typeface="Arial" charset="0"/>
              </a:rPr>
              <a:t>decomp</a:t>
            </a:r>
            <a:r>
              <a:rPr lang="en-US" sz="2400" dirty="0" smtClean="0">
                <a:sym typeface="Arial" charset="0"/>
              </a:rPr>
              <a:t> 2 weeks later </a:t>
            </a:r>
          </a:p>
        </p:txBody>
      </p:sp>
      <p:pic>
        <p:nvPicPr>
          <p:cNvPr id="64515" name="Content Placeholder 3" descr="FLUOROSCOPY WITHOUT SURGERY 0003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6782" r="-16782"/>
          <a:stretch>
            <a:fillRect/>
          </a:stretch>
        </p:blipFill>
        <p:spPr>
          <a:xfrm>
            <a:off x="1907608" y="1219201"/>
            <a:ext cx="2340225" cy="1774440"/>
          </a:xfrm>
        </p:spPr>
      </p:pic>
      <p:pic>
        <p:nvPicPr>
          <p:cNvPr id="64516" name="Picture 4" descr="FLUOROSCOPY WITHOUT SURGERY 000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6285" y="1233707"/>
            <a:ext cx="1738206" cy="1759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7" name="Picture 5" descr="FLUOROSCOPY WITHOUT SURGERY 0005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80085" y="1219200"/>
            <a:ext cx="1751336" cy="1774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8" name="Picture 6" descr="FLUOROSCOPY WITHOUT SURGERY 0007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7762" y="1219201"/>
            <a:ext cx="1751632" cy="1774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9" name="Picture 7" descr="FLUOROSCOPY WITH SURGERY 0001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1096" y="3345060"/>
            <a:ext cx="3084513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0" name="Picture 8" descr="LUMBOSACRAL SPINE lat 0001.jpg"/>
          <p:cNvPicPr>
            <a:picLocks noChangeAspect="1"/>
          </p:cNvPicPr>
          <p:nvPr/>
        </p:nvPicPr>
        <p:blipFill>
          <a:blip r:embed="rId7"/>
          <a:srcRect l="30241" r="3024"/>
          <a:stretch>
            <a:fillRect/>
          </a:stretch>
        </p:blipFill>
        <p:spPr bwMode="auto">
          <a:xfrm>
            <a:off x="3722922" y="3059113"/>
            <a:ext cx="2503488" cy="379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1" name="Picture 9" descr="LUMBOSACRAL SPINE ap fu 0001.jpg"/>
          <p:cNvPicPr>
            <a:picLocks noChangeAspect="1"/>
          </p:cNvPicPr>
          <p:nvPr/>
        </p:nvPicPr>
        <p:blipFill>
          <a:blip r:embed="rId8"/>
          <a:srcRect l="25201" t="11945" r="27217" b="10948"/>
          <a:stretch>
            <a:fillRect/>
          </a:stretch>
        </p:blipFill>
        <p:spPr bwMode="auto">
          <a:xfrm>
            <a:off x="6339640" y="3079234"/>
            <a:ext cx="228600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ea typeface="+mj-ea"/>
                <a:cs typeface="+mj-cs"/>
              </a:rPr>
              <a:t>45 yo Male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charset="2"/>
              <a:buChar char="n"/>
              <a:defRPr/>
            </a:pPr>
            <a:r>
              <a:rPr lang="en-US">
                <a:ea typeface="+mn-ea"/>
                <a:cs typeface="+mn-cs"/>
              </a:rPr>
              <a:t>6 mo History of LBP with radiation left leg</a:t>
            </a:r>
          </a:p>
          <a:p>
            <a:pPr eaLnBrk="1" hangingPunct="1">
              <a:buFont typeface="Wingdings" charset="2"/>
              <a:buChar char="n"/>
              <a:defRPr/>
            </a:pPr>
            <a:r>
              <a:rPr lang="en-US">
                <a:ea typeface="+mn-ea"/>
                <a:cs typeface="+mn-cs"/>
              </a:rPr>
              <a:t>2 mo Hx of paraesthesias</a:t>
            </a:r>
          </a:p>
          <a:p>
            <a:pPr eaLnBrk="1" hangingPunct="1">
              <a:buFont typeface="Wingdings" charset="2"/>
              <a:buChar char="n"/>
              <a:defRPr/>
            </a:pPr>
            <a:r>
              <a:rPr lang="en-US">
                <a:ea typeface="+mn-ea"/>
                <a:cs typeface="+mn-cs"/>
              </a:rPr>
              <a:t>1 mo mild Lt Quad weakness requiring a cane</a:t>
            </a:r>
          </a:p>
          <a:p>
            <a:pPr eaLnBrk="1" hangingPunct="1">
              <a:buFont typeface="Wingdings" charset="2"/>
              <a:buChar char="n"/>
              <a:defRPr/>
            </a:pPr>
            <a:endParaRPr lang="en-US">
              <a:ea typeface="+mn-ea"/>
              <a:cs typeface="+mn-cs"/>
            </a:endParaRPr>
          </a:p>
          <a:p>
            <a:pPr eaLnBrk="1" hangingPunct="1">
              <a:buFont typeface="Wingdings" charset="2"/>
              <a:buChar char="n"/>
              <a:defRPr/>
            </a:pPr>
            <a:endParaRPr lang="en-US">
              <a:ea typeface="+mn-ea"/>
              <a:cs typeface="+mn-cs"/>
            </a:endParaRPr>
          </a:p>
          <a:p>
            <a:pPr eaLnBrk="1" hangingPunct="1">
              <a:buFont typeface="Wingdings" charset="2"/>
              <a:buChar char="n"/>
              <a:defRPr/>
            </a:pPr>
            <a:r>
              <a:rPr lang="en-US">
                <a:ea typeface="+mn-ea"/>
                <a:cs typeface="+mn-cs"/>
              </a:rPr>
              <a:t>Past History of enbloc resection of Lt buttock Liposarcoma 3 years earlier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91616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  <a:cs typeface="+mj-cs"/>
              </a:rPr>
              <a:t>Bone Scan</a:t>
            </a:r>
          </a:p>
        </p:txBody>
      </p:sp>
      <p:pic>
        <p:nvPicPr>
          <p:cNvPr id="20483" name="Picture 6" descr="WHOLE BODY BONE-#153676 0001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l="29797" t="-56" r="30270"/>
          <a:stretch>
            <a:fillRect/>
          </a:stretch>
        </p:blipFill>
        <p:spPr>
          <a:xfrm>
            <a:off x="1783314" y="995958"/>
            <a:ext cx="2808288" cy="5732462"/>
          </a:xfrm>
          <a:noFill/>
        </p:spPr>
      </p:pic>
      <p:pic>
        <p:nvPicPr>
          <p:cNvPr id="20484" name="Picture 7" descr="WHOLE BODY BONE-#153676 000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lum bright="16000"/>
          </a:blip>
          <a:srcRect l="30188" t="-2557" r="30582"/>
          <a:stretch>
            <a:fillRect/>
          </a:stretch>
        </p:blipFill>
        <p:spPr>
          <a:xfrm>
            <a:off x="4643438" y="851495"/>
            <a:ext cx="2759075" cy="58769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X-Ray</a:t>
            </a:r>
            <a:endParaRPr lang="en-US" dirty="0">
              <a:ea typeface="+mj-ea"/>
              <a:cs typeface="+mj-cs"/>
            </a:endParaRPr>
          </a:p>
        </p:txBody>
      </p:sp>
      <p:pic>
        <p:nvPicPr>
          <p:cNvPr id="22531" name="Picture 7" descr="Lumbar Spine (06) AP 0001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107216" y="1203623"/>
            <a:ext cx="2986087" cy="5589587"/>
          </a:xfrm>
          <a:noFill/>
        </p:spPr>
      </p:pic>
      <p:pic>
        <p:nvPicPr>
          <p:cNvPr id="22532" name="Picture 8" descr="Lumbar Spine (06) lat 00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 l="28419" t="-386" r="35928"/>
          <a:stretch>
            <a:fillRect/>
          </a:stretch>
        </p:blipFill>
        <p:spPr>
          <a:xfrm>
            <a:off x="4500562" y="1204441"/>
            <a:ext cx="2442105" cy="560172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a typeface="+mj-ea"/>
                <a:cs typeface="+mj-cs"/>
              </a:rPr>
              <a:t>                       MRI </a:t>
            </a:r>
            <a:endParaRPr lang="en-US" dirty="0">
              <a:ea typeface="+mj-ea"/>
              <a:cs typeface="+mj-cs"/>
            </a:endParaRPr>
          </a:p>
        </p:txBody>
      </p:sp>
      <p:sp>
        <p:nvSpPr>
          <p:cNvPr id="50180" name="Rectangle 4"/>
          <p:cNvSpPr>
            <a:spLocks noGrp="1" noChangeArrowheads="1"/>
          </p:cNvSpPr>
          <p:nvPr>
            <p:ph sz="quarter" idx="1"/>
          </p:nvPr>
        </p:nvSpPr>
        <p:spPr>
          <a:xfrm>
            <a:off x="1357313" y="6397625"/>
            <a:ext cx="4038600" cy="2185988"/>
          </a:xfrm>
        </p:spPr>
        <p:txBody>
          <a:bodyPr/>
          <a:lstStyle/>
          <a:p>
            <a:pPr eaLnBrk="1" hangingPunct="1">
              <a:buFont typeface="Wingdings" charset="2"/>
              <a:buChar char="n"/>
              <a:defRPr/>
            </a:pPr>
            <a:endParaRPr lang="en-US" sz="2400">
              <a:ea typeface="+mn-ea"/>
              <a:cs typeface="+mn-cs"/>
            </a:endParaRPr>
          </a:p>
        </p:txBody>
      </p:sp>
      <p:sp>
        <p:nvSpPr>
          <p:cNvPr id="50181" name="Rectangle 5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pPr eaLnBrk="1" hangingPunct="1">
              <a:buFont typeface="Wingdings" charset="2"/>
              <a:buChar char="n"/>
              <a:defRPr/>
            </a:pPr>
            <a:endParaRPr lang="en-US" sz="2400">
              <a:ea typeface="+mn-ea"/>
              <a:cs typeface="+mn-cs"/>
            </a:endParaRPr>
          </a:p>
        </p:txBody>
      </p:sp>
      <p:sp>
        <p:nvSpPr>
          <p:cNvPr id="50182" name="Rectangle 6"/>
          <p:cNvSpPr>
            <a:spLocks noGrp="1" noChangeArrowheads="1"/>
          </p:cNvSpPr>
          <p:nvPr>
            <p:ph sz="quarter" idx="3"/>
          </p:nvPr>
        </p:nvSpPr>
        <p:spPr/>
        <p:txBody>
          <a:bodyPr/>
          <a:lstStyle/>
          <a:p>
            <a:pPr eaLnBrk="1" hangingPunct="1">
              <a:buFont typeface="Wingdings" charset="2"/>
              <a:buChar char="n"/>
              <a:defRPr/>
            </a:pPr>
            <a:endParaRPr lang="en-US" sz="2400">
              <a:ea typeface="+mn-ea"/>
              <a:cs typeface="+mn-cs"/>
            </a:endParaRPr>
          </a:p>
        </p:txBody>
      </p:sp>
      <p:sp>
        <p:nvSpPr>
          <p:cNvPr id="50183" name="Rectangle 7"/>
          <p:cNvSpPr>
            <a:spLocks noGrp="1" noChangeArrowheads="1"/>
          </p:cNvSpPr>
          <p:nvPr>
            <p:ph sz="quarter" idx="4"/>
          </p:nvPr>
        </p:nvSpPr>
        <p:spPr/>
        <p:txBody>
          <a:bodyPr/>
          <a:lstStyle/>
          <a:p>
            <a:pPr eaLnBrk="1" hangingPunct="1">
              <a:buFont typeface="Wingdings" charset="2"/>
              <a:buChar char="n"/>
              <a:defRPr/>
            </a:pPr>
            <a:endParaRPr lang="en-US" sz="2400">
              <a:ea typeface="+mn-ea"/>
              <a:cs typeface="+mn-cs"/>
            </a:endParaRPr>
          </a:p>
        </p:txBody>
      </p:sp>
      <p:pic>
        <p:nvPicPr>
          <p:cNvPr id="24583" name="Picture 8" descr="IRM COLONNE LOMBAIRE C 00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62969" y="4529951"/>
            <a:ext cx="3024188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9" descr="IRM COLONNE LOMBAIRE C 0001"/>
          <p:cNvPicPr>
            <a:picLocks noChangeAspect="1" noChangeArrowheads="1"/>
          </p:cNvPicPr>
          <p:nvPr/>
        </p:nvPicPr>
        <p:blipFill>
          <a:blip r:embed="rId4"/>
          <a:srcRect l="17572" t="-56" r="20311"/>
          <a:stretch>
            <a:fillRect/>
          </a:stretch>
        </p:blipFill>
        <p:spPr bwMode="auto">
          <a:xfrm>
            <a:off x="310641" y="1164749"/>
            <a:ext cx="2524125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10" descr="IRM COLONNE LOMBAIRE C 000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80987" y="1177707"/>
            <a:ext cx="2406650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11" descr="IRM COLONNE LOMBAIRE C 000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90737" y="1190665"/>
            <a:ext cx="2506662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Physical exam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Full Spine exam</a:t>
            </a:r>
          </a:p>
          <a:p>
            <a:r>
              <a:rPr lang="en-US" dirty="0" smtClean="0"/>
              <a:t>General exam if unknown primary.</a:t>
            </a:r>
          </a:p>
          <a:p>
            <a:r>
              <a:rPr lang="en-US" dirty="0" smtClean="0"/>
              <a:t>What are the primary tumor that most likely to metastasize to spine?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ea typeface="+mj-ea"/>
                <a:cs typeface="+mj-cs"/>
              </a:rPr>
              <a:t>Other Tests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charset="2"/>
              <a:buChar char="n"/>
              <a:defRPr/>
            </a:pPr>
            <a:r>
              <a:rPr lang="en-US">
                <a:ea typeface="+mn-ea"/>
                <a:cs typeface="+mn-cs"/>
              </a:rPr>
              <a:t>CBC, ESR, CRP all Normal</a:t>
            </a:r>
          </a:p>
          <a:p>
            <a:pPr eaLnBrk="1" hangingPunct="1">
              <a:buFont typeface="Wingdings" charset="2"/>
              <a:buChar char="n"/>
              <a:defRPr/>
            </a:pPr>
            <a:r>
              <a:rPr lang="en-US">
                <a:ea typeface="+mn-ea"/>
                <a:cs typeface="+mn-cs"/>
              </a:rPr>
              <a:t>CT chest Normal</a:t>
            </a:r>
          </a:p>
          <a:p>
            <a:pPr eaLnBrk="1" hangingPunct="1">
              <a:buFont typeface="Wingdings" charset="2"/>
              <a:buChar char="n"/>
              <a:defRPr/>
            </a:pPr>
            <a:r>
              <a:rPr lang="en-US">
                <a:ea typeface="+mn-ea"/>
                <a:cs typeface="+mn-cs"/>
              </a:rPr>
              <a:t>Whole body MRI normal except for L3</a:t>
            </a:r>
          </a:p>
          <a:p>
            <a:pPr eaLnBrk="1" hangingPunct="1">
              <a:buFont typeface="Wingdings" charset="2"/>
              <a:buChar char="n"/>
              <a:defRPr/>
            </a:pPr>
            <a:r>
              <a:rPr lang="en-US">
                <a:ea typeface="+mn-ea"/>
                <a:cs typeface="+mn-cs"/>
              </a:rPr>
              <a:t>Needle Biopsy L3, Liposarcoma same as in hip (myxomatous)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ea typeface="+mj-ea"/>
              <a:cs typeface="+mj-cs"/>
            </a:endParaRP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charset="2"/>
              <a:buChar char="n"/>
              <a:defRPr/>
            </a:pPr>
            <a:r>
              <a:rPr lang="en-US" sz="6000">
                <a:ea typeface="+mn-ea"/>
                <a:cs typeface="+mn-cs"/>
              </a:rPr>
              <a:t>What Would You Do?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ea typeface="+mj-ea"/>
                <a:cs typeface="+mj-cs"/>
              </a:rPr>
              <a:t>Two Stage En Bloc Resection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charset="2"/>
              <a:buChar char="n"/>
              <a:defRPr/>
            </a:pPr>
            <a:r>
              <a:rPr lang="en-US" sz="2800">
                <a:ea typeface="+mn-ea"/>
                <a:cs typeface="+mn-cs"/>
              </a:rPr>
              <a:t>Stage 1 Posterior</a:t>
            </a:r>
          </a:p>
          <a:p>
            <a:pPr eaLnBrk="1" hangingPunct="1">
              <a:buFont typeface="Wingdings" charset="2"/>
              <a:buChar char="n"/>
              <a:defRPr/>
            </a:pPr>
            <a:endParaRPr lang="en-US" sz="2800">
              <a:ea typeface="+mn-ea"/>
              <a:cs typeface="+mn-cs"/>
            </a:endParaRPr>
          </a:p>
          <a:p>
            <a:pPr eaLnBrk="1" hangingPunct="1">
              <a:buFont typeface="Wingdings" charset="2"/>
              <a:buChar char="n"/>
              <a:defRPr/>
            </a:pPr>
            <a:endParaRPr lang="en-US" sz="2800">
              <a:ea typeface="+mn-ea"/>
              <a:cs typeface="+mn-cs"/>
            </a:endParaRPr>
          </a:p>
          <a:p>
            <a:pPr eaLnBrk="1" hangingPunct="1">
              <a:buFont typeface="Wingdings" charset="2"/>
              <a:buChar char="n"/>
              <a:defRPr/>
            </a:pPr>
            <a:r>
              <a:rPr lang="en-US" sz="2800">
                <a:ea typeface="+mn-ea"/>
                <a:cs typeface="+mn-cs"/>
              </a:rPr>
              <a:t>Stage 2 Anterior</a:t>
            </a:r>
          </a:p>
          <a:p>
            <a:pPr eaLnBrk="1" hangingPunct="1">
              <a:buFont typeface="Wingdings" charset="2"/>
              <a:buChar char="n"/>
              <a:defRPr/>
            </a:pPr>
            <a:endParaRPr lang="en-US" sz="2800">
              <a:ea typeface="+mn-ea"/>
              <a:cs typeface="+mn-cs"/>
            </a:endParaRPr>
          </a:p>
        </p:txBody>
      </p:sp>
      <p:sp>
        <p:nvSpPr>
          <p:cNvPr id="69636" name="Rectangle 4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pPr eaLnBrk="1" hangingPunct="1">
              <a:buFont typeface="Wingdings" charset="2"/>
              <a:buChar char="n"/>
              <a:defRPr/>
            </a:pPr>
            <a:endParaRPr lang="en-US" sz="2400">
              <a:ea typeface="+mn-ea"/>
              <a:cs typeface="+mn-cs"/>
            </a:endParaRPr>
          </a:p>
        </p:txBody>
      </p:sp>
      <p:sp>
        <p:nvSpPr>
          <p:cNvPr id="69637" name="Rectangle 5"/>
          <p:cNvSpPr>
            <a:spLocks noGrp="1" noChangeArrowheads="1"/>
          </p:cNvSpPr>
          <p:nvPr>
            <p:ph sz="quarter" idx="3"/>
          </p:nvPr>
        </p:nvSpPr>
        <p:spPr/>
        <p:txBody>
          <a:bodyPr/>
          <a:lstStyle/>
          <a:p>
            <a:pPr eaLnBrk="1" hangingPunct="1">
              <a:buFont typeface="Wingdings" charset="2"/>
              <a:buChar char="n"/>
              <a:defRPr/>
            </a:pPr>
            <a:endParaRPr lang="en-US" sz="2400">
              <a:ea typeface="+mn-ea"/>
              <a:cs typeface="+mn-cs"/>
            </a:endParaRPr>
          </a:p>
        </p:txBody>
      </p:sp>
      <p:pic>
        <p:nvPicPr>
          <p:cNvPr id="30726" name="Picture 6" descr="DSC01019"/>
          <p:cNvPicPr>
            <a:picLocks noChangeAspect="1" noChangeArrowheads="1"/>
          </p:cNvPicPr>
          <p:nvPr/>
        </p:nvPicPr>
        <p:blipFill>
          <a:blip r:embed="rId3"/>
          <a:srcRect l="22215" t="21753" b="22885"/>
          <a:stretch>
            <a:fillRect/>
          </a:stretch>
        </p:blipFill>
        <p:spPr bwMode="auto">
          <a:xfrm>
            <a:off x="5364163" y="1700213"/>
            <a:ext cx="377983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7" name="Line 7"/>
          <p:cNvSpPr>
            <a:spLocks noChangeShapeType="1"/>
          </p:cNvSpPr>
          <p:nvPr/>
        </p:nvSpPr>
        <p:spPr bwMode="auto">
          <a:xfrm>
            <a:off x="6948488" y="1989138"/>
            <a:ext cx="149225" cy="804862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28" name="Line 8"/>
          <p:cNvSpPr>
            <a:spLocks noChangeShapeType="1"/>
          </p:cNvSpPr>
          <p:nvPr/>
        </p:nvSpPr>
        <p:spPr bwMode="auto">
          <a:xfrm flipV="1">
            <a:off x="7092950" y="2565400"/>
            <a:ext cx="863600" cy="16033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29" name="Line 9"/>
          <p:cNvSpPr>
            <a:spLocks noChangeShapeType="1"/>
          </p:cNvSpPr>
          <p:nvPr/>
        </p:nvSpPr>
        <p:spPr bwMode="auto">
          <a:xfrm flipH="1" flipV="1">
            <a:off x="7740650" y="1916113"/>
            <a:ext cx="207963" cy="696912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30" name="Line 10"/>
          <p:cNvSpPr>
            <a:spLocks noChangeShapeType="1"/>
          </p:cNvSpPr>
          <p:nvPr/>
        </p:nvSpPr>
        <p:spPr bwMode="auto">
          <a:xfrm flipH="1">
            <a:off x="6948488" y="1916113"/>
            <a:ext cx="804862" cy="5397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31" name="Picture 11" descr="DSC01019"/>
          <p:cNvPicPr>
            <a:picLocks noChangeAspect="1" noChangeArrowheads="1"/>
          </p:cNvPicPr>
          <p:nvPr/>
        </p:nvPicPr>
        <p:blipFill>
          <a:blip r:embed="rId3"/>
          <a:srcRect l="22572" t="22905" r="2263" b="23009"/>
          <a:stretch>
            <a:fillRect/>
          </a:stretch>
        </p:blipFill>
        <p:spPr bwMode="auto">
          <a:xfrm>
            <a:off x="5364163" y="4365625"/>
            <a:ext cx="3779837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2" name="Line 12"/>
          <p:cNvSpPr>
            <a:spLocks noChangeShapeType="1"/>
          </p:cNvSpPr>
          <p:nvPr/>
        </p:nvSpPr>
        <p:spPr bwMode="auto">
          <a:xfrm>
            <a:off x="7092950" y="5373688"/>
            <a:ext cx="1588" cy="836612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33" name="Line 13"/>
          <p:cNvSpPr>
            <a:spLocks noChangeShapeType="1"/>
          </p:cNvSpPr>
          <p:nvPr/>
        </p:nvSpPr>
        <p:spPr bwMode="auto">
          <a:xfrm flipV="1">
            <a:off x="7092950" y="5300663"/>
            <a:ext cx="760413" cy="7302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34" name="Line 14"/>
          <p:cNvSpPr>
            <a:spLocks noChangeShapeType="1"/>
          </p:cNvSpPr>
          <p:nvPr/>
        </p:nvSpPr>
        <p:spPr bwMode="auto">
          <a:xfrm flipH="1" flipV="1">
            <a:off x="7885113" y="5300663"/>
            <a:ext cx="158750" cy="89852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35" name="Line 15"/>
          <p:cNvSpPr>
            <a:spLocks noChangeShapeType="1"/>
          </p:cNvSpPr>
          <p:nvPr/>
        </p:nvSpPr>
        <p:spPr bwMode="auto">
          <a:xfrm flipH="1">
            <a:off x="7092950" y="6165850"/>
            <a:ext cx="963613" cy="7143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1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ea typeface="+mj-ea"/>
                <a:cs typeface="+mj-cs"/>
              </a:rPr>
              <a:t>Surgical Plan, Stage 1-Posterior</a:t>
            </a:r>
          </a:p>
        </p:txBody>
      </p:sp>
      <p:pic>
        <p:nvPicPr>
          <p:cNvPr id="32771" name="Picture 9" descr="DSC01019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22572" t="22905" r="2263" b="23009"/>
          <a:stretch>
            <a:fillRect/>
          </a:stretch>
        </p:blipFill>
        <p:spPr>
          <a:xfrm>
            <a:off x="179388" y="1700213"/>
            <a:ext cx="8964612" cy="4837112"/>
          </a:xfrm>
        </p:spPr>
      </p:pic>
      <p:sp>
        <p:nvSpPr>
          <p:cNvPr id="32772" name="Line 10"/>
          <p:cNvSpPr>
            <a:spLocks noChangeShapeType="1"/>
          </p:cNvSpPr>
          <p:nvPr/>
        </p:nvSpPr>
        <p:spPr bwMode="auto">
          <a:xfrm>
            <a:off x="3779838" y="2133600"/>
            <a:ext cx="360362" cy="216058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73" name="Line 11"/>
          <p:cNvSpPr>
            <a:spLocks noChangeShapeType="1"/>
          </p:cNvSpPr>
          <p:nvPr/>
        </p:nvSpPr>
        <p:spPr bwMode="auto">
          <a:xfrm flipV="1">
            <a:off x="4140200" y="3860800"/>
            <a:ext cx="2087563" cy="4318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74" name="Line 12"/>
          <p:cNvSpPr>
            <a:spLocks noChangeShapeType="1"/>
          </p:cNvSpPr>
          <p:nvPr/>
        </p:nvSpPr>
        <p:spPr bwMode="auto">
          <a:xfrm flipH="1" flipV="1">
            <a:off x="5724525" y="1989138"/>
            <a:ext cx="503238" cy="1871662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75" name="Line 13"/>
          <p:cNvSpPr>
            <a:spLocks noChangeShapeType="1"/>
          </p:cNvSpPr>
          <p:nvPr/>
        </p:nvSpPr>
        <p:spPr bwMode="auto">
          <a:xfrm flipH="1">
            <a:off x="3779838" y="1989138"/>
            <a:ext cx="1944687" cy="144462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ea typeface="+mj-ea"/>
                <a:cs typeface="+mj-cs"/>
              </a:rPr>
              <a:t>Surgical Plan, Stage 1-Posterior</a:t>
            </a:r>
          </a:p>
        </p:txBody>
      </p:sp>
      <p:pic>
        <p:nvPicPr>
          <p:cNvPr id="34819" name="Picture 9" descr="DSC0102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22974" t="28493" r="27710" b="24966"/>
          <a:stretch>
            <a:fillRect/>
          </a:stretch>
        </p:blipFill>
        <p:spPr>
          <a:xfrm>
            <a:off x="2168525" y="1557338"/>
            <a:ext cx="4213225" cy="5300662"/>
          </a:xfrm>
        </p:spPr>
      </p:pic>
      <p:sp>
        <p:nvSpPr>
          <p:cNvPr id="34820" name="Rectangle 10"/>
          <p:cNvSpPr>
            <a:spLocks noChangeArrowheads="1"/>
          </p:cNvSpPr>
          <p:nvPr/>
        </p:nvSpPr>
        <p:spPr bwMode="auto">
          <a:xfrm>
            <a:off x="2195513" y="1628775"/>
            <a:ext cx="4105275" cy="2160588"/>
          </a:xfrm>
          <a:prstGeom prst="rect">
            <a:avLst/>
          </a:prstGeom>
          <a:solidFill>
            <a:schemeClr val="accent1">
              <a:alpha val="0"/>
            </a:schemeClr>
          </a:solidFill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ea typeface="+mj-ea"/>
                <a:cs typeface="+mj-cs"/>
              </a:rPr>
              <a:t>Surgical Plan, Stage 1-Posterior</a:t>
            </a:r>
          </a:p>
        </p:txBody>
      </p:sp>
      <p:sp>
        <p:nvSpPr>
          <p:cNvPr id="62472" name="Rectangle 8"/>
          <p:cNvSpPr>
            <a:spLocks noGrp="1" noChangeArrowheads="1"/>
          </p:cNvSpPr>
          <p:nvPr>
            <p:ph idx="1"/>
          </p:nvPr>
        </p:nvSpPr>
        <p:spPr>
          <a:xfrm>
            <a:off x="1547813" y="0"/>
            <a:ext cx="8229600" cy="4525963"/>
          </a:xfrm>
        </p:spPr>
        <p:txBody>
          <a:bodyPr/>
          <a:lstStyle/>
          <a:p>
            <a:pPr eaLnBrk="1" hangingPunct="1">
              <a:buFont typeface="Wingdings" charset="2"/>
              <a:buChar char="n"/>
              <a:defRPr/>
            </a:pPr>
            <a:endParaRPr lang="en-US">
              <a:ea typeface="+mn-ea"/>
              <a:cs typeface="+mn-cs"/>
            </a:endParaRPr>
          </a:p>
        </p:txBody>
      </p:sp>
      <p:pic>
        <p:nvPicPr>
          <p:cNvPr id="36868" name="Picture 10" descr="DSC0099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71663" y="1404938"/>
            <a:ext cx="7272337" cy="545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Text Box 12"/>
          <p:cNvSpPr txBox="1">
            <a:spLocks noChangeArrowheads="1"/>
          </p:cNvSpPr>
          <p:nvPr/>
        </p:nvSpPr>
        <p:spPr bwMode="auto">
          <a:xfrm>
            <a:off x="5200650" y="1878013"/>
            <a:ext cx="660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Head</a:t>
            </a:r>
          </a:p>
        </p:txBody>
      </p:sp>
      <p:sp>
        <p:nvSpPr>
          <p:cNvPr id="36870" name="Line 13"/>
          <p:cNvSpPr>
            <a:spLocks noChangeShapeType="1"/>
          </p:cNvSpPr>
          <p:nvPr/>
        </p:nvSpPr>
        <p:spPr bwMode="auto">
          <a:xfrm flipH="1">
            <a:off x="4356100" y="2060575"/>
            <a:ext cx="863600" cy="144463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871" name="Text Box 14"/>
          <p:cNvSpPr txBox="1">
            <a:spLocks noChangeArrowheads="1"/>
          </p:cNvSpPr>
          <p:nvPr/>
        </p:nvSpPr>
        <p:spPr bwMode="auto">
          <a:xfrm>
            <a:off x="0" y="5229225"/>
            <a:ext cx="12731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3200"/>
              <a:t>Screws</a:t>
            </a:r>
          </a:p>
        </p:txBody>
      </p:sp>
      <p:sp>
        <p:nvSpPr>
          <p:cNvPr id="36872" name="Line 15"/>
          <p:cNvSpPr>
            <a:spLocks noChangeShapeType="1"/>
          </p:cNvSpPr>
          <p:nvPr/>
        </p:nvSpPr>
        <p:spPr bwMode="auto">
          <a:xfrm flipV="1">
            <a:off x="1403350" y="4221163"/>
            <a:ext cx="2808288" cy="11525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873" name="Line 16"/>
          <p:cNvSpPr>
            <a:spLocks noChangeShapeType="1"/>
          </p:cNvSpPr>
          <p:nvPr/>
        </p:nvSpPr>
        <p:spPr bwMode="auto">
          <a:xfrm>
            <a:off x="1403350" y="5661025"/>
            <a:ext cx="3024188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ea typeface="+mj-ea"/>
                <a:cs typeface="+mj-cs"/>
              </a:rPr>
              <a:t>Surgical Plan, Stage 1-Posterior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>
          <a:xfrm>
            <a:off x="1547813" y="0"/>
            <a:ext cx="8229600" cy="4525963"/>
          </a:xfrm>
        </p:spPr>
        <p:txBody>
          <a:bodyPr/>
          <a:lstStyle/>
          <a:p>
            <a:pPr eaLnBrk="1" hangingPunct="1">
              <a:buFont typeface="Wingdings" charset="2"/>
              <a:buChar char="n"/>
              <a:defRPr/>
            </a:pPr>
            <a:endParaRPr lang="en-US">
              <a:ea typeface="+mn-ea"/>
              <a:cs typeface="+mn-cs"/>
            </a:endParaRPr>
          </a:p>
        </p:txBody>
      </p:sp>
      <p:pic>
        <p:nvPicPr>
          <p:cNvPr id="38916" name="Picture 4" descr="DSC010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35713" y="3068638"/>
            <a:ext cx="2808287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6" descr="DSC0099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32013"/>
            <a:ext cx="6300788" cy="472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ea typeface="+mj-ea"/>
                <a:cs typeface="+mj-cs"/>
              </a:rPr>
              <a:t>Posterior Surgery: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charset="2"/>
              <a:buChar char="n"/>
              <a:defRPr/>
            </a:pPr>
            <a:r>
              <a:rPr lang="en-US">
                <a:ea typeface="+mn-ea"/>
                <a:cs typeface="+mn-cs"/>
              </a:rPr>
              <a:t>Laminectomy L2,3,4</a:t>
            </a:r>
          </a:p>
          <a:p>
            <a:pPr eaLnBrk="1" hangingPunct="1">
              <a:buFont typeface="Wingdings" charset="2"/>
              <a:buChar char="n"/>
              <a:defRPr/>
            </a:pPr>
            <a:r>
              <a:rPr lang="en-US">
                <a:ea typeface="+mn-ea"/>
                <a:cs typeface="+mn-cs"/>
              </a:rPr>
              <a:t>Facetectomy L2-3-4</a:t>
            </a:r>
          </a:p>
          <a:p>
            <a:pPr eaLnBrk="1" hangingPunct="1">
              <a:buFont typeface="Wingdings" charset="2"/>
              <a:buChar char="n"/>
              <a:defRPr/>
            </a:pPr>
            <a:r>
              <a:rPr lang="en-US">
                <a:ea typeface="+mn-ea"/>
                <a:cs typeface="+mn-cs"/>
              </a:rPr>
              <a:t>Pedicle instrumentation L2-4</a:t>
            </a:r>
          </a:p>
          <a:p>
            <a:pPr eaLnBrk="1" hangingPunct="1">
              <a:buFont typeface="Wingdings" charset="2"/>
              <a:buChar char="n"/>
              <a:defRPr/>
            </a:pPr>
            <a:r>
              <a:rPr lang="en-US">
                <a:ea typeface="+mn-ea"/>
                <a:cs typeface="+mn-cs"/>
              </a:rPr>
              <a:t>Transverse process resection L3 bilat.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ea typeface="+mj-ea"/>
                <a:cs typeface="+mj-cs"/>
              </a:rPr>
              <a:t>Surgical Plan, Stage 2 - Anterior</a:t>
            </a:r>
          </a:p>
        </p:txBody>
      </p:sp>
      <p:pic>
        <p:nvPicPr>
          <p:cNvPr id="43011" name="Picture 3" descr="DSC01019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22572" t="22905" r="2263" b="23009"/>
          <a:stretch>
            <a:fillRect/>
          </a:stretch>
        </p:blipFill>
        <p:spPr>
          <a:xfrm>
            <a:off x="179388" y="1700213"/>
            <a:ext cx="8964612" cy="4837112"/>
          </a:xfrm>
        </p:spPr>
      </p:pic>
      <p:sp>
        <p:nvSpPr>
          <p:cNvPr id="43012" name="Line 4"/>
          <p:cNvSpPr>
            <a:spLocks noChangeShapeType="1"/>
          </p:cNvSpPr>
          <p:nvPr/>
        </p:nvSpPr>
        <p:spPr bwMode="auto">
          <a:xfrm>
            <a:off x="4211638" y="4221163"/>
            <a:ext cx="0" cy="1871662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013" name="Line 5"/>
          <p:cNvSpPr>
            <a:spLocks noChangeShapeType="1"/>
          </p:cNvSpPr>
          <p:nvPr/>
        </p:nvSpPr>
        <p:spPr bwMode="auto">
          <a:xfrm flipV="1">
            <a:off x="4140200" y="4005263"/>
            <a:ext cx="1871663" cy="287337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014" name="Line 6"/>
          <p:cNvSpPr>
            <a:spLocks noChangeShapeType="1"/>
          </p:cNvSpPr>
          <p:nvPr/>
        </p:nvSpPr>
        <p:spPr bwMode="auto">
          <a:xfrm flipH="1" flipV="1">
            <a:off x="6011863" y="3933825"/>
            <a:ext cx="431800" cy="201612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015" name="Line 7"/>
          <p:cNvSpPr>
            <a:spLocks noChangeShapeType="1"/>
          </p:cNvSpPr>
          <p:nvPr/>
        </p:nvSpPr>
        <p:spPr bwMode="auto">
          <a:xfrm flipH="1">
            <a:off x="4211638" y="5949950"/>
            <a:ext cx="2232025" cy="144463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ea typeface="+mj-ea"/>
                <a:cs typeface="+mj-cs"/>
              </a:rPr>
              <a:t>Surgical Plan, Stage 2 - Anterior</a:t>
            </a:r>
          </a:p>
        </p:txBody>
      </p:sp>
      <p:pic>
        <p:nvPicPr>
          <p:cNvPr id="45059" name="Picture 3" descr="DSC0102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22974" t="28493" r="27710" b="24966"/>
          <a:stretch>
            <a:fillRect/>
          </a:stretch>
        </p:blipFill>
        <p:spPr>
          <a:xfrm>
            <a:off x="2168525" y="1557338"/>
            <a:ext cx="4213225" cy="5300662"/>
          </a:xfrm>
        </p:spPr>
      </p:pic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2195513" y="3644900"/>
            <a:ext cx="4105275" cy="2663825"/>
          </a:xfrm>
          <a:prstGeom prst="rect">
            <a:avLst/>
          </a:prstGeom>
          <a:solidFill>
            <a:schemeClr val="accent1">
              <a:alpha val="0"/>
            </a:schemeClr>
          </a:solidFill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Investigation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Local.</a:t>
            </a:r>
          </a:p>
          <a:p>
            <a:r>
              <a:rPr lang="en-US" dirty="0" smtClean="0"/>
              <a:t>Systemic.</a:t>
            </a:r>
          </a:p>
          <a:p>
            <a:r>
              <a:rPr lang="en-US" dirty="0" smtClean="0"/>
              <a:t>Blood and Urine.</a:t>
            </a:r>
          </a:p>
          <a:p>
            <a:r>
              <a:rPr lang="en-US" dirty="0" smtClean="0"/>
              <a:t>Tissue diagnosis.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ea typeface="+mj-ea"/>
                <a:cs typeface="+mj-cs"/>
              </a:rPr>
              <a:t>Surgical Plan, Stage 2 - Anterior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charset="2"/>
              <a:buChar char="n"/>
              <a:defRPr/>
            </a:pPr>
            <a:endParaRPr lang="en-US">
              <a:ea typeface="+mn-ea"/>
              <a:cs typeface="+mn-cs"/>
            </a:endParaRPr>
          </a:p>
        </p:txBody>
      </p:sp>
      <p:pic>
        <p:nvPicPr>
          <p:cNvPr id="47108" name="Picture 4" descr="DSC0100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1773238"/>
            <a:ext cx="4751387" cy="448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3635375" y="6237288"/>
            <a:ext cx="2378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/>
              <a:t>Vertebral Body L3</a:t>
            </a: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592138" y="3533775"/>
            <a:ext cx="1343025" cy="9255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Anterior</a:t>
            </a:r>
          </a:p>
          <a:p>
            <a:r>
              <a:rPr lang="en-US"/>
              <a:t>Epidural</a:t>
            </a:r>
          </a:p>
          <a:p>
            <a:r>
              <a:rPr lang="en-US"/>
              <a:t>Liposarcoma</a:t>
            </a:r>
          </a:p>
        </p:txBody>
      </p:sp>
      <p:sp>
        <p:nvSpPr>
          <p:cNvPr id="47111" name="Line 7"/>
          <p:cNvSpPr>
            <a:spLocks noChangeShapeType="1"/>
          </p:cNvSpPr>
          <p:nvPr/>
        </p:nvSpPr>
        <p:spPr bwMode="auto">
          <a:xfrm flipV="1">
            <a:off x="2051050" y="3789363"/>
            <a:ext cx="2592388" cy="2159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Intra-</a:t>
            </a:r>
            <a:r>
              <a:rPr lang="en-US" dirty="0" smtClean="0">
                <a:ea typeface="+mj-ea"/>
                <a:cs typeface="+mj-cs"/>
              </a:rPr>
              <a:t>operative </a:t>
            </a:r>
            <a:r>
              <a:rPr lang="en-US" dirty="0">
                <a:ea typeface="+mj-ea"/>
                <a:cs typeface="+mj-cs"/>
              </a:rPr>
              <a:t>Imaging</a:t>
            </a:r>
          </a:p>
        </p:txBody>
      </p:sp>
      <p:pic>
        <p:nvPicPr>
          <p:cNvPr id="49155" name="Picture 9" descr="LUMBAR DECOMPRESSION+FUSION 0001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1836" y="2217738"/>
            <a:ext cx="4495800" cy="3663950"/>
          </a:xfrm>
          <a:noFill/>
        </p:spPr>
      </p:pic>
      <p:pic>
        <p:nvPicPr>
          <p:cNvPr id="49156" name="Picture 11" descr="LUMBAR DECOMPRESSION+FUSION 000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4583405" y="2217738"/>
            <a:ext cx="4495800" cy="36639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a typeface="+mj-ea"/>
                <a:cs typeface="+mj-cs"/>
              </a:rPr>
              <a:t>Post-operative </a:t>
            </a:r>
            <a:r>
              <a:rPr lang="en-US" dirty="0">
                <a:ea typeface="+mj-ea"/>
                <a:cs typeface="+mj-cs"/>
              </a:rPr>
              <a:t>Imaging</a:t>
            </a:r>
          </a:p>
        </p:txBody>
      </p:sp>
      <p:pic>
        <p:nvPicPr>
          <p:cNvPr id="51203" name="Picture 6" descr="Lumbar Spine (03) ap postop 0001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l="10966" r="17728" b="-2409"/>
          <a:stretch>
            <a:fillRect/>
          </a:stretch>
        </p:blipFill>
        <p:spPr>
          <a:xfrm>
            <a:off x="0" y="1361043"/>
            <a:ext cx="4648200" cy="5445125"/>
          </a:xfrm>
          <a:noFill/>
        </p:spPr>
      </p:pic>
      <p:pic>
        <p:nvPicPr>
          <p:cNvPr id="51204" name="Picture 8" descr="Lumbar Spine (03) LAT postop 00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 l="10612" r="19850" b="-2409"/>
          <a:stretch>
            <a:fillRect/>
          </a:stretch>
        </p:blipFill>
        <p:spPr>
          <a:xfrm>
            <a:off x="4643438" y="1412875"/>
            <a:ext cx="4532312" cy="54451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ea typeface="+mj-ea"/>
              <a:cs typeface="+mj-cs"/>
            </a:endParaRP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charset="2"/>
              <a:buChar char="n"/>
              <a:defRPr/>
            </a:pPr>
            <a:endParaRPr lang="en-US">
              <a:ea typeface="+mn-ea"/>
              <a:cs typeface="+mn-cs"/>
            </a:endParaRPr>
          </a:p>
        </p:txBody>
      </p:sp>
      <p:pic>
        <p:nvPicPr>
          <p:cNvPr id="53252" name="Picture 4" descr="benjamin (06) AP lsp 0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3030" y="432256"/>
            <a:ext cx="3906838" cy="604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5" descr="benjamin lat lsp 0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92388" y="447873"/>
            <a:ext cx="3903662" cy="602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8800" dirty="0" smtClean="0"/>
              <a:t>    </a:t>
            </a:r>
            <a:r>
              <a:rPr lang="en-US" sz="8800" b="1" dirty="0" smtClean="0"/>
              <a:t>Thank you</a:t>
            </a:r>
            <a:endParaRPr lang="en-US" sz="8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Investigation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9624" y="1600200"/>
            <a:ext cx="6557376" cy="4525963"/>
          </a:xfrm>
        </p:spPr>
        <p:txBody>
          <a:bodyPr>
            <a:normAutofit/>
          </a:bodyPr>
          <a:lstStyle/>
          <a:p>
            <a:pPr>
              <a:buSzPct val="250000"/>
              <a:buFont typeface="Lucida Grande"/>
              <a:buChar char="."/>
            </a:pPr>
            <a:endParaRPr lang="en-US" b="1" dirty="0" smtClean="0"/>
          </a:p>
          <a:p>
            <a:pPr>
              <a:buSzPct val="250000"/>
              <a:buFont typeface="Lucida Grande"/>
              <a:buChar char="."/>
            </a:pPr>
            <a:r>
              <a:rPr lang="en-US" dirty="0" err="1" smtClean="0"/>
              <a:t>Enneking</a:t>
            </a:r>
            <a:r>
              <a:rPr lang="en-US" dirty="0" smtClean="0"/>
              <a:t> classification</a:t>
            </a:r>
          </a:p>
          <a:p>
            <a:pPr>
              <a:buSzPct val="250000"/>
              <a:buFont typeface="Lucida Grande"/>
              <a:buChar char="."/>
            </a:pPr>
            <a:endParaRPr lang="en-US" dirty="0" smtClean="0"/>
          </a:p>
          <a:p>
            <a:pPr>
              <a:buSzPct val="250000"/>
              <a:buFont typeface="Lucida Grande"/>
              <a:buChar char="."/>
            </a:pPr>
            <a:r>
              <a:rPr lang="en-US" dirty="0" smtClean="0"/>
              <a:t>Tomita classification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36698" y="237130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Investigation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9624" y="1600200"/>
            <a:ext cx="2617923" cy="452596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  <a:buFont typeface="Wingdings" charset="2"/>
              <a:buChar char="n"/>
              <a:defRPr/>
            </a:pPr>
            <a:r>
              <a:rPr lang="en-US" sz="2400" dirty="0" smtClean="0"/>
              <a:t>Weinstein </a:t>
            </a:r>
            <a:r>
              <a:rPr lang="en-US" sz="2400" dirty="0" err="1" smtClean="0"/>
              <a:t>Boriani</a:t>
            </a:r>
            <a:r>
              <a:rPr lang="en-US" sz="2400" dirty="0" smtClean="0"/>
              <a:t> </a:t>
            </a:r>
            <a:r>
              <a:rPr lang="en-US" sz="2400" dirty="0" err="1" smtClean="0"/>
              <a:t>Biagini</a:t>
            </a:r>
            <a:r>
              <a:rPr lang="en-US" sz="2400" dirty="0" smtClean="0"/>
              <a:t> (WBB) Staging system</a:t>
            </a:r>
          </a:p>
          <a:p>
            <a:pPr>
              <a:lnSpc>
                <a:spcPct val="80000"/>
              </a:lnSpc>
              <a:buFont typeface="Wingdings" charset="2"/>
              <a:buChar char="n"/>
              <a:defRPr/>
            </a:pPr>
            <a:r>
              <a:rPr lang="en-US" sz="2400" dirty="0" smtClean="0"/>
              <a:t>The more extensive the less likely a surgical cure</a:t>
            </a:r>
          </a:p>
          <a:p>
            <a:pPr>
              <a:lnSpc>
                <a:spcPct val="80000"/>
              </a:lnSpc>
              <a:buFont typeface="Wingdings" charset="2"/>
              <a:buChar char="n"/>
              <a:defRPr/>
            </a:pPr>
            <a:r>
              <a:rPr lang="en-US" sz="2400" dirty="0" smtClean="0"/>
              <a:t>Most useful staging system for spine</a:t>
            </a:r>
          </a:p>
          <a:p>
            <a:pPr lvl="1">
              <a:lnSpc>
                <a:spcPct val="80000"/>
              </a:lnSpc>
              <a:defRPr/>
            </a:pPr>
            <a:r>
              <a:rPr lang="en-US" dirty="0" smtClean="0"/>
              <a:t>Easy to remember</a:t>
            </a:r>
          </a:p>
          <a:p>
            <a:pPr lvl="1">
              <a:lnSpc>
                <a:spcPct val="80000"/>
              </a:lnSpc>
              <a:defRPr/>
            </a:pPr>
            <a:r>
              <a:rPr lang="en-US" dirty="0" err="1" smtClean="0"/>
              <a:t>Centred</a:t>
            </a:r>
            <a:r>
              <a:rPr lang="en-US" dirty="0" smtClean="0"/>
              <a:t> on what's important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382227" y="40169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5" descr="new pics 3 0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67547" y="1600200"/>
            <a:ext cx="4876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Investigation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Sign of instability:</a:t>
            </a:r>
          </a:p>
          <a:p>
            <a:pPr>
              <a:buNone/>
            </a:pPr>
            <a:r>
              <a:rPr lang="en-US" dirty="0" smtClean="0"/>
              <a:t>   1.Loss of </a:t>
            </a:r>
            <a:r>
              <a:rPr lang="en-US" dirty="0" err="1" smtClean="0"/>
              <a:t>Hight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   2.Focal angular deformity.</a:t>
            </a:r>
          </a:p>
          <a:p>
            <a:pPr>
              <a:buNone/>
            </a:pPr>
            <a:r>
              <a:rPr lang="en-US" dirty="0" smtClean="0"/>
              <a:t>   3.</a:t>
            </a:r>
            <a:r>
              <a:rPr lang="en-US" sz="2400" b="1" dirty="0" smtClean="0"/>
              <a:t> </a:t>
            </a:r>
            <a:r>
              <a:rPr lang="en-US" sz="2400" dirty="0" smtClean="0"/>
              <a:t>Kostuik Stability Classification</a:t>
            </a:r>
          </a:p>
          <a:p>
            <a:pPr lvl="3"/>
            <a:r>
              <a:rPr lang="en-US" b="1" dirty="0" smtClean="0"/>
              <a:t>6 columns (2 anterior,2 middle and 2 posterior)</a:t>
            </a:r>
            <a:endParaRPr lang="en-US" dirty="0" smtClean="0"/>
          </a:p>
          <a:p>
            <a:pPr lvl="3"/>
            <a:r>
              <a:rPr lang="en-US" dirty="0" smtClean="0"/>
              <a:t>Unstable if </a:t>
            </a:r>
            <a:r>
              <a:rPr lang="en-US" b="1" u="sng" dirty="0" smtClean="0"/>
              <a:t>3 or more columns</a:t>
            </a:r>
            <a:r>
              <a:rPr lang="en-US" dirty="0" smtClean="0"/>
              <a:t> involved.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Spine Tumors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Primary benign.</a:t>
            </a:r>
          </a:p>
          <a:p>
            <a:r>
              <a:rPr lang="en-US" dirty="0" smtClean="0"/>
              <a:t>Primary malignant.</a:t>
            </a:r>
          </a:p>
          <a:p>
            <a:r>
              <a:rPr lang="en-US" dirty="0" smtClean="0"/>
              <a:t>Metastatic lesion.</a:t>
            </a:r>
          </a:p>
          <a:p>
            <a:pPr>
              <a:buNone/>
            </a:pPr>
            <a:r>
              <a:rPr lang="en-US" dirty="0" smtClean="0"/>
              <a:t>   What is the mode of spread?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al">
  <a:themeElements>
    <a:clrScheme name="Metal">
      <a:dk1>
        <a:sysClr val="windowText" lastClr="000000"/>
      </a:dk1>
      <a:lt1>
        <a:sysClr val="window" lastClr="FFFFFF"/>
      </a:lt1>
      <a:dk2>
        <a:srgbClr val="32363B"/>
      </a:dk2>
      <a:lt2>
        <a:srgbClr val="CACFD3"/>
      </a:lt2>
      <a:accent1>
        <a:srgbClr val="6283AD"/>
      </a:accent1>
      <a:accent2>
        <a:srgbClr val="324966"/>
      </a:accent2>
      <a:accent3>
        <a:srgbClr val="5B9EA4"/>
      </a:accent3>
      <a:accent4>
        <a:srgbClr val="1D5B57"/>
      </a:accent4>
      <a:accent5>
        <a:srgbClr val="1B4430"/>
      </a:accent5>
      <a:accent6>
        <a:srgbClr val="2F3C35"/>
      </a:accent6>
      <a:hlink>
        <a:srgbClr val="ED7307"/>
      </a:hlink>
      <a:folHlink>
        <a:srgbClr val="6D6F71"/>
      </a:folHlink>
    </a:clrScheme>
    <a:fontScheme name="Metal">
      <a:majorFont>
        <a:latin typeface="Eurostile"/>
        <a:ea typeface=""/>
        <a:cs typeface=""/>
        <a:font script="Jpan" typeface="ＭＳ Ｐゴシック"/>
      </a:majorFont>
      <a:minorFont>
        <a:latin typeface="Eurostile"/>
        <a:ea typeface=""/>
        <a:cs typeface=""/>
        <a:font script="Jpan" typeface="ＭＳ Ｐゴシック"/>
      </a:minorFont>
    </a:fontScheme>
    <a:fmtScheme name="Metal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0000"/>
              </a:schemeClr>
            </a:gs>
            <a:gs pos="100000">
              <a:schemeClr val="phClr">
                <a:tint val="70000"/>
                <a:shade val="94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60000"/>
                <a:satMod val="130000"/>
              </a:schemeClr>
            </a:gs>
            <a:gs pos="100000">
              <a:schemeClr val="phClr">
                <a:tint val="70000"/>
                <a:shade val="94000"/>
                <a:satMod val="135000"/>
              </a:schemeClr>
            </a:gs>
          </a:gsLst>
          <a:lin ang="16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38100" dist="12700" dir="5400000" rotWithShape="0">
              <a:srgbClr val="FFFFFF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3000000"/>
            </a:lightRig>
          </a:scene3d>
          <a:sp3d contourW="15875" prstMaterial="matte">
            <a:bevelT w="63500" h="50800" prst="angle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Metal.thmx</Template>
  <TotalTime>294</TotalTime>
  <Words>786</Words>
  <Application>Microsoft Macintosh PowerPoint</Application>
  <PresentationFormat>On-screen Show (4:3)</PresentationFormat>
  <Paragraphs>217</Paragraphs>
  <Slides>54</Slides>
  <Notes>18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5" baseType="lpstr">
      <vt:lpstr>Metal</vt:lpstr>
      <vt:lpstr>Spine Tumors</vt:lpstr>
      <vt:lpstr>History</vt:lpstr>
      <vt:lpstr>History</vt:lpstr>
      <vt:lpstr>Physical exam</vt:lpstr>
      <vt:lpstr>Investigation</vt:lpstr>
      <vt:lpstr>Investigation</vt:lpstr>
      <vt:lpstr>Investigation</vt:lpstr>
      <vt:lpstr>Investigation</vt:lpstr>
      <vt:lpstr>Spine Tumors</vt:lpstr>
      <vt:lpstr>Spine Tumors</vt:lpstr>
      <vt:lpstr>Spine Tumors</vt:lpstr>
      <vt:lpstr>Spine Tumors</vt:lpstr>
      <vt:lpstr>Spine Tumors</vt:lpstr>
      <vt:lpstr>Spine Tumor</vt:lpstr>
      <vt:lpstr>Spine Tumor</vt:lpstr>
      <vt:lpstr>What is this sign?</vt:lpstr>
      <vt:lpstr>What is the diagnosis?</vt:lpstr>
      <vt:lpstr>What is your diagnosis?</vt:lpstr>
      <vt:lpstr>What this radiologic feature called?</vt:lpstr>
      <vt:lpstr>What is this radiologic feature?</vt:lpstr>
      <vt:lpstr>What is this radiologic sign?</vt:lpstr>
      <vt:lpstr>What is your diagnosis?</vt:lpstr>
      <vt:lpstr>Treatment of spinal tumors</vt:lpstr>
      <vt:lpstr>Treatment of spinal tumors</vt:lpstr>
      <vt:lpstr>Treatment of spinal tumors</vt:lpstr>
      <vt:lpstr>Treatment of spinal tumors</vt:lpstr>
      <vt:lpstr>Post operative?</vt:lpstr>
      <vt:lpstr>Cases</vt:lpstr>
      <vt:lpstr>Slide 29</vt:lpstr>
      <vt:lpstr>Slide 30</vt:lpstr>
      <vt:lpstr>Slide 31</vt:lpstr>
      <vt:lpstr>Slide 32</vt:lpstr>
      <vt:lpstr>Slide 33</vt:lpstr>
      <vt:lpstr>Surgery: percutaneous, transpedicular, with currettes, cement, L3&amp;4 followed by L5 w  Rt L5 decomp 2 weeks later </vt:lpstr>
      <vt:lpstr>2nd Case</vt:lpstr>
      <vt:lpstr>45 yo Male</vt:lpstr>
      <vt:lpstr>Bone Scan</vt:lpstr>
      <vt:lpstr>X-Ray</vt:lpstr>
      <vt:lpstr>                       MRI </vt:lpstr>
      <vt:lpstr>Other Tests</vt:lpstr>
      <vt:lpstr>Slide 41</vt:lpstr>
      <vt:lpstr>Two Stage En Bloc Resection</vt:lpstr>
      <vt:lpstr>Surgical Plan, Stage 1-Posterior</vt:lpstr>
      <vt:lpstr>Surgical Plan, Stage 1-Posterior</vt:lpstr>
      <vt:lpstr>Surgical Plan, Stage 1-Posterior</vt:lpstr>
      <vt:lpstr>Surgical Plan, Stage 1-Posterior</vt:lpstr>
      <vt:lpstr>Posterior Surgery:</vt:lpstr>
      <vt:lpstr>Surgical Plan, Stage 2 - Anterior</vt:lpstr>
      <vt:lpstr>Surgical Plan, Stage 2 - Anterior</vt:lpstr>
      <vt:lpstr>Surgical Plan, Stage 2 - Anterior</vt:lpstr>
      <vt:lpstr>Intra-operative Imaging</vt:lpstr>
      <vt:lpstr>Post-operative Imaging</vt:lpstr>
      <vt:lpstr>Slide 53</vt:lpstr>
      <vt:lpstr>Slide 54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Spine Tumors</dc:title>
  <dc:creator>Waleed Awwad</dc:creator>
  <cp:lastModifiedBy>Waleed Awwad</cp:lastModifiedBy>
  <cp:revision>8</cp:revision>
  <dcterms:created xsi:type="dcterms:W3CDTF">2012-07-24T15:32:33Z</dcterms:created>
  <dcterms:modified xsi:type="dcterms:W3CDTF">2012-07-24T15:35:05Z</dcterms:modified>
</cp:coreProperties>
</file>