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6"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0" d="100"/>
          <a:sy n="80" d="100"/>
        </p:scale>
        <p:origin x="60"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313AB31-5583-4205-B755-80CD4DFE21B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2AA7B-0D43-48B5-B392-FF65519473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5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13AB31-5583-4205-B755-80CD4DFE21B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2AA7B-0D43-48B5-B392-FF65519473E2}" type="slidenum">
              <a:rPr lang="en-US" smtClean="0"/>
              <a:t>‹#›</a:t>
            </a:fld>
            <a:endParaRPr lang="en-US"/>
          </a:p>
        </p:txBody>
      </p:sp>
    </p:spTree>
    <p:extLst>
      <p:ext uri="{BB962C8B-B14F-4D97-AF65-F5344CB8AC3E}">
        <p14:creationId xmlns:p14="http://schemas.microsoft.com/office/powerpoint/2010/main" val="359899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13AB31-5583-4205-B755-80CD4DFE21B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2AA7B-0D43-48B5-B392-FF65519473E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66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13AB31-5583-4205-B755-80CD4DFE21B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2AA7B-0D43-48B5-B392-FF65519473E2}" type="slidenum">
              <a:rPr lang="en-US" smtClean="0"/>
              <a:t>‹#›</a:t>
            </a:fld>
            <a:endParaRPr lang="en-US"/>
          </a:p>
        </p:txBody>
      </p:sp>
    </p:spTree>
    <p:extLst>
      <p:ext uri="{BB962C8B-B14F-4D97-AF65-F5344CB8AC3E}">
        <p14:creationId xmlns:p14="http://schemas.microsoft.com/office/powerpoint/2010/main" val="357242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13AB31-5583-4205-B755-80CD4DFE21B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2AA7B-0D43-48B5-B392-FF65519473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35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13AB31-5583-4205-B755-80CD4DFE21B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B2AA7B-0D43-48B5-B392-FF65519473E2}" type="slidenum">
              <a:rPr lang="en-US" smtClean="0"/>
              <a:t>‹#›</a:t>
            </a:fld>
            <a:endParaRPr lang="en-US"/>
          </a:p>
        </p:txBody>
      </p:sp>
    </p:spTree>
    <p:extLst>
      <p:ext uri="{BB962C8B-B14F-4D97-AF65-F5344CB8AC3E}">
        <p14:creationId xmlns:p14="http://schemas.microsoft.com/office/powerpoint/2010/main" val="100362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13AB31-5583-4205-B755-80CD4DFE21BF}"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B2AA7B-0D43-48B5-B392-FF65519473E2}" type="slidenum">
              <a:rPr lang="en-US" smtClean="0"/>
              <a:t>‹#›</a:t>
            </a:fld>
            <a:endParaRPr lang="en-US"/>
          </a:p>
        </p:txBody>
      </p:sp>
    </p:spTree>
    <p:extLst>
      <p:ext uri="{BB962C8B-B14F-4D97-AF65-F5344CB8AC3E}">
        <p14:creationId xmlns:p14="http://schemas.microsoft.com/office/powerpoint/2010/main" val="326989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13AB31-5583-4205-B755-80CD4DFE21BF}"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B2AA7B-0D43-48B5-B392-FF65519473E2}" type="slidenum">
              <a:rPr lang="en-US" smtClean="0"/>
              <a:t>‹#›</a:t>
            </a:fld>
            <a:endParaRPr lang="en-US"/>
          </a:p>
        </p:txBody>
      </p:sp>
    </p:spTree>
    <p:extLst>
      <p:ext uri="{BB962C8B-B14F-4D97-AF65-F5344CB8AC3E}">
        <p14:creationId xmlns:p14="http://schemas.microsoft.com/office/powerpoint/2010/main" val="2228971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3AB31-5583-4205-B755-80CD4DFE21BF}"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B2AA7B-0D43-48B5-B392-FF65519473E2}" type="slidenum">
              <a:rPr lang="en-US" smtClean="0"/>
              <a:t>‹#›</a:t>
            </a:fld>
            <a:endParaRPr lang="en-US"/>
          </a:p>
        </p:txBody>
      </p:sp>
    </p:spTree>
    <p:extLst>
      <p:ext uri="{BB962C8B-B14F-4D97-AF65-F5344CB8AC3E}">
        <p14:creationId xmlns:p14="http://schemas.microsoft.com/office/powerpoint/2010/main" val="1401712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313AB31-5583-4205-B755-80CD4DFE21B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B2AA7B-0D43-48B5-B392-FF65519473E2}" type="slidenum">
              <a:rPr lang="en-US" smtClean="0"/>
              <a:t>‹#›</a:t>
            </a:fld>
            <a:endParaRPr lang="en-US"/>
          </a:p>
        </p:txBody>
      </p:sp>
    </p:spTree>
    <p:extLst>
      <p:ext uri="{BB962C8B-B14F-4D97-AF65-F5344CB8AC3E}">
        <p14:creationId xmlns:p14="http://schemas.microsoft.com/office/powerpoint/2010/main" val="3988479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13AB31-5583-4205-B755-80CD4DFE21B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B2AA7B-0D43-48B5-B392-FF65519473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37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313AB31-5583-4205-B755-80CD4DFE21BF}" type="datetimeFigureOut">
              <a:rPr lang="en-US" smtClean="0"/>
              <a:t>1/12/2020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DB2AA7B-0D43-48B5-B392-FF65519473E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005694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microscopemaster.com/hyphae.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microscopemaster.com/binary-fission.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icroscopemaster.com/ribosomes.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microscopemaster.com/e-coli-under-microscope.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microscopemaster.com/dna-under-the-microscope.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icroscopemaster.com/protozoa.html" TargetMode="External"/><Relationship Id="rId2" Type="http://schemas.openxmlformats.org/officeDocument/2006/relationships/hyperlink" Target="https://www.microscopemaster.com/algae.html" TargetMode="External"/><Relationship Id="rId1" Type="http://schemas.openxmlformats.org/officeDocument/2006/relationships/slideLayout" Target="../slideLayouts/slideLayout2.xml"/><Relationship Id="rId5" Type="http://schemas.openxmlformats.org/officeDocument/2006/relationships/hyperlink" Target="https://www.microscopemaster.com/fungi.html" TargetMode="External"/><Relationship Id="rId4" Type="http://schemas.openxmlformats.org/officeDocument/2006/relationships/hyperlink" Target="https://www.microscopemaster.com/bacteria.html"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Spore Biology – MBI 661</a:t>
            </a:r>
            <a:endParaRPr lang="en-US" dirty="0"/>
          </a:p>
        </p:txBody>
      </p:sp>
      <p:sp>
        <p:nvSpPr>
          <p:cNvPr id="3" name="Subtitle 2"/>
          <p:cNvSpPr>
            <a:spLocks noGrp="1"/>
          </p:cNvSpPr>
          <p:nvPr>
            <p:ph type="subTitle" idx="1"/>
          </p:nvPr>
        </p:nvSpPr>
        <p:spPr/>
        <p:txBody>
          <a:bodyPr/>
          <a:lstStyle/>
          <a:p>
            <a:r>
              <a:rPr lang="en-US" dirty="0" smtClean="0"/>
              <a:t>Department of Botany and Microbiology</a:t>
            </a:r>
          </a:p>
          <a:p>
            <a:r>
              <a:rPr lang="en-US" dirty="0" smtClean="0"/>
              <a:t>King Saud University</a:t>
            </a:r>
            <a:endParaRPr lang="en-US" dirty="0"/>
          </a:p>
        </p:txBody>
      </p:sp>
    </p:spTree>
    <p:extLst>
      <p:ext uri="{BB962C8B-B14F-4D97-AF65-F5344CB8AC3E}">
        <p14:creationId xmlns:p14="http://schemas.microsoft.com/office/powerpoint/2010/main" val="2526321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Bacteria : </a:t>
            </a:r>
            <a:r>
              <a:rPr lang="en-US" dirty="0" smtClean="0"/>
              <a:t>four types of spores </a:t>
            </a:r>
            <a:endParaRPr lang="en-US" dirty="0"/>
          </a:p>
        </p:txBody>
      </p:sp>
      <p:sp>
        <p:nvSpPr>
          <p:cNvPr id="3" name="Content Placeholder 2"/>
          <p:cNvSpPr>
            <a:spLocks noGrp="1"/>
          </p:cNvSpPr>
          <p:nvPr>
            <p:ph idx="1"/>
          </p:nvPr>
        </p:nvSpPr>
        <p:spPr/>
        <p:txBody>
          <a:bodyPr/>
          <a:lstStyle/>
          <a:p>
            <a:r>
              <a:rPr lang="en-US" b="1" u="sng" dirty="0" err="1"/>
              <a:t>Myxospores</a:t>
            </a:r>
            <a:r>
              <a:rPr lang="en-US" dirty="0"/>
              <a:t>: A </a:t>
            </a:r>
            <a:r>
              <a:rPr lang="en-US" dirty="0" err="1"/>
              <a:t>myxospore</a:t>
            </a:r>
            <a:r>
              <a:rPr lang="en-US" dirty="0"/>
              <a:t> is a type of spore that is produced by </a:t>
            </a:r>
            <a:r>
              <a:rPr lang="en-US" dirty="0" err="1"/>
              <a:t>myxobacteria</a:t>
            </a:r>
            <a:r>
              <a:rPr lang="en-US" dirty="0"/>
              <a:t>/ </a:t>
            </a:r>
            <a:r>
              <a:rPr lang="en-US" dirty="0" err="1"/>
              <a:t>Myxobacterates</a:t>
            </a:r>
            <a:r>
              <a:rPr lang="en-US" dirty="0"/>
              <a:t> (slimy molds bacteria). Referred to as resting cells in some books, </a:t>
            </a:r>
            <a:r>
              <a:rPr lang="en-US" dirty="0" err="1"/>
              <a:t>myxospores</a:t>
            </a:r>
            <a:r>
              <a:rPr lang="en-US" dirty="0"/>
              <a:t> are capable of surviving such harsh environmental conditions as UV light, high temperatures, and desiccation. They are formed within the fruiting body of the bacteria and in contrast to other resting cells; they are formed from specialized spore-bearing structures.</a:t>
            </a:r>
          </a:p>
        </p:txBody>
      </p:sp>
    </p:spTree>
    <p:extLst>
      <p:ext uri="{BB962C8B-B14F-4D97-AF65-F5344CB8AC3E}">
        <p14:creationId xmlns:p14="http://schemas.microsoft.com/office/powerpoint/2010/main" val="403588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Bacteria : </a:t>
            </a:r>
            <a:r>
              <a:rPr lang="en-US" dirty="0" smtClean="0"/>
              <a:t>four types of spores </a:t>
            </a:r>
            <a:endParaRPr lang="en-US" dirty="0"/>
          </a:p>
        </p:txBody>
      </p:sp>
      <p:sp>
        <p:nvSpPr>
          <p:cNvPr id="3" name="Content Placeholder 2"/>
          <p:cNvSpPr>
            <a:spLocks noGrp="1"/>
          </p:cNvSpPr>
          <p:nvPr>
            <p:ph idx="1"/>
          </p:nvPr>
        </p:nvSpPr>
        <p:spPr/>
        <p:txBody>
          <a:bodyPr/>
          <a:lstStyle/>
          <a:p>
            <a:r>
              <a:rPr lang="en-US" b="1" u="sng" dirty="0"/>
              <a:t>Exospores</a:t>
            </a:r>
            <a:r>
              <a:rPr lang="en-US" dirty="0"/>
              <a:t>: Exospores are a type of spore that are produced by members of the phylum </a:t>
            </a:r>
            <a:r>
              <a:rPr lang="en-US" dirty="0" err="1"/>
              <a:t>Actinobacteria</a:t>
            </a:r>
            <a:r>
              <a:rPr lang="en-US" dirty="0"/>
              <a:t>. These spores are produced through the budding of mycelium and can survive in harsh environmental conditions better than the vegetative cells.</a:t>
            </a:r>
          </a:p>
        </p:txBody>
      </p:sp>
    </p:spTree>
    <p:extLst>
      <p:ext uri="{BB962C8B-B14F-4D97-AF65-F5344CB8AC3E}">
        <p14:creationId xmlns:p14="http://schemas.microsoft.com/office/powerpoint/2010/main" val="1701112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Bacteria</a:t>
            </a:r>
            <a:endParaRPr lang="en-US" dirty="0"/>
          </a:p>
        </p:txBody>
      </p:sp>
      <p:sp>
        <p:nvSpPr>
          <p:cNvPr id="3" name="Content Placeholder 2"/>
          <p:cNvSpPr>
            <a:spLocks noGrp="1"/>
          </p:cNvSpPr>
          <p:nvPr>
            <p:ph idx="1"/>
          </p:nvPr>
        </p:nvSpPr>
        <p:spPr/>
        <p:txBody>
          <a:bodyPr/>
          <a:lstStyle/>
          <a:p>
            <a:r>
              <a:rPr lang="en-US" b="1" dirty="0"/>
              <a:t>*</a:t>
            </a:r>
            <a:r>
              <a:rPr lang="en-US" dirty="0"/>
              <a:t> Although spores play an important role in the life cycle of bacteria, they are not an obligatory stage. As such, they are typically common during unfavorable environmental conditions.</a:t>
            </a:r>
          </a:p>
          <a:p>
            <a:r>
              <a:rPr lang="en-US" b="1" dirty="0"/>
              <a:t>*</a:t>
            </a:r>
            <a:r>
              <a:rPr lang="en-US" dirty="0"/>
              <a:t> </a:t>
            </a:r>
            <a:r>
              <a:rPr lang="en-US" dirty="0" err="1"/>
              <a:t>Sporulating</a:t>
            </a:r>
            <a:r>
              <a:rPr lang="en-US" dirty="0"/>
              <a:t> bacteria are ubiquitous and can be found in soil, water, and air among other environments in nature.</a:t>
            </a:r>
          </a:p>
          <a:p>
            <a:r>
              <a:rPr lang="en-US" b="1" dirty="0"/>
              <a:t>*</a:t>
            </a:r>
            <a:r>
              <a:rPr lang="en-US" dirty="0"/>
              <a:t> Compared to the other types of spores, endospores are the most defensive structures capable of surviving harsher environmental conditions. This is largely due to the fact that beneath the thin and delicate </a:t>
            </a:r>
            <a:r>
              <a:rPr lang="en-US" dirty="0" err="1"/>
              <a:t>exosporium</a:t>
            </a:r>
            <a:r>
              <a:rPr lang="en-US" dirty="0"/>
              <a:t>, they have a spore coat that is made up of layers of proteins.</a:t>
            </a:r>
          </a:p>
          <a:p>
            <a:endParaRPr lang="en-US" dirty="0"/>
          </a:p>
        </p:txBody>
      </p:sp>
    </p:spTree>
    <p:extLst>
      <p:ext uri="{BB962C8B-B14F-4D97-AF65-F5344CB8AC3E}">
        <p14:creationId xmlns:p14="http://schemas.microsoft.com/office/powerpoint/2010/main" val="401520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associated with the high resistance capacity of endospores</a:t>
            </a:r>
            <a:endParaRPr lang="en-US" dirty="0"/>
          </a:p>
        </p:txBody>
      </p:sp>
      <p:sp>
        <p:nvSpPr>
          <p:cNvPr id="3" name="Content Placeholder 2"/>
          <p:cNvSpPr>
            <a:spLocks noGrp="1"/>
          </p:cNvSpPr>
          <p:nvPr>
            <p:ph idx="1"/>
          </p:nvPr>
        </p:nvSpPr>
        <p:spPr/>
        <p:txBody>
          <a:bodyPr/>
          <a:lstStyle/>
          <a:p>
            <a:r>
              <a:rPr lang="en-US" dirty="0"/>
              <a:t>Some of the other characteristics associated with the high resistance capacity of endospores include:</a:t>
            </a:r>
          </a:p>
          <a:p>
            <a:pPr lvl="1"/>
            <a:r>
              <a:rPr lang="en-US" dirty="0" smtClean="0"/>
              <a:t>High </a:t>
            </a:r>
            <a:r>
              <a:rPr lang="en-US" dirty="0" err="1"/>
              <a:t>dipicolinic</a:t>
            </a:r>
            <a:r>
              <a:rPr lang="en-US" dirty="0"/>
              <a:t> acid content</a:t>
            </a:r>
          </a:p>
          <a:p>
            <a:pPr lvl="1"/>
            <a:r>
              <a:rPr lang="en-US" dirty="0"/>
              <a:t>High calcium concentration</a:t>
            </a:r>
          </a:p>
          <a:p>
            <a:pPr lvl="1"/>
            <a:r>
              <a:rPr lang="en-US" dirty="0"/>
              <a:t>High amounts of SASP (small acid soluble DNA binding proteins)</a:t>
            </a:r>
          </a:p>
          <a:p>
            <a:endParaRPr lang="en-US" dirty="0"/>
          </a:p>
        </p:txBody>
      </p:sp>
    </p:spTree>
    <p:extLst>
      <p:ext uri="{BB962C8B-B14F-4D97-AF65-F5344CB8AC3E}">
        <p14:creationId xmlns:p14="http://schemas.microsoft.com/office/powerpoint/2010/main" val="1196262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Bacteria</a:t>
            </a:r>
            <a:endParaRPr lang="en-US" dirty="0"/>
          </a:p>
        </p:txBody>
      </p:sp>
      <p:sp>
        <p:nvSpPr>
          <p:cNvPr id="3" name="Content Placeholder 2"/>
          <p:cNvSpPr>
            <a:spLocks noGrp="1"/>
          </p:cNvSpPr>
          <p:nvPr>
            <p:ph idx="1"/>
          </p:nvPr>
        </p:nvSpPr>
        <p:spPr/>
        <p:txBody>
          <a:bodyPr/>
          <a:lstStyle/>
          <a:p>
            <a:r>
              <a:rPr lang="en-US" dirty="0"/>
              <a:t>Although unfavorable conditions such as diminishing sources of nutrition play an important role in sporulation, in that they trigger the process, sporulation does not necessarily start taking place right away. Rather, the bacteria will start by trying to move to an area with favorable conditions.</a:t>
            </a:r>
          </a:p>
        </p:txBody>
      </p:sp>
    </p:spTree>
    <p:extLst>
      <p:ext uri="{BB962C8B-B14F-4D97-AF65-F5344CB8AC3E}">
        <p14:creationId xmlns:p14="http://schemas.microsoft.com/office/powerpoint/2010/main" val="120269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Bacteria</a:t>
            </a:r>
            <a:endParaRPr lang="en-US" dirty="0"/>
          </a:p>
        </p:txBody>
      </p:sp>
      <p:sp>
        <p:nvSpPr>
          <p:cNvPr id="3" name="Content Placeholder 2"/>
          <p:cNvSpPr>
            <a:spLocks noGrp="1"/>
          </p:cNvSpPr>
          <p:nvPr>
            <p:ph idx="1"/>
          </p:nvPr>
        </p:nvSpPr>
        <p:spPr/>
        <p:txBody>
          <a:bodyPr/>
          <a:lstStyle/>
          <a:p>
            <a:r>
              <a:rPr lang="en-US" dirty="0"/>
              <a:t>For instance, in the event that food sources diminish, the bacteria, using such structures will attempt to move to a new location through such processes as chemotaxis. Other mechanisms to survive may involve an attempt to adapt to the new conditions or changing their mode of reproduction among others. Therefore, sporulation occurs as the last survival strategy. Before the cell commits to sporulation, several conditions must be met</a:t>
            </a:r>
            <a:r>
              <a:rPr lang="en-US" dirty="0" smtClean="0"/>
              <a:t>.</a:t>
            </a:r>
          </a:p>
          <a:p>
            <a:r>
              <a:rPr lang="en-US" dirty="0"/>
              <a:t>These include:</a:t>
            </a:r>
          </a:p>
          <a:p>
            <a:pPr lvl="1"/>
            <a:r>
              <a:rPr lang="en-US" dirty="0"/>
              <a:t>Chromosome integrity</a:t>
            </a:r>
          </a:p>
          <a:p>
            <a:pPr lvl="1"/>
            <a:r>
              <a:rPr lang="en-US" dirty="0"/>
              <a:t>Functional Krebs cycle</a:t>
            </a:r>
          </a:p>
          <a:p>
            <a:endParaRPr lang="en-US" dirty="0"/>
          </a:p>
        </p:txBody>
      </p:sp>
    </p:spTree>
    <p:extLst>
      <p:ext uri="{BB962C8B-B14F-4D97-AF65-F5344CB8AC3E}">
        <p14:creationId xmlns:p14="http://schemas.microsoft.com/office/powerpoint/2010/main" val="4176155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Sporulation in Bacillus subtilis in </a:t>
            </a:r>
            <a:r>
              <a:rPr lang="en-US" dirty="0" smtClean="0"/>
              <a:t>stages</a:t>
            </a:r>
            <a:endParaRPr lang="en-US" dirty="0"/>
          </a:p>
        </p:txBody>
      </p:sp>
      <p:pic>
        <p:nvPicPr>
          <p:cNvPr id="1026" name="Picture 2" descr="https://www.microscopemaster.com/images/Sporulation_in_Bacillus_subtilis.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45669" y="2859087"/>
            <a:ext cx="4876800"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028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Basic </a:t>
            </a:r>
            <a:r>
              <a:rPr lang="en-US" dirty="0"/>
              <a:t>mode of sporulation of </a:t>
            </a:r>
            <a:r>
              <a:rPr lang="en-US" i="1" dirty="0"/>
              <a:t>Bacillus subtilis</a:t>
            </a:r>
          </a:p>
        </p:txBody>
      </p:sp>
      <p:sp>
        <p:nvSpPr>
          <p:cNvPr id="3" name="Content Placeholder 2"/>
          <p:cNvSpPr>
            <a:spLocks noGrp="1"/>
          </p:cNvSpPr>
          <p:nvPr>
            <p:ph idx="1"/>
          </p:nvPr>
        </p:nvSpPr>
        <p:spPr/>
        <p:txBody>
          <a:bodyPr/>
          <a:lstStyle/>
          <a:p>
            <a:r>
              <a:rPr lang="en-US" b="1" dirty="0"/>
              <a:t>The end of vegetative growth</a:t>
            </a:r>
            <a:endParaRPr lang="en-US" dirty="0"/>
          </a:p>
          <a:p>
            <a:r>
              <a:rPr lang="en-US" dirty="0" err="1"/>
              <a:t>Phosphorelay</a:t>
            </a:r>
            <a:r>
              <a:rPr lang="en-US" dirty="0"/>
              <a:t> system (consisting of a number of kinases (histidine kinases)) transmit information regarding the environmental conditions and conditions of the cell to the Spo0A (master transcriptional regulator) thus activating it - This phase also plays an important role in determining the state of phosphorylation of the intercellular pool of the master transcriptional regulator</a:t>
            </a:r>
          </a:p>
          <a:p>
            <a:endParaRPr lang="en-US" dirty="0"/>
          </a:p>
        </p:txBody>
      </p:sp>
    </p:spTree>
    <p:extLst>
      <p:ext uri="{BB962C8B-B14F-4D97-AF65-F5344CB8AC3E}">
        <p14:creationId xmlns:p14="http://schemas.microsoft.com/office/powerpoint/2010/main" val="2091035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 of sporulation of </a:t>
            </a:r>
            <a:r>
              <a:rPr lang="en-US" i="1" dirty="0" smtClean="0"/>
              <a:t>Bacillus subtilis</a:t>
            </a:r>
            <a:endParaRPr lang="en-US" dirty="0"/>
          </a:p>
        </p:txBody>
      </p:sp>
      <p:sp>
        <p:nvSpPr>
          <p:cNvPr id="3" name="Content Placeholder 2"/>
          <p:cNvSpPr>
            <a:spLocks noGrp="1"/>
          </p:cNvSpPr>
          <p:nvPr>
            <p:ph idx="1"/>
          </p:nvPr>
        </p:nvSpPr>
        <p:spPr/>
        <p:txBody>
          <a:bodyPr/>
          <a:lstStyle/>
          <a:p>
            <a:r>
              <a:rPr lang="en-US" dirty="0"/>
              <a:t>* Here, Spo0A with a </a:t>
            </a:r>
            <a:r>
              <a:rPr lang="en-US" dirty="0" err="1"/>
              <a:t>phosphyl</a:t>
            </a:r>
            <a:r>
              <a:rPr lang="en-US" dirty="0"/>
              <a:t> group play an important role in regulating expression of about 121 genes some of which are involved in sporulation - High levels of Spo0A~P promote the process while low levels result in the formation of biofilm.</a:t>
            </a:r>
          </a:p>
        </p:txBody>
      </p:sp>
    </p:spTree>
    <p:extLst>
      <p:ext uri="{BB962C8B-B14F-4D97-AF65-F5344CB8AC3E}">
        <p14:creationId xmlns:p14="http://schemas.microsoft.com/office/powerpoint/2010/main" val="818714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 of sporulation of </a:t>
            </a:r>
            <a:r>
              <a:rPr lang="en-US" i="1" dirty="0" smtClean="0"/>
              <a:t>Bacillus subtilis</a:t>
            </a:r>
            <a:endParaRPr lang="en-US" dirty="0"/>
          </a:p>
        </p:txBody>
      </p:sp>
      <p:sp>
        <p:nvSpPr>
          <p:cNvPr id="3" name="Content Placeholder 2"/>
          <p:cNvSpPr>
            <a:spLocks noGrp="1"/>
          </p:cNvSpPr>
          <p:nvPr>
            <p:ph idx="1"/>
          </p:nvPr>
        </p:nvSpPr>
        <p:spPr/>
        <p:txBody>
          <a:bodyPr/>
          <a:lstStyle/>
          <a:p>
            <a:r>
              <a:rPr lang="en-US" b="1" u="sng" dirty="0"/>
              <a:t>Stage 1</a:t>
            </a:r>
            <a:r>
              <a:rPr lang="en-US" b="1" dirty="0"/>
              <a:t>:</a:t>
            </a:r>
            <a:r>
              <a:rPr lang="en-US" dirty="0"/>
              <a:t> Axial </a:t>
            </a:r>
            <a:r>
              <a:rPr lang="en-US" dirty="0" err="1"/>
              <a:t>filamentation</a:t>
            </a:r>
            <a:r>
              <a:rPr lang="en-US" dirty="0"/>
              <a:t> and chromosome division - Activation of the master transcriptional regulator is followed by chromosome replication with each chromosome moving to the opposite poles of the cell – One of the chromosomes remains in the mother cell while the other is contained in the </a:t>
            </a:r>
            <a:r>
              <a:rPr lang="en-US" dirty="0" err="1"/>
              <a:t>forespore</a:t>
            </a:r>
            <a:endParaRPr lang="en-US" dirty="0"/>
          </a:p>
        </p:txBody>
      </p:sp>
    </p:spTree>
    <p:extLst>
      <p:ext uri="{BB962C8B-B14F-4D97-AF65-F5344CB8AC3E}">
        <p14:creationId xmlns:p14="http://schemas.microsoft.com/office/powerpoint/2010/main" val="225399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Sporulation</a:t>
            </a:r>
            <a:endParaRPr lang="en-US" dirty="0"/>
          </a:p>
        </p:txBody>
      </p:sp>
      <p:sp>
        <p:nvSpPr>
          <p:cNvPr id="3" name="Content Placeholder 2"/>
          <p:cNvSpPr>
            <a:spLocks noGrp="1"/>
          </p:cNvSpPr>
          <p:nvPr>
            <p:ph idx="1"/>
          </p:nvPr>
        </p:nvSpPr>
        <p:spPr/>
        <p:txBody>
          <a:bodyPr/>
          <a:lstStyle/>
          <a:p>
            <a:r>
              <a:rPr lang="en-US" b="1" dirty="0"/>
              <a:t>Definition, Process, Examples</a:t>
            </a:r>
            <a:br>
              <a:rPr lang="en-US" b="1" dirty="0"/>
            </a:br>
            <a:r>
              <a:rPr lang="en-US" b="1" dirty="0"/>
              <a:t>Bacteria</a:t>
            </a:r>
            <a:r>
              <a:rPr lang="en-US" b="1" dirty="0" smtClean="0"/>
              <a:t>, Fungi,</a:t>
            </a:r>
            <a:r>
              <a:rPr lang="en-US" b="1" dirty="0"/>
              <a:t> </a:t>
            </a:r>
            <a:r>
              <a:rPr lang="en-US" b="1" dirty="0" smtClean="0"/>
              <a:t>Amoeba</a:t>
            </a:r>
            <a:endParaRPr lang="en-US" b="1" dirty="0"/>
          </a:p>
          <a:p>
            <a:endParaRPr lang="en-US" dirty="0"/>
          </a:p>
        </p:txBody>
      </p:sp>
    </p:spTree>
    <p:extLst>
      <p:ext uri="{BB962C8B-B14F-4D97-AF65-F5344CB8AC3E}">
        <p14:creationId xmlns:p14="http://schemas.microsoft.com/office/powerpoint/2010/main" val="3439461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 of sporulation of </a:t>
            </a:r>
            <a:r>
              <a:rPr lang="en-US" i="1" dirty="0" smtClean="0"/>
              <a:t>Bacillus subtilis</a:t>
            </a:r>
            <a:endParaRPr lang="en-US" dirty="0"/>
          </a:p>
        </p:txBody>
      </p:sp>
      <p:sp>
        <p:nvSpPr>
          <p:cNvPr id="3" name="Content Placeholder 2"/>
          <p:cNvSpPr>
            <a:spLocks noGrp="1"/>
          </p:cNvSpPr>
          <p:nvPr>
            <p:ph idx="1"/>
          </p:nvPr>
        </p:nvSpPr>
        <p:spPr/>
        <p:txBody>
          <a:bodyPr/>
          <a:lstStyle/>
          <a:p>
            <a:r>
              <a:rPr lang="en-US" b="1" u="sng" dirty="0"/>
              <a:t>Stage II</a:t>
            </a:r>
            <a:r>
              <a:rPr lang="en-US" b="1" dirty="0"/>
              <a:t>:</a:t>
            </a:r>
            <a:r>
              <a:rPr lang="en-US" dirty="0"/>
              <a:t> Asymmetric </a:t>
            </a:r>
            <a:r>
              <a:rPr lang="en-US" dirty="0" err="1"/>
              <a:t>septation</a:t>
            </a:r>
            <a:r>
              <a:rPr lang="en-US" dirty="0"/>
              <a:t> - Origin-proximal regions of the cell are tethered to the opposite poles of the cell</a:t>
            </a:r>
          </a:p>
          <a:p>
            <a:r>
              <a:rPr lang="en-US" dirty="0"/>
              <a:t>Chromosomal DNA stretch forming axial filaments</a:t>
            </a:r>
          </a:p>
          <a:p>
            <a:endParaRPr lang="en-US" dirty="0"/>
          </a:p>
        </p:txBody>
      </p:sp>
    </p:spTree>
    <p:extLst>
      <p:ext uri="{BB962C8B-B14F-4D97-AF65-F5344CB8AC3E}">
        <p14:creationId xmlns:p14="http://schemas.microsoft.com/office/powerpoint/2010/main" val="3143246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 of sporulation of </a:t>
            </a:r>
            <a:r>
              <a:rPr lang="en-US" i="1" dirty="0" smtClean="0"/>
              <a:t>Bacillus subtilis</a:t>
            </a:r>
            <a:endParaRPr lang="en-US" dirty="0"/>
          </a:p>
        </p:txBody>
      </p:sp>
      <p:sp>
        <p:nvSpPr>
          <p:cNvPr id="3" name="Content Placeholder 2"/>
          <p:cNvSpPr>
            <a:spLocks noGrp="1"/>
          </p:cNvSpPr>
          <p:nvPr>
            <p:ph idx="1"/>
          </p:nvPr>
        </p:nvSpPr>
        <p:spPr/>
        <p:txBody>
          <a:bodyPr/>
          <a:lstStyle/>
          <a:p>
            <a:r>
              <a:rPr lang="en-US" b="1" u="sng" dirty="0"/>
              <a:t>Stage III: Engulfment</a:t>
            </a:r>
            <a:r>
              <a:rPr lang="en-US" dirty="0"/>
              <a:t> - As the cell divides, 30 percent of the origin-proximal portion containing chromosome is covered. This is known as the </a:t>
            </a:r>
            <a:r>
              <a:rPr lang="en-US" dirty="0" err="1"/>
              <a:t>forespore</a:t>
            </a:r>
            <a:r>
              <a:rPr lang="en-US" dirty="0"/>
              <a:t> – A section of the cell containing chromosome is engulfed by a membrane as the </a:t>
            </a:r>
            <a:r>
              <a:rPr lang="en-US" dirty="0" err="1"/>
              <a:t>peptidogycan</a:t>
            </a:r>
            <a:r>
              <a:rPr lang="en-US" dirty="0"/>
              <a:t> is synthesized. </a:t>
            </a:r>
          </a:p>
        </p:txBody>
      </p:sp>
    </p:spTree>
    <p:extLst>
      <p:ext uri="{BB962C8B-B14F-4D97-AF65-F5344CB8AC3E}">
        <p14:creationId xmlns:p14="http://schemas.microsoft.com/office/powerpoint/2010/main" val="3492166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 of sporulation of </a:t>
            </a:r>
            <a:r>
              <a:rPr lang="en-US" i="1" dirty="0" smtClean="0"/>
              <a:t>Bacillus subtilis</a:t>
            </a:r>
            <a:endParaRPr lang="en-US" dirty="0"/>
          </a:p>
        </p:txBody>
      </p:sp>
      <p:sp>
        <p:nvSpPr>
          <p:cNvPr id="3" name="Content Placeholder 2"/>
          <p:cNvSpPr>
            <a:spLocks noGrp="1"/>
          </p:cNvSpPr>
          <p:nvPr>
            <p:ph idx="1"/>
          </p:nvPr>
        </p:nvSpPr>
        <p:spPr/>
        <p:txBody>
          <a:bodyPr/>
          <a:lstStyle/>
          <a:p>
            <a:r>
              <a:rPr lang="en-US" b="1" u="sng" dirty="0"/>
              <a:t>Stage IV-V: Cortex and Coat assembly</a:t>
            </a:r>
            <a:r>
              <a:rPr lang="en-US" dirty="0"/>
              <a:t> - Synthesis of the peptidoglycan cortex followed by formation of </a:t>
            </a:r>
            <a:r>
              <a:rPr lang="en-US" dirty="0" err="1"/>
              <a:t>proteinaceous</a:t>
            </a:r>
            <a:r>
              <a:rPr lang="en-US" dirty="0"/>
              <a:t> spore coat: In this stage, the spore (mature) is enclosed in two different layers that include the outer coat consisting of different types of proteins and the cortex that consists of a special type of peptidoglycan.</a:t>
            </a:r>
          </a:p>
        </p:txBody>
      </p:sp>
    </p:spTree>
    <p:extLst>
      <p:ext uri="{BB962C8B-B14F-4D97-AF65-F5344CB8AC3E}">
        <p14:creationId xmlns:p14="http://schemas.microsoft.com/office/powerpoint/2010/main" val="1710032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 of sporulation of </a:t>
            </a:r>
            <a:r>
              <a:rPr lang="en-US" i="1" dirty="0" smtClean="0"/>
              <a:t>Bacillus subtilis</a:t>
            </a:r>
            <a:endParaRPr lang="en-US" dirty="0"/>
          </a:p>
        </p:txBody>
      </p:sp>
      <p:sp>
        <p:nvSpPr>
          <p:cNvPr id="3" name="Content Placeholder 2"/>
          <p:cNvSpPr>
            <a:spLocks noGrp="1"/>
          </p:cNvSpPr>
          <p:nvPr>
            <p:ph idx="1"/>
          </p:nvPr>
        </p:nvSpPr>
        <p:spPr/>
        <p:txBody>
          <a:bodyPr/>
          <a:lstStyle/>
          <a:p>
            <a:r>
              <a:rPr lang="en-US" b="1" u="sng" dirty="0"/>
              <a:t>Lysis of the mother cell</a:t>
            </a:r>
            <a:r>
              <a:rPr lang="en-US" dirty="0"/>
              <a:t> - The mother cell undergoes lysis/disintegration. Some material from the mother cell may be used to build on the spore coat.</a:t>
            </a:r>
          </a:p>
        </p:txBody>
      </p:sp>
    </p:spTree>
    <p:extLst>
      <p:ext uri="{BB962C8B-B14F-4D97-AF65-F5344CB8AC3E}">
        <p14:creationId xmlns:p14="http://schemas.microsoft.com/office/powerpoint/2010/main" val="4204985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 of sporulation of </a:t>
            </a:r>
            <a:r>
              <a:rPr lang="en-US" i="1" dirty="0" smtClean="0"/>
              <a:t>Bacillus subtilis</a:t>
            </a:r>
            <a:endParaRPr lang="en-US" dirty="0"/>
          </a:p>
        </p:txBody>
      </p:sp>
      <p:sp>
        <p:nvSpPr>
          <p:cNvPr id="3" name="Content Placeholder 2"/>
          <p:cNvSpPr>
            <a:spLocks noGrp="1"/>
          </p:cNvSpPr>
          <p:nvPr>
            <p:ph idx="1"/>
          </p:nvPr>
        </p:nvSpPr>
        <p:spPr/>
        <p:txBody>
          <a:bodyPr/>
          <a:lstStyle/>
          <a:p>
            <a:r>
              <a:rPr lang="en-US" b="1" u="sng" dirty="0"/>
              <a:t>Spore release</a:t>
            </a:r>
            <a:r>
              <a:rPr lang="en-US" dirty="0"/>
              <a:t> - Mature spores are released into the environment and are capable of surviving high temperatures, certain chemicals that can destroy the vegetative cell and radiation among other extreme environments. Once environmental conditions improve, the spore can germinate as the organism returns to the original vegetative growth.</a:t>
            </a:r>
          </a:p>
          <a:p>
            <a:r>
              <a:rPr lang="en-US" b="1" dirty="0"/>
              <a:t>*</a:t>
            </a:r>
            <a:r>
              <a:rPr lang="en-US" dirty="0"/>
              <a:t> Mutation has been shown to result in the production of twin endospores (two viable spores). Some mutations may also produce more than two endospores.</a:t>
            </a:r>
          </a:p>
          <a:p>
            <a:endParaRPr lang="en-US" dirty="0"/>
          </a:p>
        </p:txBody>
      </p:sp>
    </p:spTree>
    <p:extLst>
      <p:ext uri="{BB962C8B-B14F-4D97-AF65-F5344CB8AC3E}">
        <p14:creationId xmlns:p14="http://schemas.microsoft.com/office/powerpoint/2010/main" val="2894197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Sporulation of </a:t>
            </a:r>
            <a:r>
              <a:rPr lang="en-US" b="1" u="sng" dirty="0" smtClean="0"/>
              <a:t>Fungi</a:t>
            </a:r>
            <a:endParaRPr lang="en-US" dirty="0"/>
          </a:p>
        </p:txBody>
      </p:sp>
      <p:sp>
        <p:nvSpPr>
          <p:cNvPr id="3" name="Content Placeholder 2"/>
          <p:cNvSpPr>
            <a:spLocks noGrp="1"/>
          </p:cNvSpPr>
          <p:nvPr>
            <p:ph idx="1"/>
          </p:nvPr>
        </p:nvSpPr>
        <p:spPr/>
        <p:txBody>
          <a:bodyPr/>
          <a:lstStyle/>
          <a:p>
            <a:r>
              <a:rPr lang="en-US" dirty="0"/>
              <a:t>Fungi are some of the most studied spore-producing organisms in the world. They produce a wide variety of spores that significantly vary in size, shape and other surface features that suit their environment (for dispersal </a:t>
            </a:r>
            <a:r>
              <a:rPr lang="en-US" dirty="0" err="1"/>
              <a:t>etc</a:t>
            </a:r>
            <a:r>
              <a:rPr lang="en-US" dirty="0" smtClean="0"/>
              <a:t>).</a:t>
            </a:r>
          </a:p>
          <a:p>
            <a:r>
              <a:rPr lang="en-US" dirty="0"/>
              <a:t>Whereas the spores produced sexually (through meiosis) remain dormant for survival (e.g. </a:t>
            </a:r>
            <a:r>
              <a:rPr lang="en-US" dirty="0" err="1"/>
              <a:t>ascospores</a:t>
            </a:r>
            <a:r>
              <a:rPr lang="en-US" dirty="0"/>
              <a:t>), those that are produced asexually (</a:t>
            </a:r>
            <a:r>
              <a:rPr lang="en-US" dirty="0" err="1"/>
              <a:t>mitospores</a:t>
            </a:r>
            <a:r>
              <a:rPr lang="en-US" dirty="0"/>
              <a:t>) are for dispersal.</a:t>
            </a:r>
          </a:p>
        </p:txBody>
      </p:sp>
    </p:spTree>
    <p:extLst>
      <p:ext uri="{BB962C8B-B14F-4D97-AF65-F5344CB8AC3E}">
        <p14:creationId xmlns:p14="http://schemas.microsoft.com/office/powerpoint/2010/main" val="1004568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of Fungi</a:t>
            </a:r>
            <a:endParaRPr lang="en-US" dirty="0"/>
          </a:p>
        </p:txBody>
      </p:sp>
      <p:sp>
        <p:nvSpPr>
          <p:cNvPr id="3" name="Content Placeholder 2"/>
          <p:cNvSpPr>
            <a:spLocks noGrp="1"/>
          </p:cNvSpPr>
          <p:nvPr>
            <p:ph idx="1"/>
          </p:nvPr>
        </p:nvSpPr>
        <p:spPr/>
        <p:txBody>
          <a:bodyPr/>
          <a:lstStyle/>
          <a:p>
            <a:r>
              <a:rPr lang="en-US" dirty="0"/>
              <a:t>Produced through mitosis, asexual spores are released in high numbers and are genetically identical. This allows them to play an important role in reproduction when they land on the appropriate substrate in the environment following dispersal.</a:t>
            </a:r>
          </a:p>
          <a:p>
            <a:r>
              <a:rPr lang="en-US" dirty="0"/>
              <a:t>* </a:t>
            </a:r>
            <a:r>
              <a:rPr lang="en-US" b="1" dirty="0" err="1"/>
              <a:t>Chlamydospore</a:t>
            </a:r>
            <a:r>
              <a:rPr lang="en-US" dirty="0"/>
              <a:t> - This is a type of fungal spore that develops from the hyphal structures during unfavorable conditions. </a:t>
            </a:r>
            <a:r>
              <a:rPr lang="en-US" dirty="0" err="1"/>
              <a:t>Chlamydospores</a:t>
            </a:r>
            <a:r>
              <a:rPr lang="en-US" dirty="0"/>
              <a:t> are characterized by a thick, </a:t>
            </a:r>
            <a:r>
              <a:rPr lang="en-US" dirty="0" err="1"/>
              <a:t>melanized</a:t>
            </a:r>
            <a:r>
              <a:rPr lang="en-US" dirty="0"/>
              <a:t> wall that protects the contents of the spore.</a:t>
            </a:r>
          </a:p>
          <a:p>
            <a:r>
              <a:rPr lang="en-US" dirty="0"/>
              <a:t>Different types of fungi may produce different types of spores.</a:t>
            </a:r>
          </a:p>
          <a:p>
            <a:endParaRPr lang="en-US" dirty="0"/>
          </a:p>
        </p:txBody>
      </p:sp>
    </p:spTree>
    <p:extLst>
      <p:ext uri="{BB962C8B-B14F-4D97-AF65-F5344CB8AC3E}">
        <p14:creationId xmlns:p14="http://schemas.microsoft.com/office/powerpoint/2010/main" val="250859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groups of fungi and the type of spores they produce</a:t>
            </a:r>
            <a:endParaRPr lang="en-US" dirty="0"/>
          </a:p>
        </p:txBody>
      </p:sp>
      <p:sp>
        <p:nvSpPr>
          <p:cNvPr id="3" name="Content Placeholder 2"/>
          <p:cNvSpPr>
            <a:spLocks noGrp="1"/>
          </p:cNvSpPr>
          <p:nvPr>
            <p:ph idx="1"/>
          </p:nvPr>
        </p:nvSpPr>
        <p:spPr/>
        <p:txBody>
          <a:bodyPr/>
          <a:lstStyle/>
          <a:p>
            <a:r>
              <a:rPr lang="en-US" dirty="0"/>
              <a:t>The following are some of the main groups of fungi and the type of spores they produce:</a:t>
            </a:r>
          </a:p>
          <a:p>
            <a:r>
              <a:rPr lang="en-US" b="1" dirty="0"/>
              <a:t>· </a:t>
            </a:r>
            <a:r>
              <a:rPr lang="en-US" dirty="0" err="1"/>
              <a:t>Zygomycota</a:t>
            </a:r>
            <a:r>
              <a:rPr lang="en-US" dirty="0"/>
              <a:t> - Members of </a:t>
            </a:r>
            <a:r>
              <a:rPr lang="en-US" dirty="0" err="1"/>
              <a:t>Zygomycota</a:t>
            </a:r>
            <a:r>
              <a:rPr lang="en-US" dirty="0"/>
              <a:t> are known as </a:t>
            </a:r>
            <a:r>
              <a:rPr lang="en-US" dirty="0" err="1"/>
              <a:t>zygomeycetes</a:t>
            </a:r>
            <a:r>
              <a:rPr lang="en-US" dirty="0"/>
              <a:t>. They produce both sexual (</a:t>
            </a:r>
            <a:r>
              <a:rPr lang="en-US" dirty="0" err="1"/>
              <a:t>zygospores</a:t>
            </a:r>
            <a:r>
              <a:rPr lang="en-US" dirty="0"/>
              <a:t>) and asexual (</a:t>
            </a:r>
            <a:r>
              <a:rPr lang="en-US" dirty="0" err="1"/>
              <a:t>sporangiospores</a:t>
            </a:r>
            <a:r>
              <a:rPr lang="en-US" dirty="0"/>
              <a:t>) spores.</a:t>
            </a:r>
          </a:p>
          <a:p>
            <a:r>
              <a:rPr lang="en-US" b="1" dirty="0"/>
              <a:t>· </a:t>
            </a:r>
            <a:r>
              <a:rPr lang="en-US" dirty="0"/>
              <a:t>Ascomycota - Ascomycetes also produce both sexual (</a:t>
            </a:r>
            <a:r>
              <a:rPr lang="en-US" dirty="0" err="1"/>
              <a:t>ascospores</a:t>
            </a:r>
            <a:r>
              <a:rPr lang="en-US" dirty="0"/>
              <a:t>) and asexual (conidia) spores.</a:t>
            </a:r>
          </a:p>
          <a:p>
            <a:r>
              <a:rPr lang="en-US" b="1" dirty="0"/>
              <a:t>· </a:t>
            </a:r>
            <a:r>
              <a:rPr lang="en-US" dirty="0"/>
              <a:t>Basidiomycota - Compared to the other groups of fungi, </a:t>
            </a:r>
            <a:r>
              <a:rPr lang="en-US" dirty="0" err="1"/>
              <a:t>basidiomyecetes</a:t>
            </a:r>
            <a:r>
              <a:rPr lang="en-US" dirty="0"/>
              <a:t> are largely known to produce sexual spores that are known as </a:t>
            </a:r>
            <a:r>
              <a:rPr lang="en-US" dirty="0" err="1"/>
              <a:t>basidiospores</a:t>
            </a:r>
            <a:r>
              <a:rPr lang="en-US" dirty="0"/>
              <a:t>.</a:t>
            </a:r>
          </a:p>
          <a:p>
            <a:endParaRPr lang="en-US" dirty="0"/>
          </a:p>
        </p:txBody>
      </p:sp>
    </p:spTree>
    <p:extLst>
      <p:ext uri="{BB962C8B-B14F-4D97-AF65-F5344CB8AC3E}">
        <p14:creationId xmlns:p14="http://schemas.microsoft.com/office/powerpoint/2010/main" val="1792144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Sporulation Process in Yeast (Saccharomyces cerevisiae</a:t>
            </a:r>
            <a:r>
              <a:rPr lang="en-US" b="1" u="sng" dirty="0" smtClean="0"/>
              <a:t>)</a:t>
            </a:r>
            <a:endParaRPr lang="en-US" dirty="0"/>
          </a:p>
        </p:txBody>
      </p:sp>
      <p:pic>
        <p:nvPicPr>
          <p:cNvPr id="2050" name="Picture 2" descr="File:Budding yeast Lifecycle.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026569" y="2297112"/>
            <a:ext cx="5715000"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333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lstStyle/>
          <a:p>
            <a:r>
              <a:rPr lang="en-US" b="1" dirty="0"/>
              <a:t>*</a:t>
            </a:r>
            <a:r>
              <a:rPr lang="en-US" dirty="0"/>
              <a:t> Saccharomyces cerevisiae is also known as Brewer's yeast and is used for brewing, baking and winemaking</a:t>
            </a:r>
            <a:br>
              <a:rPr lang="en-US" dirty="0"/>
            </a:br>
            <a:endParaRPr lang="en-US" dirty="0"/>
          </a:p>
          <a:p>
            <a:r>
              <a:rPr lang="en-US" dirty="0"/>
              <a:t>As with bacteria (Gram-positive bacteria), fungi do not necessarily start forming spores when environmental conditions change. Rather, they attempt to adjust to the new conditions through a number of strategies.</a:t>
            </a:r>
          </a:p>
          <a:p>
            <a:endParaRPr lang="en-US" dirty="0"/>
          </a:p>
        </p:txBody>
      </p:sp>
    </p:spTree>
    <p:extLst>
      <p:ext uri="{BB962C8B-B14F-4D97-AF65-F5344CB8AC3E}">
        <p14:creationId xmlns:p14="http://schemas.microsoft.com/office/powerpoint/2010/main" val="378291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What is Sporulation</a:t>
            </a:r>
            <a:r>
              <a:rPr lang="en-US" b="1" dirty="0" smtClean="0"/>
              <a:t>?</a:t>
            </a:r>
            <a:endParaRPr lang="en-US" dirty="0"/>
          </a:p>
        </p:txBody>
      </p:sp>
      <p:sp>
        <p:nvSpPr>
          <p:cNvPr id="3" name="Content Placeholder 2"/>
          <p:cNvSpPr>
            <a:spLocks noGrp="1"/>
          </p:cNvSpPr>
          <p:nvPr>
            <p:ph idx="1"/>
          </p:nvPr>
        </p:nvSpPr>
        <p:spPr/>
        <p:txBody>
          <a:bodyPr/>
          <a:lstStyle/>
          <a:p>
            <a:r>
              <a:rPr lang="en-US" dirty="0"/>
              <a:t>Essentially, sporulation refers to the formation of spores from vegetative cells during unfavorable environmental conditions. As such, it may be described as an adaptive response that allows the organism to survive given adverse conditions (radiation, extreme heat or cold, lack of nutrition </a:t>
            </a:r>
            <a:r>
              <a:rPr lang="en-US" dirty="0" err="1"/>
              <a:t>etc</a:t>
            </a:r>
            <a:r>
              <a:rPr lang="en-US" dirty="0"/>
              <a:t>).</a:t>
            </a:r>
          </a:p>
        </p:txBody>
      </p:sp>
    </p:spTree>
    <p:extLst>
      <p:ext uri="{BB962C8B-B14F-4D97-AF65-F5344CB8AC3E}">
        <p14:creationId xmlns:p14="http://schemas.microsoft.com/office/powerpoint/2010/main" val="1935875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lstStyle/>
          <a:p>
            <a:r>
              <a:rPr lang="en-US" dirty="0"/>
              <a:t>When nitrogen sources diminish, Saccharomyces cerevisiae may respond by going into a stationary phase or modifying their morphology. However, in the event that unfavorable conditions persist, spore formation becomes necessary. This involves a process known as meiosis.</a:t>
            </a:r>
          </a:p>
        </p:txBody>
      </p:sp>
    </p:spTree>
    <p:extLst>
      <p:ext uri="{BB962C8B-B14F-4D97-AF65-F5344CB8AC3E}">
        <p14:creationId xmlns:p14="http://schemas.microsoft.com/office/powerpoint/2010/main" val="372653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lstStyle/>
          <a:p>
            <a:r>
              <a:rPr lang="en-US" b="1" u="sng" dirty="0"/>
              <a:t>Early Phase</a:t>
            </a:r>
            <a:r>
              <a:rPr lang="en-US" dirty="0"/>
              <a:t/>
            </a:r>
            <a:br>
              <a:rPr lang="en-US" dirty="0"/>
            </a:br>
            <a:endParaRPr lang="en-US" dirty="0"/>
          </a:p>
          <a:p>
            <a:r>
              <a:rPr lang="en-US" dirty="0"/>
              <a:t>During unfavorable conditions, the organism responds by entering the early phase (first phase of sporulation) of sporulation. During this phase, cell division processes shift from the mitotic cycle in G1 (An interphase stage) and enter the S phase in meiosis.</a:t>
            </a:r>
          </a:p>
          <a:p>
            <a:endParaRPr lang="en-US" dirty="0"/>
          </a:p>
        </p:txBody>
      </p:sp>
    </p:spTree>
    <p:extLst>
      <p:ext uri="{BB962C8B-B14F-4D97-AF65-F5344CB8AC3E}">
        <p14:creationId xmlns:p14="http://schemas.microsoft.com/office/powerpoint/2010/main" val="2981947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lstStyle/>
          <a:p>
            <a:r>
              <a:rPr lang="en-US" dirty="0"/>
              <a:t>Some of the events that take place during early phase include:</a:t>
            </a:r>
          </a:p>
          <a:p>
            <a:pPr marL="0" indent="0">
              <a:buNone/>
            </a:pPr>
            <a:endParaRPr lang="en-US" dirty="0"/>
          </a:p>
          <a:p>
            <a:pPr lvl="1"/>
            <a:r>
              <a:rPr lang="en-US" dirty="0"/>
              <a:t>DNA replication</a:t>
            </a:r>
          </a:p>
          <a:p>
            <a:pPr lvl="1"/>
            <a:r>
              <a:rPr lang="en-US" dirty="0"/>
              <a:t>Homolog recombination and pairing (prophase)</a:t>
            </a:r>
          </a:p>
          <a:p>
            <a:pPr marL="0" indent="0">
              <a:buNone/>
            </a:pPr>
            <a:endParaRPr lang="en-US" dirty="0"/>
          </a:p>
          <a:p>
            <a:pPr marL="457200" lvl="1" indent="0">
              <a:buNone/>
            </a:pPr>
            <a:r>
              <a:rPr lang="en-US" b="1" dirty="0"/>
              <a:t>*</a:t>
            </a:r>
            <a:r>
              <a:rPr lang="en-US" dirty="0"/>
              <a:t> This phase is therefore largely characterized by changes in the machinery of the cell cycle as well as altered RNA processing.</a:t>
            </a:r>
          </a:p>
          <a:p>
            <a:endParaRPr lang="en-US" dirty="0"/>
          </a:p>
        </p:txBody>
      </p:sp>
    </p:spTree>
    <p:extLst>
      <p:ext uri="{BB962C8B-B14F-4D97-AF65-F5344CB8AC3E}">
        <p14:creationId xmlns:p14="http://schemas.microsoft.com/office/powerpoint/2010/main" val="3312010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lstStyle/>
          <a:p>
            <a:r>
              <a:rPr lang="en-US" b="1" u="sng" dirty="0"/>
              <a:t>Middle Phase </a:t>
            </a:r>
            <a:endParaRPr lang="en-US" dirty="0"/>
          </a:p>
          <a:p>
            <a:r>
              <a:rPr lang="en-US" dirty="0"/>
              <a:t>The middle phase is characterized by various cytological events. Here, the meiotic process results in the production of haploid nuclei (four) that form four new daughter cells. This involves the modification of the spindle pole bodies to contribute to the formation of </a:t>
            </a:r>
            <a:r>
              <a:rPr lang="en-US" dirty="0" err="1"/>
              <a:t>prospores</a:t>
            </a:r>
            <a:r>
              <a:rPr lang="en-US" dirty="0"/>
              <a:t> (membrane compartments).</a:t>
            </a:r>
          </a:p>
          <a:p>
            <a:endParaRPr lang="en-US" dirty="0"/>
          </a:p>
        </p:txBody>
      </p:sp>
    </p:spTree>
    <p:extLst>
      <p:ext uri="{BB962C8B-B14F-4D97-AF65-F5344CB8AC3E}">
        <p14:creationId xmlns:p14="http://schemas.microsoft.com/office/powerpoint/2010/main" val="1267112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normAutofit/>
          </a:bodyPr>
          <a:lstStyle/>
          <a:p>
            <a:r>
              <a:rPr lang="en-US" dirty="0"/>
              <a:t>Some of the other events that take place during this phase include:</a:t>
            </a:r>
          </a:p>
          <a:p>
            <a:pPr lvl="1"/>
            <a:r>
              <a:rPr lang="en-US" dirty="0" smtClean="0"/>
              <a:t>Post-Golgi </a:t>
            </a:r>
            <a:r>
              <a:rPr lang="en-US" dirty="0"/>
              <a:t>secretory vesicles are redirected to promote the regeneration and expansion of the new compartments</a:t>
            </a:r>
          </a:p>
          <a:p>
            <a:pPr lvl="1"/>
            <a:r>
              <a:rPr lang="en-US" dirty="0"/>
              <a:t>The </a:t>
            </a:r>
            <a:r>
              <a:rPr lang="en-US" dirty="0" err="1"/>
              <a:t>prospores</a:t>
            </a:r>
            <a:r>
              <a:rPr lang="en-US" dirty="0"/>
              <a:t> grow and engulf the nuclei</a:t>
            </a:r>
          </a:p>
          <a:p>
            <a:pPr lvl="1"/>
            <a:r>
              <a:rPr lang="en-US" dirty="0"/>
              <a:t>Other organelles move to the cytoplasmic space that lies between the nuclear membrane and the </a:t>
            </a:r>
            <a:r>
              <a:rPr lang="en-US" dirty="0" err="1"/>
              <a:t>prospores</a:t>
            </a:r>
            <a:endParaRPr lang="en-US" dirty="0"/>
          </a:p>
          <a:p>
            <a:pPr lvl="1"/>
            <a:r>
              <a:rPr lang="en-US" dirty="0"/>
              <a:t>The nucleus is completely separated from the cytoplasm of the mother cell</a:t>
            </a:r>
          </a:p>
          <a:p>
            <a:endParaRPr lang="en-US" dirty="0"/>
          </a:p>
        </p:txBody>
      </p:sp>
    </p:spTree>
    <p:extLst>
      <p:ext uri="{BB962C8B-B14F-4D97-AF65-F5344CB8AC3E}">
        <p14:creationId xmlns:p14="http://schemas.microsoft.com/office/powerpoint/2010/main" val="3874664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lstStyle/>
          <a:p>
            <a:r>
              <a:rPr lang="en-US" b="1" u="sng" dirty="0"/>
              <a:t>Late Phase</a:t>
            </a:r>
            <a:endParaRPr lang="en-US" dirty="0"/>
          </a:p>
          <a:p>
            <a:r>
              <a:rPr lang="en-US" dirty="0"/>
              <a:t>This is the last phase of sporulation and involves the following events:</a:t>
            </a:r>
          </a:p>
          <a:p>
            <a:pPr lvl="1"/>
            <a:r>
              <a:rPr lang="en-US" dirty="0"/>
              <a:t>The </a:t>
            </a:r>
            <a:r>
              <a:rPr lang="en-US" dirty="0" err="1"/>
              <a:t>prospore</a:t>
            </a:r>
            <a:r>
              <a:rPr lang="en-US" dirty="0"/>
              <a:t> membrane closes completely</a:t>
            </a:r>
          </a:p>
          <a:p>
            <a:pPr lvl="1"/>
            <a:r>
              <a:rPr lang="en-US" dirty="0"/>
              <a:t>A thick wall starts forming around the spores- This also contributes to the maturation of the spores</a:t>
            </a:r>
          </a:p>
          <a:p>
            <a:pPr lvl="1"/>
            <a:r>
              <a:rPr lang="en-US" dirty="0"/>
              <a:t>Chromatic compaction in the nucleus of the spores</a:t>
            </a:r>
          </a:p>
          <a:p>
            <a:pPr lvl="1"/>
            <a:r>
              <a:rPr lang="en-US" dirty="0"/>
              <a:t>Some of the organelles start regenerating</a:t>
            </a:r>
          </a:p>
          <a:p>
            <a:endParaRPr lang="en-US" dirty="0"/>
          </a:p>
        </p:txBody>
      </p:sp>
    </p:spTree>
    <p:extLst>
      <p:ext uri="{BB962C8B-B14F-4D97-AF65-F5344CB8AC3E}">
        <p14:creationId xmlns:p14="http://schemas.microsoft.com/office/powerpoint/2010/main" val="1499374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lstStyle/>
          <a:p>
            <a:r>
              <a:rPr lang="en-US" b="1" dirty="0"/>
              <a:t>*</a:t>
            </a:r>
            <a:r>
              <a:rPr lang="en-US" dirty="0"/>
              <a:t> While given environments may contain various nutrients, the lack of nitrogen and other appropriate nutrient sources may trigger sporulation of species like A. </a:t>
            </a:r>
            <a:r>
              <a:rPr lang="en-US" dirty="0" err="1"/>
              <a:t>nidulans</a:t>
            </a:r>
            <a:r>
              <a:rPr lang="en-US" dirty="0"/>
              <a:t> and result in the growth of hyphae and consequently </a:t>
            </a:r>
            <a:r>
              <a:rPr lang="en-US" dirty="0" err="1"/>
              <a:t>conidiation</a:t>
            </a:r>
            <a:r>
              <a:rPr lang="en-US" dirty="0"/>
              <a:t>.</a:t>
            </a:r>
          </a:p>
          <a:p>
            <a:r>
              <a:rPr lang="en-US" b="1" dirty="0"/>
              <a:t>*</a:t>
            </a:r>
            <a:r>
              <a:rPr lang="en-US" dirty="0"/>
              <a:t> Before spores start forming, special reproductive </a:t>
            </a:r>
            <a:r>
              <a:rPr lang="en-US" dirty="0">
                <a:hlinkClick r:id="rId2"/>
              </a:rPr>
              <a:t>hyphae</a:t>
            </a:r>
            <a:r>
              <a:rPr lang="en-US" dirty="0"/>
              <a:t> known as </a:t>
            </a:r>
            <a:r>
              <a:rPr lang="en-US" dirty="0" err="1"/>
              <a:t>sporangiophores</a:t>
            </a:r>
            <a:r>
              <a:rPr lang="en-US" dirty="0"/>
              <a:t> are produced.</a:t>
            </a:r>
          </a:p>
          <a:p>
            <a:endParaRPr lang="en-US" dirty="0"/>
          </a:p>
        </p:txBody>
      </p:sp>
    </p:spTree>
    <p:extLst>
      <p:ext uri="{BB962C8B-B14F-4D97-AF65-F5344CB8AC3E}">
        <p14:creationId xmlns:p14="http://schemas.microsoft.com/office/powerpoint/2010/main" val="19168115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Process in Yeast</a:t>
            </a:r>
            <a:endParaRPr lang="en-US" dirty="0"/>
          </a:p>
        </p:txBody>
      </p:sp>
      <p:sp>
        <p:nvSpPr>
          <p:cNvPr id="3" name="Content Placeholder 2"/>
          <p:cNvSpPr>
            <a:spLocks noGrp="1"/>
          </p:cNvSpPr>
          <p:nvPr>
            <p:ph idx="1"/>
          </p:nvPr>
        </p:nvSpPr>
        <p:spPr/>
        <p:txBody>
          <a:bodyPr/>
          <a:lstStyle/>
          <a:p>
            <a:r>
              <a:rPr lang="en-US" dirty="0"/>
              <a:t>* Compared to sexual reproduction, asexual reproduction is more common in fungi given that it allows for the rapid spread of the organisms.</a:t>
            </a:r>
          </a:p>
          <a:p>
            <a:r>
              <a:rPr lang="en-US" dirty="0"/>
              <a:t>* Some spores are produced in the sporangium (sac) through mitotic division (e.g. conidia)</a:t>
            </a:r>
          </a:p>
          <a:p>
            <a:r>
              <a:rPr lang="en-US" dirty="0"/>
              <a:t>* Fungi spore vary in size and structure. The differences allow them to be effectively dispersed by a variety of agents including wind, animals, and water.</a:t>
            </a:r>
          </a:p>
          <a:p>
            <a:endParaRPr lang="en-US" dirty="0"/>
          </a:p>
        </p:txBody>
      </p:sp>
    </p:spTree>
    <p:extLst>
      <p:ext uri="{BB962C8B-B14F-4D97-AF65-F5344CB8AC3E}">
        <p14:creationId xmlns:p14="http://schemas.microsoft.com/office/powerpoint/2010/main" val="27678916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Sporulation in </a:t>
            </a:r>
            <a:r>
              <a:rPr lang="en-US" b="1" u="sng" dirty="0" smtClean="0"/>
              <a:t>Amoeba</a:t>
            </a:r>
            <a:endParaRPr lang="en-US" dirty="0"/>
          </a:p>
        </p:txBody>
      </p:sp>
      <p:sp>
        <p:nvSpPr>
          <p:cNvPr id="3" name="Content Placeholder 2"/>
          <p:cNvSpPr>
            <a:spLocks noGrp="1"/>
          </p:cNvSpPr>
          <p:nvPr>
            <p:ph idx="1"/>
          </p:nvPr>
        </p:nvSpPr>
        <p:spPr/>
        <p:txBody>
          <a:bodyPr/>
          <a:lstStyle/>
          <a:p>
            <a:r>
              <a:rPr lang="en-US" b="1" u="sng" dirty="0" err="1"/>
              <a:t>Encystment</a:t>
            </a:r>
            <a:endParaRPr lang="en-US" b="1" dirty="0"/>
          </a:p>
          <a:p>
            <a:r>
              <a:rPr lang="en-US" dirty="0" smtClean="0"/>
              <a:t>For </a:t>
            </a:r>
            <a:r>
              <a:rPr lang="en-US" dirty="0"/>
              <a:t>the most part, amoeba reproduces asexually through such processes as regeneration, </a:t>
            </a:r>
            <a:r>
              <a:rPr lang="en-US" dirty="0">
                <a:hlinkClick r:id="rId2"/>
              </a:rPr>
              <a:t>binary fission</a:t>
            </a:r>
            <a:r>
              <a:rPr lang="en-US" dirty="0"/>
              <a:t>, multiple fission, and sporulation/</a:t>
            </a:r>
            <a:r>
              <a:rPr lang="en-US" dirty="0" err="1"/>
              <a:t>encystment</a:t>
            </a:r>
            <a:r>
              <a:rPr lang="en-US" dirty="0"/>
              <a:t>. For the purposes of this article, we will focus on </a:t>
            </a:r>
            <a:r>
              <a:rPr lang="en-US" dirty="0" err="1"/>
              <a:t>encystment</a:t>
            </a:r>
            <a:r>
              <a:rPr lang="en-US" dirty="0"/>
              <a:t> and sporulation.</a:t>
            </a:r>
          </a:p>
          <a:p>
            <a:r>
              <a:rPr lang="en-US" dirty="0" smtClean="0"/>
              <a:t>When unfavorable environmental conditions (extreme cold, heat, starvation </a:t>
            </a:r>
            <a:r>
              <a:rPr lang="en-US" dirty="0" err="1" smtClean="0"/>
              <a:t>etc</a:t>
            </a:r>
            <a:r>
              <a:rPr lang="en-US" dirty="0" smtClean="0"/>
              <a:t>) such protozoa as amoeba ultimately respond by forming a protective cyst wall.</a:t>
            </a:r>
          </a:p>
          <a:p>
            <a:endParaRPr lang="en-US" dirty="0"/>
          </a:p>
        </p:txBody>
      </p:sp>
    </p:spTree>
    <p:extLst>
      <p:ext uri="{BB962C8B-B14F-4D97-AF65-F5344CB8AC3E}">
        <p14:creationId xmlns:p14="http://schemas.microsoft.com/office/powerpoint/2010/main" val="1835156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lstStyle/>
          <a:p>
            <a:r>
              <a:rPr lang="en-US" dirty="0"/>
              <a:t>This type of response is known as </a:t>
            </a:r>
            <a:r>
              <a:rPr lang="en-US" dirty="0" err="1"/>
              <a:t>encystment</a:t>
            </a:r>
            <a:r>
              <a:rPr lang="en-US" dirty="0"/>
              <a:t> and is characterized by the following events:</a:t>
            </a:r>
          </a:p>
          <a:p>
            <a:pPr lvl="1"/>
            <a:r>
              <a:rPr lang="en-US" dirty="0"/>
              <a:t>Withdrawal of the pseudopodia</a:t>
            </a:r>
          </a:p>
          <a:p>
            <a:pPr lvl="1"/>
            <a:r>
              <a:rPr lang="en-US" dirty="0"/>
              <a:t>Formation of a hard protective layer</a:t>
            </a:r>
          </a:p>
          <a:p>
            <a:pPr lvl="1"/>
            <a:r>
              <a:rPr lang="en-US" dirty="0"/>
              <a:t>Dormancy</a:t>
            </a:r>
          </a:p>
          <a:p>
            <a:endParaRPr lang="en-US" dirty="0"/>
          </a:p>
        </p:txBody>
      </p:sp>
    </p:spTree>
    <p:extLst>
      <p:ext uri="{BB962C8B-B14F-4D97-AF65-F5344CB8AC3E}">
        <p14:creationId xmlns:p14="http://schemas.microsoft.com/office/powerpoint/2010/main" val="397793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Sporulation</a:t>
            </a:r>
            <a:endParaRPr lang="en-US" dirty="0"/>
          </a:p>
        </p:txBody>
      </p:sp>
      <p:sp>
        <p:nvSpPr>
          <p:cNvPr id="3" name="Content Placeholder 2"/>
          <p:cNvSpPr>
            <a:spLocks noGrp="1"/>
          </p:cNvSpPr>
          <p:nvPr>
            <p:ph idx="1"/>
          </p:nvPr>
        </p:nvSpPr>
        <p:spPr/>
        <p:txBody>
          <a:bodyPr>
            <a:normAutofit/>
          </a:bodyPr>
          <a:lstStyle/>
          <a:p>
            <a:r>
              <a:rPr lang="en-US" dirty="0"/>
              <a:t>Compared to vegetative cells, spores (formed during sporulation) are multilayered structures that tend to be dormant (or relatively dormant). These characteristics make it possible for some of the spores to preserve the genetic content of the organism during harsh environmental conditions.</a:t>
            </a:r>
            <a:br>
              <a:rPr lang="en-US" dirty="0"/>
            </a:br>
            <a:endParaRPr lang="en-US" dirty="0"/>
          </a:p>
          <a:p>
            <a:r>
              <a:rPr lang="en-US" dirty="0"/>
              <a:t>During certain unfavorable conditions (depending on the organism), some of the vegetative cells go through a series of morphological changes (and some level of programmed gene expression) that ultimately produce spores. Apart from genetic material, spores also contain some cytoplasm, specific acids, </a:t>
            </a:r>
            <a:r>
              <a:rPr lang="en-US" dirty="0">
                <a:hlinkClick r:id="rId2"/>
              </a:rPr>
              <a:t>ribosome</a:t>
            </a:r>
            <a:r>
              <a:rPr lang="en-US" dirty="0"/>
              <a:t>, and the appropriate enzymes among others that allow the spore to germinate during favorable environmental conditions.</a:t>
            </a:r>
          </a:p>
          <a:p>
            <a:endParaRPr lang="en-US" dirty="0"/>
          </a:p>
        </p:txBody>
      </p:sp>
    </p:spTree>
    <p:extLst>
      <p:ext uri="{BB962C8B-B14F-4D97-AF65-F5344CB8AC3E}">
        <p14:creationId xmlns:p14="http://schemas.microsoft.com/office/powerpoint/2010/main" val="33973688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lstStyle/>
          <a:p>
            <a:r>
              <a:rPr lang="en-US" b="1" dirty="0"/>
              <a:t>*</a:t>
            </a:r>
            <a:r>
              <a:rPr lang="en-US" dirty="0"/>
              <a:t> Such bacteria as </a:t>
            </a:r>
            <a:r>
              <a:rPr lang="en-US" dirty="0">
                <a:hlinkClick r:id="rId2"/>
              </a:rPr>
              <a:t>E. coli</a:t>
            </a:r>
            <a:r>
              <a:rPr lang="en-US" dirty="0"/>
              <a:t>, S. </a:t>
            </a:r>
            <a:r>
              <a:rPr lang="en-US" dirty="0" err="1"/>
              <a:t>enterica</a:t>
            </a:r>
            <a:r>
              <a:rPr lang="en-US" dirty="0"/>
              <a:t> and L. </a:t>
            </a:r>
            <a:r>
              <a:rPr lang="en-US" dirty="0" err="1"/>
              <a:t>monocytogenes</a:t>
            </a:r>
            <a:r>
              <a:rPr lang="en-US" dirty="0"/>
              <a:t> among a few others have been shown to survive extreme conditions when inside the cyst of such amoeba as A. </a:t>
            </a:r>
            <a:r>
              <a:rPr lang="en-US" dirty="0" err="1"/>
              <a:t>castellanii</a:t>
            </a:r>
            <a:r>
              <a:rPr lang="en-US" dirty="0"/>
              <a:t>. The cyst protects these organisms from various extreme conditions like high acidity, antibiotics, and insufficient nutrition among others.</a:t>
            </a:r>
          </a:p>
        </p:txBody>
      </p:sp>
    </p:spTree>
    <p:extLst>
      <p:ext uri="{BB962C8B-B14F-4D97-AF65-F5344CB8AC3E}">
        <p14:creationId xmlns:p14="http://schemas.microsoft.com/office/powerpoint/2010/main" val="3120895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lstStyle/>
          <a:p>
            <a:r>
              <a:rPr lang="en-US" dirty="0"/>
              <a:t>In the laboratory, encystation can be stimulated by using the non-nutrient medium. For instance, by using a non-nutrient agar that contains about 80 mm of sodium chloride, 15mM of magnesium chloride and 20mM of taurine, researchers have been able to stimulate </a:t>
            </a:r>
            <a:r>
              <a:rPr lang="en-US" dirty="0" err="1"/>
              <a:t>encystment</a:t>
            </a:r>
            <a:r>
              <a:rPr lang="en-US" dirty="0"/>
              <a:t> of A. </a:t>
            </a:r>
            <a:r>
              <a:rPr lang="en-US" dirty="0" err="1"/>
              <a:t>culbertsoni</a:t>
            </a:r>
            <a:r>
              <a:rPr lang="en-US" dirty="0"/>
              <a:t>.</a:t>
            </a:r>
          </a:p>
        </p:txBody>
      </p:sp>
    </p:spTree>
    <p:extLst>
      <p:ext uri="{BB962C8B-B14F-4D97-AF65-F5344CB8AC3E}">
        <p14:creationId xmlns:p14="http://schemas.microsoft.com/office/powerpoint/2010/main" val="10678603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lstStyle/>
          <a:p>
            <a:r>
              <a:rPr lang="en-US" dirty="0"/>
              <a:t>As the </a:t>
            </a:r>
            <a:r>
              <a:rPr lang="en-US" dirty="0" err="1"/>
              <a:t>trophozoites</a:t>
            </a:r>
            <a:r>
              <a:rPr lang="en-US" dirty="0"/>
              <a:t> transform into cysts, some of the morphological changes observed include reduced rates of motility, changing into a spherical shape, general cell shrinkage as well as gradual withdrawal of the pseudopodia (temporary cytoplasm-filled projection ).</a:t>
            </a:r>
          </a:p>
        </p:txBody>
      </p:sp>
    </p:spTree>
    <p:extLst>
      <p:ext uri="{BB962C8B-B14F-4D97-AF65-F5344CB8AC3E}">
        <p14:creationId xmlns:p14="http://schemas.microsoft.com/office/powerpoint/2010/main" val="16232740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lstStyle/>
          <a:p>
            <a:r>
              <a:rPr lang="en-US" dirty="0"/>
              <a:t>Various studies have shown cyclic AMP to play an important role in amoeba encystation. Here, amines of taurine or other biogenic amines bind to specific receptors on the organisms' membrane. This, in turn, activates adenylate cyclase on the membrane which triggers the encystation process.</a:t>
            </a:r>
          </a:p>
        </p:txBody>
      </p:sp>
    </p:spTree>
    <p:extLst>
      <p:ext uri="{BB962C8B-B14F-4D97-AF65-F5344CB8AC3E}">
        <p14:creationId xmlns:p14="http://schemas.microsoft.com/office/powerpoint/2010/main" val="2541625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normAutofit/>
          </a:bodyPr>
          <a:lstStyle/>
          <a:p>
            <a:r>
              <a:rPr lang="en-US" dirty="0"/>
              <a:t>In addition to the morphological changes observed during encystation, a number of chemical and molecular changes are also </a:t>
            </a:r>
            <a:r>
              <a:rPr lang="en-US" dirty="0" smtClean="0"/>
              <a:t>evident.</a:t>
            </a:r>
          </a:p>
          <a:p>
            <a:r>
              <a:rPr lang="en-US" dirty="0"/>
              <a:t>These include:</a:t>
            </a:r>
          </a:p>
          <a:p>
            <a:pPr lvl="1"/>
            <a:r>
              <a:rPr lang="en-US" dirty="0"/>
              <a:t>A change from aerobic metabolism to anaerobic metabolism and complete dormancy in the end</a:t>
            </a:r>
          </a:p>
          <a:p>
            <a:pPr lvl="1"/>
            <a:r>
              <a:rPr lang="en-US" dirty="0"/>
              <a:t>Rapid turnover of phosphorylated compounds</a:t>
            </a:r>
          </a:p>
          <a:p>
            <a:pPr lvl="1"/>
            <a:r>
              <a:rPr lang="en-US" dirty="0"/>
              <a:t>Significant loss of cellular RNA, </a:t>
            </a:r>
            <a:r>
              <a:rPr lang="en-US" dirty="0">
                <a:hlinkClick r:id="rId2"/>
              </a:rPr>
              <a:t>DNA</a:t>
            </a:r>
            <a:r>
              <a:rPr lang="en-US" dirty="0"/>
              <a:t>, and other proteins. However, some species have been shown to gradually synthesis RNA and proteins</a:t>
            </a:r>
          </a:p>
          <a:p>
            <a:pPr lvl="1"/>
            <a:r>
              <a:rPr lang="en-US" dirty="0"/>
              <a:t>Incorporation of glucose compounds into a </a:t>
            </a:r>
            <a:r>
              <a:rPr lang="en-US" dirty="0" err="1"/>
              <a:t>polyssacharide</a:t>
            </a:r>
            <a:endParaRPr lang="en-US" dirty="0"/>
          </a:p>
          <a:p>
            <a:endParaRPr lang="en-US" dirty="0"/>
          </a:p>
        </p:txBody>
      </p:sp>
    </p:spTree>
    <p:extLst>
      <p:ext uri="{BB962C8B-B14F-4D97-AF65-F5344CB8AC3E}">
        <p14:creationId xmlns:p14="http://schemas.microsoft.com/office/powerpoint/2010/main" val="41366826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lstStyle/>
          <a:p>
            <a:r>
              <a:rPr lang="en-US" dirty="0"/>
              <a:t>Sporulation in amoeba has been observed in social species like </a:t>
            </a:r>
            <a:r>
              <a:rPr lang="en-US" dirty="0" err="1"/>
              <a:t>Dictyostelium</a:t>
            </a:r>
            <a:r>
              <a:rPr lang="en-US" dirty="0"/>
              <a:t> </a:t>
            </a:r>
            <a:r>
              <a:rPr lang="en-US" dirty="0" err="1"/>
              <a:t>discoideum</a:t>
            </a:r>
            <a:r>
              <a:rPr lang="en-US" dirty="0"/>
              <a:t>. This process is unique and results in a mass of spores that are held up on a tapering stalk</a:t>
            </a:r>
            <a:r>
              <a:rPr lang="en-US" dirty="0" smtClean="0"/>
              <a:t>.</a:t>
            </a:r>
          </a:p>
          <a:p>
            <a:r>
              <a:rPr lang="en-US" dirty="0"/>
              <a:t>During starvation, the amoeba cells come together to form aggregates that in turn elongate for form a migratory slug composed of over 100,000 cells. The slug then becomes upright as </a:t>
            </a:r>
            <a:r>
              <a:rPr lang="en-US" dirty="0" err="1"/>
              <a:t>prestalk</a:t>
            </a:r>
            <a:r>
              <a:rPr lang="en-US" dirty="0"/>
              <a:t> cells located at its tip form a cellulose tube.</a:t>
            </a:r>
          </a:p>
        </p:txBody>
      </p:sp>
    </p:spTree>
    <p:extLst>
      <p:ext uri="{BB962C8B-B14F-4D97-AF65-F5344CB8AC3E}">
        <p14:creationId xmlns:p14="http://schemas.microsoft.com/office/powerpoint/2010/main" val="10206326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lstStyle/>
          <a:p>
            <a:r>
              <a:rPr lang="en-US" dirty="0"/>
              <a:t>As cells enter the tube, they </a:t>
            </a:r>
            <a:r>
              <a:rPr lang="en-US" dirty="0" err="1"/>
              <a:t>vacuolize</a:t>
            </a:r>
            <a:r>
              <a:rPr lang="en-US" dirty="0"/>
              <a:t> in and contribute to its strength. From the desired substrate at the bottom of the stalk, </a:t>
            </a:r>
            <a:r>
              <a:rPr lang="en-US" dirty="0" err="1"/>
              <a:t>prestalk</a:t>
            </a:r>
            <a:r>
              <a:rPr lang="en-US" dirty="0"/>
              <a:t> cells climb and enter the stalk followed by the </a:t>
            </a:r>
            <a:r>
              <a:rPr lang="en-US" dirty="0" err="1"/>
              <a:t>prespore</a:t>
            </a:r>
            <a:r>
              <a:rPr lang="en-US" dirty="0"/>
              <a:t>. Once the stalk is complete, the </a:t>
            </a:r>
            <a:r>
              <a:rPr lang="en-US" dirty="0" err="1"/>
              <a:t>prespore</a:t>
            </a:r>
            <a:r>
              <a:rPr lang="en-US" dirty="0"/>
              <a:t> encapsulate and turn to dormant spores that are protected by a protein coat.</a:t>
            </a:r>
          </a:p>
          <a:p>
            <a:r>
              <a:rPr lang="en-US" b="1" dirty="0"/>
              <a:t>*</a:t>
            </a:r>
            <a:r>
              <a:rPr lang="en-US" dirty="0"/>
              <a:t> Here, it is worth noting that in the course of this process, the cells differentiate into pre-stalk and pre-spores involved in sporulation.</a:t>
            </a:r>
          </a:p>
          <a:p>
            <a:endParaRPr lang="en-US" dirty="0"/>
          </a:p>
        </p:txBody>
      </p:sp>
    </p:spTree>
    <p:extLst>
      <p:ext uri="{BB962C8B-B14F-4D97-AF65-F5344CB8AC3E}">
        <p14:creationId xmlns:p14="http://schemas.microsoft.com/office/powerpoint/2010/main" val="19690147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Amoeba</a:t>
            </a:r>
            <a:endParaRPr lang="en-US" dirty="0"/>
          </a:p>
        </p:txBody>
      </p:sp>
      <p:sp>
        <p:nvSpPr>
          <p:cNvPr id="3" name="Content Placeholder 2"/>
          <p:cNvSpPr>
            <a:spLocks noGrp="1"/>
          </p:cNvSpPr>
          <p:nvPr>
            <p:ph idx="1"/>
          </p:nvPr>
        </p:nvSpPr>
        <p:spPr/>
        <p:txBody>
          <a:bodyPr/>
          <a:lstStyle/>
          <a:p>
            <a:r>
              <a:rPr lang="en-US" b="1" dirty="0"/>
              <a:t>*</a:t>
            </a:r>
            <a:r>
              <a:rPr lang="en-US" dirty="0"/>
              <a:t> Cells that converge in large numbers are known as </a:t>
            </a:r>
            <a:r>
              <a:rPr lang="en-US" dirty="0" err="1"/>
              <a:t>myxamoebae</a:t>
            </a:r>
            <a:r>
              <a:rPr lang="en-US" dirty="0"/>
              <a:t>.</a:t>
            </a:r>
          </a:p>
          <a:p>
            <a:r>
              <a:rPr lang="en-US" b="1" dirty="0"/>
              <a:t>*</a:t>
            </a:r>
            <a:r>
              <a:rPr lang="en-US" dirty="0"/>
              <a:t> Once the slug is formed, it has to move to an area with favorable conditions (illuminated) where it transforms into a fruiting body. This is the stalk that is composed of the spore cells.</a:t>
            </a:r>
          </a:p>
          <a:p>
            <a:r>
              <a:rPr lang="en-US" dirty="0"/>
              <a:t>* Vacuoles are created as </a:t>
            </a:r>
            <a:r>
              <a:rPr lang="en-US" dirty="0" err="1"/>
              <a:t>prestalk</a:t>
            </a:r>
            <a:r>
              <a:rPr lang="en-US" dirty="0"/>
              <a:t> cells form stalk cells.</a:t>
            </a:r>
          </a:p>
          <a:p>
            <a:r>
              <a:rPr lang="en-US" b="1" dirty="0"/>
              <a:t>*</a:t>
            </a:r>
            <a:r>
              <a:rPr lang="en-US" dirty="0"/>
              <a:t> Spores at the top of the stalk are released into the environment and dispersed to other environments. When environmental conditions are favorable in the new environment, the spores germinate to produce active amoeba.</a:t>
            </a:r>
          </a:p>
          <a:p>
            <a:endParaRPr lang="en-US" dirty="0"/>
          </a:p>
        </p:txBody>
      </p:sp>
    </p:spTree>
    <p:extLst>
      <p:ext uri="{BB962C8B-B14F-4D97-AF65-F5344CB8AC3E}">
        <p14:creationId xmlns:p14="http://schemas.microsoft.com/office/powerpoint/2010/main" val="6517032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Classification of </a:t>
            </a:r>
            <a:r>
              <a:rPr lang="en-US" b="1" dirty="0" smtClean="0"/>
              <a:t>spores</a:t>
            </a:r>
            <a:endParaRPr lang="en-US" dirty="0"/>
          </a:p>
        </p:txBody>
      </p:sp>
      <p:sp>
        <p:nvSpPr>
          <p:cNvPr id="3" name="Content Placeholder 2"/>
          <p:cNvSpPr>
            <a:spLocks noGrp="1"/>
          </p:cNvSpPr>
          <p:nvPr>
            <p:ph idx="1"/>
          </p:nvPr>
        </p:nvSpPr>
        <p:spPr/>
        <p:txBody>
          <a:bodyPr/>
          <a:lstStyle/>
          <a:p>
            <a:r>
              <a:rPr lang="en-US" dirty="0" smtClean="0"/>
              <a:t>Spores </a:t>
            </a:r>
            <a:r>
              <a:rPr lang="en-US" dirty="0"/>
              <a:t>can be classified in several manners</a:t>
            </a:r>
            <a:r>
              <a:rPr lang="en-US" dirty="0" smtClean="0"/>
              <a:t>.</a:t>
            </a:r>
          </a:p>
          <a:p>
            <a:r>
              <a:rPr lang="en-US" b="1" dirty="0"/>
              <a:t>By spore-producing structure</a:t>
            </a:r>
          </a:p>
          <a:p>
            <a:r>
              <a:rPr lang="en-US" dirty="0"/>
              <a:t>In fungi and fungus-like organisms, spores are often classified by the structure in which meiosis and spore production takes place, such as a ''</a:t>
            </a:r>
            <a:r>
              <a:rPr lang="en-US" dirty="0" err="1"/>
              <a:t>telium</a:t>
            </a:r>
            <a:r>
              <a:rPr lang="en-US" dirty="0"/>
              <a:t>'', ''ascus'', ''</a:t>
            </a:r>
            <a:r>
              <a:rPr lang="en-US" dirty="0" err="1"/>
              <a:t>basidium</a:t>
            </a:r>
            <a:r>
              <a:rPr lang="en-US" dirty="0"/>
              <a:t>'', or ''</a:t>
            </a:r>
            <a:r>
              <a:rPr lang="en-US" dirty="0" err="1"/>
              <a:t>oogonium</a:t>
            </a:r>
            <a:r>
              <a:rPr lang="en-US" dirty="0"/>
              <a:t>'', which produce ''</a:t>
            </a:r>
            <a:r>
              <a:rPr lang="en-US" dirty="0" err="1"/>
              <a:t>teliospore</a:t>
            </a:r>
            <a:r>
              <a:rPr lang="en-US" dirty="0"/>
              <a:t>''s, ''</a:t>
            </a:r>
            <a:r>
              <a:rPr lang="en-US" dirty="0" err="1"/>
              <a:t>ascospore</a:t>
            </a:r>
            <a:r>
              <a:rPr lang="en-US" dirty="0"/>
              <a:t>''s, ''</a:t>
            </a:r>
            <a:r>
              <a:rPr lang="en-US" dirty="0" err="1"/>
              <a:t>basidiospore</a:t>
            </a:r>
            <a:r>
              <a:rPr lang="en-US" dirty="0"/>
              <a:t>''s, and ''</a:t>
            </a:r>
            <a:r>
              <a:rPr lang="en-US" dirty="0" err="1"/>
              <a:t>oospore''s</a:t>
            </a:r>
            <a:r>
              <a:rPr lang="en-US" dirty="0"/>
              <a:t>, respectively. Since fungi are often classified according to their spore-producing structures, these spores are often characteristic of a particular taxon of the fungi, such as ''Ascomycota'' or ''Basidiomycota''.</a:t>
            </a:r>
          </a:p>
          <a:p>
            <a:endParaRPr lang="en-US" dirty="0"/>
          </a:p>
        </p:txBody>
      </p:sp>
    </p:spTree>
    <p:extLst>
      <p:ext uri="{BB962C8B-B14F-4D97-AF65-F5344CB8AC3E}">
        <p14:creationId xmlns:p14="http://schemas.microsoft.com/office/powerpoint/2010/main" val="36359646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Classification of spores</a:t>
            </a:r>
            <a:endParaRPr lang="en-US" dirty="0"/>
          </a:p>
        </p:txBody>
      </p:sp>
      <p:sp>
        <p:nvSpPr>
          <p:cNvPr id="3" name="Content Placeholder 2"/>
          <p:cNvSpPr>
            <a:spLocks noGrp="1"/>
          </p:cNvSpPr>
          <p:nvPr>
            <p:ph idx="1"/>
          </p:nvPr>
        </p:nvSpPr>
        <p:spPr/>
        <p:txBody>
          <a:bodyPr/>
          <a:lstStyle/>
          <a:p>
            <a:r>
              <a:rPr lang="en-US" b="1" dirty="0"/>
              <a:t>By motility</a:t>
            </a:r>
          </a:p>
          <a:p>
            <a:r>
              <a:rPr lang="en-US" dirty="0"/>
              <a:t>Spores can be differentiated by whether they can move or not. Zoospores can move by means of one or more flagellum and can be found in some algae and fungi. </a:t>
            </a:r>
            <a:r>
              <a:rPr lang="en-US" dirty="0" err="1"/>
              <a:t>Aplanospores</a:t>
            </a:r>
            <a:r>
              <a:rPr lang="en-US" dirty="0"/>
              <a:t> cannot move, but may potentially grow flagella. </a:t>
            </a:r>
            <a:r>
              <a:rPr lang="en-US" dirty="0" err="1"/>
              <a:t>Autospores</a:t>
            </a:r>
            <a:r>
              <a:rPr lang="en-US" dirty="0"/>
              <a:t> cannot move and do not have the potential to ever develop any flagella.</a:t>
            </a:r>
          </a:p>
          <a:p>
            <a:r>
              <a:rPr lang="en-US" dirty="0" err="1"/>
              <a:t>Ballistospores</a:t>
            </a:r>
            <a:r>
              <a:rPr lang="en-US" dirty="0"/>
              <a:t> are actively discharged from the body of a fungal fruit (such as a mushroom). </a:t>
            </a:r>
            <a:r>
              <a:rPr lang="en-US" dirty="0" err="1"/>
              <a:t>Statismospores</a:t>
            </a:r>
            <a:r>
              <a:rPr lang="en-US" dirty="0"/>
              <a:t> are not actively discharged from the fungal fruit body, similarly to a puffball.</a:t>
            </a:r>
          </a:p>
          <a:p>
            <a:endParaRPr lang="en-US" dirty="0"/>
          </a:p>
        </p:txBody>
      </p:sp>
    </p:spTree>
    <p:extLst>
      <p:ext uri="{BB962C8B-B14F-4D97-AF65-F5344CB8AC3E}">
        <p14:creationId xmlns:p14="http://schemas.microsoft.com/office/powerpoint/2010/main" val="84007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Organisms that produce spores</a:t>
            </a:r>
            <a:endParaRPr lang="en-US" dirty="0"/>
          </a:p>
        </p:txBody>
      </p:sp>
      <p:sp>
        <p:nvSpPr>
          <p:cNvPr id="3" name="Content Placeholder 2"/>
          <p:cNvSpPr>
            <a:spLocks noGrp="1"/>
          </p:cNvSpPr>
          <p:nvPr>
            <p:ph idx="1"/>
          </p:nvPr>
        </p:nvSpPr>
        <p:spPr/>
        <p:txBody>
          <a:bodyPr>
            <a:normAutofit/>
          </a:bodyPr>
          <a:lstStyle/>
          <a:p>
            <a:r>
              <a:rPr lang="en-US" dirty="0"/>
              <a:t>The term "spore" comes from the Greek word for Seed.</a:t>
            </a:r>
          </a:p>
          <a:p>
            <a:r>
              <a:rPr lang="en-US" dirty="0"/>
              <a:t>Some of the organisms that produce spores include:</a:t>
            </a:r>
          </a:p>
          <a:p>
            <a:pPr lvl="1"/>
            <a:r>
              <a:rPr lang="en-US" dirty="0"/>
              <a:t>Plants</a:t>
            </a:r>
          </a:p>
          <a:p>
            <a:pPr lvl="1"/>
            <a:r>
              <a:rPr lang="en-US" dirty="0">
                <a:hlinkClick r:id="rId2"/>
              </a:rPr>
              <a:t>Algae</a:t>
            </a:r>
            <a:endParaRPr lang="en-US" dirty="0"/>
          </a:p>
          <a:p>
            <a:pPr lvl="1"/>
            <a:r>
              <a:rPr lang="en-US" dirty="0">
                <a:hlinkClick r:id="rId3"/>
              </a:rPr>
              <a:t>Protozoa</a:t>
            </a:r>
            <a:endParaRPr lang="en-US" dirty="0"/>
          </a:p>
          <a:p>
            <a:pPr lvl="1"/>
            <a:r>
              <a:rPr lang="en-US" dirty="0">
                <a:hlinkClick r:id="rId4"/>
              </a:rPr>
              <a:t>Bacteria</a:t>
            </a:r>
            <a:endParaRPr lang="en-US" dirty="0"/>
          </a:p>
          <a:p>
            <a:pPr lvl="1"/>
            <a:r>
              <a:rPr lang="en-US" dirty="0">
                <a:hlinkClick r:id="rId5"/>
              </a:rPr>
              <a:t>Fungi</a:t>
            </a:r>
            <a:endParaRPr lang="en-US" dirty="0"/>
          </a:p>
          <a:p>
            <a:pPr marL="0" indent="0">
              <a:buNone/>
            </a:pPr>
            <a:endParaRPr lang="en-US" dirty="0"/>
          </a:p>
          <a:p>
            <a:r>
              <a:rPr lang="en-US" dirty="0"/>
              <a:t>Depending on the organism, spores vary significantly. </a:t>
            </a:r>
          </a:p>
          <a:p>
            <a:endParaRPr lang="en-US" dirty="0"/>
          </a:p>
        </p:txBody>
      </p:sp>
    </p:spTree>
    <p:extLst>
      <p:ext uri="{BB962C8B-B14F-4D97-AF65-F5344CB8AC3E}">
        <p14:creationId xmlns:p14="http://schemas.microsoft.com/office/powerpoint/2010/main" val="22955017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Classification of spores</a:t>
            </a:r>
            <a:endParaRPr lang="en-US" dirty="0"/>
          </a:p>
        </p:txBody>
      </p:sp>
      <p:sp>
        <p:nvSpPr>
          <p:cNvPr id="3" name="Content Placeholder 2"/>
          <p:cNvSpPr>
            <a:spLocks noGrp="1"/>
          </p:cNvSpPr>
          <p:nvPr>
            <p:ph idx="1"/>
          </p:nvPr>
        </p:nvSpPr>
        <p:spPr/>
        <p:txBody>
          <a:bodyPr>
            <a:normAutofit/>
          </a:bodyPr>
          <a:lstStyle/>
          <a:p>
            <a:r>
              <a:rPr lang="en-US" b="1" dirty="0"/>
              <a:t>By function</a:t>
            </a:r>
          </a:p>
          <a:p>
            <a:r>
              <a:rPr lang="en-US" dirty="0" smtClean="0"/>
              <a:t>Diaspores</a:t>
            </a:r>
            <a:r>
              <a:rPr lang="en-US" dirty="0"/>
              <a:t> are dispersal units of fungi, mosses, ferns, fern allies, and some other plants.</a:t>
            </a:r>
          </a:p>
          <a:p>
            <a:r>
              <a:rPr lang="en-US" dirty="0"/>
              <a:t>In fungi, </a:t>
            </a:r>
            <a:r>
              <a:rPr lang="en-US" dirty="0" err="1"/>
              <a:t>chlamydospores</a:t>
            </a:r>
            <a:r>
              <a:rPr lang="en-US" dirty="0"/>
              <a:t> are thick-walled big resting spores; it is the life-stage that survives in unfavorable conditions, such as dry or hot seasons. In fungi, </a:t>
            </a:r>
            <a:r>
              <a:rPr lang="en-US" dirty="0" err="1"/>
              <a:t>zygospores</a:t>
            </a:r>
            <a:r>
              <a:rPr lang="en-US" dirty="0"/>
              <a:t> are spores (</a:t>
            </a:r>
            <a:r>
              <a:rPr lang="en-US" dirty="0" err="1"/>
              <a:t>hypnozygotes</a:t>
            </a:r>
            <a:r>
              <a:rPr lang="en-US" dirty="0"/>
              <a:t>) of </a:t>
            </a:r>
            <a:r>
              <a:rPr lang="en-US" dirty="0" err="1"/>
              <a:t>zygomycetous</a:t>
            </a:r>
            <a:r>
              <a:rPr lang="en-US" dirty="0"/>
              <a:t> fungi, creating by fusion of haploid hyphae of different mating types. That is, they are produced by sexual </a:t>
            </a:r>
            <a:r>
              <a:rPr lang="en-US" dirty="0" err="1"/>
              <a:t>gametocystogamy</a:t>
            </a:r>
            <a:r>
              <a:rPr lang="en-US" dirty="0"/>
              <a:t> and can give rise to a conidiophore ("</a:t>
            </a:r>
            <a:r>
              <a:rPr lang="en-US" dirty="0" err="1"/>
              <a:t>zygosporangium</a:t>
            </a:r>
            <a:r>
              <a:rPr lang="en-US" dirty="0"/>
              <a:t>") with asexual </a:t>
            </a:r>
            <a:r>
              <a:rPr lang="en-US" dirty="0" err="1"/>
              <a:t>conidiospores</a:t>
            </a:r>
            <a:r>
              <a:rPr lang="en-US" dirty="0"/>
              <a:t>.</a:t>
            </a:r>
          </a:p>
          <a:p>
            <a:endParaRPr lang="en-US" dirty="0"/>
          </a:p>
        </p:txBody>
      </p:sp>
    </p:spTree>
    <p:extLst>
      <p:ext uri="{BB962C8B-B14F-4D97-AF65-F5344CB8AC3E}">
        <p14:creationId xmlns:p14="http://schemas.microsoft.com/office/powerpoint/2010/main" val="2758289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Classification of spores</a:t>
            </a:r>
            <a:endParaRPr lang="en-US" dirty="0"/>
          </a:p>
        </p:txBody>
      </p:sp>
      <p:sp>
        <p:nvSpPr>
          <p:cNvPr id="3" name="Content Placeholder 2"/>
          <p:cNvSpPr>
            <a:spLocks noGrp="1"/>
          </p:cNvSpPr>
          <p:nvPr>
            <p:ph idx="1"/>
          </p:nvPr>
        </p:nvSpPr>
        <p:spPr/>
        <p:txBody>
          <a:bodyPr>
            <a:normAutofit/>
          </a:bodyPr>
          <a:lstStyle/>
          <a:p>
            <a:r>
              <a:rPr lang="en-US" b="1" dirty="0" smtClean="0"/>
              <a:t>By </a:t>
            </a:r>
            <a:r>
              <a:rPr lang="en-US" b="1" dirty="0"/>
              <a:t>origin during life cycle</a:t>
            </a:r>
          </a:p>
          <a:p>
            <a:r>
              <a:rPr lang="en-US" dirty="0" err="1"/>
              <a:t>Meiospores</a:t>
            </a:r>
            <a:r>
              <a:rPr lang="en-US" dirty="0"/>
              <a:t> are the product of meiosis (the critical cytogenetic stage of sexual reproduction), meaning that they are haploid, and will give rise to a haploid daughter cell(s) or a haploid individual. An example is the parent of gametophytes of the higher vascular plants (angiosperms and gymnosperms)—the microspores (give rise to pollen) and megaspores (give rise to ovules) found in flowers and cones; these plants accomplish dispersal by means of seeds.</a:t>
            </a:r>
          </a:p>
          <a:p>
            <a:r>
              <a:rPr lang="en-US" dirty="0"/>
              <a:t>A </a:t>
            </a:r>
            <a:r>
              <a:rPr lang="en-US" dirty="0" err="1"/>
              <a:t>mitospore</a:t>
            </a:r>
            <a:r>
              <a:rPr lang="en-US" dirty="0"/>
              <a:t> (</a:t>
            </a:r>
            <a:r>
              <a:rPr lang="en-US" dirty="0" err="1"/>
              <a:t>conidium</a:t>
            </a:r>
            <a:r>
              <a:rPr lang="en-US" dirty="0"/>
              <a:t>, </a:t>
            </a:r>
            <a:r>
              <a:rPr lang="en-US" dirty="0" err="1"/>
              <a:t>conidiospore</a:t>
            </a:r>
            <a:r>
              <a:rPr lang="en-US" dirty="0"/>
              <a:t>) is an asexually produced propagule, the result of mitosis. Most fungi produce </a:t>
            </a:r>
            <a:r>
              <a:rPr lang="en-US" dirty="0" err="1"/>
              <a:t>mitospores</a:t>
            </a:r>
            <a:r>
              <a:rPr lang="en-US" dirty="0"/>
              <a:t>. </a:t>
            </a:r>
            <a:r>
              <a:rPr lang="en-US" dirty="0" err="1"/>
              <a:t>Mitosporic</a:t>
            </a:r>
            <a:r>
              <a:rPr lang="en-US" dirty="0"/>
              <a:t> fungi are also known as </a:t>
            </a:r>
            <a:r>
              <a:rPr lang="en-US" dirty="0" err="1"/>
              <a:t>anamophic</a:t>
            </a:r>
            <a:r>
              <a:rPr lang="en-US" dirty="0"/>
              <a:t> fungi (compare ''teleomorph'' or </a:t>
            </a:r>
            <a:r>
              <a:rPr lang="en-US" dirty="0" err="1"/>
              <a:t>deuteromycetes</a:t>
            </a:r>
            <a:r>
              <a:rPr lang="en-US" dirty="0"/>
              <a:t>).</a:t>
            </a:r>
          </a:p>
          <a:p>
            <a:endParaRPr lang="en-US" dirty="0"/>
          </a:p>
        </p:txBody>
      </p:sp>
    </p:spTree>
    <p:extLst>
      <p:ext uri="{BB962C8B-B14F-4D97-AF65-F5344CB8AC3E}">
        <p14:creationId xmlns:p14="http://schemas.microsoft.com/office/powerpoint/2010/main" val="25790295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Classification of spores</a:t>
            </a:r>
            <a:endParaRPr lang="en-US" dirty="0"/>
          </a:p>
        </p:txBody>
      </p:sp>
      <p:sp>
        <p:nvSpPr>
          <p:cNvPr id="3" name="Content Placeholder 2"/>
          <p:cNvSpPr>
            <a:spLocks noGrp="1"/>
          </p:cNvSpPr>
          <p:nvPr>
            <p:ph idx="1"/>
          </p:nvPr>
        </p:nvSpPr>
        <p:spPr/>
        <p:txBody>
          <a:bodyPr>
            <a:normAutofit/>
          </a:bodyPr>
          <a:lstStyle/>
          <a:p>
            <a:r>
              <a:rPr lang="en-US" b="1" dirty="0" err="1"/>
              <a:t>Homosporous</a:t>
            </a:r>
            <a:r>
              <a:rPr lang="en-US" b="1" dirty="0"/>
              <a:t> and </a:t>
            </a:r>
            <a:r>
              <a:rPr lang="en-US" b="1" dirty="0" err="1"/>
              <a:t>Heterosporous</a:t>
            </a:r>
            <a:r>
              <a:rPr lang="en-US" b="1" dirty="0"/>
              <a:t>; monolete and trilete</a:t>
            </a:r>
          </a:p>
          <a:p>
            <a:r>
              <a:rPr lang="en-US" dirty="0"/>
              <a:t>Vascular plant spores are always haploid and vascular plants are either </a:t>
            </a:r>
            <a:r>
              <a:rPr lang="en-US" dirty="0" err="1"/>
              <a:t>homosporous</a:t>
            </a:r>
            <a:r>
              <a:rPr lang="en-US" dirty="0"/>
              <a:t> or </a:t>
            </a:r>
            <a:r>
              <a:rPr lang="en-US" dirty="0" err="1"/>
              <a:t>heterosporous</a:t>
            </a:r>
            <a:r>
              <a:rPr lang="en-US" dirty="0"/>
              <a:t>. Plants that are </a:t>
            </a:r>
            <a:r>
              <a:rPr lang="en-US" dirty="0" err="1"/>
              <a:t>homosporous</a:t>
            </a:r>
            <a:r>
              <a:rPr lang="en-US" dirty="0"/>
              <a:t> produce spores of the same size and type. </a:t>
            </a:r>
            <a:r>
              <a:rPr lang="en-US" dirty="0" err="1"/>
              <a:t>Heterosporous</a:t>
            </a:r>
            <a:r>
              <a:rPr lang="en-US" dirty="0"/>
              <a:t> plants, such as </a:t>
            </a:r>
            <a:r>
              <a:rPr lang="en-US" dirty="0" err="1"/>
              <a:t>spikemosses</a:t>
            </a:r>
            <a:r>
              <a:rPr lang="en-US" dirty="0"/>
              <a:t>, quillworts, and some aquatic ferns produce spores of two different sizes: the larger spore in effect functioning as a "female" spore and the smaller functioning as a "male."</a:t>
            </a:r>
          </a:p>
          <a:p>
            <a:r>
              <a:rPr lang="en-US" dirty="0" smtClean="0"/>
              <a:t>Under </a:t>
            </a:r>
            <a:r>
              <a:rPr lang="en-US" dirty="0"/>
              <a:t>high magnification, spores can be categorized as either monolete spores or trilete spores. In monolete spores, there is a single line on the spore indicating the axis on which the mother spore was split into four along a vertical axis. In trilete spores, all four spores share a common origin and are in contact with each other, so when they separate each spore shows three lines radiating from a center pole.</a:t>
            </a:r>
          </a:p>
        </p:txBody>
      </p:sp>
    </p:spTree>
    <p:extLst>
      <p:ext uri="{BB962C8B-B14F-4D97-AF65-F5344CB8AC3E}">
        <p14:creationId xmlns:p14="http://schemas.microsoft.com/office/powerpoint/2010/main" val="14731756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Spore Pollution</a:t>
            </a:r>
            <a:endParaRPr lang="en-US" dirty="0"/>
          </a:p>
        </p:txBody>
      </p:sp>
      <p:sp>
        <p:nvSpPr>
          <p:cNvPr id="3" name="Content Placeholder 2"/>
          <p:cNvSpPr>
            <a:spLocks noGrp="1"/>
          </p:cNvSpPr>
          <p:nvPr>
            <p:ph idx="1"/>
          </p:nvPr>
        </p:nvSpPr>
        <p:spPr/>
        <p:txBody>
          <a:bodyPr/>
          <a:lstStyle/>
          <a:p>
            <a:r>
              <a:rPr lang="en-US" dirty="0"/>
              <a:t>Spores of the genus </a:t>
            </a:r>
            <a:r>
              <a:rPr lang="en-US" i="1" dirty="0" err="1"/>
              <a:t>Alternaria</a:t>
            </a:r>
            <a:r>
              <a:rPr lang="en-US" dirty="0"/>
              <a:t> belong to one of the most prevailing constituents of the air in all regions of the world. They form infectious inoculum of numerous plant species as well as severe inhaled allergies</a:t>
            </a:r>
            <a:r>
              <a:rPr lang="en-US" dirty="0" smtClean="0"/>
              <a:t>.</a:t>
            </a:r>
          </a:p>
          <a:p>
            <a:r>
              <a:rPr lang="en-US" dirty="0"/>
              <a:t>The most important factor determining the increase in </a:t>
            </a:r>
            <a:r>
              <a:rPr lang="en-US" i="1" dirty="0" err="1"/>
              <a:t>Alternaria</a:t>
            </a:r>
            <a:r>
              <a:rPr lang="en-US" dirty="0"/>
              <a:t> spore concentration was the temperature, whereas other weather parameters were not related or of low significance. </a:t>
            </a:r>
            <a:endParaRPr lang="en-US" dirty="0" smtClean="0"/>
          </a:p>
          <a:p>
            <a:r>
              <a:rPr lang="en-US" dirty="0"/>
              <a:t>The biological pollution by </a:t>
            </a:r>
            <a:r>
              <a:rPr lang="en-US" i="1" dirty="0" err="1"/>
              <a:t>Alternaria</a:t>
            </a:r>
            <a:r>
              <a:rPr lang="en-US" dirty="0"/>
              <a:t> spores in several places of central and eastern Europe was high; the number of days exceeding the threshold value of 300 spores m</a:t>
            </a:r>
            <a:r>
              <a:rPr lang="en-US" baseline="30000" dirty="0"/>
              <a:t>−3</a:t>
            </a:r>
            <a:r>
              <a:rPr lang="en-US" dirty="0"/>
              <a:t> connected with serious health problems of atopic people</a:t>
            </a:r>
            <a:endParaRPr lang="en-US" dirty="0"/>
          </a:p>
        </p:txBody>
      </p:sp>
    </p:spTree>
    <p:extLst>
      <p:ext uri="{BB962C8B-B14F-4D97-AF65-F5344CB8AC3E}">
        <p14:creationId xmlns:p14="http://schemas.microsoft.com/office/powerpoint/2010/main" val="16988672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Spore Pollution</a:t>
            </a:r>
          </a:p>
        </p:txBody>
      </p:sp>
      <p:sp>
        <p:nvSpPr>
          <p:cNvPr id="3" name="Content Placeholder 2"/>
          <p:cNvSpPr>
            <a:spLocks noGrp="1"/>
          </p:cNvSpPr>
          <p:nvPr>
            <p:ph idx="1"/>
          </p:nvPr>
        </p:nvSpPr>
        <p:spPr/>
        <p:txBody>
          <a:bodyPr>
            <a:normAutofit/>
          </a:bodyPr>
          <a:lstStyle/>
          <a:p>
            <a:r>
              <a:rPr lang="en-US" dirty="0"/>
              <a:t>Outdoor </a:t>
            </a:r>
            <a:r>
              <a:rPr lang="en-US" dirty="0" smtClean="0"/>
              <a:t>aeroallergens such </a:t>
            </a:r>
            <a:r>
              <a:rPr lang="en-US" dirty="0"/>
              <a:t>as pollen grains and several species of </a:t>
            </a:r>
            <a:r>
              <a:rPr lang="en-US" dirty="0" smtClean="0"/>
              <a:t>fungal spores </a:t>
            </a:r>
            <a:r>
              <a:rPr lang="en-US" dirty="0"/>
              <a:t>are known to induce bronchial </a:t>
            </a:r>
            <a:r>
              <a:rPr lang="en-US" dirty="0" smtClean="0"/>
              <a:t>obstruction in </a:t>
            </a:r>
            <a:r>
              <a:rPr lang="en-US" dirty="0"/>
              <a:t>predisposed allergic subjects. Others include chronic bronchitis, </a:t>
            </a:r>
            <a:r>
              <a:rPr lang="en-US" dirty="0" smtClean="0"/>
              <a:t>asthma, hypersensitivity</a:t>
            </a:r>
            <a:r>
              <a:rPr lang="en-US" dirty="0"/>
              <a:t>, pneumonitis and </a:t>
            </a:r>
            <a:r>
              <a:rPr lang="en-US" dirty="0" err="1" smtClean="0"/>
              <a:t>aspergillosis</a:t>
            </a:r>
            <a:r>
              <a:rPr lang="en-US" dirty="0" smtClean="0"/>
              <a:t>.</a:t>
            </a:r>
          </a:p>
          <a:p>
            <a:r>
              <a:rPr lang="en-US" dirty="0"/>
              <a:t>Fungi are usually cosmopolitan and they can </a:t>
            </a:r>
            <a:r>
              <a:rPr lang="en-US" dirty="0" smtClean="0"/>
              <a:t>be dispersed </a:t>
            </a:r>
            <a:r>
              <a:rPr lang="en-US" dirty="0"/>
              <a:t>into the atmosphere owing to </a:t>
            </a:r>
            <a:r>
              <a:rPr lang="en-US" dirty="0" smtClean="0"/>
              <a:t>various natural </a:t>
            </a:r>
            <a:r>
              <a:rPr lang="en-US" dirty="0"/>
              <a:t>and mechanical factors. Airborne </a:t>
            </a:r>
            <a:r>
              <a:rPr lang="en-US" dirty="0" smtClean="0"/>
              <a:t>fungal counts </a:t>
            </a:r>
            <a:r>
              <a:rPr lang="en-US" dirty="0"/>
              <a:t>and types may vary over different </a:t>
            </a:r>
            <a:r>
              <a:rPr lang="en-US" dirty="0" smtClean="0"/>
              <a:t>areas depending </a:t>
            </a:r>
            <a:r>
              <a:rPr lang="en-US" dirty="0"/>
              <a:t>on vegetation type, weather </a:t>
            </a:r>
            <a:r>
              <a:rPr lang="en-US" dirty="0" smtClean="0"/>
              <a:t>conditions and </a:t>
            </a:r>
            <a:r>
              <a:rPr lang="en-US" dirty="0"/>
              <a:t>geographical region. Aspergillus, </a:t>
            </a:r>
            <a:r>
              <a:rPr lang="en-US" dirty="0" err="1" smtClean="0"/>
              <a:t>Penicillium</a:t>
            </a:r>
            <a:r>
              <a:rPr lang="en-US" dirty="0" smtClean="0"/>
              <a:t> and </a:t>
            </a:r>
            <a:r>
              <a:rPr lang="en-US" dirty="0" err="1"/>
              <a:t>Cladosporium</a:t>
            </a:r>
            <a:r>
              <a:rPr lang="en-US" dirty="0"/>
              <a:t> were found almost </a:t>
            </a:r>
            <a:r>
              <a:rPr lang="en-US" dirty="0" smtClean="0"/>
              <a:t>everywhere, whereas </a:t>
            </a:r>
            <a:r>
              <a:rPr lang="en-US" dirty="0" err="1"/>
              <a:t>Alternaria</a:t>
            </a:r>
            <a:r>
              <a:rPr lang="en-US" dirty="0"/>
              <a:t> is </a:t>
            </a:r>
            <a:r>
              <a:rPr lang="en-US" dirty="0" err="1" smtClean="0"/>
              <a:t>ominant</a:t>
            </a:r>
            <a:r>
              <a:rPr lang="en-US" dirty="0" smtClean="0"/>
              <a:t> </a:t>
            </a:r>
            <a:r>
              <a:rPr lang="en-US" dirty="0"/>
              <a:t>over the </a:t>
            </a:r>
            <a:r>
              <a:rPr lang="en-US" dirty="0" smtClean="0"/>
              <a:t>cultivated areas</a:t>
            </a:r>
            <a:r>
              <a:rPr lang="en-US" dirty="0"/>
              <a:t>. Weather conditions show positive and negative effects on airborne fungal spore </a:t>
            </a:r>
            <a:r>
              <a:rPr lang="en-US" dirty="0" smtClean="0"/>
              <a:t>counts. Fungal </a:t>
            </a:r>
            <a:r>
              <a:rPr lang="en-US" dirty="0"/>
              <a:t>spore monitoring in different regions </a:t>
            </a:r>
            <a:r>
              <a:rPr lang="en-US" dirty="0" smtClean="0"/>
              <a:t>may be </a:t>
            </a:r>
            <a:r>
              <a:rPr lang="en-US" dirty="0"/>
              <a:t>useful from both the </a:t>
            </a:r>
            <a:r>
              <a:rPr lang="en-US" dirty="0" err="1"/>
              <a:t>phytopathological</a:t>
            </a:r>
            <a:r>
              <a:rPr lang="en-US" dirty="0"/>
              <a:t> </a:t>
            </a:r>
            <a:r>
              <a:rPr lang="en-US" dirty="0" smtClean="0"/>
              <a:t>and </a:t>
            </a:r>
            <a:r>
              <a:rPr lang="en-US" dirty="0" err="1" smtClean="0"/>
              <a:t>allergological</a:t>
            </a:r>
            <a:r>
              <a:rPr lang="en-US" dirty="0" smtClean="0"/>
              <a:t> </a:t>
            </a:r>
            <a:r>
              <a:rPr lang="en-US" dirty="0"/>
              <a:t>point of view. </a:t>
            </a:r>
          </a:p>
        </p:txBody>
      </p:sp>
    </p:spTree>
    <p:extLst>
      <p:ext uri="{BB962C8B-B14F-4D97-AF65-F5344CB8AC3E}">
        <p14:creationId xmlns:p14="http://schemas.microsoft.com/office/powerpoint/2010/main" val="35941993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Spore Pollution</a:t>
            </a:r>
          </a:p>
        </p:txBody>
      </p:sp>
      <p:sp>
        <p:nvSpPr>
          <p:cNvPr id="3" name="Content Placeholder 2"/>
          <p:cNvSpPr>
            <a:spLocks noGrp="1"/>
          </p:cNvSpPr>
          <p:nvPr>
            <p:ph idx="1"/>
          </p:nvPr>
        </p:nvSpPr>
        <p:spPr/>
        <p:txBody>
          <a:bodyPr>
            <a:normAutofit/>
          </a:bodyPr>
          <a:lstStyle/>
          <a:p>
            <a:r>
              <a:rPr lang="en-US" dirty="0"/>
              <a:t>Fungal spores have many implications for the spread of human, animal and plant diseases. </a:t>
            </a:r>
            <a:r>
              <a:rPr lang="en-US" dirty="0" err="1" smtClean="0"/>
              <a:t>Alternaria</a:t>
            </a:r>
            <a:r>
              <a:rPr lang="en-US" dirty="0"/>
              <a:t>, Aspergillus, </a:t>
            </a:r>
            <a:r>
              <a:rPr lang="en-US" dirty="0" err="1"/>
              <a:t>Cladosporium</a:t>
            </a:r>
            <a:r>
              <a:rPr lang="en-US" dirty="0"/>
              <a:t>, </a:t>
            </a:r>
            <a:r>
              <a:rPr lang="en-US" dirty="0" err="1"/>
              <a:t>Curvularia</a:t>
            </a:r>
            <a:r>
              <a:rPr lang="en-US" dirty="0"/>
              <a:t>, </a:t>
            </a:r>
            <a:r>
              <a:rPr lang="en-US" dirty="0" err="1"/>
              <a:t>Fusarium</a:t>
            </a:r>
            <a:r>
              <a:rPr lang="en-US" dirty="0"/>
              <a:t>, </a:t>
            </a:r>
            <a:r>
              <a:rPr lang="en-US" dirty="0" err="1"/>
              <a:t>Mucor</a:t>
            </a:r>
            <a:r>
              <a:rPr lang="en-US" dirty="0"/>
              <a:t>, </a:t>
            </a:r>
            <a:r>
              <a:rPr lang="en-US" dirty="0" err="1"/>
              <a:t>Penicillium</a:t>
            </a:r>
            <a:r>
              <a:rPr lang="en-US" dirty="0"/>
              <a:t> and </a:t>
            </a:r>
            <a:r>
              <a:rPr lang="en-US" dirty="0" err="1"/>
              <a:t>Epicoccum</a:t>
            </a:r>
            <a:r>
              <a:rPr lang="en-US" dirty="0"/>
              <a:t> are allergenic </a:t>
            </a:r>
            <a:r>
              <a:rPr lang="en-US" dirty="0" smtClean="0"/>
              <a:t>agents.</a:t>
            </a:r>
          </a:p>
          <a:p>
            <a:r>
              <a:rPr lang="en-US" dirty="0"/>
              <a:t>Some </a:t>
            </a:r>
            <a:r>
              <a:rPr lang="en-US" dirty="0" err="1"/>
              <a:t>Cladosporium</a:t>
            </a:r>
            <a:r>
              <a:rPr lang="en-US" dirty="0"/>
              <a:t> species (C. </a:t>
            </a:r>
            <a:r>
              <a:rPr lang="en-US" dirty="0" err="1"/>
              <a:t>herbarum</a:t>
            </a:r>
            <a:r>
              <a:rPr lang="en-US" dirty="0"/>
              <a:t>) have been noted as a primary agent responsible for allergies and asthma in </a:t>
            </a:r>
            <a:r>
              <a:rPr lang="en-US" dirty="0" smtClean="0"/>
              <a:t>humans.</a:t>
            </a:r>
          </a:p>
          <a:p>
            <a:r>
              <a:rPr lang="en-US" dirty="0" err="1"/>
              <a:t>Penicillium</a:t>
            </a:r>
            <a:r>
              <a:rPr lang="en-US" dirty="0"/>
              <a:t> </a:t>
            </a:r>
            <a:r>
              <a:rPr lang="en-US" dirty="0" err="1"/>
              <a:t>brevicompactum</a:t>
            </a:r>
            <a:r>
              <a:rPr lang="en-US" dirty="0"/>
              <a:t>, P. </a:t>
            </a:r>
            <a:r>
              <a:rPr lang="en-US" dirty="0" err="1"/>
              <a:t>cyclopium</a:t>
            </a:r>
            <a:r>
              <a:rPr lang="en-US" dirty="0"/>
              <a:t> and </a:t>
            </a:r>
            <a:r>
              <a:rPr lang="en-US" dirty="0" err="1"/>
              <a:t>Trichoderma</a:t>
            </a:r>
            <a:r>
              <a:rPr lang="en-US" dirty="0"/>
              <a:t> were isolated from the residence of an individual who showed chronic fatigue. Respiratory symptoms have been recorded to coincide with ripening and harvest of cereals </a:t>
            </a:r>
            <a:r>
              <a:rPr lang="en-US" dirty="0" smtClean="0"/>
              <a:t>and </a:t>
            </a:r>
            <a:r>
              <a:rPr lang="en-US" dirty="0"/>
              <a:t>with increased concentrations of </a:t>
            </a:r>
            <a:r>
              <a:rPr lang="en-US" dirty="0" err="1"/>
              <a:t>Alternaria</a:t>
            </a:r>
            <a:r>
              <a:rPr lang="en-US" dirty="0"/>
              <a:t> </a:t>
            </a:r>
            <a:r>
              <a:rPr lang="en-US" dirty="0" smtClean="0"/>
              <a:t>spores. </a:t>
            </a:r>
            <a:r>
              <a:rPr lang="en-US" dirty="0" err="1"/>
              <a:t>Stachybotrys</a:t>
            </a:r>
            <a:r>
              <a:rPr lang="en-US" dirty="0"/>
              <a:t> </a:t>
            </a:r>
            <a:r>
              <a:rPr lang="en-US" dirty="0" err="1"/>
              <a:t>chartarum</a:t>
            </a:r>
            <a:r>
              <a:rPr lang="en-US" dirty="0"/>
              <a:t>, </a:t>
            </a:r>
            <a:r>
              <a:rPr lang="en-US" dirty="0" err="1"/>
              <a:t>Acremonium</a:t>
            </a:r>
            <a:r>
              <a:rPr lang="en-US" dirty="0"/>
              <a:t>, </a:t>
            </a:r>
            <a:r>
              <a:rPr lang="en-US" dirty="0" err="1"/>
              <a:t>Fusarium</a:t>
            </a:r>
            <a:r>
              <a:rPr lang="en-US" dirty="0"/>
              <a:t>, </a:t>
            </a:r>
            <a:r>
              <a:rPr lang="en-US" dirty="0" err="1"/>
              <a:t>Trichoderma</a:t>
            </a:r>
            <a:r>
              <a:rPr lang="en-US" dirty="0"/>
              <a:t> and </a:t>
            </a:r>
            <a:r>
              <a:rPr lang="en-US" dirty="0" err="1"/>
              <a:t>Ulocladium</a:t>
            </a:r>
            <a:r>
              <a:rPr lang="en-US" dirty="0"/>
              <a:t> have been regarded as indicators of chronic water and health problems</a:t>
            </a:r>
          </a:p>
        </p:txBody>
      </p:sp>
    </p:spTree>
    <p:extLst>
      <p:ext uri="{BB962C8B-B14F-4D97-AF65-F5344CB8AC3E}">
        <p14:creationId xmlns:p14="http://schemas.microsoft.com/office/powerpoint/2010/main" val="38826080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Spore Pollution</a:t>
            </a:r>
          </a:p>
        </p:txBody>
      </p:sp>
      <p:sp>
        <p:nvSpPr>
          <p:cNvPr id="3" name="Content Placeholder 2"/>
          <p:cNvSpPr>
            <a:spLocks noGrp="1"/>
          </p:cNvSpPr>
          <p:nvPr>
            <p:ph idx="1"/>
          </p:nvPr>
        </p:nvSpPr>
        <p:spPr/>
        <p:txBody>
          <a:bodyPr/>
          <a:lstStyle/>
          <a:p>
            <a:r>
              <a:rPr lang="en-US" dirty="0" smtClean="0"/>
              <a:t>Two </a:t>
            </a:r>
            <a:r>
              <a:rPr lang="en-US" dirty="0" err="1"/>
              <a:t>Fusarium</a:t>
            </a:r>
            <a:r>
              <a:rPr lang="en-US" dirty="0"/>
              <a:t> species, </a:t>
            </a:r>
            <a:r>
              <a:rPr lang="en-US" dirty="0" err="1"/>
              <a:t>Fusarium</a:t>
            </a:r>
            <a:r>
              <a:rPr lang="en-US" dirty="0"/>
              <a:t> </a:t>
            </a:r>
            <a:r>
              <a:rPr lang="en-US" dirty="0" err="1"/>
              <a:t>equiseti</a:t>
            </a:r>
            <a:r>
              <a:rPr lang="en-US" dirty="0"/>
              <a:t> and F. </a:t>
            </a:r>
            <a:r>
              <a:rPr lang="en-US" dirty="0" err="1"/>
              <a:t>solani</a:t>
            </a:r>
            <a:r>
              <a:rPr lang="en-US" dirty="0"/>
              <a:t>, are identified as plant pathogens for vegetables and </a:t>
            </a:r>
            <a:r>
              <a:rPr lang="en-US" dirty="0" smtClean="0"/>
              <a:t>pea.</a:t>
            </a:r>
          </a:p>
          <a:p>
            <a:r>
              <a:rPr lang="en-US" dirty="0"/>
              <a:t>Air pollution exacerbates respiratory symptoms in subjects and it enhances airway responsiveness to aeroallergens in individuals at risk, particularly in urban areas. Thus it is suggested that people who live in urban areas may be more sensitive to aeroallergens even if they are found in low counts. Moreover farmers in rural areas are exposed to various airborne fungal spore types and counts, particularly </a:t>
            </a:r>
            <a:r>
              <a:rPr lang="en-US" dirty="0" err="1"/>
              <a:t>Alternaria</a:t>
            </a:r>
            <a:r>
              <a:rPr lang="en-US" dirty="0"/>
              <a:t> during different stages of plant growth.</a:t>
            </a:r>
          </a:p>
        </p:txBody>
      </p:sp>
    </p:spTree>
    <p:extLst>
      <p:ext uri="{BB962C8B-B14F-4D97-AF65-F5344CB8AC3E}">
        <p14:creationId xmlns:p14="http://schemas.microsoft.com/office/powerpoint/2010/main" val="38499916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Spore Pollution</a:t>
            </a:r>
          </a:p>
        </p:txBody>
      </p:sp>
      <p:sp>
        <p:nvSpPr>
          <p:cNvPr id="3" name="Content Placeholder 2"/>
          <p:cNvSpPr>
            <a:spLocks noGrp="1"/>
          </p:cNvSpPr>
          <p:nvPr>
            <p:ph idx="1"/>
          </p:nvPr>
        </p:nvSpPr>
        <p:spPr/>
        <p:txBody>
          <a:bodyPr/>
          <a:lstStyle/>
          <a:p>
            <a:r>
              <a:rPr lang="en-US" dirty="0" smtClean="0"/>
              <a:t>Frequent </a:t>
            </a:r>
            <a:r>
              <a:rPr lang="en-US" dirty="0"/>
              <a:t>detection of Aspergillus, </a:t>
            </a:r>
            <a:r>
              <a:rPr lang="en-US" dirty="0" err="1"/>
              <a:t>Penicillium</a:t>
            </a:r>
            <a:r>
              <a:rPr lang="en-US" dirty="0"/>
              <a:t> and </a:t>
            </a:r>
            <a:r>
              <a:rPr lang="en-US" dirty="0" err="1"/>
              <a:t>Cladosporium</a:t>
            </a:r>
            <a:r>
              <a:rPr lang="en-US" dirty="0"/>
              <a:t> in the urban area indicated that these fungal types may be related to urbanization rather than </a:t>
            </a:r>
            <a:r>
              <a:rPr lang="en-US" dirty="0" smtClean="0"/>
              <a:t>vegetation ‘‘</a:t>
            </a:r>
            <a:r>
              <a:rPr lang="en-US" dirty="0"/>
              <a:t>i.e., crops, man-made operations and mechanical disturbance may be responsible for increased counts of these fungal types in the air in urban areas’’. It is well known that Aspergillus and </a:t>
            </a:r>
            <a:r>
              <a:rPr lang="en-US" dirty="0" err="1"/>
              <a:t>Penicillium</a:t>
            </a:r>
            <a:r>
              <a:rPr lang="en-US" dirty="0"/>
              <a:t> are widespread in the air; </a:t>
            </a:r>
            <a:r>
              <a:rPr lang="en-US" dirty="0" err="1"/>
              <a:t>Penicillium</a:t>
            </a:r>
            <a:r>
              <a:rPr lang="en-US" dirty="0"/>
              <a:t> predominates in most regions </a:t>
            </a:r>
            <a:r>
              <a:rPr lang="en-US" dirty="0" smtClean="0"/>
              <a:t>and </a:t>
            </a:r>
            <a:r>
              <a:rPr lang="en-US" dirty="0"/>
              <a:t>Aspergillus dominants in the humid </a:t>
            </a:r>
            <a:r>
              <a:rPr lang="en-US" dirty="0" smtClean="0"/>
              <a:t>region.</a:t>
            </a:r>
          </a:p>
          <a:p>
            <a:r>
              <a:rPr lang="en-US" dirty="0"/>
              <a:t>There was direct and indirect influence of weather conditions on fungal spore counts. This influence was shown to be independent of sampling location and fungal types. The dominant fungal spore counts increased with temperature and decreased with rainfall and humidity.</a:t>
            </a:r>
          </a:p>
        </p:txBody>
      </p:sp>
    </p:spTree>
    <p:extLst>
      <p:ext uri="{BB962C8B-B14F-4D97-AF65-F5344CB8AC3E}">
        <p14:creationId xmlns:p14="http://schemas.microsoft.com/office/powerpoint/2010/main" val="201966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spores</a:t>
            </a:r>
            <a:endParaRPr lang="en-US" dirty="0"/>
          </a:p>
        </p:txBody>
      </p:sp>
      <p:sp>
        <p:nvSpPr>
          <p:cNvPr id="3" name="Content Placeholder 2"/>
          <p:cNvSpPr>
            <a:spLocks noGrp="1"/>
          </p:cNvSpPr>
          <p:nvPr>
            <p:ph idx="1"/>
          </p:nvPr>
        </p:nvSpPr>
        <p:spPr/>
        <p:txBody>
          <a:bodyPr>
            <a:normAutofit/>
          </a:bodyPr>
          <a:lstStyle/>
          <a:p>
            <a:r>
              <a:rPr lang="en-US" dirty="0"/>
              <a:t>There are also different types of spores including:</a:t>
            </a:r>
          </a:p>
          <a:p>
            <a:pPr lvl="1"/>
            <a:r>
              <a:rPr lang="en-US" dirty="0"/>
              <a:t>Asexual spores (e.g. exogenous spores produced by Conidia </a:t>
            </a:r>
            <a:r>
              <a:rPr lang="en-US" dirty="0" err="1"/>
              <a:t>oidia</a:t>
            </a:r>
            <a:r>
              <a:rPr lang="en-US" dirty="0"/>
              <a:t>)</a:t>
            </a:r>
          </a:p>
          <a:p>
            <a:pPr lvl="1"/>
            <a:r>
              <a:rPr lang="en-US" dirty="0"/>
              <a:t>Sexual spores such as Oospores and Zygote</a:t>
            </a:r>
          </a:p>
          <a:p>
            <a:pPr lvl="1"/>
            <a:r>
              <a:rPr lang="en-US" dirty="0"/>
              <a:t>Vegetative spores (e.g. </a:t>
            </a:r>
            <a:r>
              <a:rPr lang="en-US" dirty="0" err="1"/>
              <a:t>Chlamydospores</a:t>
            </a:r>
            <a:r>
              <a:rPr lang="en-US" dirty="0"/>
              <a:t>)</a:t>
            </a:r>
          </a:p>
          <a:p>
            <a:pPr lvl="1"/>
            <a:r>
              <a:rPr lang="en-US" dirty="0"/>
              <a:t>Megaspores of plants (female gametophyte)</a:t>
            </a:r>
          </a:p>
          <a:p>
            <a:pPr lvl="1"/>
            <a:r>
              <a:rPr lang="en-US" dirty="0"/>
              <a:t>Microspores of plants (develop to </a:t>
            </a:r>
            <a:r>
              <a:rPr lang="en-US" dirty="0" err="1"/>
              <a:t>formmale</a:t>
            </a:r>
            <a:r>
              <a:rPr lang="en-US" dirty="0"/>
              <a:t> gametophyte)</a:t>
            </a:r>
          </a:p>
          <a:p>
            <a:pPr lvl="1"/>
            <a:r>
              <a:rPr lang="en-US" dirty="0"/>
              <a:t>Endospores - Type of spores that are produced within the organism (e.g. bacteria)</a:t>
            </a:r>
          </a:p>
          <a:p>
            <a:pPr lvl="1"/>
            <a:r>
              <a:rPr lang="en-US" dirty="0"/>
              <a:t>Exospores - Exospores are a type of spores that are produced outside the cell (e.g. in the genus </a:t>
            </a:r>
            <a:r>
              <a:rPr lang="en-US" dirty="0" err="1"/>
              <a:t>Methylosinus</a:t>
            </a:r>
            <a:r>
              <a:rPr lang="en-US" dirty="0"/>
              <a:t>)</a:t>
            </a:r>
          </a:p>
          <a:p>
            <a:endParaRPr lang="en-US" dirty="0"/>
          </a:p>
        </p:txBody>
      </p:sp>
    </p:spTree>
    <p:extLst>
      <p:ext uri="{BB962C8B-B14F-4D97-AF65-F5344CB8AC3E}">
        <p14:creationId xmlns:p14="http://schemas.microsoft.com/office/powerpoint/2010/main" val="380446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Sporulation Process and </a:t>
            </a:r>
            <a:r>
              <a:rPr lang="en-US" b="1" dirty="0" smtClean="0"/>
              <a:t>Examples</a:t>
            </a:r>
            <a:endParaRPr lang="en-US" dirty="0"/>
          </a:p>
        </p:txBody>
      </p:sp>
      <p:sp>
        <p:nvSpPr>
          <p:cNvPr id="3" name="Content Placeholder 2"/>
          <p:cNvSpPr>
            <a:spLocks noGrp="1"/>
          </p:cNvSpPr>
          <p:nvPr>
            <p:ph idx="1"/>
          </p:nvPr>
        </p:nvSpPr>
        <p:spPr/>
        <p:txBody>
          <a:bodyPr/>
          <a:lstStyle/>
          <a:p>
            <a:r>
              <a:rPr lang="en-US" b="1" u="sng" dirty="0"/>
              <a:t>Sporulation in Bacteria</a:t>
            </a:r>
            <a:endParaRPr lang="en-US" b="1" dirty="0"/>
          </a:p>
          <a:p>
            <a:r>
              <a:rPr lang="en-US" dirty="0"/>
              <a:t>A majority of spore-forming bacteria are Gram-negative bacilli (rod-shaped). These include aerobic Bacillus and anaerobic Clostridium species. Although some Gram-negative bacteria have been shown to be capable of producing spores, it is only a few species found in a few genera.</a:t>
            </a:r>
            <a:br>
              <a:rPr lang="en-US" dirty="0"/>
            </a:br>
            <a:endParaRPr lang="en-US" dirty="0"/>
          </a:p>
          <a:p>
            <a:r>
              <a:rPr lang="en-US" b="1" dirty="0"/>
              <a:t>*</a:t>
            </a:r>
            <a:r>
              <a:rPr lang="en-US" dirty="0"/>
              <a:t> Some filamentous cocci have also been shown to be capable of sporulation (producing endospores)</a:t>
            </a:r>
          </a:p>
          <a:p>
            <a:endParaRPr lang="en-US" dirty="0"/>
          </a:p>
        </p:txBody>
      </p:sp>
    </p:spTree>
    <p:extLst>
      <p:ext uri="{BB962C8B-B14F-4D97-AF65-F5344CB8AC3E}">
        <p14:creationId xmlns:p14="http://schemas.microsoft.com/office/powerpoint/2010/main" val="914407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Bacteria : </a:t>
            </a:r>
            <a:r>
              <a:rPr lang="en-US" dirty="0" smtClean="0"/>
              <a:t>four types of spores </a:t>
            </a:r>
            <a:endParaRPr lang="en-US" dirty="0"/>
          </a:p>
        </p:txBody>
      </p:sp>
      <p:sp>
        <p:nvSpPr>
          <p:cNvPr id="3" name="Content Placeholder 2"/>
          <p:cNvSpPr>
            <a:spLocks noGrp="1"/>
          </p:cNvSpPr>
          <p:nvPr>
            <p:ph idx="1"/>
          </p:nvPr>
        </p:nvSpPr>
        <p:spPr/>
        <p:txBody>
          <a:bodyPr/>
          <a:lstStyle/>
          <a:p>
            <a:r>
              <a:rPr lang="en-US" dirty="0" smtClean="0"/>
              <a:t>Depending </a:t>
            </a:r>
            <a:r>
              <a:rPr lang="en-US" dirty="0"/>
              <a:t>on the type of bacteria, four types of spores are produced</a:t>
            </a:r>
            <a:r>
              <a:rPr lang="en-US" dirty="0" smtClean="0"/>
              <a:t>.</a:t>
            </a:r>
          </a:p>
          <a:p>
            <a:r>
              <a:rPr lang="en-US" dirty="0"/>
              <a:t>These include:</a:t>
            </a:r>
            <a:endParaRPr lang="en-US" dirty="0" smtClean="0">
              <a:effectLst/>
            </a:endParaRPr>
          </a:p>
          <a:p>
            <a:r>
              <a:rPr lang="en-US" b="1" u="sng" dirty="0"/>
              <a:t>Endospores</a:t>
            </a:r>
            <a:r>
              <a:rPr lang="en-US" dirty="0"/>
              <a:t>: Endospores are the most common types of spores. They are typically produced by Clostridium (e.g. Clostridium botulinum), Bacillus (e.g. Bacillus </a:t>
            </a:r>
            <a:r>
              <a:rPr lang="en-US" dirty="0" err="1"/>
              <a:t>anthracis</a:t>
            </a:r>
            <a:r>
              <a:rPr lang="en-US" dirty="0"/>
              <a:t>) and </a:t>
            </a:r>
            <a:r>
              <a:rPr lang="en-US" dirty="0" err="1"/>
              <a:t>Sporosarcina</a:t>
            </a:r>
            <a:r>
              <a:rPr lang="en-US" dirty="0"/>
              <a:t> bacteria (e.g. </a:t>
            </a:r>
            <a:r>
              <a:rPr lang="en-US" dirty="0" err="1"/>
              <a:t>Sporosarcina</a:t>
            </a:r>
            <a:r>
              <a:rPr lang="en-US" dirty="0"/>
              <a:t> </a:t>
            </a:r>
            <a:r>
              <a:rPr lang="en-US" dirty="0" err="1"/>
              <a:t>ureae</a:t>
            </a:r>
            <a:r>
              <a:rPr lang="en-US" dirty="0"/>
              <a:t>).</a:t>
            </a:r>
            <a:endParaRPr lang="en-US" dirty="0" smtClean="0">
              <a:effectLst/>
            </a:endParaRPr>
          </a:p>
          <a:p>
            <a:pPr marL="0" indent="0">
              <a:buNone/>
            </a:pPr>
            <a:endParaRPr lang="en-US" dirty="0"/>
          </a:p>
        </p:txBody>
      </p:sp>
    </p:spTree>
    <p:extLst>
      <p:ext uri="{BB962C8B-B14F-4D97-AF65-F5344CB8AC3E}">
        <p14:creationId xmlns:p14="http://schemas.microsoft.com/office/powerpoint/2010/main" val="332827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Sporulation in Bacteria : </a:t>
            </a:r>
            <a:r>
              <a:rPr lang="en-US" dirty="0" smtClean="0"/>
              <a:t>four types of spores </a:t>
            </a:r>
            <a:endParaRPr lang="en-US" dirty="0"/>
          </a:p>
        </p:txBody>
      </p:sp>
      <p:sp>
        <p:nvSpPr>
          <p:cNvPr id="3" name="Content Placeholder 2"/>
          <p:cNvSpPr>
            <a:spLocks noGrp="1"/>
          </p:cNvSpPr>
          <p:nvPr>
            <p:ph idx="1"/>
          </p:nvPr>
        </p:nvSpPr>
        <p:spPr/>
        <p:txBody>
          <a:bodyPr/>
          <a:lstStyle/>
          <a:p>
            <a:r>
              <a:rPr lang="en-US" b="1" u="sng" dirty="0"/>
              <a:t>Cysts</a:t>
            </a:r>
            <a:r>
              <a:rPr lang="en-US" dirty="0"/>
              <a:t>: Cysts are a group of cells that join together in order to survive harsh environmental conditions. When conditions in the environment become unfavorable, the cells come together in a manner that allows them to survive. They are common in </a:t>
            </a:r>
            <a:r>
              <a:rPr lang="en-US" dirty="0" err="1"/>
              <a:t>Azotobacter</a:t>
            </a:r>
            <a:r>
              <a:rPr lang="en-US" dirty="0"/>
              <a:t> species</a:t>
            </a:r>
          </a:p>
          <a:p>
            <a:r>
              <a:rPr lang="en-US" b="1" dirty="0"/>
              <a:t>*</a:t>
            </a:r>
            <a:r>
              <a:rPr lang="en-US" dirty="0"/>
              <a:t> Unlike endospores, cysts are non-reproductive cells. They are also less resistant to tough environmental conditions and have a tough cell wall that is waterproof in place of the peptidoglycan layer found on the cell wall of bacterial endospores</a:t>
            </a:r>
          </a:p>
          <a:p>
            <a:endParaRPr lang="en-US" dirty="0"/>
          </a:p>
        </p:txBody>
      </p:sp>
    </p:spTree>
    <p:extLst>
      <p:ext uri="{BB962C8B-B14F-4D97-AF65-F5344CB8AC3E}">
        <p14:creationId xmlns:p14="http://schemas.microsoft.com/office/powerpoint/2010/main" val="3887668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108</TotalTime>
  <Words>2348</Words>
  <Application>Microsoft Office PowerPoint</Application>
  <PresentationFormat>Widescreen</PresentationFormat>
  <Paragraphs>203</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Tw Cen MT</vt:lpstr>
      <vt:lpstr>Tw Cen MT Condensed</vt:lpstr>
      <vt:lpstr>Wingdings 3</vt:lpstr>
      <vt:lpstr>Integral</vt:lpstr>
      <vt:lpstr>Spore Biology – MBI 661</vt:lpstr>
      <vt:lpstr>Sporulation</vt:lpstr>
      <vt:lpstr>Definition: What is Sporulation?</vt:lpstr>
      <vt:lpstr>Sporulation</vt:lpstr>
      <vt:lpstr>Organisms that produce spores</vt:lpstr>
      <vt:lpstr>Different types of spores</vt:lpstr>
      <vt:lpstr>Sporulation Process and Examples</vt:lpstr>
      <vt:lpstr>Sporulation in Bacteria : four types of spores </vt:lpstr>
      <vt:lpstr>Sporulation in Bacteria : four types of spores </vt:lpstr>
      <vt:lpstr>Sporulation in Bacteria : four types of spores </vt:lpstr>
      <vt:lpstr>Sporulation in Bacteria : four types of spores </vt:lpstr>
      <vt:lpstr>Sporulation in Bacteria</vt:lpstr>
      <vt:lpstr>Characteristics associated with the high resistance capacity of endospores</vt:lpstr>
      <vt:lpstr>Sporulation in Bacteria</vt:lpstr>
      <vt:lpstr>Sporulation in Bacteria</vt:lpstr>
      <vt:lpstr>Sporulation in Bacillus subtilis in stages</vt:lpstr>
      <vt:lpstr> Basic mode of sporulation of Bacillus subtilis</vt:lpstr>
      <vt:lpstr>Basic mode of sporulation of Bacillus subtilis</vt:lpstr>
      <vt:lpstr>Basic mode of sporulation of Bacillus subtilis</vt:lpstr>
      <vt:lpstr>Basic mode of sporulation of Bacillus subtilis</vt:lpstr>
      <vt:lpstr>Basic mode of sporulation of Bacillus subtilis</vt:lpstr>
      <vt:lpstr>Basic mode of sporulation of Bacillus subtilis</vt:lpstr>
      <vt:lpstr>Basic mode of sporulation of Bacillus subtilis</vt:lpstr>
      <vt:lpstr>Basic mode of sporulation of Bacillus subtilis</vt:lpstr>
      <vt:lpstr>Sporulation of Fungi</vt:lpstr>
      <vt:lpstr>Sporulation of Fungi</vt:lpstr>
      <vt:lpstr>The main groups of fungi and the type of spores they produce</vt:lpstr>
      <vt:lpstr>Sporulation Process in Yeast (Saccharomyces cerevisiae)</vt:lpstr>
      <vt:lpstr>Sporulation Process in Yeast</vt:lpstr>
      <vt:lpstr>Sporulation Process in Yeast</vt:lpstr>
      <vt:lpstr>Sporulation Process in Yeast</vt:lpstr>
      <vt:lpstr>Sporulation Process in Yeast</vt:lpstr>
      <vt:lpstr>Sporulation Process in Yeast</vt:lpstr>
      <vt:lpstr>Sporulation Process in Yeast</vt:lpstr>
      <vt:lpstr>Sporulation Process in Yeast</vt:lpstr>
      <vt:lpstr>Sporulation Process in Yeast</vt:lpstr>
      <vt:lpstr>Sporulation Process in Yeast</vt:lpstr>
      <vt:lpstr>Sporulation in Amoeba</vt:lpstr>
      <vt:lpstr>Sporulation in Amoeba</vt:lpstr>
      <vt:lpstr>Sporulation in Amoeba</vt:lpstr>
      <vt:lpstr>Sporulation in Amoeba</vt:lpstr>
      <vt:lpstr>Sporulation in Amoeba</vt:lpstr>
      <vt:lpstr>Sporulation in Amoeba</vt:lpstr>
      <vt:lpstr>Sporulation in Amoeba</vt:lpstr>
      <vt:lpstr>Sporulation in Amoeba</vt:lpstr>
      <vt:lpstr>Sporulation in Amoeba</vt:lpstr>
      <vt:lpstr>Sporulation in Amoeba</vt:lpstr>
      <vt:lpstr>Classification of spores</vt:lpstr>
      <vt:lpstr>Classification of spores</vt:lpstr>
      <vt:lpstr>Classification of spores</vt:lpstr>
      <vt:lpstr>Classification of spores</vt:lpstr>
      <vt:lpstr>Classification of spores</vt:lpstr>
      <vt:lpstr>Spore Pollution</vt:lpstr>
      <vt:lpstr>Spore Pollution</vt:lpstr>
      <vt:lpstr>Spore Pollution</vt:lpstr>
      <vt:lpstr>Spore Pollution</vt:lpstr>
      <vt:lpstr>Spore Pollution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Spore Biology – MBI 661</dc:title>
  <dc:creator>Leonard Wijaya</dc:creator>
  <cp:lastModifiedBy>Leonard Wijaya</cp:lastModifiedBy>
  <cp:revision>14</cp:revision>
  <dcterms:created xsi:type="dcterms:W3CDTF">2020-01-12T07:58:44Z</dcterms:created>
  <dcterms:modified xsi:type="dcterms:W3CDTF">2020-01-12T09:55:48Z</dcterms:modified>
</cp:coreProperties>
</file>