
<file path=[Content_Types].xml><?xml version="1.0" encoding="utf-8"?>
<Types xmlns="http://schemas.openxmlformats.org/package/2006/content-types">
  <Default Extension="rels" ContentType="application/vnd.openxmlformats-package.relationships+xml"/>
  <Override PartName="/ppt/slides/slide14.xml" ContentType="application/vnd.openxmlformats-officedocument.presentationml.slide+xml"/>
  <Override PartName="/ppt/slides/slide62.xml" ContentType="application/vnd.openxmlformats-officedocument.presentationml.slide+xml"/>
  <Default Extension="xml" ContentType="application/xml"/>
  <Override PartName="/ppt/slides/slide45.xml" ContentType="application/vnd.openxmlformats-officedocument.presentationml.slide+xml"/>
  <Override PartName="/ppt/tableStyles.xml" ContentType="application/vnd.openxmlformats-officedocument.presentationml.tableStyles+xml"/>
  <Override PartName="/ppt/slides/slide28.xml" ContentType="application/vnd.openxmlformats-officedocument.presentationml.slide+xml"/>
  <Override PartName="/ppt/slides/slide54.xml" ContentType="application/vnd.openxmlformats-officedocument.presentationml.slide+xml"/>
  <Override PartName="/ppt/slides/slide21.xml" ContentType="application/vnd.openxmlformats-officedocument.presentationml.slide+xml"/>
  <Override PartName="/ppt/slides/slide37.xml" ContentType="application/vnd.openxmlformats-officedocument.presentationml.slide+xml"/>
  <Override PartName="/ppt/slides/slide5.xml" ContentType="application/vnd.openxmlformats-officedocument.presentationml.slide+xml"/>
  <Override PartName="/ppt/slideLayouts/slideLayout5.xml" ContentType="application/vnd.openxmlformats-officedocument.presentationml.slideLayout+xml"/>
  <Override PartName="/ppt/slides/slide30.xml" ContentType="application/vnd.openxmlformats-officedocument.presentationml.slide+xml"/>
  <Override PartName="/ppt/slides/slide13.xml" ContentType="application/vnd.openxmlformats-officedocument.presentationml.slide+xml"/>
  <Override PartName="/ppt/slideMasters/slideMaster1.xml" ContentType="application/vnd.openxmlformats-officedocument.presentationml.slideMaster+xml"/>
  <Override PartName="/docProps/core.xml" ContentType="application/vnd.openxmlformats-package.core-properties+xml"/>
  <Override PartName="/ppt/slides/slide61.xml" ContentType="application/vnd.openxmlformats-officedocument.presentationml.slide+xml"/>
  <Override PartName="/ppt/slides/slide44.xml" ContentType="application/vnd.openxmlformats-officedocument.presentationml.slide+xml"/>
  <Override PartName="/ppt/slides/slide27.xml" ContentType="application/vnd.openxmlformats-officedocument.presentationml.slide+xml"/>
  <Override PartName="/ppt/slides/slide53.xml" ContentType="application/vnd.openxmlformats-officedocument.presentationml.slide+xml"/>
  <Override PartName="/ppt/slides/slide20.xml" ContentType="application/vnd.openxmlformats-officedocument.presentationml.slide+xml"/>
  <Override PartName="/ppt/slides/slide36.xml" ContentType="application/vnd.openxmlformats-officedocument.presentationml.slide+xml"/>
  <Override PartName="/ppt/slides/slide4.xml" ContentType="application/vnd.openxmlformats-officedocument.presentationml.slide+xml"/>
  <Override PartName="/ppt/slides/slide19.xml" ContentType="application/vnd.openxmlformats-officedocument.presentationml.slide+xml"/>
  <Override PartName="/ppt/slideLayouts/slideLayout4.xml" ContentType="application/vnd.openxmlformats-officedocument.presentationml.slideLayout+xml"/>
  <Default Extension="png" ContentType="image/png"/>
  <Override PartName="/ppt/slides/slide12.xml" ContentType="application/vnd.openxmlformats-officedocument.presentationml.slide+xml"/>
  <Override PartName="/ppt/slides/slide60.xml" ContentType="application/vnd.openxmlformats-officedocument.presentationml.slide+xml"/>
  <Override PartName="/ppt/presProps.xml" ContentType="application/vnd.openxmlformats-officedocument.presentationml.presProps+xml"/>
  <Override PartName="/ppt/slides/slide43.xml" ContentType="application/vnd.openxmlformats-officedocument.presentationml.slide+xml"/>
  <Override PartName="/ppt/slides/slide59.xml" ContentType="application/vnd.openxmlformats-officedocument.presentationml.slide+xml"/>
  <Override PartName="/ppt/slides/slide26.xml" ContentType="application/vnd.openxmlformats-officedocument.presentationml.slide+xml"/>
  <Override PartName="/ppt/slides/slide52.xml" ContentType="application/vnd.openxmlformats-officedocument.presentationml.slide+xml"/>
  <Override PartName="/ppt/slides/slide35.xml" ContentType="application/vnd.openxmlformats-officedocument.presentationml.slide+xml"/>
  <Override PartName="/ppt/slides/slide3.xml" ContentType="application/vnd.openxmlformats-officedocument.presentationml.slide+xml"/>
  <Override PartName="/ppt/slides/slide18.xml" ContentType="application/vnd.openxmlformats-officedocument.presentationml.slide+xml"/>
  <Override PartName="/ppt/slideLayouts/slideLayout3.xml" ContentType="application/vnd.openxmlformats-officedocument.presentationml.slideLayout+xml"/>
  <Override PartName="/ppt/slides/slide11.xml" ContentType="application/vnd.openxmlformats-officedocument.presentationml.slide+xml"/>
  <Override PartName="/ppt/slides/slide49.xml" ContentType="application/vnd.openxmlformats-officedocument.presentationml.slide+xml"/>
  <Override PartName="/ppt/slides/slide42.xml" ContentType="application/vnd.openxmlformats-officedocument.presentationml.slide+xml"/>
  <Override PartName="/ppt/slides/slide58.xml" ContentType="application/vnd.openxmlformats-officedocument.presentationml.slide+xml"/>
  <Override PartName="/ppt/slides/slide25.xml" ContentType="application/vnd.openxmlformats-officedocument.presentationml.slide+xml"/>
  <Override PartName="/ppt/slides/slide51.xml" ContentType="application/vnd.openxmlformats-officedocument.presentationml.slide+xml"/>
  <Override PartName="/ppt/slides/slide9.xml" ContentType="application/vnd.openxmlformats-officedocument.presentationml.slide+xml"/>
  <Override PartName="/ppt/slideLayouts/slideLayout9.xml" ContentType="application/vnd.openxmlformats-officedocument.presentationml.slideLayout+xml"/>
  <Override PartName="/ppt/slides/slide34.xml" ContentType="application/vnd.openxmlformats-officedocument.presentationml.slide+xml"/>
  <Override PartName="/ppt/slides/slide2.xml" ContentType="application/vnd.openxmlformats-officedocument.presentationml.slide+xml"/>
  <Override PartName="/ppt/slideLayouts/slideLayout2.xml" ContentType="application/vnd.openxmlformats-officedocument.presentationml.slideLayout+xml"/>
  <Override PartName="/ppt/slides/slide17.xml" ContentType="application/vnd.openxmlformats-officedocument.presentationml.slide+xml"/>
  <Override PartName="/ppt/slides/slide10.xml" ContentType="application/vnd.openxmlformats-officedocument.presentationml.slide+xml"/>
  <Override PartName="/docProps/app.xml" ContentType="application/vnd.openxmlformats-officedocument.extended-properties+xml"/>
  <Override PartName="/ppt/slides/slide48.xml" ContentType="application/vnd.openxmlformats-officedocument.presentationml.slide+xml"/>
  <Override PartName="/ppt/slides/slide41.xml" ContentType="application/vnd.openxmlformats-officedocument.presentationml.slide+xml"/>
  <Override PartName="/ppt/slides/slide57.xml" ContentType="application/vnd.openxmlformats-officedocument.presentationml.slide+xml"/>
  <Override PartName="/ppt/slides/slide24.xml" ContentType="application/vnd.openxmlformats-officedocument.presentationml.slide+xml"/>
  <Override PartName="/ppt/slides/slide50.xml" ContentType="application/vnd.openxmlformats-officedocument.presentationml.slide+xml"/>
  <Override PartName="/ppt/slides/slide8.xml" ContentType="application/vnd.openxmlformats-officedocument.presentationml.slide+xml"/>
  <Override PartName="/ppt/slideLayouts/slideLayout8.xml" ContentType="application/vnd.openxmlformats-officedocument.presentationml.slideLayout+xml"/>
  <Override PartName="/ppt/slides/slide33.xml" ContentType="application/vnd.openxmlformats-officedocument.presentationml.slide+xml"/>
  <Override PartName="/ppt/slides/slide1.xml" ContentType="application/vnd.openxmlformats-officedocument.presentationml.slide+xml"/>
  <Override PartName="/ppt/slideLayouts/slideLayout1.xml" ContentType="application/vnd.openxmlformats-officedocument.presentationml.slideLayout+xml"/>
  <Override PartName="/ppt/slides/slide16.xml" ContentType="application/vnd.openxmlformats-officedocument.presentationml.slide+xml"/>
  <Default Extension="jpeg" ContentType="image/jpeg"/>
  <Override PartName="/ppt/viewProps.xml" ContentType="application/vnd.openxmlformats-officedocument.presentationml.viewProps+xml"/>
  <Override PartName="/ppt/slides/slide47.xml" ContentType="application/vnd.openxmlformats-officedocument.presentationml.slide+xml"/>
  <Override PartName="/ppt/slides/slide40.xml" ContentType="application/vnd.openxmlformats-officedocument.presentationml.slide+xml"/>
  <Override PartName="/ppt/slides/slide56.xml" ContentType="application/vnd.openxmlformats-officedocument.presentationml.slide+xml"/>
  <Override PartName="/ppt/slideLayouts/slideLayout11.xml" ContentType="application/vnd.openxmlformats-officedocument.presentationml.slideLayout+xml"/>
  <Override PartName="/ppt/slides/slide39.xml" ContentType="application/vnd.openxmlformats-officedocument.presentationml.slide+xml"/>
  <Override PartName="/ppt/slides/slide23.xml" ContentType="application/vnd.openxmlformats-officedocument.presentationml.slide+xml"/>
  <Override PartName="/ppt/slides/slide7.xml" ContentType="application/vnd.openxmlformats-officedocument.presentationml.slide+xml"/>
  <Override PartName="/ppt/slideLayouts/slideLayout7.xml" ContentType="application/vnd.openxmlformats-officedocument.presentationml.slideLayout+xml"/>
  <Override PartName="/ppt/slides/slide32.xml" ContentType="application/vnd.openxmlformats-officedocument.presentationml.slide+xml"/>
  <Override PartName="/ppt/slides/slide15.xml" ContentType="application/vnd.openxmlformats-officedocument.presentationml.slide+xml"/>
  <Override PartName="/ppt/slides/slide46.xml" ContentType="application/vnd.openxmlformats-officedocument.presentationml.slide+xml"/>
  <Override PartName="/ppt/slides/slide29.xml" ContentType="application/vnd.openxmlformats-officedocument.presentationml.slide+xml"/>
  <Override PartName="/ppt/slides/slide55.xml" ContentType="application/vnd.openxmlformats-officedocument.presentationml.slide+xml"/>
  <Override PartName="/ppt/theme/theme1.xml" ContentType="application/vnd.openxmlformats-officedocument.theme+xml"/>
  <Override PartName="/ppt/slides/slide22.xml" ContentType="application/vnd.openxmlformats-officedocument.presentationml.slide+xml"/>
  <Override PartName="/ppt/slides/slide38.xml" ContentType="application/vnd.openxmlformats-officedocument.presentationml.slide+xml"/>
  <Override PartName="/ppt/presentation.xml" ContentType="application/vnd.openxmlformats-officedocument.presentationml.presentation.main+xml"/>
  <Override PartName="/ppt/slides/slide6.xml" ContentType="application/vnd.openxmlformats-officedocument.presentationml.slide+xml"/>
  <Override PartName="/ppt/slideLayouts/slideLayout10.xml" ContentType="application/vnd.openxmlformats-officedocument.presentationml.slideLayout+xml"/>
  <Override PartName="/ppt/slideLayouts/slideLayout6.xml" ContentType="application/vnd.openxmlformats-officedocument.presentationml.slideLayout+xml"/>
  <Override PartName="/ppt/slides/slide31.xml" ContentType="application/vnd.openxmlformats-officedocument.presentationml.slide+xml"/>
  <Default Extension="bin" ContentType="application/vnd.openxmlformats-officedocument.presentationml.printerSettings"/>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core-properties" Target="docProps/core.xml"/><Relationship Id="rId3"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aveSubsetFonts="1" autoCompressPictures="0">
  <p:sldMasterIdLst>
    <p:sldMasterId r:id="rId1"/>
  </p:sldMasterIdLst>
  <p:sldIdLst>
    <p:sldId id="256" r:id="rId2"/>
    <p:sldId id="317" r:id="rId3"/>
    <p:sldId id="270" r:id="rId4"/>
    <p:sldId id="322" r:id="rId5"/>
    <p:sldId id="272" r:id="rId6"/>
    <p:sldId id="318" r:id="rId7"/>
    <p:sldId id="271" r:id="rId8"/>
    <p:sldId id="316" r:id="rId9"/>
    <p:sldId id="321" r:id="rId10"/>
    <p:sldId id="319" r:id="rId11"/>
    <p:sldId id="320" r:id="rId12"/>
    <p:sldId id="273" r:id="rId13"/>
    <p:sldId id="274" r:id="rId14"/>
    <p:sldId id="275" r:id="rId15"/>
    <p:sldId id="276" r:id="rId16"/>
    <p:sldId id="277" r:id="rId17"/>
    <p:sldId id="278" r:id="rId18"/>
    <p:sldId id="279" r:id="rId19"/>
    <p:sldId id="280" r:id="rId20"/>
    <p:sldId id="258" r:id="rId21"/>
    <p:sldId id="269" r:id="rId22"/>
    <p:sldId id="268" r:id="rId23"/>
    <p:sldId id="259" r:id="rId24"/>
    <p:sldId id="260" r:id="rId25"/>
    <p:sldId id="262" r:id="rId26"/>
    <p:sldId id="263" r:id="rId27"/>
    <p:sldId id="264" r:id="rId28"/>
    <p:sldId id="265" r:id="rId29"/>
    <p:sldId id="282" r:id="rId30"/>
    <p:sldId id="283" r:id="rId31"/>
    <p:sldId id="281" r:id="rId32"/>
    <p:sldId id="284" r:id="rId33"/>
    <p:sldId id="285" r:id="rId34"/>
    <p:sldId id="267" r:id="rId35"/>
    <p:sldId id="287" r:id="rId36"/>
    <p:sldId id="286" r:id="rId37"/>
    <p:sldId id="288" r:id="rId38"/>
    <p:sldId id="289" r:id="rId39"/>
    <p:sldId id="290" r:id="rId40"/>
    <p:sldId id="291" r:id="rId41"/>
    <p:sldId id="293" r:id="rId42"/>
    <p:sldId id="295" r:id="rId43"/>
    <p:sldId id="294" r:id="rId44"/>
    <p:sldId id="323" r:id="rId45"/>
    <p:sldId id="296" r:id="rId46"/>
    <p:sldId id="297" r:id="rId47"/>
    <p:sldId id="299" r:id="rId48"/>
    <p:sldId id="300" r:id="rId49"/>
    <p:sldId id="301" r:id="rId50"/>
    <p:sldId id="302" r:id="rId51"/>
    <p:sldId id="303" r:id="rId52"/>
    <p:sldId id="304" r:id="rId53"/>
    <p:sldId id="306" r:id="rId54"/>
    <p:sldId id="305" r:id="rId55"/>
    <p:sldId id="307" r:id="rId56"/>
    <p:sldId id="308" r:id="rId57"/>
    <p:sldId id="309" r:id="rId58"/>
    <p:sldId id="310" r:id="rId59"/>
    <p:sldId id="311" r:id="rId60"/>
    <p:sldId id="312" r:id="rId61"/>
    <p:sldId id="314" r:id="rId62"/>
    <p:sldId id="313" r:id="rId63"/>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normalViewPr showOutlineIcons="0">
    <p:restoredLeft sz="15620"/>
    <p:restoredTop sz="94660"/>
  </p:normalViewPr>
  <p:slideViewPr>
    <p:cSldViewPr snapToObjects="1">
      <p:cViewPr varScale="1">
        <p:scale>
          <a:sx n="98" d="100"/>
          <a:sy n="98" d="100"/>
        </p:scale>
        <p:origin x="-640" y="-112"/>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63" Type="http://schemas.openxmlformats.org/officeDocument/2006/relationships/slide" Target="slides/slide62.xml"/><Relationship Id="rId64" Type="http://schemas.openxmlformats.org/officeDocument/2006/relationships/printerSettings" Target="printerSettings/printerSettings1.bin"/><Relationship Id="rId65" Type="http://schemas.openxmlformats.org/officeDocument/2006/relationships/presProps" Target="presProps.xml"/><Relationship Id="rId66" Type="http://schemas.openxmlformats.org/officeDocument/2006/relationships/viewProps" Target="viewProps.xml"/><Relationship Id="rId67" Type="http://schemas.openxmlformats.org/officeDocument/2006/relationships/theme" Target="theme/theme1.xml"/><Relationship Id="rId68" Type="http://schemas.openxmlformats.org/officeDocument/2006/relationships/tableStyles" Target="tableStyles.xml"/><Relationship Id="rId50" Type="http://schemas.openxmlformats.org/officeDocument/2006/relationships/slide" Target="slides/slide49.xml"/><Relationship Id="rId51" Type="http://schemas.openxmlformats.org/officeDocument/2006/relationships/slide" Target="slides/slide50.xml"/><Relationship Id="rId52" Type="http://schemas.openxmlformats.org/officeDocument/2006/relationships/slide" Target="slides/slide51.xml"/><Relationship Id="rId53" Type="http://schemas.openxmlformats.org/officeDocument/2006/relationships/slide" Target="slides/slide52.xml"/><Relationship Id="rId54" Type="http://schemas.openxmlformats.org/officeDocument/2006/relationships/slide" Target="slides/slide53.xml"/><Relationship Id="rId55" Type="http://schemas.openxmlformats.org/officeDocument/2006/relationships/slide" Target="slides/slide54.xml"/><Relationship Id="rId56" Type="http://schemas.openxmlformats.org/officeDocument/2006/relationships/slide" Target="slides/slide55.xml"/><Relationship Id="rId57" Type="http://schemas.openxmlformats.org/officeDocument/2006/relationships/slide" Target="slides/slide56.xml"/><Relationship Id="rId58" Type="http://schemas.openxmlformats.org/officeDocument/2006/relationships/slide" Target="slides/slide57.xml"/><Relationship Id="rId59" Type="http://schemas.openxmlformats.org/officeDocument/2006/relationships/slide" Target="slides/slide58.xml"/><Relationship Id="rId40" Type="http://schemas.openxmlformats.org/officeDocument/2006/relationships/slide" Target="slides/slide39.xml"/><Relationship Id="rId41" Type="http://schemas.openxmlformats.org/officeDocument/2006/relationships/slide" Target="slides/slide40.xml"/><Relationship Id="rId42" Type="http://schemas.openxmlformats.org/officeDocument/2006/relationships/slide" Target="slides/slide41.xml"/><Relationship Id="rId43" Type="http://schemas.openxmlformats.org/officeDocument/2006/relationships/slide" Target="slides/slide42.xml"/><Relationship Id="rId44" Type="http://schemas.openxmlformats.org/officeDocument/2006/relationships/slide" Target="slides/slide43.xml"/><Relationship Id="rId45" Type="http://schemas.openxmlformats.org/officeDocument/2006/relationships/slide" Target="slides/slide44.xml"/><Relationship Id="rId46" Type="http://schemas.openxmlformats.org/officeDocument/2006/relationships/slide" Target="slides/slide45.xml"/><Relationship Id="rId47" Type="http://schemas.openxmlformats.org/officeDocument/2006/relationships/slide" Target="slides/slide46.xml"/><Relationship Id="rId48" Type="http://schemas.openxmlformats.org/officeDocument/2006/relationships/slide" Target="slides/slide47.xml"/><Relationship Id="rId49" Type="http://schemas.openxmlformats.org/officeDocument/2006/relationships/slide" Target="slides/slide4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slide" Target="slides/slide38.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60" Type="http://schemas.openxmlformats.org/officeDocument/2006/relationships/slide" Target="slides/slide59.xml"/><Relationship Id="rId61" Type="http://schemas.openxmlformats.org/officeDocument/2006/relationships/slide" Target="slides/slide60.xml"/><Relationship Id="rId62" Type="http://schemas.openxmlformats.org/officeDocument/2006/relationships/slide" Target="slides/slide61.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428B0A57-4E1B-DA45-AC02-AEC8051E37C6}" type="datetimeFigureOut">
              <a:rPr lang="en-US" smtClean="0"/>
              <a:pPr/>
              <a:t>9/23/12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656828E-37A3-4246-94FF-73D35146D544}"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28B0A57-4E1B-DA45-AC02-AEC8051E37C6}" type="datetimeFigureOut">
              <a:rPr lang="en-US" smtClean="0"/>
              <a:pPr/>
              <a:t>9/23/12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656828E-37A3-4246-94FF-73D35146D544}"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28B0A57-4E1B-DA45-AC02-AEC8051E37C6}" type="datetimeFigureOut">
              <a:rPr lang="en-US" smtClean="0"/>
              <a:pPr/>
              <a:t>9/23/12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656828E-37A3-4246-94FF-73D35146D544}"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28B0A57-4E1B-DA45-AC02-AEC8051E37C6}" type="datetimeFigureOut">
              <a:rPr lang="en-US" smtClean="0"/>
              <a:pPr/>
              <a:t>9/23/12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656828E-37A3-4246-94FF-73D35146D544}"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428B0A57-4E1B-DA45-AC02-AEC8051E37C6}" type="datetimeFigureOut">
              <a:rPr lang="en-US" smtClean="0"/>
              <a:pPr/>
              <a:t>9/23/12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656828E-37A3-4246-94FF-73D35146D544}"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428B0A57-4E1B-DA45-AC02-AEC8051E37C6}" type="datetimeFigureOut">
              <a:rPr lang="en-US" smtClean="0"/>
              <a:pPr/>
              <a:t>9/23/12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656828E-37A3-4246-94FF-73D35146D544}"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428B0A57-4E1B-DA45-AC02-AEC8051E37C6}" type="datetimeFigureOut">
              <a:rPr lang="en-US" smtClean="0"/>
              <a:pPr/>
              <a:t>9/23/12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656828E-37A3-4246-94FF-73D35146D544}"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428B0A57-4E1B-DA45-AC02-AEC8051E37C6}" type="datetimeFigureOut">
              <a:rPr lang="en-US" smtClean="0"/>
              <a:pPr/>
              <a:t>9/23/12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656828E-37A3-4246-94FF-73D35146D544}"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28B0A57-4E1B-DA45-AC02-AEC8051E37C6}" type="datetimeFigureOut">
              <a:rPr lang="en-US" smtClean="0"/>
              <a:pPr/>
              <a:t>9/23/12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656828E-37A3-4246-94FF-73D35146D544}"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28B0A57-4E1B-DA45-AC02-AEC8051E37C6}" type="datetimeFigureOut">
              <a:rPr lang="en-US" smtClean="0"/>
              <a:pPr/>
              <a:t>9/23/12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656828E-37A3-4246-94FF-73D35146D544}"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28B0A57-4E1B-DA45-AC02-AEC8051E37C6}" type="datetimeFigureOut">
              <a:rPr lang="en-US" smtClean="0"/>
              <a:pPr/>
              <a:t>9/23/12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656828E-37A3-4246-94FF-73D35146D544}"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28B0A57-4E1B-DA45-AC02-AEC8051E37C6}" type="datetimeFigureOut">
              <a:rPr lang="en-US" smtClean="0"/>
              <a:pPr/>
              <a:t>9/23/12</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656828E-37A3-4246-94FF-73D35146D544}"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r:id="rId1"/>
    <p:sldLayoutId r:id="rId2"/>
    <p:sldLayoutId r:id="rId3"/>
    <p:sldLayoutId r:id="rId4"/>
    <p:sldLayoutId r:id="rId5"/>
    <p:sldLayoutId r:id="rId6"/>
    <p:sldLayoutId r:id="rId7"/>
    <p:sldLayoutId r:id="rId8"/>
    <p:sldLayoutId r:id="rId9"/>
    <p:sldLayoutId r:id="rId10"/>
    <p:sldLayoutId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1.png"/><Relationship Id="rId4" Type="http://schemas.openxmlformats.org/officeDocument/2006/relationships/image" Target="../media/image12.png"/><Relationship Id="rId5" Type="http://schemas.openxmlformats.org/officeDocument/2006/relationships/image" Target="../media/image13.png"/><Relationship Id="rId1" Type="http://schemas.openxmlformats.org/officeDocument/2006/relationships/slideLayout" Target="../slideLayouts/slideLayout2.xml"/><Relationship Id="rId2" Type="http://schemas.openxmlformats.org/officeDocument/2006/relationships/image" Target="../media/image10.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14.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15.png"/><Relationship Id="rId3" Type="http://schemas.openxmlformats.org/officeDocument/2006/relationships/image" Target="../media/image16.png"/></Relationships>
</file>

<file path=ppt/slides/_rels/slide19.xml.rels><?xml version="1.0" encoding="UTF-8" standalone="yes"?>
<Relationships xmlns="http://schemas.openxmlformats.org/package/2006/relationships"><Relationship Id="rId3" Type="http://schemas.openxmlformats.org/officeDocument/2006/relationships/image" Target="../media/image18.png"/><Relationship Id="rId4" Type="http://schemas.openxmlformats.org/officeDocument/2006/relationships/image" Target="../media/image19.png"/><Relationship Id="rId1" Type="http://schemas.openxmlformats.org/officeDocument/2006/relationships/slideLayout" Target="../slideLayouts/slideLayout4.xml"/><Relationship Id="rId2" Type="http://schemas.openxmlformats.org/officeDocument/2006/relationships/image" Target="../media/image17.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0.jpe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1.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2.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23.png"/><Relationship Id="rId3" Type="http://schemas.openxmlformats.org/officeDocument/2006/relationships/image" Target="../media/image24.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3" Type="http://schemas.openxmlformats.org/officeDocument/2006/relationships/image" Target="../media/image26.png"/><Relationship Id="rId4" Type="http://schemas.openxmlformats.org/officeDocument/2006/relationships/image" Target="../media/image27.png"/><Relationship Id="rId1" Type="http://schemas.openxmlformats.org/officeDocument/2006/relationships/slideLayout" Target="../slideLayouts/slideLayout2.xml"/><Relationship Id="rId2" Type="http://schemas.openxmlformats.org/officeDocument/2006/relationships/image" Target="../media/image25.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28.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29.pn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30.pn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4" Type="http://schemas.openxmlformats.org/officeDocument/2006/relationships/image" Target="../media/image4.png"/><Relationship Id="rId5" Type="http://schemas.openxmlformats.org/officeDocument/2006/relationships/image" Target="../media/image5.png"/><Relationship Id="rId1" Type="http://schemas.openxmlformats.org/officeDocument/2006/relationships/slideLayout" Target="../slideLayouts/slideLayout2.xml"/><Relationship Id="rId2" Type="http://schemas.openxmlformats.org/officeDocument/2006/relationships/image" Target="../media/image2.pn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1.pn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32.png"/></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3.png"/></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4.png"/><Relationship Id="rId3" Type="http://schemas.openxmlformats.org/officeDocument/2006/relationships/image" Target="../media/image35.png"/></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6.png"/><Relationship Id="rId3" Type="http://schemas.openxmlformats.org/officeDocument/2006/relationships/image" Target="../media/image37.png"/></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38.png"/></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6.png"/></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40.png"/><Relationship Id="rId4" Type="http://schemas.openxmlformats.org/officeDocument/2006/relationships/image" Target="../media/image41.png"/><Relationship Id="rId5" Type="http://schemas.openxmlformats.org/officeDocument/2006/relationships/image" Target="../media/image42.png"/><Relationship Id="rId1" Type="http://schemas.openxmlformats.org/officeDocument/2006/relationships/slideLayout" Target="../slideLayouts/slideLayout2.xml"/><Relationship Id="rId2" Type="http://schemas.openxmlformats.org/officeDocument/2006/relationships/image" Target="../media/image39.png"/></Relationships>
</file>

<file path=ppt/slides/_rels/slide53.xml.rels><?xml version="1.0" encoding="UTF-8" standalone="yes"?>
<Relationships xmlns="http://schemas.openxmlformats.org/package/2006/relationships"><Relationship Id="rId3" Type="http://schemas.openxmlformats.org/officeDocument/2006/relationships/image" Target="../media/image44.png"/><Relationship Id="rId4" Type="http://schemas.openxmlformats.org/officeDocument/2006/relationships/image" Target="../media/image45.png"/><Relationship Id="rId5" Type="http://schemas.openxmlformats.org/officeDocument/2006/relationships/image" Target="../media/image46.png"/><Relationship Id="rId1" Type="http://schemas.openxmlformats.org/officeDocument/2006/relationships/slideLayout" Target="../slideLayouts/slideLayout7.xml"/><Relationship Id="rId2" Type="http://schemas.openxmlformats.org/officeDocument/2006/relationships/image" Target="../media/image43.png"/></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image" Target="../media/image48.png"/><Relationship Id="rId4" Type="http://schemas.openxmlformats.org/officeDocument/2006/relationships/image" Target="../media/image49.png"/><Relationship Id="rId1" Type="http://schemas.openxmlformats.org/officeDocument/2006/relationships/slideLayout" Target="../slideLayouts/slideLayout2.xml"/><Relationship Id="rId2" Type="http://schemas.openxmlformats.org/officeDocument/2006/relationships/image" Target="../media/image47.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50.png"/></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1.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4" Type="http://schemas.openxmlformats.org/officeDocument/2006/relationships/image" Target="../media/image9.png"/><Relationship Id="rId1" Type="http://schemas.openxmlformats.org/officeDocument/2006/relationships/slideLayout" Target="../slideLayouts/slideLayout2.xml"/><Relationship Id="rId2" Type="http://schemas.openxmlformats.org/officeDocument/2006/relationships/image" Target="../media/image7.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1981200" y="1097077"/>
            <a:ext cx="5334000" cy="3894023"/>
          </a:xfrm>
          <a:prstGeom prst="rect">
            <a:avLst/>
          </a:prstGeom>
        </p:spPr>
      </p:pic>
      <p:sp>
        <p:nvSpPr>
          <p:cNvPr id="2" name="Title 1"/>
          <p:cNvSpPr>
            <a:spLocks noGrp="1"/>
          </p:cNvSpPr>
          <p:nvPr>
            <p:ph type="ctrTitle"/>
          </p:nvPr>
        </p:nvSpPr>
        <p:spPr>
          <a:xfrm>
            <a:off x="685800" y="-152400"/>
            <a:ext cx="7772400" cy="1470025"/>
          </a:xfrm>
        </p:spPr>
        <p:txBody>
          <a:bodyPr/>
          <a:lstStyle/>
          <a:p>
            <a:r>
              <a:rPr lang="en-US" sz="4800" b="1" dirty="0" smtClean="0"/>
              <a:t>Sport &amp; Soft tissues injuries</a:t>
            </a:r>
            <a:endParaRPr lang="en-US" sz="4800" b="1" dirty="0"/>
          </a:p>
        </p:txBody>
      </p:sp>
      <p:sp>
        <p:nvSpPr>
          <p:cNvPr id="3" name="Subtitle 2"/>
          <p:cNvSpPr>
            <a:spLocks noGrp="1"/>
          </p:cNvSpPr>
          <p:nvPr>
            <p:ph type="subTitle" idx="1"/>
          </p:nvPr>
        </p:nvSpPr>
        <p:spPr>
          <a:xfrm>
            <a:off x="1371600" y="4991100"/>
            <a:ext cx="6400800" cy="1295400"/>
          </a:xfrm>
        </p:spPr>
        <p:txBody>
          <a:bodyPr>
            <a:normAutofit fontScale="85000" lnSpcReduction="20000"/>
          </a:bodyPr>
          <a:lstStyle/>
          <a:p>
            <a:r>
              <a:rPr lang="en-US" dirty="0" smtClean="0"/>
              <a:t>Dr. </a:t>
            </a:r>
            <a:r>
              <a:rPr lang="en-US" dirty="0" err="1" smtClean="0"/>
              <a:t>Abdulaziz</a:t>
            </a:r>
            <a:r>
              <a:rPr lang="en-US" dirty="0" smtClean="0"/>
              <a:t> Alomar, MBBS, </a:t>
            </a:r>
            <a:r>
              <a:rPr lang="en-US" dirty="0" err="1" smtClean="0"/>
              <a:t>MSc</a:t>
            </a:r>
            <a:r>
              <a:rPr lang="en-US" dirty="0" smtClean="0"/>
              <a:t>, FRCSC</a:t>
            </a:r>
          </a:p>
          <a:p>
            <a:r>
              <a:rPr lang="en-US" dirty="0" smtClean="0"/>
              <a:t>Assistant professor</a:t>
            </a:r>
          </a:p>
          <a:p>
            <a:r>
              <a:rPr lang="en-US" dirty="0" smtClean="0"/>
              <a:t>Consultant </a:t>
            </a:r>
            <a:r>
              <a:rPr lang="en-US" dirty="0" err="1"/>
              <a:t>O</a:t>
            </a:r>
            <a:r>
              <a:rPr lang="en-US" dirty="0" err="1" smtClean="0"/>
              <a:t>rthopaedic</a:t>
            </a:r>
            <a:r>
              <a:rPr lang="en-US" dirty="0" smtClean="0"/>
              <a:t> surgeon</a:t>
            </a:r>
            <a:endParaRPr lang="en-US"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4000" b="1" dirty="0" smtClean="0"/>
              <a:t>Complications of muscle injures</a:t>
            </a:r>
            <a:br>
              <a:rPr lang="en-US" sz="4000" b="1" dirty="0" smtClean="0"/>
            </a:br>
            <a:endParaRPr lang="en-US" sz="4000" b="1" dirty="0"/>
          </a:p>
        </p:txBody>
      </p:sp>
      <p:sp>
        <p:nvSpPr>
          <p:cNvPr id="3" name="Content Placeholder 2"/>
          <p:cNvSpPr>
            <a:spLocks noGrp="1"/>
          </p:cNvSpPr>
          <p:nvPr>
            <p:ph idx="1"/>
          </p:nvPr>
        </p:nvSpPr>
        <p:spPr/>
        <p:txBody>
          <a:bodyPr>
            <a:normAutofit/>
          </a:bodyPr>
          <a:lstStyle/>
          <a:p>
            <a:r>
              <a:rPr lang="en-US" b="1" dirty="0" smtClean="0"/>
              <a:t>S</a:t>
            </a:r>
            <a:r>
              <a:rPr b="1" dirty="0" smtClean="0"/>
              <a:t>car </a:t>
            </a:r>
            <a:r>
              <a:rPr dirty="0" smtClean="0"/>
              <a:t>formation and </a:t>
            </a:r>
            <a:r>
              <a:rPr lang="en-US" dirty="0" smtClean="0"/>
              <a:t>muscle weakness</a:t>
            </a:r>
            <a:r>
              <a:rPr dirty="0" smtClean="0"/>
              <a:t>.</a:t>
            </a:r>
            <a:endParaRPr lang="en-US" dirty="0" smtClean="0"/>
          </a:p>
          <a:p>
            <a:r>
              <a:rPr lang="en-US" b="1" dirty="0" smtClean="0"/>
              <a:t>Compartment syndrome</a:t>
            </a:r>
          </a:p>
          <a:p>
            <a:pPr lvl="1"/>
            <a:r>
              <a:rPr lang="en-US" dirty="0" smtClean="0"/>
              <a:t> At the level of the muscle fibers, capillary bleeding and edema can lead to </a:t>
            </a:r>
            <a:r>
              <a:rPr lang="en-US" dirty="0" err="1" smtClean="0"/>
              <a:t>hematoma</a:t>
            </a:r>
            <a:r>
              <a:rPr lang="en-US" dirty="0" smtClean="0"/>
              <a:t> formation and can cause compartment syndrome in areas in which the volume is limited by the </a:t>
            </a:r>
            <a:r>
              <a:rPr lang="en-US" dirty="0" err="1" smtClean="0"/>
              <a:t>fascial</a:t>
            </a:r>
            <a:r>
              <a:rPr lang="en-US" dirty="0" smtClean="0"/>
              <a:t> envelope.</a:t>
            </a:r>
          </a:p>
          <a:p>
            <a:pPr lvl="1"/>
            <a:r>
              <a:rPr lang="en-US" dirty="0" smtClean="0"/>
              <a:t>Pt with Bleeding disorders is at high risk</a:t>
            </a:r>
          </a:p>
          <a:p>
            <a:r>
              <a:rPr b="1" dirty="0" smtClean="0"/>
              <a:t>Myositis ossificans </a:t>
            </a:r>
            <a:endParaRPr lang="en-US" b="1" dirty="0" smtClean="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6200"/>
            <a:ext cx="8229600" cy="1143000"/>
          </a:xfrm>
        </p:spPr>
        <p:txBody>
          <a:bodyPr>
            <a:normAutofit fontScale="90000"/>
          </a:bodyPr>
          <a:lstStyle/>
          <a:p>
            <a:r>
              <a:rPr b="1" dirty="0" smtClean="0"/>
              <a:t>Myositis ossificans </a:t>
            </a:r>
            <a:r>
              <a:rPr lang="en-US" b="1" dirty="0" smtClean="0"/>
              <a:t/>
            </a:r>
            <a:br>
              <a:rPr lang="en-US" b="1" dirty="0" smtClean="0"/>
            </a:br>
            <a:endParaRPr lang="en-US" b="1" dirty="0"/>
          </a:p>
        </p:txBody>
      </p:sp>
      <p:sp>
        <p:nvSpPr>
          <p:cNvPr id="3" name="Content Placeholder 2"/>
          <p:cNvSpPr>
            <a:spLocks noGrp="1"/>
          </p:cNvSpPr>
          <p:nvPr>
            <p:ph idx="1"/>
          </p:nvPr>
        </p:nvSpPr>
        <p:spPr/>
        <p:txBody>
          <a:bodyPr>
            <a:normAutofit fontScale="85000" lnSpcReduction="20000"/>
          </a:bodyPr>
          <a:lstStyle/>
          <a:p>
            <a:r>
              <a:rPr dirty="0" smtClean="0"/>
              <a:t>Bone formation within muscle</a:t>
            </a:r>
            <a:r>
              <a:rPr lang="en-US" dirty="0" smtClean="0"/>
              <a:t> </a:t>
            </a:r>
            <a:r>
              <a:rPr dirty="0" smtClean="0"/>
              <a:t>secondary to blunt trauma.</a:t>
            </a:r>
            <a:endParaRPr lang="en-US" dirty="0" smtClean="0"/>
          </a:p>
          <a:p>
            <a:r>
              <a:rPr lang="en-US" dirty="0" smtClean="0"/>
              <a:t>CF:</a:t>
            </a:r>
          </a:p>
          <a:p>
            <a:pPr lvl="1"/>
            <a:r>
              <a:rPr lang="en-US" dirty="0" smtClean="0"/>
              <a:t>Early: </a:t>
            </a:r>
          </a:p>
          <a:p>
            <a:pPr lvl="2"/>
            <a:r>
              <a:rPr lang="en-US" dirty="0" smtClean="0"/>
              <a:t>Pain, swelling and decreased ROM</a:t>
            </a:r>
          </a:p>
          <a:p>
            <a:pPr lvl="2"/>
            <a:r>
              <a:rPr lang="en-US" dirty="0" err="1" smtClean="0"/>
              <a:t>Erythema</a:t>
            </a:r>
            <a:r>
              <a:rPr lang="en-US" dirty="0" smtClean="0"/>
              <a:t>, warmth, </a:t>
            </a:r>
            <a:r>
              <a:rPr lang="en-US" dirty="0" err="1" smtClean="0"/>
              <a:t>induration</a:t>
            </a:r>
            <a:r>
              <a:rPr lang="en-US" dirty="0" smtClean="0"/>
              <a:t>, tenderness,</a:t>
            </a:r>
          </a:p>
          <a:p>
            <a:pPr lvl="1"/>
            <a:r>
              <a:rPr lang="en-US" dirty="0" smtClean="0"/>
              <a:t>Late: painless swelling with decreased ROM</a:t>
            </a:r>
            <a:r>
              <a:rPr dirty="0" smtClean="0"/>
              <a:t> </a:t>
            </a:r>
            <a:endParaRPr lang="en-US" dirty="0" smtClean="0"/>
          </a:p>
          <a:p>
            <a:r>
              <a:rPr dirty="0" smtClean="0"/>
              <a:t>This sometimes mimics osteogenic sarcoma on radiographs and biopsy. </a:t>
            </a:r>
            <a:endParaRPr lang="en-US" dirty="0" smtClean="0"/>
          </a:p>
          <a:p>
            <a:r>
              <a:rPr lang="en-US" dirty="0" smtClean="0"/>
              <a:t>I</a:t>
            </a:r>
            <a:r>
              <a:rPr dirty="0" smtClean="0"/>
              <a:t>ncreased ESR and serum alkaline phosphataseMyositis ossificans becomes apparent approximately 2 to 4 weeks post-injury.</a:t>
            </a:r>
            <a:endParaRPr lang="en-US" dirty="0" smtClean="0"/>
          </a:p>
          <a:p>
            <a:endParaRPr lang="en-US" dirty="0"/>
          </a:p>
        </p:txBody>
      </p:sp>
      <p:pic>
        <p:nvPicPr>
          <p:cNvPr id="4" name="Picture 3"/>
          <p:cNvPicPr>
            <a:picLocks noChangeAspect="1"/>
          </p:cNvPicPr>
          <p:nvPr/>
        </p:nvPicPr>
        <p:blipFill>
          <a:blip r:embed="rId2"/>
          <a:stretch>
            <a:fillRect/>
          </a:stretch>
        </p:blipFill>
        <p:spPr>
          <a:xfrm>
            <a:off x="3962400" y="1600200"/>
            <a:ext cx="4724400" cy="4133850"/>
          </a:xfrm>
          <a:prstGeom prst="rect">
            <a:avLst/>
          </a:prstGeom>
        </p:spPr>
      </p:pic>
      <p:pic>
        <p:nvPicPr>
          <p:cNvPr id="5" name="Picture 4"/>
          <p:cNvPicPr>
            <a:picLocks noChangeAspect="1"/>
          </p:cNvPicPr>
          <p:nvPr/>
        </p:nvPicPr>
        <p:blipFill>
          <a:blip r:embed="rId3"/>
          <a:stretch>
            <a:fillRect/>
          </a:stretch>
        </p:blipFill>
        <p:spPr>
          <a:xfrm>
            <a:off x="3143250" y="2000250"/>
            <a:ext cx="4476750" cy="4476750"/>
          </a:xfrm>
          <a:prstGeom prst="rect">
            <a:avLst/>
          </a:prstGeom>
        </p:spPr>
      </p:pic>
      <p:pic>
        <p:nvPicPr>
          <p:cNvPr id="6" name="Picture 5"/>
          <p:cNvPicPr>
            <a:picLocks noChangeAspect="1"/>
          </p:cNvPicPr>
          <p:nvPr/>
        </p:nvPicPr>
        <p:blipFill>
          <a:blip r:embed="rId4"/>
          <a:stretch>
            <a:fillRect/>
          </a:stretch>
        </p:blipFill>
        <p:spPr>
          <a:xfrm>
            <a:off x="1752600" y="939800"/>
            <a:ext cx="4794250" cy="4794250"/>
          </a:xfrm>
          <a:prstGeom prst="rect">
            <a:avLst/>
          </a:prstGeom>
        </p:spPr>
      </p:pic>
      <p:pic>
        <p:nvPicPr>
          <p:cNvPr id="7" name="Picture 6"/>
          <p:cNvPicPr>
            <a:picLocks noChangeAspect="1"/>
          </p:cNvPicPr>
          <p:nvPr/>
        </p:nvPicPr>
        <p:blipFill>
          <a:blip r:embed="rId5"/>
          <a:stretch>
            <a:fillRect/>
          </a:stretch>
        </p:blipFill>
        <p:spPr>
          <a:xfrm>
            <a:off x="2825750" y="1682750"/>
            <a:ext cx="4413250" cy="441325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nodeType="clickEffect">
                                  <p:stCondLst>
                                    <p:cond delay="0"/>
                                  </p:stCondLst>
                                  <p:childTnLst>
                                    <p:set>
                                      <p:cBhvr>
                                        <p:cTn id="10" dur="1" fill="hold">
                                          <p:stCondLst>
                                            <p:cond delay="0"/>
                                          </p:stCondLst>
                                        </p:cTn>
                                        <p:tgtEl>
                                          <p:spTgt spid="6"/>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xit" presetSubtype="0" fill="hold" nodeType="clickEffect">
                                  <p:stCondLst>
                                    <p:cond delay="0"/>
                                  </p:stCondLst>
                                  <p:childTnLst>
                                    <p:set>
                                      <p:cBhvr>
                                        <p:cTn id="18" dur="1" fill="hold">
                                          <p:stCondLst>
                                            <p:cond delay="0"/>
                                          </p:stCondLst>
                                        </p:cTn>
                                        <p:tgtEl>
                                          <p:spTgt spid="7"/>
                                        </p:tgtEl>
                                        <p:attrNameLst>
                                          <p:attrName>style.visibility</p:attrName>
                                        </p:attrNameLst>
                                      </p:cBhvr>
                                      <p:to>
                                        <p:strVal val="hidden"/>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5"/>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xit" presetSubtype="0" fill="hold" nodeType="clickEffect">
                                  <p:stCondLst>
                                    <p:cond delay="0"/>
                                  </p:stCondLst>
                                  <p:childTnLst>
                                    <p:set>
                                      <p:cBhvr>
                                        <p:cTn id="26" dur="1" fill="hold">
                                          <p:stCondLst>
                                            <p:cond delay="0"/>
                                          </p:stCondLst>
                                        </p:cTn>
                                        <p:tgtEl>
                                          <p:spTgt spid="5"/>
                                        </p:tgtEl>
                                        <p:attrNameLst>
                                          <p:attrName>style.visibility</p:attrName>
                                        </p:attrNameLst>
                                      </p:cBhvr>
                                      <p:to>
                                        <p:strVal val="hidden"/>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4"/>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2" presetClass="exit" presetSubtype="4" accel="50000" decel="50000" fill="hold" nodeType="clickEffect">
                                  <p:stCondLst>
                                    <p:cond delay="0"/>
                                  </p:stCondLst>
                                  <p:childTnLst>
                                    <p:anim calcmode="lin" valueType="num">
                                      <p:cBhvr additive="base">
                                        <p:cTn id="34" dur="500"/>
                                        <p:tgtEl>
                                          <p:spTgt spid="4"/>
                                        </p:tgtEl>
                                        <p:attrNameLst>
                                          <p:attrName>ppt_x</p:attrName>
                                        </p:attrNameLst>
                                      </p:cBhvr>
                                      <p:tavLst>
                                        <p:tav tm="0">
                                          <p:val>
                                            <p:strVal val="ppt_x"/>
                                          </p:val>
                                        </p:tav>
                                        <p:tav tm="100000">
                                          <p:val>
                                            <p:strVal val="ppt_x"/>
                                          </p:val>
                                        </p:tav>
                                      </p:tavLst>
                                    </p:anim>
                                    <p:anim calcmode="lin" valueType="num">
                                      <p:cBhvr additive="base">
                                        <p:cTn id="35" dur="500"/>
                                        <p:tgtEl>
                                          <p:spTgt spid="4"/>
                                        </p:tgtEl>
                                        <p:attrNameLst>
                                          <p:attrName>ppt_y</p:attrName>
                                        </p:attrNameLst>
                                      </p:cBhvr>
                                      <p:tavLst>
                                        <p:tav tm="0">
                                          <p:val>
                                            <p:strVal val="ppt_y"/>
                                          </p:val>
                                        </p:tav>
                                        <p:tav tm="100000">
                                          <p:val>
                                            <p:strVal val="1+ppt_h/2"/>
                                          </p:val>
                                        </p:tav>
                                      </p:tavLst>
                                    </p:anim>
                                    <p:set>
                                      <p:cBhvr>
                                        <p:cTn id="36"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Overuse Tendon injuries</a:t>
            </a:r>
            <a:endParaRPr lang="en-US" b="1" dirty="0"/>
          </a:p>
        </p:txBody>
      </p:sp>
      <p:sp>
        <p:nvSpPr>
          <p:cNvPr id="3" name="Content Placeholder 2"/>
          <p:cNvSpPr>
            <a:spLocks noGrp="1"/>
          </p:cNvSpPr>
          <p:nvPr>
            <p:ph idx="1"/>
          </p:nvPr>
        </p:nvSpPr>
        <p:spPr/>
        <p:txBody>
          <a:bodyPr/>
          <a:lstStyle/>
          <a:p>
            <a:r>
              <a:rPr dirty="0" smtClean="0"/>
              <a:t>Function—To transfer force from muscle to bone to produce joint motion.</a:t>
            </a:r>
            <a:endParaRPr lang="en-US" dirty="0" smtClean="0"/>
          </a:p>
          <a:p>
            <a:r>
              <a:rPr lang="en-US" dirty="0" smtClean="0"/>
              <a:t>Type of injuries</a:t>
            </a:r>
          </a:p>
          <a:p>
            <a:pPr lvl="2"/>
            <a:r>
              <a:rPr dirty="0" smtClean="0"/>
              <a:t>Overuse tendinopathies</a:t>
            </a:r>
            <a:endParaRPr lang="en-US" dirty="0" smtClean="0"/>
          </a:p>
          <a:p>
            <a:pPr lvl="2"/>
            <a:r>
              <a:rPr lang="en-US" dirty="0" smtClean="0"/>
              <a:t>Tendon rupture </a:t>
            </a:r>
            <a:endParaRPr lang="en-US" dirty="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dirty="0" smtClean="0"/>
              <a:t>Overuse tendinopathies</a:t>
            </a:r>
            <a:endParaRPr lang="en-US" dirty="0"/>
          </a:p>
        </p:txBody>
      </p:sp>
      <p:sp>
        <p:nvSpPr>
          <p:cNvPr id="3" name="Content Placeholder 2"/>
          <p:cNvSpPr>
            <a:spLocks noGrp="1"/>
          </p:cNvSpPr>
          <p:nvPr>
            <p:ph idx="1"/>
          </p:nvPr>
        </p:nvSpPr>
        <p:spPr/>
        <p:txBody>
          <a:bodyPr/>
          <a:lstStyle/>
          <a:p>
            <a:r>
              <a:rPr lang="en-US" dirty="0" smtClean="0"/>
              <a:t>O</a:t>
            </a:r>
            <a:r>
              <a:rPr dirty="0" smtClean="0"/>
              <a:t>steotendinous junction is the most common site of overuse tendon injury</a:t>
            </a:r>
            <a:r>
              <a:rPr lang="en-US" dirty="0" smtClean="0"/>
              <a:t>.</a:t>
            </a:r>
          </a:p>
          <a:p>
            <a:r>
              <a:rPr dirty="0" smtClean="0"/>
              <a:t>Tendons are relatively hypovascular proximal to the tendon insertion.</a:t>
            </a:r>
            <a:r>
              <a:rPr lang="en-US" dirty="0" smtClean="0"/>
              <a:t> </a:t>
            </a:r>
            <a:r>
              <a:rPr dirty="0" smtClean="0"/>
              <a:t>This hypovascularity may predispose the tendon to hypoxic tendon degeneration and has been implicated in the etiology of tendinopathies.</a:t>
            </a:r>
            <a:endParaRPr lang="en-US" dirty="0" smtClean="0"/>
          </a:p>
          <a:p>
            <a:r>
              <a:rPr lang="en-US" dirty="0" err="1" smtClean="0"/>
              <a:t>Tendinopathy</a:t>
            </a:r>
            <a:r>
              <a:rPr lang="en-US" dirty="0" smtClean="0"/>
              <a:t> not </a:t>
            </a:r>
            <a:r>
              <a:rPr lang="en-US" dirty="0" err="1" smtClean="0"/>
              <a:t>tendenitis</a:t>
            </a:r>
            <a:r>
              <a:rPr lang="en-US" dirty="0" smtClean="0"/>
              <a:t> </a:t>
            </a:r>
          </a:p>
          <a:p>
            <a:endParaRPr dirty="0" smtClean="0"/>
          </a:p>
          <a:p>
            <a:endParaRPr lang="en-US" dirty="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 Most Common Diagnoses and Locations of Chronic </a:t>
            </a:r>
            <a:r>
              <a:rPr lang="en-US" b="1" dirty="0" err="1" smtClean="0"/>
              <a:t>Tendinopathies</a:t>
            </a:r>
            <a:endParaRPr lang="en-US" b="1" dirty="0"/>
          </a:p>
        </p:txBody>
      </p:sp>
      <p:graphicFrame>
        <p:nvGraphicFramePr>
          <p:cNvPr id="4" name="Content Placeholder 3"/>
          <p:cNvGraphicFramePr>
            <a:graphicFrameLocks noGrp="1"/>
          </p:cNvGraphicFramePr>
          <p:nvPr>
            <p:ph idx="1"/>
          </p:nvPr>
        </p:nvGraphicFramePr>
        <p:xfrm>
          <a:off x="457200" y="1600200"/>
          <a:ext cx="8229600" cy="5168051"/>
        </p:xfrm>
        <a:graphic>
          <a:graphicData uri="http://schemas.openxmlformats.org/drawingml/2006/table">
            <a:tbl>
              <a:tblPr firstRow="1" bandRow="1">
                <a:tableStyleId>{3C2FFA5D-87B4-456A-9821-1D502468CF0F}</a:tableStyleId>
              </a:tblPr>
              <a:tblGrid>
                <a:gridCol w="4114800"/>
                <a:gridCol w="4114800"/>
              </a:tblGrid>
              <a:tr h="550333">
                <a:tc>
                  <a:txBody>
                    <a:bodyPr/>
                    <a:lstStyle/>
                    <a:p>
                      <a:r>
                        <a:rPr lang="en-US" sz="1800" b="1" kern="1200" baseline="0" dirty="0" smtClean="0">
                          <a:solidFill>
                            <a:schemeClr val="lt1"/>
                          </a:solidFill>
                          <a:latin typeface="+mn-lt"/>
                          <a:ea typeface="+mn-ea"/>
                          <a:cs typeface="+mn-cs"/>
                        </a:rPr>
                        <a:t> Diagnosis </a:t>
                      </a:r>
                      <a:endParaRPr lang="en-US" dirty="0"/>
                    </a:p>
                  </a:txBody>
                  <a:tcPr/>
                </a:tc>
                <a:tc>
                  <a:txBody>
                    <a:bodyPr/>
                    <a:lstStyle/>
                    <a:p>
                      <a:r>
                        <a:rPr lang="en-US" dirty="0" smtClean="0"/>
                        <a:t>Location </a:t>
                      </a:r>
                      <a:endParaRPr lang="en-US" dirty="0"/>
                    </a:p>
                  </a:txBody>
                  <a:tcPr/>
                </a:tc>
              </a:tr>
              <a:tr h="550333">
                <a:tc>
                  <a:txBody>
                    <a:bodyPr/>
                    <a:lstStyle/>
                    <a:p>
                      <a:r>
                        <a:rPr lang="en-US" sz="1800" kern="1200" baseline="0" dirty="0" smtClean="0">
                          <a:solidFill>
                            <a:schemeClr val="dk1"/>
                          </a:solidFill>
                          <a:latin typeface="+mn-lt"/>
                          <a:ea typeface="+mn-ea"/>
                          <a:cs typeface="+mn-cs"/>
                        </a:rPr>
                        <a:t> Rotator cuff Tendinopathy</a:t>
                      </a:r>
                      <a:endParaRPr lang="en-US" dirty="0"/>
                    </a:p>
                  </a:txBody>
                  <a:tcPr/>
                </a:tc>
                <a:tc>
                  <a:txBody>
                    <a:bodyPr/>
                    <a:lstStyle/>
                    <a:p>
                      <a:r>
                        <a:rPr lang="en-US" sz="1800" kern="1200" baseline="0" dirty="0" smtClean="0">
                          <a:solidFill>
                            <a:schemeClr val="dk1"/>
                          </a:solidFill>
                          <a:latin typeface="+mn-lt"/>
                          <a:ea typeface="+mn-ea"/>
                          <a:cs typeface="+mn-cs"/>
                        </a:rPr>
                        <a:t> </a:t>
                      </a:r>
                      <a:r>
                        <a:rPr lang="en-US" sz="1800" kern="1200" baseline="0" dirty="0" err="1" smtClean="0">
                          <a:solidFill>
                            <a:schemeClr val="dk1"/>
                          </a:solidFill>
                          <a:latin typeface="+mn-lt"/>
                          <a:ea typeface="+mn-ea"/>
                          <a:cs typeface="+mn-cs"/>
                        </a:rPr>
                        <a:t>Supraspinatus</a:t>
                      </a:r>
                      <a:r>
                        <a:rPr lang="en-US" sz="1800" kern="1200" baseline="0" dirty="0" smtClean="0">
                          <a:solidFill>
                            <a:schemeClr val="dk1"/>
                          </a:solidFill>
                          <a:latin typeface="+mn-lt"/>
                          <a:ea typeface="+mn-ea"/>
                          <a:cs typeface="+mn-cs"/>
                        </a:rPr>
                        <a:t> tendon insertion</a:t>
                      </a:r>
                      <a:endParaRPr lang="en-US" dirty="0"/>
                    </a:p>
                  </a:txBody>
                  <a:tcPr/>
                </a:tc>
              </a:tr>
              <a:tr h="550333">
                <a:tc>
                  <a:txBody>
                    <a:bodyPr/>
                    <a:lstStyle/>
                    <a:p>
                      <a:r>
                        <a:rPr lang="en-US" sz="1800" kern="1200" baseline="0" dirty="0" smtClean="0">
                          <a:solidFill>
                            <a:schemeClr val="dk1"/>
                          </a:solidFill>
                          <a:latin typeface="+mn-lt"/>
                          <a:ea typeface="+mn-ea"/>
                          <a:cs typeface="+mn-cs"/>
                        </a:rPr>
                        <a:t> Lateral epicondylosis (tennis elbow)</a:t>
                      </a:r>
                      <a:endParaRPr lang="en-US" dirty="0"/>
                    </a:p>
                  </a:txBody>
                  <a:tcPr/>
                </a:tc>
                <a:tc>
                  <a:txBody>
                    <a:bodyPr/>
                    <a:lstStyle/>
                    <a:p>
                      <a:r>
                        <a:rPr lang="en-US" sz="1800" kern="1200" baseline="0" dirty="0" smtClean="0">
                          <a:solidFill>
                            <a:schemeClr val="dk1"/>
                          </a:solidFill>
                          <a:latin typeface="+mn-lt"/>
                          <a:ea typeface="+mn-ea"/>
                          <a:cs typeface="+mn-cs"/>
                        </a:rPr>
                        <a:t>Common wrist extensor tendon </a:t>
                      </a:r>
                      <a:r>
                        <a:rPr lang="en-US" sz="1800" kern="1200" baseline="0" dirty="0" smtClean="0">
                          <a:solidFill>
                            <a:schemeClr val="dk1"/>
                          </a:solidFill>
                          <a:latin typeface="+mn-lt"/>
                          <a:ea typeface="+mn-ea"/>
                          <a:cs typeface="+mn-cs"/>
                        </a:rPr>
                        <a:t>origin (</a:t>
                      </a:r>
                      <a:r>
                        <a:rPr lang="en-US" sz="1800" kern="1200" baseline="0" smtClean="0">
                          <a:solidFill>
                            <a:schemeClr val="dk1"/>
                          </a:solidFill>
                          <a:latin typeface="+mn-lt"/>
                          <a:ea typeface="+mn-ea"/>
                          <a:cs typeface="+mn-cs"/>
                        </a:rPr>
                        <a:t>mainly involved ECRB</a:t>
                      </a:r>
                      <a:r>
                        <a:rPr lang="en-US" sz="1800" kern="1200" baseline="0" dirty="0" smtClean="0">
                          <a:solidFill>
                            <a:schemeClr val="dk1"/>
                          </a:solidFill>
                          <a:latin typeface="+mn-lt"/>
                          <a:ea typeface="+mn-ea"/>
                          <a:cs typeface="+mn-cs"/>
                        </a:rPr>
                        <a:t>)</a:t>
                      </a:r>
                      <a:endParaRPr lang="en-US" dirty="0"/>
                    </a:p>
                  </a:txBody>
                  <a:tcPr/>
                </a:tc>
              </a:tr>
              <a:tr h="550333">
                <a:tc>
                  <a:txBody>
                    <a:bodyPr/>
                    <a:lstStyle/>
                    <a:p>
                      <a:r>
                        <a:rPr lang="en-US" sz="1800" kern="1200" baseline="0" dirty="0" smtClean="0">
                          <a:solidFill>
                            <a:schemeClr val="dk1"/>
                          </a:solidFill>
                          <a:latin typeface="+mn-lt"/>
                          <a:ea typeface="+mn-ea"/>
                          <a:cs typeface="+mn-cs"/>
                        </a:rPr>
                        <a:t> Medial epicondylosis (“golfer’s elbow”) </a:t>
                      </a:r>
                      <a:endParaRPr lang="en-US" dirty="0"/>
                    </a:p>
                  </a:txBody>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800" kern="1200" baseline="0" dirty="0" smtClean="0">
                          <a:solidFill>
                            <a:schemeClr val="dk1"/>
                          </a:solidFill>
                          <a:latin typeface="+mn-lt"/>
                          <a:ea typeface="+mn-ea"/>
                          <a:cs typeface="+mn-cs"/>
                        </a:rPr>
                        <a:t> Common wrist flexor tendon origin</a:t>
                      </a:r>
                      <a:endParaRPr lang="en-US" dirty="0" smtClean="0"/>
                    </a:p>
                    <a:p>
                      <a:endParaRPr lang="en-US" dirty="0"/>
                    </a:p>
                  </a:txBody>
                  <a:tcPr/>
                </a:tc>
              </a:tr>
              <a:tr h="550333">
                <a:tc>
                  <a:txBody>
                    <a:bodyPr/>
                    <a:lstStyle/>
                    <a:p>
                      <a:r>
                        <a:rPr lang="en-US" sz="1800" kern="1200" baseline="0" dirty="0" smtClean="0">
                          <a:solidFill>
                            <a:schemeClr val="dk1"/>
                          </a:solidFill>
                          <a:latin typeface="+mn-lt"/>
                          <a:ea typeface="+mn-ea"/>
                          <a:cs typeface="+mn-cs"/>
                        </a:rPr>
                        <a:t> Hamstring  Tendinopathy</a:t>
                      </a:r>
                      <a:endParaRPr lang="en-US" dirty="0"/>
                    </a:p>
                  </a:txBody>
                  <a:tcPr/>
                </a:tc>
                <a:tc>
                  <a:txBody>
                    <a:bodyPr/>
                    <a:lstStyle/>
                    <a:p>
                      <a:r>
                        <a:rPr lang="en-US" sz="1800" kern="1200" baseline="0" dirty="0" smtClean="0">
                          <a:solidFill>
                            <a:schemeClr val="dk1"/>
                          </a:solidFill>
                          <a:latin typeface="+mn-lt"/>
                          <a:ea typeface="+mn-ea"/>
                          <a:cs typeface="+mn-cs"/>
                        </a:rPr>
                        <a:t> Hamstring tendon origin</a:t>
                      </a:r>
                      <a:endParaRPr lang="en-US" dirty="0"/>
                    </a:p>
                  </a:txBody>
                  <a:tcPr/>
                </a:tc>
              </a:tr>
              <a:tr h="550333">
                <a:tc>
                  <a:txBody>
                    <a:bodyPr/>
                    <a:lstStyle/>
                    <a:p>
                      <a:r>
                        <a:rPr lang="en-US" sz="1800" kern="1200" baseline="0" dirty="0" smtClean="0">
                          <a:solidFill>
                            <a:schemeClr val="dk1"/>
                          </a:solidFill>
                          <a:latin typeface="+mn-lt"/>
                          <a:ea typeface="+mn-ea"/>
                          <a:cs typeface="+mn-cs"/>
                        </a:rPr>
                        <a:t> Quadriceps  Tendinopathy</a:t>
                      </a:r>
                      <a:endParaRPr lang="en-US" dirty="0"/>
                    </a:p>
                  </a:txBody>
                  <a:tcPr/>
                </a:tc>
                <a:tc>
                  <a:txBody>
                    <a:bodyPr/>
                    <a:lstStyle/>
                    <a:p>
                      <a:r>
                        <a:rPr lang="en-US" sz="1800" kern="1200" baseline="0" dirty="0" smtClean="0">
                          <a:solidFill>
                            <a:schemeClr val="dk1"/>
                          </a:solidFill>
                          <a:latin typeface="+mn-lt"/>
                          <a:ea typeface="+mn-ea"/>
                          <a:cs typeface="+mn-cs"/>
                        </a:rPr>
                        <a:t>Quadriceps tendon insertion</a:t>
                      </a:r>
                      <a:endParaRPr lang="en-US" dirty="0"/>
                    </a:p>
                  </a:txBody>
                  <a:tcPr/>
                </a:tc>
              </a:tr>
              <a:tr h="550333">
                <a:tc>
                  <a:txBody>
                    <a:bodyPr/>
                    <a:lstStyle/>
                    <a:p>
                      <a:r>
                        <a:rPr lang="en-US" sz="1800" kern="1200" baseline="0" dirty="0" smtClean="0">
                          <a:solidFill>
                            <a:schemeClr val="dk1"/>
                          </a:solidFill>
                          <a:latin typeface="+mn-lt"/>
                          <a:ea typeface="+mn-ea"/>
                          <a:cs typeface="+mn-cs"/>
                        </a:rPr>
                        <a:t> Patellar  Tendinopathy (jumpers knee)</a:t>
                      </a:r>
                      <a:endParaRPr lang="en-US" dirty="0"/>
                    </a:p>
                  </a:txBody>
                  <a:tcPr/>
                </a:tc>
                <a:tc>
                  <a:txBody>
                    <a:bodyPr/>
                    <a:lstStyle/>
                    <a:p>
                      <a:r>
                        <a:rPr lang="en-US" sz="1800" kern="1200" baseline="0" dirty="0" smtClean="0">
                          <a:solidFill>
                            <a:schemeClr val="dk1"/>
                          </a:solidFill>
                          <a:latin typeface="+mn-lt"/>
                          <a:ea typeface="+mn-ea"/>
                          <a:cs typeface="+mn-cs"/>
                        </a:rPr>
                        <a:t>Patellar tendon origin</a:t>
                      </a:r>
                      <a:endParaRPr lang="en-US" dirty="0"/>
                    </a:p>
                  </a:txBody>
                  <a:tcPr/>
                </a:tc>
              </a:tr>
              <a:tr h="550333">
                <a:tc>
                  <a:txBody>
                    <a:bodyPr/>
                    <a:lstStyle/>
                    <a:p>
                      <a:r>
                        <a:rPr lang="en-US" sz="1800" kern="1200" baseline="0" dirty="0" smtClean="0">
                          <a:solidFill>
                            <a:schemeClr val="dk1"/>
                          </a:solidFill>
                          <a:latin typeface="+mn-lt"/>
                          <a:ea typeface="+mn-ea"/>
                          <a:cs typeface="+mn-cs"/>
                        </a:rPr>
                        <a:t>De </a:t>
                      </a:r>
                      <a:r>
                        <a:rPr lang="en-US" sz="1800" kern="1200" baseline="0" dirty="0" err="1" smtClean="0">
                          <a:solidFill>
                            <a:schemeClr val="dk1"/>
                          </a:solidFill>
                          <a:latin typeface="+mn-lt"/>
                          <a:ea typeface="+mn-ea"/>
                          <a:cs typeface="+mn-cs"/>
                        </a:rPr>
                        <a:t>Quervain’s</a:t>
                      </a:r>
                      <a:r>
                        <a:rPr lang="en-US" sz="1800" kern="1200" baseline="0" dirty="0" smtClean="0">
                          <a:solidFill>
                            <a:schemeClr val="dk1"/>
                          </a:solidFill>
                          <a:latin typeface="+mn-lt"/>
                          <a:ea typeface="+mn-ea"/>
                          <a:cs typeface="+mn-cs"/>
                        </a:rPr>
                        <a:t> disease</a:t>
                      </a:r>
                      <a:endParaRPr lang="en-US" dirty="0"/>
                    </a:p>
                  </a:txBody>
                  <a:tcPr/>
                </a:tc>
                <a:tc>
                  <a:txBody>
                    <a:bodyPr/>
                    <a:lstStyle/>
                    <a:p>
                      <a:r>
                        <a:rPr lang="en-US" sz="1800" kern="1200" baseline="0" dirty="0" smtClean="0">
                          <a:solidFill>
                            <a:schemeClr val="dk1"/>
                          </a:solidFill>
                          <a:latin typeface="+mn-lt"/>
                          <a:ea typeface="+mn-ea"/>
                          <a:cs typeface="+mn-cs"/>
                        </a:rPr>
                        <a:t>Sheath/pulley of abductor </a:t>
                      </a:r>
                      <a:r>
                        <a:rPr lang="en-US" sz="1800" kern="1200" baseline="0" dirty="0" err="1" smtClean="0">
                          <a:solidFill>
                            <a:schemeClr val="dk1"/>
                          </a:solidFill>
                          <a:latin typeface="+mn-lt"/>
                          <a:ea typeface="+mn-ea"/>
                          <a:cs typeface="+mn-cs"/>
                        </a:rPr>
                        <a:t>pollicis</a:t>
                      </a:r>
                      <a:r>
                        <a:rPr lang="en-US" sz="1800" kern="1200" baseline="0" dirty="0" smtClean="0">
                          <a:solidFill>
                            <a:schemeClr val="dk1"/>
                          </a:solidFill>
                          <a:latin typeface="+mn-lt"/>
                          <a:ea typeface="+mn-ea"/>
                          <a:cs typeface="+mn-cs"/>
                        </a:rPr>
                        <a:t> </a:t>
                      </a:r>
                      <a:r>
                        <a:rPr lang="en-US" sz="1800" kern="1200" baseline="0" dirty="0" err="1" smtClean="0">
                          <a:solidFill>
                            <a:schemeClr val="dk1"/>
                          </a:solidFill>
                          <a:latin typeface="+mn-lt"/>
                          <a:ea typeface="+mn-ea"/>
                          <a:cs typeface="+mn-cs"/>
                        </a:rPr>
                        <a:t>longus</a:t>
                      </a:r>
                      <a:endParaRPr lang="en-US" dirty="0"/>
                    </a:p>
                  </a:txBody>
                  <a:tcPr/>
                </a:tc>
              </a:tr>
              <a:tr h="550333">
                <a:tc>
                  <a:txBody>
                    <a:bodyPr/>
                    <a:lstStyle/>
                    <a:p>
                      <a:r>
                        <a:rPr lang="en-US" sz="1800" kern="1200" baseline="0" dirty="0" smtClean="0">
                          <a:solidFill>
                            <a:schemeClr val="dk1"/>
                          </a:solidFill>
                          <a:latin typeface="+mn-lt"/>
                          <a:ea typeface="+mn-ea"/>
                          <a:cs typeface="+mn-cs"/>
                        </a:rPr>
                        <a:t> Achilles  Tendinopathy</a:t>
                      </a:r>
                      <a:endParaRPr lang="en-US" dirty="0"/>
                    </a:p>
                  </a:txBody>
                  <a:tcPr/>
                </a:tc>
                <a:tc>
                  <a:txBody>
                    <a:bodyPr/>
                    <a:lstStyle/>
                    <a:p>
                      <a:r>
                        <a:rPr lang="en-US" sz="1800" kern="1200" baseline="0" dirty="0" smtClean="0">
                          <a:solidFill>
                            <a:schemeClr val="dk1"/>
                          </a:solidFill>
                          <a:latin typeface="+mn-lt"/>
                          <a:ea typeface="+mn-ea"/>
                          <a:cs typeface="+mn-cs"/>
                        </a:rPr>
                        <a:t>Sheath, </a:t>
                      </a:r>
                      <a:r>
                        <a:rPr lang="en-US" sz="1800" kern="1200" baseline="0" dirty="0" err="1" smtClean="0">
                          <a:solidFill>
                            <a:schemeClr val="dk1"/>
                          </a:solidFill>
                          <a:latin typeface="+mn-lt"/>
                          <a:ea typeface="+mn-ea"/>
                          <a:cs typeface="+mn-cs"/>
                        </a:rPr>
                        <a:t>midsubstance</a:t>
                      </a:r>
                      <a:r>
                        <a:rPr lang="en-US" sz="1800" kern="1200" baseline="0" dirty="0" smtClean="0">
                          <a:solidFill>
                            <a:schemeClr val="dk1"/>
                          </a:solidFill>
                          <a:latin typeface="+mn-lt"/>
                          <a:ea typeface="+mn-ea"/>
                          <a:cs typeface="+mn-cs"/>
                        </a:rPr>
                        <a:t>, or </a:t>
                      </a:r>
                      <a:r>
                        <a:rPr lang="en-US" sz="1800" kern="1200" baseline="0" dirty="0" err="1" smtClean="0">
                          <a:solidFill>
                            <a:schemeClr val="dk1"/>
                          </a:solidFill>
                          <a:latin typeface="+mn-lt"/>
                          <a:ea typeface="+mn-ea"/>
                          <a:cs typeface="+mn-cs"/>
                        </a:rPr>
                        <a:t>calcaneal</a:t>
                      </a:r>
                      <a:endParaRPr lang="en-US" sz="1800" kern="1200" baseline="0" dirty="0" smtClean="0">
                        <a:solidFill>
                          <a:schemeClr val="dk1"/>
                        </a:solidFill>
                        <a:latin typeface="+mn-lt"/>
                        <a:ea typeface="+mn-ea"/>
                        <a:cs typeface="+mn-cs"/>
                      </a:endParaRPr>
                    </a:p>
                    <a:p>
                      <a:r>
                        <a:rPr lang="en-US" sz="1800" kern="1200" baseline="0" dirty="0" smtClean="0">
                          <a:solidFill>
                            <a:schemeClr val="dk1"/>
                          </a:solidFill>
                          <a:latin typeface="+mn-lt"/>
                          <a:ea typeface="+mn-ea"/>
                          <a:cs typeface="+mn-cs"/>
                        </a:rPr>
                        <a:t>insertion</a:t>
                      </a:r>
                      <a:endParaRPr lang="en-US" dirty="0" smtClean="0"/>
                    </a:p>
                    <a:p>
                      <a:endParaRPr lang="en-US" dirty="0"/>
                    </a:p>
                  </a:txBody>
                  <a:tcPr/>
                </a:tc>
              </a:tr>
            </a:tbl>
          </a:graphicData>
        </a:graphic>
      </p:graphicFrame>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b="1" dirty="0" smtClean="0"/>
              <a:t>Overuse tendinopathies</a:t>
            </a:r>
            <a:r>
              <a:rPr lang="en-US" b="1" dirty="0" smtClean="0"/>
              <a:t> treatment </a:t>
            </a:r>
            <a:endParaRPr lang="en-US" b="1" dirty="0"/>
          </a:p>
        </p:txBody>
      </p:sp>
      <p:sp>
        <p:nvSpPr>
          <p:cNvPr id="3" name="Content Placeholder 2"/>
          <p:cNvSpPr>
            <a:spLocks noGrp="1"/>
          </p:cNvSpPr>
          <p:nvPr>
            <p:ph idx="1"/>
          </p:nvPr>
        </p:nvSpPr>
        <p:spPr>
          <a:xfrm>
            <a:off x="457200" y="1600200"/>
            <a:ext cx="8229600" cy="5257800"/>
          </a:xfrm>
        </p:spPr>
        <p:txBody>
          <a:bodyPr>
            <a:normAutofit fontScale="77500" lnSpcReduction="20000"/>
          </a:bodyPr>
          <a:lstStyle/>
          <a:p>
            <a:r>
              <a:rPr lang="en-US" dirty="0" smtClean="0"/>
              <a:t>Goal: reduce pain and return function.</a:t>
            </a:r>
          </a:p>
          <a:p>
            <a:r>
              <a:rPr lang="en-US" dirty="0" smtClean="0"/>
              <a:t>Mainly is conservative Rx</a:t>
            </a:r>
          </a:p>
          <a:p>
            <a:pPr lvl="1"/>
            <a:r>
              <a:rPr lang="en-US" dirty="0" smtClean="0"/>
              <a:t>Rest</a:t>
            </a:r>
          </a:p>
          <a:p>
            <a:pPr lvl="1"/>
            <a:r>
              <a:rPr lang="en-US" dirty="0" smtClean="0"/>
              <a:t>Ice (</a:t>
            </a:r>
            <a:r>
              <a:rPr lang="en-US" dirty="0" err="1" smtClean="0"/>
              <a:t>Cryotherapy</a:t>
            </a:r>
            <a:r>
              <a:rPr lang="en-US" dirty="0" smtClean="0"/>
              <a:t>) </a:t>
            </a:r>
          </a:p>
          <a:p>
            <a:pPr lvl="1"/>
            <a:r>
              <a:rPr lang="en-US" dirty="0" smtClean="0"/>
              <a:t>PT (stretching and eccentric strengthening) </a:t>
            </a:r>
          </a:p>
          <a:p>
            <a:pPr lvl="1"/>
            <a:r>
              <a:rPr lang="en-US" dirty="0" smtClean="0"/>
              <a:t>Analgesics</a:t>
            </a:r>
          </a:p>
          <a:p>
            <a:pPr lvl="1"/>
            <a:r>
              <a:rPr lang="en-US" dirty="0" smtClean="0"/>
              <a:t>Corticosteroids injection</a:t>
            </a:r>
          </a:p>
          <a:p>
            <a:pPr lvl="1"/>
            <a:r>
              <a:rPr lang="en-US" dirty="0" smtClean="0"/>
              <a:t>Orthotics and braces</a:t>
            </a:r>
          </a:p>
          <a:p>
            <a:pPr lvl="1"/>
            <a:r>
              <a:rPr lang="en-US" dirty="0" smtClean="0"/>
              <a:t>Other modalities: U/S, ESWT, </a:t>
            </a:r>
            <a:r>
              <a:rPr lang="en-US" dirty="0" err="1" smtClean="0"/>
              <a:t>iontophoresis</a:t>
            </a:r>
            <a:r>
              <a:rPr lang="en-US" dirty="0" smtClean="0"/>
              <a:t> and </a:t>
            </a:r>
            <a:r>
              <a:rPr lang="en-US" dirty="0" err="1" smtClean="0"/>
              <a:t>phonophoresis</a:t>
            </a:r>
            <a:r>
              <a:rPr lang="en-US" dirty="0" smtClean="0"/>
              <a:t>.</a:t>
            </a:r>
          </a:p>
          <a:p>
            <a:r>
              <a:rPr lang="en-US" dirty="0" smtClean="0"/>
              <a:t>Surgical treatment:</a:t>
            </a:r>
          </a:p>
          <a:p>
            <a:pPr lvl="1"/>
            <a:r>
              <a:rPr lang="en-US" dirty="0" smtClean="0"/>
              <a:t>Failed conservative treatment (at least 3-6 months)</a:t>
            </a:r>
          </a:p>
          <a:p>
            <a:pPr lvl="1"/>
            <a:r>
              <a:rPr lang="en-US" dirty="0" smtClean="0"/>
              <a:t>Excision of abnormal tendon tissue and performance of longitudinal </a:t>
            </a:r>
            <a:r>
              <a:rPr lang="en-US" dirty="0" err="1" smtClean="0"/>
              <a:t>tenotomies</a:t>
            </a:r>
            <a:r>
              <a:rPr lang="en-US" dirty="0" smtClean="0"/>
              <a:t> to release areas of scarring and fibrosis.  </a:t>
            </a:r>
            <a:endParaRPr lang="en-US" dirty="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Tendon rupture </a:t>
            </a:r>
            <a:endParaRPr lang="en-US" b="1" dirty="0"/>
          </a:p>
        </p:txBody>
      </p:sp>
      <p:sp>
        <p:nvSpPr>
          <p:cNvPr id="3" name="Content Placeholder 2"/>
          <p:cNvSpPr>
            <a:spLocks noGrp="1"/>
          </p:cNvSpPr>
          <p:nvPr>
            <p:ph idx="1"/>
          </p:nvPr>
        </p:nvSpPr>
        <p:spPr/>
        <p:txBody>
          <a:bodyPr/>
          <a:lstStyle/>
          <a:p>
            <a:r>
              <a:rPr lang="en-US" dirty="0" smtClean="0"/>
              <a:t>Knee extensor mechanism</a:t>
            </a:r>
          </a:p>
          <a:p>
            <a:pPr lvl="1"/>
            <a:r>
              <a:rPr lang="en-US" dirty="0" smtClean="0"/>
              <a:t>Quadriceps tendon</a:t>
            </a:r>
          </a:p>
          <a:p>
            <a:pPr lvl="1"/>
            <a:r>
              <a:rPr lang="en-US" dirty="0" smtClean="0"/>
              <a:t>Patella tendon</a:t>
            </a:r>
          </a:p>
          <a:p>
            <a:r>
              <a:rPr lang="en-US" dirty="0" smtClean="0"/>
              <a:t>Achilles tendon</a:t>
            </a:r>
          </a:p>
          <a:p>
            <a:r>
              <a:rPr lang="en-US" dirty="0" smtClean="0"/>
              <a:t>Partial </a:t>
            </a:r>
            <a:r>
              <a:rPr lang="en-US" dirty="0" err="1" smtClean="0"/>
              <a:t>vs</a:t>
            </a:r>
            <a:r>
              <a:rPr lang="en-US" dirty="0" smtClean="0"/>
              <a:t> complete  </a:t>
            </a:r>
            <a:endParaRPr lang="en-US" dirty="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Patella/Quadriceps tendon rupture</a:t>
            </a:r>
            <a:endParaRPr lang="en-US" dirty="0"/>
          </a:p>
        </p:txBody>
      </p:sp>
      <p:sp>
        <p:nvSpPr>
          <p:cNvPr id="4" name="Content Placeholder 3"/>
          <p:cNvSpPr>
            <a:spLocks noGrp="1"/>
          </p:cNvSpPr>
          <p:nvPr>
            <p:ph sz="half" idx="1"/>
          </p:nvPr>
        </p:nvSpPr>
        <p:spPr/>
        <p:txBody>
          <a:bodyPr/>
          <a:lstStyle/>
          <a:p>
            <a:r>
              <a:rPr lang="en-US" dirty="0" smtClean="0"/>
              <a:t>Predisposing factors:</a:t>
            </a:r>
          </a:p>
          <a:p>
            <a:pPr lvl="1"/>
            <a:r>
              <a:rPr lang="en-US" b="1" dirty="0" smtClean="0">
                <a:solidFill>
                  <a:srgbClr val="FF0000"/>
                </a:solidFill>
              </a:rPr>
              <a:t>Steroid</a:t>
            </a:r>
            <a:r>
              <a:rPr lang="en-US" dirty="0" smtClean="0"/>
              <a:t>, chronic disease, and </a:t>
            </a:r>
            <a:r>
              <a:rPr lang="en-US" dirty="0" err="1" smtClean="0"/>
              <a:t>tendinopathy</a:t>
            </a:r>
            <a:endParaRPr lang="en-US" dirty="0" smtClean="0"/>
          </a:p>
          <a:p>
            <a:r>
              <a:rPr lang="en-US" dirty="0" smtClean="0"/>
              <a:t>Age: Patella</a:t>
            </a:r>
            <a:r>
              <a:rPr lang="en-US" b="1" dirty="0" smtClean="0">
                <a:solidFill>
                  <a:srgbClr val="FF0000"/>
                </a:solidFill>
              </a:rPr>
              <a:t>&lt;40&gt;</a:t>
            </a:r>
            <a:r>
              <a:rPr lang="en-US" dirty="0" smtClean="0"/>
              <a:t>Quads</a:t>
            </a:r>
          </a:p>
          <a:p>
            <a:r>
              <a:rPr lang="en-US" dirty="0" smtClean="0"/>
              <a:t>Location: </a:t>
            </a:r>
            <a:r>
              <a:rPr dirty="0" smtClean="0"/>
              <a:t>at the tendon attachment to the patella.</a:t>
            </a:r>
            <a:endParaRPr lang="en-US" dirty="0"/>
          </a:p>
        </p:txBody>
      </p:sp>
      <p:sp>
        <p:nvSpPr>
          <p:cNvPr id="5" name="Content Placeholder 4"/>
          <p:cNvSpPr>
            <a:spLocks noGrp="1"/>
          </p:cNvSpPr>
          <p:nvPr>
            <p:ph sz="half" idx="2"/>
          </p:nvPr>
        </p:nvSpPr>
        <p:spPr/>
        <p:txBody>
          <a:bodyPr/>
          <a:lstStyle/>
          <a:p>
            <a:endParaRPr lang="en-US" dirty="0"/>
          </a:p>
        </p:txBody>
      </p:sp>
      <p:pic>
        <p:nvPicPr>
          <p:cNvPr id="6" name="Picture 5"/>
          <p:cNvPicPr>
            <a:picLocks noChangeAspect="1"/>
          </p:cNvPicPr>
          <p:nvPr/>
        </p:nvPicPr>
        <p:blipFill>
          <a:blip r:embed="rId2"/>
          <a:stretch>
            <a:fillRect/>
          </a:stretch>
        </p:blipFill>
        <p:spPr>
          <a:xfrm>
            <a:off x="4660900" y="1809750"/>
            <a:ext cx="4254500" cy="4339590"/>
          </a:xfrm>
          <a:prstGeom prst="rect">
            <a:avLst/>
          </a:prstGeom>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Patella/Quadriceps tendon rupture</a:t>
            </a:r>
            <a:endParaRPr lang="en-US" dirty="0"/>
          </a:p>
        </p:txBody>
      </p:sp>
      <p:sp>
        <p:nvSpPr>
          <p:cNvPr id="3" name="Content Placeholder 2"/>
          <p:cNvSpPr>
            <a:spLocks noGrp="1"/>
          </p:cNvSpPr>
          <p:nvPr>
            <p:ph sz="half" idx="1"/>
          </p:nvPr>
        </p:nvSpPr>
        <p:spPr/>
        <p:txBody>
          <a:bodyPr>
            <a:normAutofit fontScale="85000" lnSpcReduction="10000"/>
          </a:bodyPr>
          <a:lstStyle/>
          <a:p>
            <a:pPr>
              <a:buNone/>
            </a:pPr>
            <a:r>
              <a:rPr lang="en-US" dirty="0" smtClean="0"/>
              <a:t>Physical examination:</a:t>
            </a:r>
          </a:p>
          <a:p>
            <a:r>
              <a:rPr dirty="0" smtClean="0"/>
              <a:t>Tenderness at the site of the injury,hematoma, and a palpable defect in the tendon.</a:t>
            </a:r>
          </a:p>
          <a:p>
            <a:r>
              <a:rPr dirty="0" smtClean="0"/>
              <a:t>Unable to extend the knee against resistance or to perform a straight-leg raise</a:t>
            </a:r>
            <a:r>
              <a:rPr dirty="0" smtClean="0"/>
              <a:t>.</a:t>
            </a:r>
            <a:endParaRPr lang="en-US" dirty="0" smtClean="0"/>
          </a:p>
          <a:p>
            <a:r>
              <a:rPr lang="en-US" dirty="0" err="1" smtClean="0"/>
              <a:t>Xray</a:t>
            </a:r>
            <a:endParaRPr lang="en-US" dirty="0" smtClean="0"/>
          </a:p>
          <a:p>
            <a:pPr lvl="1"/>
            <a:r>
              <a:rPr lang="en-US" dirty="0" smtClean="0"/>
              <a:t>Patella-</a:t>
            </a:r>
            <a:r>
              <a:rPr lang="en-US" dirty="0" err="1" smtClean="0"/>
              <a:t>alta</a:t>
            </a:r>
            <a:r>
              <a:rPr lang="en-US" dirty="0" smtClean="0"/>
              <a:t>&gt; P.T rupture</a:t>
            </a:r>
          </a:p>
          <a:p>
            <a:pPr lvl="1"/>
            <a:r>
              <a:rPr lang="en-US" dirty="0" smtClean="0"/>
              <a:t>Patella-</a:t>
            </a:r>
            <a:r>
              <a:rPr lang="en-US" dirty="0" err="1" smtClean="0"/>
              <a:t>infera</a:t>
            </a:r>
            <a:r>
              <a:rPr lang="en-US" dirty="0" smtClean="0"/>
              <a:t>&gt; Q.T rupture</a:t>
            </a:r>
            <a:endParaRPr lang="en-US" dirty="0" smtClean="0"/>
          </a:p>
          <a:p>
            <a:r>
              <a:rPr lang="en-US" b="1" dirty="0" smtClean="0"/>
              <a:t>Rx: </a:t>
            </a:r>
            <a:r>
              <a:rPr lang="en-US" dirty="0" smtClean="0"/>
              <a:t>usually surgical </a:t>
            </a:r>
            <a:endParaRPr dirty="0" smtClean="0"/>
          </a:p>
          <a:p>
            <a:endParaRPr lang="en-US" dirty="0"/>
          </a:p>
        </p:txBody>
      </p:sp>
      <p:sp>
        <p:nvSpPr>
          <p:cNvPr id="4" name="Content Placeholder 3"/>
          <p:cNvSpPr>
            <a:spLocks noGrp="1"/>
          </p:cNvSpPr>
          <p:nvPr>
            <p:ph sz="half" idx="2"/>
          </p:nvPr>
        </p:nvSpPr>
        <p:spPr/>
        <p:txBody>
          <a:bodyPr>
            <a:normAutofit fontScale="85000" lnSpcReduction="10000"/>
          </a:bodyPr>
          <a:lstStyle/>
          <a:p>
            <a:endParaRPr lang="en-US" dirty="0"/>
          </a:p>
        </p:txBody>
      </p:sp>
      <p:pic>
        <p:nvPicPr>
          <p:cNvPr id="5" name="Picture 4"/>
          <p:cNvPicPr>
            <a:picLocks noChangeAspect="1"/>
          </p:cNvPicPr>
          <p:nvPr/>
        </p:nvPicPr>
        <p:blipFill>
          <a:blip r:embed="rId2"/>
          <a:stretch>
            <a:fillRect/>
          </a:stretch>
        </p:blipFill>
        <p:spPr>
          <a:xfrm>
            <a:off x="5435600" y="1828800"/>
            <a:ext cx="3175000" cy="3810000"/>
          </a:xfrm>
          <a:prstGeom prst="rect">
            <a:avLst/>
          </a:prstGeom>
        </p:spPr>
      </p:pic>
      <p:pic>
        <p:nvPicPr>
          <p:cNvPr id="6" name="Picture 5"/>
          <p:cNvPicPr>
            <a:picLocks noChangeAspect="1"/>
          </p:cNvPicPr>
          <p:nvPr/>
        </p:nvPicPr>
        <p:blipFill>
          <a:blip r:embed="rId3"/>
          <a:stretch>
            <a:fillRect/>
          </a:stretch>
        </p:blipFill>
        <p:spPr>
          <a:xfrm>
            <a:off x="3810000" y="1417638"/>
            <a:ext cx="4279900" cy="5715000"/>
          </a:xfrm>
          <a:prstGeom prst="rect">
            <a:avLst/>
          </a:prstGeom>
        </p:spPr>
      </p:pic>
      <p:sp>
        <p:nvSpPr>
          <p:cNvPr id="7" name="TextBox 6"/>
          <p:cNvSpPr txBox="1"/>
          <p:nvPr/>
        </p:nvSpPr>
        <p:spPr>
          <a:xfrm>
            <a:off x="4191000" y="6126163"/>
            <a:ext cx="3505200" cy="646331"/>
          </a:xfrm>
          <a:prstGeom prst="rect">
            <a:avLst/>
          </a:prstGeom>
          <a:noFill/>
        </p:spPr>
        <p:txBody>
          <a:bodyPr wrap="square" rtlCol="0">
            <a:spAutoFit/>
          </a:bodyPr>
          <a:lstStyle/>
          <a:p>
            <a:r>
              <a:rPr lang="en-US" dirty="0" smtClean="0">
                <a:solidFill>
                  <a:schemeClr val="bg1"/>
                </a:solidFill>
              </a:rPr>
              <a:t>Patella-</a:t>
            </a:r>
            <a:r>
              <a:rPr lang="en-US" dirty="0" err="1" smtClean="0">
                <a:solidFill>
                  <a:schemeClr val="bg1"/>
                </a:solidFill>
              </a:rPr>
              <a:t>alta</a:t>
            </a:r>
            <a:r>
              <a:rPr lang="en-US" dirty="0" smtClean="0">
                <a:solidFill>
                  <a:schemeClr val="bg1"/>
                </a:solidFill>
              </a:rPr>
              <a:t> (high riding patella) seen with patella tendon rupture</a:t>
            </a:r>
            <a:endParaRPr lang="en-US" dirty="0">
              <a:solidFill>
                <a:schemeClr val="bg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nodeType="clickEffect">
                                  <p:stCondLst>
                                    <p:cond delay="0"/>
                                  </p:stCondLst>
                                  <p:childTnLst>
                                    <p:set>
                                      <p:cBhvr>
                                        <p:cTn id="30" dur="1" fill="hold">
                                          <p:stCondLst>
                                            <p:cond delay="0"/>
                                          </p:stCondLst>
                                        </p:cTn>
                                        <p:tgtEl>
                                          <p:spTgt spid="6"/>
                                        </p:tgtEl>
                                        <p:attrNameLst>
                                          <p:attrName>style.visibility</p:attrName>
                                        </p:attrNameLst>
                                      </p:cBhvr>
                                      <p:to>
                                        <p:strVal val="visible"/>
                                      </p:to>
                                    </p:set>
                                    <p:animEffect transition="in" filter="fade">
                                      <p:cBhvr>
                                        <p:cTn id="31" dur="2000"/>
                                        <p:tgtEl>
                                          <p:spTgt spid="6"/>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xit" presetSubtype="0" fill="hold" nodeType="clickEffect">
                                  <p:stCondLst>
                                    <p:cond delay="0"/>
                                  </p:stCondLst>
                                  <p:childTnLst>
                                    <p:animEffect transition="out" filter="fade">
                                      <p:cBhvr>
                                        <p:cTn id="35" dur="2000"/>
                                        <p:tgtEl>
                                          <p:spTgt spid="6"/>
                                        </p:tgtEl>
                                      </p:cBhvr>
                                    </p:animEffect>
                                    <p:set>
                                      <p:cBhvr>
                                        <p:cTn id="36" dur="1" fill="hold">
                                          <p:stCondLst>
                                            <p:cond delay="1999"/>
                                          </p:stCondLst>
                                        </p:cTn>
                                        <p:tgtEl>
                                          <p:spTgt spid="6"/>
                                        </p:tgtEl>
                                        <p:attrNameLst>
                                          <p:attrName>style.visibility</p:attrName>
                                        </p:attrNameLst>
                                      </p:cBhvr>
                                      <p:to>
                                        <p:strVal val="hidden"/>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nodeType="clickEffect">
                                  <p:stCondLst>
                                    <p:cond delay="0"/>
                                  </p:stCondLst>
                                  <p:childTnLst>
                                    <p:set>
                                      <p:cBhvr>
                                        <p:cTn id="40" dur="1" fill="hold">
                                          <p:stCondLst>
                                            <p:cond delay="0"/>
                                          </p:stCondLst>
                                        </p:cTn>
                                        <p:tgtEl>
                                          <p:spTgt spid="5"/>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23" presetClass="exit" presetSubtype="32" fill="hold" nodeType="clickEffect">
                                  <p:stCondLst>
                                    <p:cond delay="0"/>
                                  </p:stCondLst>
                                  <p:childTnLst>
                                    <p:anim calcmode="lin" valueType="num">
                                      <p:cBhvr>
                                        <p:cTn id="44" dur="500"/>
                                        <p:tgtEl>
                                          <p:spTgt spid="5"/>
                                        </p:tgtEl>
                                        <p:attrNameLst>
                                          <p:attrName>ppt_w</p:attrName>
                                        </p:attrNameLst>
                                      </p:cBhvr>
                                      <p:tavLst>
                                        <p:tav tm="0">
                                          <p:val>
                                            <p:strVal val="ppt_w"/>
                                          </p:val>
                                        </p:tav>
                                        <p:tav tm="100000">
                                          <p:val>
                                            <p:fltVal val="0"/>
                                          </p:val>
                                        </p:tav>
                                      </p:tavLst>
                                    </p:anim>
                                    <p:anim calcmode="lin" valueType="num">
                                      <p:cBhvr>
                                        <p:cTn id="45" dur="500"/>
                                        <p:tgtEl>
                                          <p:spTgt spid="5"/>
                                        </p:tgtEl>
                                        <p:attrNameLst>
                                          <p:attrName>ppt_h</p:attrName>
                                        </p:attrNameLst>
                                      </p:cBhvr>
                                      <p:tavLst>
                                        <p:tav tm="0">
                                          <p:val>
                                            <p:strVal val="ppt_h"/>
                                          </p:val>
                                        </p:tav>
                                        <p:tav tm="100000">
                                          <p:val>
                                            <p:fltVal val="0"/>
                                          </p:val>
                                        </p:tav>
                                      </p:tavLst>
                                    </p:anim>
                                    <p:set>
                                      <p:cBhvr>
                                        <p:cTn id="46"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Achilles tendon rupture</a:t>
            </a:r>
            <a:endParaRPr lang="en-US" dirty="0"/>
          </a:p>
        </p:txBody>
      </p:sp>
      <p:sp>
        <p:nvSpPr>
          <p:cNvPr id="3" name="Content Placeholder 2"/>
          <p:cNvSpPr>
            <a:spLocks noGrp="1"/>
          </p:cNvSpPr>
          <p:nvPr>
            <p:ph sz="half" idx="1"/>
          </p:nvPr>
        </p:nvSpPr>
        <p:spPr>
          <a:xfrm>
            <a:off x="457200" y="1377950"/>
            <a:ext cx="4114800" cy="5480050"/>
          </a:xfrm>
        </p:spPr>
        <p:txBody>
          <a:bodyPr>
            <a:normAutofit fontScale="77500" lnSpcReduction="20000"/>
          </a:bodyPr>
          <a:lstStyle/>
          <a:p>
            <a:r>
              <a:rPr dirty="0" smtClean="0"/>
              <a:t>Most ruptures (75%) occur during sporting activities. </a:t>
            </a:r>
            <a:endParaRPr lang="en-US" dirty="0" smtClean="0"/>
          </a:p>
          <a:p>
            <a:r>
              <a:rPr lang="en-US" dirty="0" smtClean="0"/>
              <a:t>History:</a:t>
            </a:r>
          </a:p>
          <a:p>
            <a:pPr lvl="1"/>
            <a:r>
              <a:rPr dirty="0" smtClean="0"/>
              <a:t>The patient reports a “pop” or the sensation of being kicked in the heel during the injury.</a:t>
            </a:r>
            <a:endParaRPr lang="en-US" dirty="0" smtClean="0"/>
          </a:p>
          <a:p>
            <a:pPr lvl="1"/>
            <a:r>
              <a:rPr dirty="0" smtClean="0"/>
              <a:t>weakness and difficulty walking.</a:t>
            </a:r>
          </a:p>
          <a:p>
            <a:r>
              <a:rPr dirty="0" smtClean="0"/>
              <a:t>Examination</a:t>
            </a:r>
            <a:r>
              <a:rPr lang="en-US" dirty="0" smtClean="0"/>
              <a:t>:</a:t>
            </a:r>
            <a:r>
              <a:rPr dirty="0" smtClean="0"/>
              <a:t> </a:t>
            </a:r>
            <a:endParaRPr lang="en-US" dirty="0" smtClean="0"/>
          </a:p>
          <a:p>
            <a:pPr lvl="1"/>
            <a:r>
              <a:rPr dirty="0" smtClean="0"/>
              <a:t>Increased resting dorsiflexion with the knees flexed</a:t>
            </a:r>
            <a:r>
              <a:rPr lang="en-US" dirty="0" smtClean="0"/>
              <a:t>, </a:t>
            </a:r>
            <a:r>
              <a:rPr dirty="0" smtClean="0"/>
              <a:t>a palpable gap, weak plantar flexion, and an abnormal Thompson test (lack of plantar flexion when squeezing the calf).</a:t>
            </a:r>
          </a:p>
          <a:p>
            <a:r>
              <a:rPr dirty="0" smtClean="0"/>
              <a:t>Diagnosis is clinical, but MRI or ultrasound can </a:t>
            </a:r>
            <a:r>
              <a:rPr lang="en-US" dirty="0" smtClean="0"/>
              <a:t>confirm.</a:t>
            </a:r>
          </a:p>
          <a:p>
            <a:r>
              <a:rPr lang="en-US" dirty="0" smtClean="0"/>
              <a:t>Rx: usually surgically</a:t>
            </a:r>
            <a:endParaRPr dirty="0" smtClean="0"/>
          </a:p>
          <a:p>
            <a:endParaRPr lang="en-US" dirty="0"/>
          </a:p>
        </p:txBody>
      </p:sp>
      <p:sp>
        <p:nvSpPr>
          <p:cNvPr id="4" name="Content Placeholder 3"/>
          <p:cNvSpPr>
            <a:spLocks noGrp="1"/>
          </p:cNvSpPr>
          <p:nvPr>
            <p:ph sz="half" idx="2"/>
          </p:nvPr>
        </p:nvSpPr>
        <p:spPr/>
        <p:txBody>
          <a:bodyPr>
            <a:normAutofit fontScale="77500" lnSpcReduction="20000"/>
          </a:bodyPr>
          <a:lstStyle/>
          <a:p>
            <a:endParaRPr lang="en-US" dirty="0"/>
          </a:p>
        </p:txBody>
      </p:sp>
      <p:pic>
        <p:nvPicPr>
          <p:cNvPr id="5" name="Picture 4"/>
          <p:cNvPicPr>
            <a:picLocks noChangeAspect="1"/>
          </p:cNvPicPr>
          <p:nvPr/>
        </p:nvPicPr>
        <p:blipFill>
          <a:blip r:embed="rId2"/>
          <a:stretch>
            <a:fillRect/>
          </a:stretch>
        </p:blipFill>
        <p:spPr>
          <a:xfrm>
            <a:off x="4648200" y="1377950"/>
            <a:ext cx="4226615" cy="3600450"/>
          </a:xfrm>
          <a:prstGeom prst="rect">
            <a:avLst/>
          </a:prstGeom>
        </p:spPr>
      </p:pic>
      <p:pic>
        <p:nvPicPr>
          <p:cNvPr id="6" name="Picture 5"/>
          <p:cNvPicPr>
            <a:picLocks noChangeAspect="1"/>
          </p:cNvPicPr>
          <p:nvPr/>
        </p:nvPicPr>
        <p:blipFill>
          <a:blip r:embed="rId3"/>
          <a:stretch>
            <a:fillRect/>
          </a:stretch>
        </p:blipFill>
        <p:spPr>
          <a:xfrm>
            <a:off x="4572000" y="1879600"/>
            <a:ext cx="4445000" cy="3098800"/>
          </a:xfrm>
          <a:prstGeom prst="rect">
            <a:avLst/>
          </a:prstGeom>
        </p:spPr>
      </p:pic>
      <p:pic>
        <p:nvPicPr>
          <p:cNvPr id="7" name="Picture 6"/>
          <p:cNvPicPr>
            <a:picLocks noChangeAspect="1"/>
          </p:cNvPicPr>
          <p:nvPr/>
        </p:nvPicPr>
        <p:blipFill>
          <a:blip r:embed="rId4"/>
          <a:stretch>
            <a:fillRect/>
          </a:stretch>
        </p:blipFill>
        <p:spPr>
          <a:xfrm>
            <a:off x="5803900" y="2819400"/>
            <a:ext cx="2882900" cy="3566474"/>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 presetClass="entr" presetSubtype="4" accel="50000" decel="50000" fill="hold" grpId="0"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accel="50000" decel="50000" fill="hold" grpId="0"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 calcmode="lin" valueType="num">
                                      <p:cBhvr additive="base">
                                        <p:cTn id="1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3">
                                            <p:txEl>
                                              <p:pRg st="1" end="1"/>
                                            </p:txEl>
                                          </p:spTgt>
                                        </p:tgtEl>
                                        <p:attrNameLst>
                                          <p:attrName>ppt_y</p:attrName>
                                        </p:attrNameLst>
                                      </p:cBhvr>
                                      <p:tavLst>
                                        <p:tav tm="0">
                                          <p:val>
                                            <p:strVal val="1+#ppt_h/2"/>
                                          </p:val>
                                        </p:tav>
                                        <p:tav tm="100000">
                                          <p:val>
                                            <p:strVal val="#ppt_y"/>
                                          </p:val>
                                        </p:tav>
                                      </p:tavLst>
                                    </p:anim>
                                  </p:childTnLst>
                                </p:cTn>
                              </p:par>
                              <p:par>
                                <p:cTn id="19" presetID="2" presetClass="entr" presetSubtype="4" accel="50000" decel="50000" fill="hold" grpId="0" nodeType="with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 calcmode="lin" valueType="num">
                                      <p:cBhvr additive="base">
                                        <p:cTn id="21"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3">
                                            <p:txEl>
                                              <p:pRg st="2" end="2"/>
                                            </p:txEl>
                                          </p:spTgt>
                                        </p:tgtEl>
                                        <p:attrNameLst>
                                          <p:attrName>ppt_y</p:attrName>
                                        </p:attrNameLst>
                                      </p:cBhvr>
                                      <p:tavLst>
                                        <p:tav tm="0">
                                          <p:val>
                                            <p:strVal val="1+#ppt_h/2"/>
                                          </p:val>
                                        </p:tav>
                                        <p:tav tm="100000">
                                          <p:val>
                                            <p:strVal val="#ppt_y"/>
                                          </p:val>
                                        </p:tav>
                                      </p:tavLst>
                                    </p:anim>
                                  </p:childTnLst>
                                </p:cTn>
                              </p:par>
                              <p:par>
                                <p:cTn id="23" presetID="2" presetClass="entr" presetSubtype="4" accel="50000" decel="50000" fill="hold" grpId="0" nodeType="with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accel="50000" decel="50000" fill="hold" grpId="0"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1+#ppt_h/2"/>
                                          </p:val>
                                        </p:tav>
                                        <p:tav tm="100000">
                                          <p:val>
                                            <p:strVal val="#ppt_y"/>
                                          </p:val>
                                        </p:tav>
                                      </p:tavLst>
                                    </p:anim>
                                  </p:childTnLst>
                                </p:cTn>
                              </p:par>
                              <p:par>
                                <p:cTn id="33" presetID="2" presetClass="entr" presetSubtype="4" accel="50000" decel="50000" fill="hold" grpId="0" nodeType="withEffect">
                                  <p:stCondLst>
                                    <p:cond delay="0"/>
                                  </p:stCondLst>
                                  <p:childTnLst>
                                    <p:set>
                                      <p:cBhvr>
                                        <p:cTn id="34" dur="1" fill="hold">
                                          <p:stCondLst>
                                            <p:cond delay="0"/>
                                          </p:stCondLst>
                                        </p:cTn>
                                        <p:tgtEl>
                                          <p:spTgt spid="3">
                                            <p:txEl>
                                              <p:pRg st="5" end="5"/>
                                            </p:txEl>
                                          </p:spTgt>
                                        </p:tgtEl>
                                        <p:attrNameLst>
                                          <p:attrName>style.visibility</p:attrName>
                                        </p:attrNameLst>
                                      </p:cBhvr>
                                      <p:to>
                                        <p:strVal val="visible"/>
                                      </p:to>
                                    </p:set>
                                    <p:anim calcmode="lin" valueType="num">
                                      <p:cBhvr additive="base">
                                        <p:cTn id="35"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6"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 presetClass="entr" presetSubtype="4" accel="50000" decel="50000" fill="hold" grpId="0" nodeType="clickEffect">
                                  <p:stCondLst>
                                    <p:cond delay="0"/>
                                  </p:stCondLst>
                                  <p:childTnLst>
                                    <p:set>
                                      <p:cBhvr>
                                        <p:cTn id="40" dur="1" fill="hold">
                                          <p:stCondLst>
                                            <p:cond delay="0"/>
                                          </p:stCondLst>
                                        </p:cTn>
                                        <p:tgtEl>
                                          <p:spTgt spid="3">
                                            <p:txEl>
                                              <p:pRg st="6" end="6"/>
                                            </p:txEl>
                                          </p:spTgt>
                                        </p:tgtEl>
                                        <p:attrNameLst>
                                          <p:attrName>style.visibility</p:attrName>
                                        </p:attrNameLst>
                                      </p:cBhvr>
                                      <p:to>
                                        <p:strVal val="visible"/>
                                      </p:to>
                                    </p:set>
                                    <p:anim calcmode="lin" valueType="num">
                                      <p:cBhvr additive="base">
                                        <p:cTn id="41"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42"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2" presetClass="entr" presetSubtype="4" accel="50000" decel="50000" fill="hold" grpId="0" nodeType="clickEffect">
                                  <p:stCondLst>
                                    <p:cond delay="0"/>
                                  </p:stCondLst>
                                  <p:childTnLst>
                                    <p:set>
                                      <p:cBhvr>
                                        <p:cTn id="46" dur="1" fill="hold">
                                          <p:stCondLst>
                                            <p:cond delay="0"/>
                                          </p:stCondLst>
                                        </p:cTn>
                                        <p:tgtEl>
                                          <p:spTgt spid="3">
                                            <p:txEl>
                                              <p:pRg st="7" end="7"/>
                                            </p:txEl>
                                          </p:spTgt>
                                        </p:tgtEl>
                                        <p:attrNameLst>
                                          <p:attrName>style.visibility</p:attrName>
                                        </p:attrNameLst>
                                      </p:cBhvr>
                                      <p:to>
                                        <p:strVal val="visible"/>
                                      </p:to>
                                    </p:set>
                                    <p:anim calcmode="lin" valueType="num">
                                      <p:cBhvr additive="base">
                                        <p:cTn id="47"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48" dur="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49" fill="hold">
                      <p:stCondLst>
                        <p:cond delay="indefinite"/>
                      </p:stCondLst>
                      <p:childTnLst>
                        <p:par>
                          <p:cTn id="50" fill="hold">
                            <p:stCondLst>
                              <p:cond delay="0"/>
                            </p:stCondLst>
                            <p:childTnLst>
                              <p:par>
                                <p:cTn id="51" presetID="12" presetClass="entr" presetSubtype="4" fill="hold" nodeType="clickEffect">
                                  <p:stCondLst>
                                    <p:cond delay="0"/>
                                  </p:stCondLst>
                                  <p:childTnLst>
                                    <p:set>
                                      <p:cBhvr>
                                        <p:cTn id="52" dur="1" fill="hold">
                                          <p:stCondLst>
                                            <p:cond delay="0"/>
                                          </p:stCondLst>
                                        </p:cTn>
                                        <p:tgtEl>
                                          <p:spTgt spid="6"/>
                                        </p:tgtEl>
                                        <p:attrNameLst>
                                          <p:attrName>style.visibility</p:attrName>
                                        </p:attrNameLst>
                                      </p:cBhvr>
                                      <p:to>
                                        <p:strVal val="visible"/>
                                      </p:to>
                                    </p:set>
                                    <p:animEffect transition="in" filter="slide(fromBottom)">
                                      <p:cBhvr>
                                        <p:cTn id="53" dur="500"/>
                                        <p:tgtEl>
                                          <p:spTgt spid="6"/>
                                        </p:tgtEl>
                                      </p:cBhvr>
                                    </p:animEffect>
                                  </p:childTnLst>
                                </p:cTn>
                              </p:par>
                            </p:childTnLst>
                          </p:cTn>
                        </p:par>
                      </p:childTnLst>
                    </p:cTn>
                  </p:par>
                  <p:par>
                    <p:cTn id="54" fill="hold">
                      <p:stCondLst>
                        <p:cond delay="indefinite"/>
                      </p:stCondLst>
                      <p:childTnLst>
                        <p:par>
                          <p:cTn id="55" fill="hold">
                            <p:stCondLst>
                              <p:cond delay="0"/>
                            </p:stCondLst>
                            <p:childTnLst>
                              <p:par>
                                <p:cTn id="56" presetID="2" presetClass="exit" presetSubtype="4" accel="50000" decel="50000" fill="hold" nodeType="clickEffect">
                                  <p:stCondLst>
                                    <p:cond delay="0"/>
                                  </p:stCondLst>
                                  <p:childTnLst>
                                    <p:anim calcmode="lin" valueType="num">
                                      <p:cBhvr additive="base">
                                        <p:cTn id="57" dur="500"/>
                                        <p:tgtEl>
                                          <p:spTgt spid="6"/>
                                        </p:tgtEl>
                                        <p:attrNameLst>
                                          <p:attrName>ppt_x</p:attrName>
                                        </p:attrNameLst>
                                      </p:cBhvr>
                                      <p:tavLst>
                                        <p:tav tm="0">
                                          <p:val>
                                            <p:strVal val="ppt_x"/>
                                          </p:val>
                                        </p:tav>
                                        <p:tav tm="100000">
                                          <p:val>
                                            <p:strVal val="ppt_x"/>
                                          </p:val>
                                        </p:tav>
                                      </p:tavLst>
                                    </p:anim>
                                    <p:anim calcmode="lin" valueType="num">
                                      <p:cBhvr additive="base">
                                        <p:cTn id="58" dur="500"/>
                                        <p:tgtEl>
                                          <p:spTgt spid="6"/>
                                        </p:tgtEl>
                                        <p:attrNameLst>
                                          <p:attrName>ppt_y</p:attrName>
                                        </p:attrNameLst>
                                      </p:cBhvr>
                                      <p:tavLst>
                                        <p:tav tm="0">
                                          <p:val>
                                            <p:strVal val="ppt_y"/>
                                          </p:val>
                                        </p:tav>
                                        <p:tav tm="100000">
                                          <p:val>
                                            <p:strVal val="1+ppt_h/2"/>
                                          </p:val>
                                        </p:tav>
                                      </p:tavLst>
                                    </p:anim>
                                    <p:set>
                                      <p:cBhvr>
                                        <p:cTn id="59" dur="1" fill="hold">
                                          <p:stCondLst>
                                            <p:cond delay="499"/>
                                          </p:stCondLst>
                                        </p:cTn>
                                        <p:tgtEl>
                                          <p:spTgt spid="6"/>
                                        </p:tgtEl>
                                        <p:attrNameLst>
                                          <p:attrName>style.visibility</p:attrName>
                                        </p:attrNameLst>
                                      </p:cBhvr>
                                      <p:to>
                                        <p:strVal val="hidden"/>
                                      </p:to>
                                    </p:set>
                                  </p:childTnLst>
                                </p:cTn>
                              </p:par>
                            </p:childTnLst>
                          </p:cTn>
                        </p:par>
                      </p:childTnLst>
                    </p:cTn>
                  </p:par>
                  <p:par>
                    <p:cTn id="60" fill="hold">
                      <p:stCondLst>
                        <p:cond delay="indefinite"/>
                      </p:stCondLst>
                      <p:childTnLst>
                        <p:par>
                          <p:cTn id="61" fill="hold">
                            <p:stCondLst>
                              <p:cond delay="0"/>
                            </p:stCondLst>
                            <p:childTnLst>
                              <p:par>
                                <p:cTn id="62" presetID="37" presetClass="entr" presetSubtype="0" fill="hold" nodeType="clickEffect">
                                  <p:stCondLst>
                                    <p:cond delay="0"/>
                                  </p:stCondLst>
                                  <p:childTnLst>
                                    <p:set>
                                      <p:cBhvr>
                                        <p:cTn id="63" dur="1" fill="hold">
                                          <p:stCondLst>
                                            <p:cond delay="0"/>
                                          </p:stCondLst>
                                        </p:cTn>
                                        <p:tgtEl>
                                          <p:spTgt spid="7"/>
                                        </p:tgtEl>
                                        <p:attrNameLst>
                                          <p:attrName>style.visibility</p:attrName>
                                        </p:attrNameLst>
                                      </p:cBhvr>
                                      <p:to>
                                        <p:strVal val="visible"/>
                                      </p:to>
                                    </p:set>
                                    <p:animEffect transition="in" filter="fade">
                                      <p:cBhvr>
                                        <p:cTn id="64" dur="1000"/>
                                        <p:tgtEl>
                                          <p:spTgt spid="7"/>
                                        </p:tgtEl>
                                      </p:cBhvr>
                                    </p:animEffect>
                                    <p:anim calcmode="lin" valueType="num">
                                      <p:cBhvr>
                                        <p:cTn id="65" dur="1000" fill="hold"/>
                                        <p:tgtEl>
                                          <p:spTgt spid="7"/>
                                        </p:tgtEl>
                                        <p:attrNameLst>
                                          <p:attrName>ppt_x</p:attrName>
                                        </p:attrNameLst>
                                      </p:cBhvr>
                                      <p:tavLst>
                                        <p:tav tm="0">
                                          <p:val>
                                            <p:strVal val="#ppt_x"/>
                                          </p:val>
                                        </p:tav>
                                        <p:tav tm="100000">
                                          <p:val>
                                            <p:strVal val="#ppt_x"/>
                                          </p:val>
                                        </p:tav>
                                      </p:tavLst>
                                    </p:anim>
                                    <p:anim calcmode="lin" valueType="num">
                                      <p:cBhvr>
                                        <p:cTn id="66" dur="900" decel="100000" fill="hold"/>
                                        <p:tgtEl>
                                          <p:spTgt spid="7"/>
                                        </p:tgtEl>
                                        <p:attrNameLst>
                                          <p:attrName>ppt_y</p:attrName>
                                        </p:attrNameLst>
                                      </p:cBhvr>
                                      <p:tavLst>
                                        <p:tav tm="0">
                                          <p:val>
                                            <p:strVal val="#ppt_y+1"/>
                                          </p:val>
                                        </p:tav>
                                        <p:tav tm="100000">
                                          <p:val>
                                            <p:strVal val="#ppt_y-.03"/>
                                          </p:val>
                                        </p:tav>
                                      </p:tavLst>
                                    </p:anim>
                                    <p:anim calcmode="lin" valueType="num">
                                      <p:cBhvr>
                                        <p:cTn id="67" dur="100" accel="100000" fill="hold">
                                          <p:stCondLst>
                                            <p:cond delay="900"/>
                                          </p:stCondLst>
                                        </p:cTn>
                                        <p:tgtEl>
                                          <p:spTgt spid="7"/>
                                        </p:tgtEl>
                                        <p:attrNameLst>
                                          <p:attrName>ppt_y</p:attrName>
                                        </p:attrNameLst>
                                      </p:cBhvr>
                                      <p:tavLst>
                                        <p:tav tm="0">
                                          <p:val>
                                            <p:strVal val="#ppt_y-.03"/>
                                          </p:val>
                                        </p:tav>
                                        <p:tav tm="100000">
                                          <p:val>
                                            <p:strVal val="#ppt_y"/>
                                          </p:val>
                                        </p:tav>
                                      </p:tavLst>
                                    </p:anim>
                                  </p:childTnLst>
                                </p:cTn>
                              </p:par>
                            </p:childTnLst>
                          </p:cTn>
                        </p:par>
                      </p:childTnLst>
                    </p:cTn>
                  </p:par>
                  <p:par>
                    <p:cTn id="68" fill="hold">
                      <p:stCondLst>
                        <p:cond delay="indefinite"/>
                      </p:stCondLst>
                      <p:childTnLst>
                        <p:par>
                          <p:cTn id="69" fill="hold">
                            <p:stCondLst>
                              <p:cond delay="0"/>
                            </p:stCondLst>
                            <p:childTnLst>
                              <p:par>
                                <p:cTn id="70" presetID="23" presetClass="exit" presetSubtype="32" fill="hold" nodeType="clickEffect">
                                  <p:stCondLst>
                                    <p:cond delay="0"/>
                                  </p:stCondLst>
                                  <p:childTnLst>
                                    <p:anim calcmode="lin" valueType="num">
                                      <p:cBhvr>
                                        <p:cTn id="71" dur="500"/>
                                        <p:tgtEl>
                                          <p:spTgt spid="7"/>
                                        </p:tgtEl>
                                        <p:attrNameLst>
                                          <p:attrName>ppt_w</p:attrName>
                                        </p:attrNameLst>
                                      </p:cBhvr>
                                      <p:tavLst>
                                        <p:tav tm="0">
                                          <p:val>
                                            <p:strVal val="ppt_w"/>
                                          </p:val>
                                        </p:tav>
                                        <p:tav tm="100000">
                                          <p:val>
                                            <p:fltVal val="0"/>
                                          </p:val>
                                        </p:tav>
                                      </p:tavLst>
                                    </p:anim>
                                    <p:anim calcmode="lin" valueType="num">
                                      <p:cBhvr>
                                        <p:cTn id="72" dur="500"/>
                                        <p:tgtEl>
                                          <p:spTgt spid="7"/>
                                        </p:tgtEl>
                                        <p:attrNameLst>
                                          <p:attrName>ppt_h</p:attrName>
                                        </p:attrNameLst>
                                      </p:cBhvr>
                                      <p:tavLst>
                                        <p:tav tm="0">
                                          <p:val>
                                            <p:strVal val="ppt_h"/>
                                          </p:val>
                                        </p:tav>
                                        <p:tav tm="100000">
                                          <p:val>
                                            <p:fltVal val="0"/>
                                          </p:val>
                                        </p:tav>
                                      </p:tavLst>
                                    </p:anim>
                                    <p:set>
                                      <p:cBhvr>
                                        <p:cTn id="73"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Objectives </a:t>
            </a:r>
            <a:endParaRPr lang="en-US" dirty="0"/>
          </a:p>
        </p:txBody>
      </p:sp>
      <p:sp>
        <p:nvSpPr>
          <p:cNvPr id="3" name="Content Placeholder 2"/>
          <p:cNvSpPr>
            <a:spLocks noGrp="1"/>
          </p:cNvSpPr>
          <p:nvPr>
            <p:ph idx="1"/>
          </p:nvPr>
        </p:nvSpPr>
        <p:spPr/>
        <p:txBody>
          <a:bodyPr>
            <a:normAutofit fontScale="77500" lnSpcReduction="20000"/>
          </a:bodyPr>
          <a:lstStyle/>
          <a:p>
            <a:pPr>
              <a:buNone/>
            </a:pPr>
            <a:r>
              <a:rPr lang="en-US" b="1" dirty="0" smtClean="0"/>
              <a:t>By the end of this teaching session the students should be able to</a:t>
            </a:r>
            <a:endParaRPr lang="en-US" dirty="0" smtClean="0"/>
          </a:p>
          <a:p>
            <a:pPr lvl="0"/>
            <a:r>
              <a:rPr lang="en-US" dirty="0" smtClean="0"/>
              <a:t>Specify the symptoms, signs and potential immediate complications of common sport and soft tissues injuries involving muscles, tendons, and ligaments for commonly injured joints; like shoulder, knee, and ankle.</a:t>
            </a:r>
          </a:p>
          <a:p>
            <a:pPr lvl="0"/>
            <a:r>
              <a:rPr lang="en-US" dirty="0" smtClean="0"/>
              <a:t>Outline the assessment and appropriate investigation and to outline the immediate and long term management of patients with muscles, tendons, ligaments and meniscus </a:t>
            </a:r>
          </a:p>
          <a:p>
            <a:pPr lvl="0"/>
            <a:r>
              <a:rPr lang="en-US" dirty="0" smtClean="0"/>
              <a:t>Demonstrate knowledge of indications for non-operative and operative treatment and to know the most common non-operative and operative measurements used for sport/soft tissue injuries. </a:t>
            </a:r>
          </a:p>
          <a:p>
            <a:endParaRPr lang="en-US" dirty="0"/>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Knee </a:t>
            </a:r>
            <a:endParaRPr lang="en-US" b="1" dirty="0"/>
          </a:p>
        </p:txBody>
      </p:sp>
      <p:sp>
        <p:nvSpPr>
          <p:cNvPr id="3" name="Content Placeholder 2"/>
          <p:cNvSpPr>
            <a:spLocks noGrp="1"/>
          </p:cNvSpPr>
          <p:nvPr>
            <p:ph idx="1"/>
          </p:nvPr>
        </p:nvSpPr>
        <p:spPr/>
        <p:txBody>
          <a:bodyPr/>
          <a:lstStyle/>
          <a:p>
            <a:r>
              <a:rPr lang="en-US" dirty="0" smtClean="0"/>
              <a:t>ACL</a:t>
            </a:r>
          </a:p>
          <a:p>
            <a:r>
              <a:rPr lang="en-US" dirty="0" smtClean="0"/>
              <a:t>MCL</a:t>
            </a:r>
          </a:p>
          <a:p>
            <a:r>
              <a:rPr lang="en-US" dirty="0" smtClean="0"/>
              <a:t>LCL</a:t>
            </a:r>
          </a:p>
          <a:p>
            <a:r>
              <a:rPr lang="en-US" dirty="0" smtClean="0"/>
              <a:t>PCL</a:t>
            </a:r>
          </a:p>
          <a:p>
            <a:r>
              <a:rPr lang="en-US" dirty="0" smtClean="0"/>
              <a:t>Menisci</a:t>
            </a:r>
          </a:p>
          <a:p>
            <a:r>
              <a:rPr lang="en-US" dirty="0" smtClean="0"/>
              <a:t>Knee dislocation </a:t>
            </a:r>
            <a:endParaRPr lang="en-US" dirty="0"/>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Ligament injury</a:t>
            </a:r>
            <a:endParaRPr lang="en-US" b="1" dirty="0"/>
          </a:p>
        </p:txBody>
      </p:sp>
      <p:pic>
        <p:nvPicPr>
          <p:cNvPr id="4" name="Content Placeholder 3" descr="lig"/>
          <p:cNvPicPr>
            <a:picLocks noGrp="1" noChangeAspect="1" noChangeArrowheads="1"/>
          </p:cNvPicPr>
          <p:nvPr>
            <p:ph idx="1"/>
          </p:nvPr>
        </p:nvPicPr>
        <p:blipFill>
          <a:blip r:embed="rId2"/>
          <a:srcRect/>
          <a:stretch>
            <a:fillRect/>
          </a:stretch>
        </p:blipFill>
        <p:spPr bwMode="auto">
          <a:xfrm>
            <a:off x="1524000" y="1600200"/>
            <a:ext cx="6519672" cy="4561291"/>
          </a:xfrm>
          <a:prstGeom prst="rect">
            <a:avLst/>
          </a:prstGeom>
          <a:noFill/>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ACL injury </a:t>
            </a:r>
            <a:endParaRPr lang="en-US" b="1" dirty="0"/>
          </a:p>
        </p:txBody>
      </p:sp>
      <p:sp>
        <p:nvSpPr>
          <p:cNvPr id="3" name="Content Placeholder 2"/>
          <p:cNvSpPr>
            <a:spLocks noGrp="1"/>
          </p:cNvSpPr>
          <p:nvPr>
            <p:ph idx="1"/>
          </p:nvPr>
        </p:nvSpPr>
        <p:spPr/>
        <p:txBody>
          <a:bodyPr/>
          <a:lstStyle/>
          <a:p>
            <a:endParaRPr lang="en-US" dirty="0"/>
          </a:p>
        </p:txBody>
      </p:sp>
      <p:pic>
        <p:nvPicPr>
          <p:cNvPr id="5" name="Picture 4"/>
          <p:cNvPicPr>
            <a:picLocks noChangeAspect="1"/>
          </p:cNvPicPr>
          <p:nvPr/>
        </p:nvPicPr>
        <p:blipFill>
          <a:blip r:embed="rId2"/>
          <a:stretch>
            <a:fillRect/>
          </a:stretch>
        </p:blipFill>
        <p:spPr>
          <a:xfrm>
            <a:off x="2590800" y="1524000"/>
            <a:ext cx="4476750" cy="4476750"/>
          </a:xfrm>
          <a:prstGeom prst="rect">
            <a:avLst/>
          </a:prstGeom>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ACL</a:t>
            </a:r>
            <a:endParaRPr lang="en-US" b="1" dirty="0"/>
          </a:p>
        </p:txBody>
      </p:sp>
      <p:sp>
        <p:nvSpPr>
          <p:cNvPr id="3" name="Content Placeholder 2"/>
          <p:cNvSpPr>
            <a:spLocks noGrp="1"/>
          </p:cNvSpPr>
          <p:nvPr>
            <p:ph idx="1"/>
          </p:nvPr>
        </p:nvSpPr>
        <p:spPr/>
        <p:txBody>
          <a:bodyPr/>
          <a:lstStyle/>
          <a:p>
            <a:r>
              <a:rPr lang="en-US" dirty="0" smtClean="0"/>
              <a:t>Anatomy</a:t>
            </a:r>
          </a:p>
          <a:p>
            <a:r>
              <a:rPr lang="en-US" dirty="0" smtClean="0"/>
              <a:t>Mechanism of injury</a:t>
            </a:r>
          </a:p>
          <a:p>
            <a:r>
              <a:rPr lang="en-US" dirty="0" smtClean="0"/>
              <a:t>Diagnosis</a:t>
            </a:r>
          </a:p>
          <a:p>
            <a:r>
              <a:rPr lang="en-US" dirty="0" smtClean="0"/>
              <a:t>Principles of management </a:t>
            </a:r>
            <a:endParaRPr lang="en-US" dirty="0"/>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ACL</a:t>
            </a:r>
            <a:br>
              <a:rPr lang="en-US" dirty="0" smtClean="0"/>
            </a:br>
            <a:r>
              <a:rPr lang="en-US" dirty="0" smtClean="0"/>
              <a:t>Anatomy </a:t>
            </a:r>
            <a:endParaRPr lang="en-US" dirty="0"/>
          </a:p>
        </p:txBody>
      </p:sp>
      <p:pic>
        <p:nvPicPr>
          <p:cNvPr id="4" name="Content Placeholder 3"/>
          <p:cNvPicPr>
            <a:picLocks noGrp="1" noChangeAspect="1"/>
          </p:cNvPicPr>
          <p:nvPr>
            <p:ph idx="1"/>
          </p:nvPr>
        </p:nvPicPr>
        <p:blipFill>
          <a:blip r:embed="rId2"/>
          <a:srcRect/>
          <a:stretch>
            <a:fillRect/>
          </a:stretch>
        </p:blipFill>
        <p:spPr bwMode="auto">
          <a:xfrm>
            <a:off x="1551545" y="1600200"/>
            <a:ext cx="6040910" cy="452596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6386" name="Title 1"/>
          <p:cNvSpPr>
            <a:spLocks noGrp="1"/>
          </p:cNvSpPr>
          <p:nvPr>
            <p:ph type="title"/>
          </p:nvPr>
        </p:nvSpPr>
        <p:spPr/>
        <p:txBody>
          <a:bodyPr/>
          <a:lstStyle/>
          <a:p>
            <a:pPr eaLnBrk="1" hangingPunct="1"/>
            <a:r>
              <a:rPr lang="en-US" smtClean="0"/>
              <a:t>Mechanism of Injury</a:t>
            </a:r>
          </a:p>
        </p:txBody>
      </p:sp>
      <p:sp>
        <p:nvSpPr>
          <p:cNvPr id="16387" name="Content Placeholder 2"/>
          <p:cNvSpPr>
            <a:spLocks noGrp="1"/>
          </p:cNvSpPr>
          <p:nvPr>
            <p:ph idx="1"/>
          </p:nvPr>
        </p:nvSpPr>
        <p:spPr/>
        <p:txBody>
          <a:bodyPr>
            <a:normAutofit/>
          </a:bodyPr>
          <a:lstStyle/>
          <a:p>
            <a:pPr eaLnBrk="1" hangingPunct="1"/>
            <a:r>
              <a:rPr lang="en-US" dirty="0" smtClean="0"/>
              <a:t>Noncontact (70%)</a:t>
            </a:r>
          </a:p>
          <a:p>
            <a:pPr lvl="1"/>
            <a:r>
              <a:rPr lang="en-US" dirty="0" smtClean="0"/>
              <a:t>C</a:t>
            </a:r>
            <a:r>
              <a:rPr dirty="0" smtClean="0"/>
              <a:t>utting or </a:t>
            </a:r>
            <a:r>
              <a:rPr lang="en-US" dirty="0" smtClean="0"/>
              <a:t>P</a:t>
            </a:r>
            <a:r>
              <a:rPr dirty="0" smtClean="0"/>
              <a:t>ivoting</a:t>
            </a:r>
            <a:r>
              <a:rPr lang="en-US" dirty="0" smtClean="0"/>
              <a:t> </a:t>
            </a:r>
          </a:p>
          <a:p>
            <a:pPr lvl="1"/>
            <a:r>
              <a:rPr lang="en-US" dirty="0" smtClean="0"/>
              <a:t>Contact = MCL</a:t>
            </a:r>
          </a:p>
          <a:p>
            <a:r>
              <a:rPr lang="en-US" dirty="0" smtClean="0"/>
              <a:t>Sports-Related (80%) </a:t>
            </a:r>
          </a:p>
          <a:p>
            <a:r>
              <a:rPr lang="en-US" dirty="0" smtClean="0"/>
              <a:t>“Pop” (70%) </a:t>
            </a:r>
          </a:p>
          <a:p>
            <a:r>
              <a:rPr lang="en-US" dirty="0" smtClean="0"/>
              <a:t>Female: 2-4x </a:t>
            </a:r>
            <a:r>
              <a:rPr lang="en-US" b="1" dirty="0" smtClean="0"/>
              <a:t>&gt; Male </a:t>
            </a:r>
          </a:p>
          <a:p>
            <a:pPr eaLnBrk="1" hangingPunct="1"/>
            <a:endParaRPr lang="en-US" dirty="0" smtClean="0"/>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Diagnosis</a:t>
            </a:r>
            <a:endParaRPr lang="en-US" dirty="0"/>
          </a:p>
        </p:txBody>
      </p:sp>
      <p:sp>
        <p:nvSpPr>
          <p:cNvPr id="3" name="Content Placeholder 2"/>
          <p:cNvSpPr>
            <a:spLocks noGrp="1"/>
          </p:cNvSpPr>
          <p:nvPr>
            <p:ph idx="1"/>
          </p:nvPr>
        </p:nvSpPr>
        <p:spPr/>
        <p:txBody>
          <a:bodyPr/>
          <a:lstStyle/>
          <a:p>
            <a:r>
              <a:rPr lang="en-US" dirty="0" smtClean="0"/>
              <a:t>Symptoms:</a:t>
            </a:r>
          </a:p>
          <a:p>
            <a:pPr lvl="1"/>
            <a:r>
              <a:rPr lang="en-US" dirty="0" smtClean="0"/>
              <a:t>Instability “giving way episodes”</a:t>
            </a:r>
          </a:p>
          <a:p>
            <a:pPr lvl="1"/>
            <a:r>
              <a:rPr lang="en-US" dirty="0" smtClean="0"/>
              <a:t>Swelling (</a:t>
            </a:r>
            <a:r>
              <a:rPr lang="en-US" dirty="0" err="1"/>
              <a:t>H</a:t>
            </a:r>
            <a:r>
              <a:rPr lang="en-US" dirty="0" err="1" smtClean="0"/>
              <a:t>emarthrosis</a:t>
            </a:r>
            <a:r>
              <a:rPr lang="en-US" dirty="0"/>
              <a:t>) is </a:t>
            </a:r>
            <a:r>
              <a:rPr lang="en-US" dirty="0" smtClean="0"/>
              <a:t>noted within </a:t>
            </a:r>
            <a:r>
              <a:rPr lang="en-US" dirty="0"/>
              <a:t>a</a:t>
            </a:r>
            <a:r>
              <a:rPr lang="en-US" dirty="0" smtClean="0"/>
              <a:t> 1-2 days of the injury.</a:t>
            </a:r>
          </a:p>
          <a:p>
            <a:pPr lvl="1"/>
            <a:r>
              <a:rPr lang="en-US" dirty="0" smtClean="0"/>
              <a:t>Pain if associated with meniscus tear </a:t>
            </a:r>
            <a:endParaRPr lang="en-US" dirty="0"/>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Diagnosis</a:t>
            </a:r>
            <a:endParaRPr lang="en-US" dirty="0"/>
          </a:p>
        </p:txBody>
      </p:sp>
      <p:sp>
        <p:nvSpPr>
          <p:cNvPr id="3" name="Content Placeholder 2"/>
          <p:cNvSpPr>
            <a:spLocks noGrp="1"/>
          </p:cNvSpPr>
          <p:nvPr>
            <p:ph idx="1"/>
          </p:nvPr>
        </p:nvSpPr>
        <p:spPr/>
        <p:txBody>
          <a:bodyPr>
            <a:normAutofit fontScale="62500" lnSpcReduction="20000"/>
          </a:bodyPr>
          <a:lstStyle/>
          <a:p>
            <a:pPr>
              <a:buNone/>
            </a:pPr>
            <a:r>
              <a:rPr lang="en-US" dirty="0" smtClean="0"/>
              <a:t>                                                  </a:t>
            </a:r>
            <a:r>
              <a:rPr lang="en-US" sz="3840" b="1" dirty="0" smtClean="0"/>
              <a:t>Physical examination</a:t>
            </a:r>
          </a:p>
          <a:p>
            <a:r>
              <a:rPr lang="en-US" dirty="0" smtClean="0"/>
              <a:t>The patient need to be relaxed and comfortable. </a:t>
            </a:r>
          </a:p>
          <a:p>
            <a:r>
              <a:rPr lang="en-US" dirty="0" smtClean="0"/>
              <a:t>Must be compared with those of the normal knee.</a:t>
            </a:r>
          </a:p>
          <a:p>
            <a:r>
              <a:rPr lang="en-US" dirty="0" smtClean="0"/>
              <a:t>A moderate to severe effusion is usually present</a:t>
            </a:r>
          </a:p>
          <a:p>
            <a:r>
              <a:rPr lang="en-US" dirty="0" smtClean="0"/>
              <a:t>ROM: in acute injury the range of motion may limited by:</a:t>
            </a:r>
          </a:p>
          <a:p>
            <a:pPr lvl="1"/>
            <a:r>
              <a:rPr lang="en-US" dirty="0" smtClean="0"/>
              <a:t>Pain </a:t>
            </a:r>
          </a:p>
          <a:p>
            <a:pPr lvl="1"/>
            <a:r>
              <a:rPr lang="en-US" dirty="0" smtClean="0"/>
              <a:t>Effusion  </a:t>
            </a:r>
          </a:p>
          <a:p>
            <a:pPr lvl="1"/>
            <a:r>
              <a:rPr lang="en-US" dirty="0" smtClean="0"/>
              <a:t>Hamstring spasm, </a:t>
            </a:r>
          </a:p>
          <a:p>
            <a:pPr lvl="1"/>
            <a:r>
              <a:rPr lang="en-US" dirty="0" smtClean="0"/>
              <a:t>ACL stump impingement,</a:t>
            </a:r>
          </a:p>
          <a:p>
            <a:pPr lvl="1"/>
            <a:r>
              <a:rPr lang="en-US" dirty="0" err="1" smtClean="0"/>
              <a:t>Meniscal</a:t>
            </a:r>
            <a:r>
              <a:rPr lang="en-US" dirty="0" smtClean="0"/>
              <a:t> pathology.</a:t>
            </a:r>
          </a:p>
          <a:p>
            <a:r>
              <a:rPr lang="en-US" dirty="0" smtClean="0"/>
              <a:t>Special tests:</a:t>
            </a:r>
          </a:p>
          <a:p>
            <a:pPr lvl="1"/>
            <a:r>
              <a:rPr lang="en-US" dirty="0" err="1" smtClean="0"/>
              <a:t>Lachman’s</a:t>
            </a:r>
            <a:r>
              <a:rPr lang="en-US" dirty="0" smtClean="0"/>
              <a:t> test</a:t>
            </a:r>
          </a:p>
          <a:p>
            <a:pPr lvl="1"/>
            <a:r>
              <a:rPr lang="en-US" dirty="0" smtClean="0"/>
              <a:t>ADT</a:t>
            </a:r>
          </a:p>
          <a:p>
            <a:pPr lvl="1"/>
            <a:r>
              <a:rPr lang="en-US" dirty="0" smtClean="0"/>
              <a:t>Pivot shift test : </a:t>
            </a:r>
            <a:r>
              <a:rPr dirty="0" smtClean="0"/>
              <a:t>is pathognomonic for ACL injury (best in the chronic setting).</a:t>
            </a:r>
            <a:endParaRPr lang="en-US" dirty="0"/>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Diagnosis</a:t>
            </a:r>
            <a:endParaRPr lang="en-US" dirty="0"/>
          </a:p>
        </p:txBody>
      </p:sp>
      <p:sp>
        <p:nvSpPr>
          <p:cNvPr id="3" name="Content Placeholder 2"/>
          <p:cNvSpPr>
            <a:spLocks noGrp="1"/>
          </p:cNvSpPr>
          <p:nvPr>
            <p:ph idx="1"/>
          </p:nvPr>
        </p:nvSpPr>
        <p:spPr/>
        <p:txBody>
          <a:bodyPr>
            <a:normAutofit lnSpcReduction="10000"/>
          </a:bodyPr>
          <a:lstStyle/>
          <a:p>
            <a:r>
              <a:rPr lang="en-US" dirty="0" smtClean="0"/>
              <a:t>Investigations:</a:t>
            </a:r>
          </a:p>
          <a:p>
            <a:pPr lvl="1"/>
            <a:r>
              <a:rPr lang="en-US" dirty="0" smtClean="0"/>
              <a:t>X-ray</a:t>
            </a:r>
          </a:p>
          <a:p>
            <a:pPr lvl="1"/>
            <a:r>
              <a:rPr lang="en-US" dirty="0" smtClean="0"/>
              <a:t>MRI</a:t>
            </a:r>
          </a:p>
          <a:p>
            <a:r>
              <a:rPr dirty="0" smtClean="0"/>
              <a:t>In the skeletally mature patient, the femoral insertion or midsubstance is usually the site of disruption. </a:t>
            </a:r>
            <a:endParaRPr lang="en-US" dirty="0" smtClean="0"/>
          </a:p>
          <a:p>
            <a:r>
              <a:rPr dirty="0" smtClean="0"/>
              <a:t>In the skeletally </a:t>
            </a:r>
            <a:r>
              <a:rPr lang="en-US" dirty="0" err="1" smtClean="0"/>
              <a:t>im</a:t>
            </a:r>
            <a:r>
              <a:rPr dirty="0" smtClean="0"/>
              <a:t>mature patient, the tibial attachment may be avulsed with or without a piece of bone.</a:t>
            </a:r>
            <a:r>
              <a:rPr lang="en-US" dirty="0" smtClean="0"/>
              <a:t>`</a:t>
            </a:r>
            <a:endParaRPr lang="en-US" dirty="0"/>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Xray</a:t>
            </a:r>
            <a:r>
              <a:rPr lang="en-US" dirty="0" smtClean="0"/>
              <a:t> </a:t>
            </a:r>
            <a:endParaRPr lang="en-US" dirty="0"/>
          </a:p>
        </p:txBody>
      </p:sp>
      <p:sp>
        <p:nvSpPr>
          <p:cNvPr id="7" name="Text Placeholder 6"/>
          <p:cNvSpPr>
            <a:spLocks noGrp="1"/>
          </p:cNvSpPr>
          <p:nvPr>
            <p:ph type="body" idx="1"/>
          </p:nvPr>
        </p:nvSpPr>
        <p:spPr/>
        <p:txBody>
          <a:bodyPr/>
          <a:lstStyle/>
          <a:p>
            <a:r>
              <a:rPr lang="en-US" dirty="0" err="1" smtClean="0"/>
              <a:t>Segond</a:t>
            </a:r>
            <a:r>
              <a:rPr lang="en-US" dirty="0" smtClean="0"/>
              <a:t> fracture </a:t>
            </a:r>
            <a:endParaRPr lang="en-US" dirty="0"/>
          </a:p>
        </p:txBody>
      </p:sp>
      <p:sp>
        <p:nvSpPr>
          <p:cNvPr id="8" name="Content Placeholder 7"/>
          <p:cNvSpPr>
            <a:spLocks noGrp="1"/>
          </p:cNvSpPr>
          <p:nvPr>
            <p:ph sz="half" idx="2"/>
          </p:nvPr>
        </p:nvSpPr>
        <p:spPr/>
        <p:txBody>
          <a:bodyPr/>
          <a:lstStyle/>
          <a:p>
            <a:endParaRPr lang="en-US"/>
          </a:p>
        </p:txBody>
      </p:sp>
      <p:sp>
        <p:nvSpPr>
          <p:cNvPr id="9" name="Text Placeholder 8"/>
          <p:cNvSpPr>
            <a:spLocks noGrp="1"/>
          </p:cNvSpPr>
          <p:nvPr>
            <p:ph type="body" sz="quarter" idx="3"/>
          </p:nvPr>
        </p:nvSpPr>
        <p:spPr/>
        <p:txBody>
          <a:bodyPr/>
          <a:lstStyle/>
          <a:p>
            <a:r>
              <a:rPr lang="en-US" dirty="0" err="1" smtClean="0"/>
              <a:t>Tibial</a:t>
            </a:r>
            <a:r>
              <a:rPr lang="en-US" dirty="0" smtClean="0"/>
              <a:t> spine avulsion </a:t>
            </a:r>
            <a:endParaRPr lang="en-US" dirty="0"/>
          </a:p>
        </p:txBody>
      </p:sp>
      <p:sp>
        <p:nvSpPr>
          <p:cNvPr id="10" name="Content Placeholder 9"/>
          <p:cNvSpPr>
            <a:spLocks noGrp="1"/>
          </p:cNvSpPr>
          <p:nvPr>
            <p:ph sz="quarter" idx="4"/>
          </p:nvPr>
        </p:nvSpPr>
        <p:spPr/>
        <p:txBody>
          <a:bodyPr/>
          <a:lstStyle/>
          <a:p>
            <a:endParaRPr lang="en-US" dirty="0"/>
          </a:p>
        </p:txBody>
      </p:sp>
      <p:pic>
        <p:nvPicPr>
          <p:cNvPr id="4" name="Picture 3"/>
          <p:cNvPicPr>
            <a:picLocks noChangeAspect="1"/>
          </p:cNvPicPr>
          <p:nvPr/>
        </p:nvPicPr>
        <p:blipFill>
          <a:blip r:embed="rId2"/>
          <a:stretch>
            <a:fillRect/>
          </a:stretch>
        </p:blipFill>
        <p:spPr>
          <a:xfrm>
            <a:off x="820738" y="2174875"/>
            <a:ext cx="3676650" cy="5525020"/>
          </a:xfrm>
          <a:prstGeom prst="rect">
            <a:avLst/>
          </a:prstGeom>
        </p:spPr>
      </p:pic>
      <p:pic>
        <p:nvPicPr>
          <p:cNvPr id="11" name="Picture 10"/>
          <p:cNvPicPr>
            <a:picLocks noChangeAspect="1"/>
          </p:cNvPicPr>
          <p:nvPr/>
        </p:nvPicPr>
        <p:blipFill>
          <a:blip r:embed="rId3"/>
          <a:stretch>
            <a:fillRect/>
          </a:stretch>
        </p:blipFill>
        <p:spPr>
          <a:xfrm>
            <a:off x="4953000" y="2174875"/>
            <a:ext cx="3867514" cy="5525020"/>
          </a:xfrm>
          <a:prstGeom prst="rect">
            <a:avLst/>
          </a:prstGeom>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Soft tissues injuries</a:t>
            </a:r>
            <a:endParaRPr lang="en-US" dirty="0"/>
          </a:p>
        </p:txBody>
      </p:sp>
      <p:sp>
        <p:nvSpPr>
          <p:cNvPr id="3" name="Content Placeholder 2"/>
          <p:cNvSpPr>
            <a:spLocks noGrp="1"/>
          </p:cNvSpPr>
          <p:nvPr>
            <p:ph sz="half" idx="1"/>
          </p:nvPr>
        </p:nvSpPr>
        <p:spPr/>
        <p:txBody>
          <a:bodyPr/>
          <a:lstStyle/>
          <a:p>
            <a:r>
              <a:rPr lang="en-US" dirty="0" smtClean="0"/>
              <a:t>Muscle</a:t>
            </a:r>
          </a:p>
          <a:p>
            <a:r>
              <a:rPr lang="en-US" dirty="0" smtClean="0"/>
              <a:t>Tendon</a:t>
            </a:r>
          </a:p>
          <a:p>
            <a:r>
              <a:rPr lang="en-US" dirty="0" smtClean="0"/>
              <a:t>Ligament</a:t>
            </a:r>
          </a:p>
          <a:p>
            <a:r>
              <a:rPr lang="en-US" dirty="0" smtClean="0"/>
              <a:t>Meniscus</a:t>
            </a:r>
          </a:p>
          <a:p>
            <a:pPr>
              <a:buNone/>
            </a:pPr>
            <a:r>
              <a:rPr lang="en-US" dirty="0" smtClean="0"/>
              <a:t> </a:t>
            </a:r>
            <a:endParaRPr lang="en-US" dirty="0"/>
          </a:p>
        </p:txBody>
      </p:sp>
      <p:sp>
        <p:nvSpPr>
          <p:cNvPr id="13" name="Content Placeholder 12"/>
          <p:cNvSpPr>
            <a:spLocks noGrp="1"/>
          </p:cNvSpPr>
          <p:nvPr>
            <p:ph sz="half" idx="2"/>
          </p:nvPr>
        </p:nvSpPr>
        <p:spPr/>
        <p:txBody>
          <a:bodyPr/>
          <a:lstStyle/>
          <a:p>
            <a:r>
              <a:rPr lang="en-US" dirty="0" smtClean="0"/>
              <a:t>Knee </a:t>
            </a:r>
          </a:p>
          <a:p>
            <a:r>
              <a:rPr lang="en-US" dirty="0" smtClean="0"/>
              <a:t>Shoulder</a:t>
            </a:r>
          </a:p>
          <a:p>
            <a:r>
              <a:rPr lang="en-US" dirty="0" smtClean="0"/>
              <a:t>Ankle </a:t>
            </a:r>
            <a:endParaRPr lang="en-US" dirty="0"/>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1143000"/>
          </a:xfrm>
        </p:spPr>
        <p:txBody>
          <a:bodyPr/>
          <a:lstStyle/>
          <a:p>
            <a:r>
              <a:rPr lang="en-US" dirty="0" smtClean="0"/>
              <a:t>MRI</a:t>
            </a:r>
            <a:endParaRPr lang="en-US" dirty="0"/>
          </a:p>
        </p:txBody>
      </p:sp>
      <p:sp>
        <p:nvSpPr>
          <p:cNvPr id="9" name="Content Placeholder 8"/>
          <p:cNvSpPr>
            <a:spLocks noGrp="1"/>
          </p:cNvSpPr>
          <p:nvPr>
            <p:ph idx="1"/>
          </p:nvPr>
        </p:nvSpPr>
        <p:spPr/>
        <p:txBody>
          <a:bodyPr/>
          <a:lstStyle/>
          <a:p>
            <a:endParaRPr lang="en-US" dirty="0"/>
          </a:p>
        </p:txBody>
      </p:sp>
      <p:pic>
        <p:nvPicPr>
          <p:cNvPr id="7" name="Picture 6"/>
          <p:cNvPicPr>
            <a:picLocks noChangeAspect="1"/>
          </p:cNvPicPr>
          <p:nvPr/>
        </p:nvPicPr>
        <p:blipFill>
          <a:blip r:embed="rId2"/>
          <a:stretch>
            <a:fillRect/>
          </a:stretch>
        </p:blipFill>
        <p:spPr>
          <a:xfrm>
            <a:off x="0" y="990600"/>
            <a:ext cx="3912527" cy="3611563"/>
          </a:xfrm>
          <a:prstGeom prst="rect">
            <a:avLst/>
          </a:prstGeom>
        </p:spPr>
      </p:pic>
      <p:pic>
        <p:nvPicPr>
          <p:cNvPr id="8" name="Picture 7"/>
          <p:cNvPicPr>
            <a:picLocks noChangeAspect="1"/>
          </p:cNvPicPr>
          <p:nvPr/>
        </p:nvPicPr>
        <p:blipFill>
          <a:blip r:embed="rId3"/>
          <a:stretch>
            <a:fillRect/>
          </a:stretch>
        </p:blipFill>
        <p:spPr>
          <a:xfrm>
            <a:off x="4922173" y="990600"/>
            <a:ext cx="3764627" cy="3668713"/>
          </a:xfrm>
          <a:prstGeom prst="rect">
            <a:avLst/>
          </a:prstGeom>
        </p:spPr>
      </p:pic>
      <p:pic>
        <p:nvPicPr>
          <p:cNvPr id="10" name="Picture 9"/>
          <p:cNvPicPr>
            <a:picLocks noChangeAspect="1"/>
          </p:cNvPicPr>
          <p:nvPr/>
        </p:nvPicPr>
        <p:blipFill>
          <a:blip r:embed="rId4"/>
          <a:stretch>
            <a:fillRect/>
          </a:stretch>
        </p:blipFill>
        <p:spPr>
          <a:xfrm>
            <a:off x="1066800" y="990600"/>
            <a:ext cx="7086600" cy="6070854"/>
          </a:xfrm>
          <a:prstGeom prst="rect">
            <a:avLst/>
          </a:prstGeom>
        </p:spPr>
      </p:pic>
      <p:sp>
        <p:nvSpPr>
          <p:cNvPr id="11" name="TextBox 10"/>
          <p:cNvSpPr txBox="1"/>
          <p:nvPr/>
        </p:nvSpPr>
        <p:spPr>
          <a:xfrm>
            <a:off x="457200" y="4659313"/>
            <a:ext cx="2819400" cy="461665"/>
          </a:xfrm>
          <a:prstGeom prst="rect">
            <a:avLst/>
          </a:prstGeom>
          <a:noFill/>
        </p:spPr>
        <p:txBody>
          <a:bodyPr wrap="square" rtlCol="0">
            <a:spAutoFit/>
          </a:bodyPr>
          <a:lstStyle/>
          <a:p>
            <a:r>
              <a:rPr lang="en-US" sz="2400" b="1" dirty="0" smtClean="0">
                <a:solidFill>
                  <a:srgbClr val="FF0000"/>
                </a:solidFill>
              </a:rPr>
              <a:t>Normal ACL</a:t>
            </a:r>
            <a:endParaRPr lang="en-US" sz="2400" b="1" dirty="0">
              <a:solidFill>
                <a:srgbClr val="FF0000"/>
              </a:solidFill>
            </a:endParaRPr>
          </a:p>
        </p:txBody>
      </p:sp>
      <p:sp>
        <p:nvSpPr>
          <p:cNvPr id="13" name="TextBox 12"/>
          <p:cNvSpPr txBox="1"/>
          <p:nvPr/>
        </p:nvSpPr>
        <p:spPr>
          <a:xfrm>
            <a:off x="6858000" y="4876800"/>
            <a:ext cx="1828800" cy="461665"/>
          </a:xfrm>
          <a:prstGeom prst="rect">
            <a:avLst/>
          </a:prstGeom>
          <a:noFill/>
        </p:spPr>
        <p:txBody>
          <a:bodyPr wrap="square" rtlCol="0">
            <a:spAutoFit/>
          </a:bodyPr>
          <a:lstStyle/>
          <a:p>
            <a:r>
              <a:rPr lang="en-US" sz="2400" b="1" dirty="0" smtClean="0">
                <a:solidFill>
                  <a:srgbClr val="FF0000"/>
                </a:solidFill>
              </a:rPr>
              <a:t>Torn ACL</a:t>
            </a:r>
            <a:endParaRPr lang="en-US" sz="2400" b="1" dirty="0">
              <a:solidFill>
                <a:srgbClr val="FF0000"/>
              </a:solidFill>
            </a:endParaRPr>
          </a:p>
        </p:txBody>
      </p:sp>
      <p:sp>
        <p:nvSpPr>
          <p:cNvPr id="14" name="TextBox 13"/>
          <p:cNvSpPr txBox="1"/>
          <p:nvPr/>
        </p:nvSpPr>
        <p:spPr>
          <a:xfrm>
            <a:off x="3276600" y="6400800"/>
            <a:ext cx="3124200" cy="461665"/>
          </a:xfrm>
          <a:prstGeom prst="rect">
            <a:avLst/>
          </a:prstGeom>
          <a:noFill/>
        </p:spPr>
        <p:txBody>
          <a:bodyPr wrap="square" rtlCol="0">
            <a:spAutoFit/>
          </a:bodyPr>
          <a:lstStyle/>
          <a:p>
            <a:r>
              <a:rPr lang="en-US" sz="2400" b="1" dirty="0" smtClean="0">
                <a:solidFill>
                  <a:srgbClr val="FF0000"/>
                </a:solidFill>
              </a:rPr>
              <a:t>Bone bruise</a:t>
            </a:r>
            <a:endParaRPr lang="en-US" sz="2400" b="1"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0" presetClass="exit" presetSubtype="0" fill="hold" grpId="1" nodeType="clickEffect">
                                  <p:stCondLst>
                                    <p:cond delay="0"/>
                                  </p:stCondLst>
                                  <p:childTnLst>
                                    <p:animEffect transition="out" filter="fade">
                                      <p:cBhvr>
                                        <p:cTn id="14" dur="2000"/>
                                        <p:tgtEl>
                                          <p:spTgt spid="11"/>
                                        </p:tgtEl>
                                      </p:cBhvr>
                                    </p:animEffect>
                                    <p:set>
                                      <p:cBhvr>
                                        <p:cTn id="15" dur="1" fill="hold">
                                          <p:stCondLst>
                                            <p:cond delay="1999"/>
                                          </p:stCondLst>
                                        </p:cTn>
                                        <p:tgtEl>
                                          <p:spTgt spid="11"/>
                                        </p:tgtEl>
                                        <p:attrNameLst>
                                          <p:attrName>style.visibility</p:attrName>
                                        </p:attrNameLst>
                                      </p:cBhvr>
                                      <p:to>
                                        <p:strVal val="hidden"/>
                                      </p:to>
                                    </p:set>
                                  </p:childTnLst>
                                </p:cTn>
                              </p:par>
                            </p:childTnLst>
                          </p:cTn>
                        </p:par>
                      </p:childTnLst>
                    </p:cTn>
                  </p:par>
                  <p:par>
                    <p:cTn id="16" fill="hold">
                      <p:stCondLst>
                        <p:cond delay="indefinite"/>
                      </p:stCondLst>
                      <p:childTnLst>
                        <p:par>
                          <p:cTn id="17" fill="hold">
                            <p:stCondLst>
                              <p:cond delay="0"/>
                            </p:stCondLst>
                            <p:childTnLst>
                              <p:par>
                                <p:cTn id="18" presetID="2" presetClass="entr" presetSubtype="4" accel="50000" decel="50000" fill="hold" nodeType="click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additive="base">
                                        <p:cTn id="20" dur="500" fill="hold"/>
                                        <p:tgtEl>
                                          <p:spTgt spid="8"/>
                                        </p:tgtEl>
                                        <p:attrNameLst>
                                          <p:attrName>ppt_x</p:attrName>
                                        </p:attrNameLst>
                                      </p:cBhvr>
                                      <p:tavLst>
                                        <p:tav tm="0">
                                          <p:val>
                                            <p:strVal val="#ppt_x"/>
                                          </p:val>
                                        </p:tav>
                                        <p:tav tm="100000">
                                          <p:val>
                                            <p:strVal val="#ppt_x"/>
                                          </p:val>
                                        </p:tav>
                                      </p:tavLst>
                                    </p:anim>
                                    <p:anim calcmode="lin" valueType="num">
                                      <p:cBhvr additive="base">
                                        <p:cTn id="21"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1" presetClass="entr" presetSubtype="0" fill="hold" grpId="0" nodeType="clickEffect">
                                  <p:stCondLst>
                                    <p:cond delay="0"/>
                                  </p:stCondLst>
                                  <p:childTnLst>
                                    <p:set>
                                      <p:cBhvr>
                                        <p:cTn id="25" dur="1" fill="hold">
                                          <p:stCondLst>
                                            <p:cond delay="0"/>
                                          </p:stCondLst>
                                        </p:cTn>
                                        <p:tgtEl>
                                          <p:spTgt spid="13"/>
                                        </p:tgtEl>
                                        <p:attrNameLst>
                                          <p:attrName>style.visibility</p:attrName>
                                        </p:attrNameLst>
                                      </p:cBhvr>
                                      <p:to>
                                        <p:strVal val="visible"/>
                                      </p:to>
                                    </p:set>
                                  </p:childTnLst>
                                </p:cTn>
                              </p:par>
                            </p:childTnLst>
                          </p:cTn>
                        </p:par>
                      </p:childTnLst>
                    </p:cTn>
                  </p:par>
                  <p:par>
                    <p:cTn id="26" fill="hold">
                      <p:stCondLst>
                        <p:cond delay="indefinite"/>
                      </p:stCondLst>
                      <p:childTnLst>
                        <p:par>
                          <p:cTn id="27" fill="hold">
                            <p:stCondLst>
                              <p:cond delay="0"/>
                            </p:stCondLst>
                            <p:childTnLst>
                              <p:par>
                                <p:cTn id="28" presetID="1" presetClass="exit" presetSubtype="0" fill="hold" grpId="1" nodeType="clickEffect">
                                  <p:stCondLst>
                                    <p:cond delay="0"/>
                                  </p:stCondLst>
                                  <p:childTnLst>
                                    <p:set>
                                      <p:cBhvr>
                                        <p:cTn id="29" dur="1" fill="hold">
                                          <p:stCondLst>
                                            <p:cond delay="0"/>
                                          </p:stCondLst>
                                        </p:cTn>
                                        <p:tgtEl>
                                          <p:spTgt spid="13"/>
                                        </p:tgtEl>
                                        <p:attrNameLst>
                                          <p:attrName>style.visibility</p:attrName>
                                        </p:attrNameLst>
                                      </p:cBhvr>
                                      <p:to>
                                        <p:strVal val="hidden"/>
                                      </p:to>
                                    </p:set>
                                  </p:childTnLst>
                                </p:cTn>
                              </p:par>
                            </p:childTnLst>
                          </p:cTn>
                        </p:par>
                      </p:childTnLst>
                    </p:cTn>
                  </p:par>
                  <p:par>
                    <p:cTn id="30" fill="hold">
                      <p:stCondLst>
                        <p:cond delay="indefinite"/>
                      </p:stCondLst>
                      <p:childTnLst>
                        <p:par>
                          <p:cTn id="31" fill="hold">
                            <p:stCondLst>
                              <p:cond delay="0"/>
                            </p:stCondLst>
                            <p:childTnLst>
                              <p:par>
                                <p:cTn id="32" presetID="37" presetClass="entr" presetSubtype="0" fill="hold" nodeType="clickEffect">
                                  <p:stCondLst>
                                    <p:cond delay="0"/>
                                  </p:stCondLst>
                                  <p:childTnLst>
                                    <p:set>
                                      <p:cBhvr>
                                        <p:cTn id="33" dur="1" fill="hold">
                                          <p:stCondLst>
                                            <p:cond delay="0"/>
                                          </p:stCondLst>
                                        </p:cTn>
                                        <p:tgtEl>
                                          <p:spTgt spid="10"/>
                                        </p:tgtEl>
                                        <p:attrNameLst>
                                          <p:attrName>style.visibility</p:attrName>
                                        </p:attrNameLst>
                                      </p:cBhvr>
                                      <p:to>
                                        <p:strVal val="visible"/>
                                      </p:to>
                                    </p:set>
                                    <p:animEffect transition="in" filter="fade">
                                      <p:cBhvr>
                                        <p:cTn id="34" dur="1000"/>
                                        <p:tgtEl>
                                          <p:spTgt spid="10"/>
                                        </p:tgtEl>
                                      </p:cBhvr>
                                    </p:animEffect>
                                    <p:anim calcmode="lin" valueType="num">
                                      <p:cBhvr>
                                        <p:cTn id="35" dur="1000" fill="hold"/>
                                        <p:tgtEl>
                                          <p:spTgt spid="10"/>
                                        </p:tgtEl>
                                        <p:attrNameLst>
                                          <p:attrName>ppt_x</p:attrName>
                                        </p:attrNameLst>
                                      </p:cBhvr>
                                      <p:tavLst>
                                        <p:tav tm="0">
                                          <p:val>
                                            <p:strVal val="#ppt_x"/>
                                          </p:val>
                                        </p:tav>
                                        <p:tav tm="100000">
                                          <p:val>
                                            <p:strVal val="#ppt_x"/>
                                          </p:val>
                                        </p:tav>
                                      </p:tavLst>
                                    </p:anim>
                                    <p:anim calcmode="lin" valueType="num">
                                      <p:cBhvr>
                                        <p:cTn id="36" dur="900" decel="100000" fill="hold"/>
                                        <p:tgtEl>
                                          <p:spTgt spid="10"/>
                                        </p:tgtEl>
                                        <p:attrNameLst>
                                          <p:attrName>ppt_y</p:attrName>
                                        </p:attrNameLst>
                                      </p:cBhvr>
                                      <p:tavLst>
                                        <p:tav tm="0">
                                          <p:val>
                                            <p:strVal val="#ppt_y+1"/>
                                          </p:val>
                                        </p:tav>
                                        <p:tav tm="100000">
                                          <p:val>
                                            <p:strVal val="#ppt_y-.03"/>
                                          </p:val>
                                        </p:tav>
                                      </p:tavLst>
                                    </p:anim>
                                    <p:anim calcmode="lin" valueType="num">
                                      <p:cBhvr>
                                        <p:cTn id="37" dur="100" accel="100000" fill="hold">
                                          <p:stCondLst>
                                            <p:cond delay="900"/>
                                          </p:stCondLst>
                                        </p:cTn>
                                        <p:tgtEl>
                                          <p:spTgt spid="10"/>
                                        </p:tgtEl>
                                        <p:attrNameLst>
                                          <p:attrName>ppt_y</p:attrName>
                                        </p:attrNameLst>
                                      </p:cBhvr>
                                      <p:tavLst>
                                        <p:tav tm="0">
                                          <p:val>
                                            <p:strVal val="#ppt_y-.03"/>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1" presetClass="entr" presetSubtype="0" fill="hold" grpId="0" nodeType="clickEffect">
                                  <p:stCondLst>
                                    <p:cond delay="0"/>
                                  </p:stCondLst>
                                  <p:childTnLst>
                                    <p:set>
                                      <p:cBhvr>
                                        <p:cTn id="41"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1" grpId="1"/>
      <p:bldP spid="13" grpId="0"/>
      <p:bldP spid="13" grpId="1"/>
      <p:bldP spid="14" grpId="0"/>
    </p:bldLst>
  </p:timing>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 INJURIES ASSOCIATED WITH ACL DISRUPTION</a:t>
            </a:r>
            <a:br>
              <a:rPr lang="en-US" dirty="0" smtClean="0"/>
            </a:br>
            <a:endParaRPr lang="en-US" dirty="0"/>
          </a:p>
        </p:txBody>
      </p:sp>
      <p:sp>
        <p:nvSpPr>
          <p:cNvPr id="3" name="Content Placeholder 2"/>
          <p:cNvSpPr>
            <a:spLocks noGrp="1"/>
          </p:cNvSpPr>
          <p:nvPr>
            <p:ph idx="1"/>
          </p:nvPr>
        </p:nvSpPr>
        <p:spPr/>
        <p:txBody>
          <a:bodyPr>
            <a:normAutofit/>
          </a:bodyPr>
          <a:lstStyle/>
          <a:p>
            <a:r>
              <a:rPr lang="en-US" dirty="0" smtClean="0"/>
              <a:t>Injuries of the ACL rarely occur in isolation. The effects of other injuries, including: </a:t>
            </a:r>
          </a:p>
          <a:p>
            <a:pPr lvl="1"/>
            <a:r>
              <a:rPr lang="en-US" dirty="0" smtClean="0"/>
              <a:t>Other ligament sprains (MCL) </a:t>
            </a:r>
          </a:p>
          <a:p>
            <a:pPr lvl="1"/>
            <a:r>
              <a:rPr lang="en-US" dirty="0" err="1" smtClean="0"/>
              <a:t>Meniscal</a:t>
            </a:r>
            <a:r>
              <a:rPr lang="en-US" dirty="0" smtClean="0"/>
              <a:t> tears</a:t>
            </a:r>
          </a:p>
          <a:p>
            <a:pPr lvl="1"/>
            <a:r>
              <a:rPr lang="en-US" dirty="0" err="1" smtClean="0"/>
              <a:t>Articular</a:t>
            </a:r>
            <a:r>
              <a:rPr lang="en-US" dirty="0" smtClean="0"/>
              <a:t> cartilage injuries</a:t>
            </a:r>
          </a:p>
          <a:p>
            <a:pPr lvl="1"/>
            <a:r>
              <a:rPr lang="en-US" dirty="0" smtClean="0"/>
              <a:t>Bone bruises , </a:t>
            </a:r>
          </a:p>
          <a:p>
            <a:r>
              <a:rPr lang="en-US" dirty="0" smtClean="0"/>
              <a:t>Complicate the treatment and eventual outcomes of ACL disruptions.</a:t>
            </a:r>
            <a:endParaRPr lang="en-US" dirty="0"/>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Treatment </a:t>
            </a:r>
            <a:endParaRPr lang="en-US" dirty="0"/>
          </a:p>
        </p:txBody>
      </p:sp>
      <p:sp>
        <p:nvSpPr>
          <p:cNvPr id="3" name="Content Placeholder 2"/>
          <p:cNvSpPr>
            <a:spLocks noGrp="1"/>
          </p:cNvSpPr>
          <p:nvPr>
            <p:ph idx="1"/>
          </p:nvPr>
        </p:nvSpPr>
        <p:spPr/>
        <p:txBody>
          <a:bodyPr>
            <a:normAutofit fontScale="62500" lnSpcReduction="20000"/>
          </a:bodyPr>
          <a:lstStyle/>
          <a:p>
            <a:pPr>
              <a:buNone/>
            </a:pPr>
            <a:r>
              <a:rPr lang="en-US" dirty="0" smtClean="0"/>
              <a:t>                                           </a:t>
            </a:r>
            <a:r>
              <a:rPr b="1" dirty="0" smtClean="0"/>
              <a:t>Nonsurgical treatment  </a:t>
            </a:r>
            <a:endParaRPr lang="en-US" b="1" dirty="0" smtClean="0"/>
          </a:p>
          <a:p>
            <a:r>
              <a:rPr dirty="0" smtClean="0"/>
              <a:t>Appropriate for </a:t>
            </a:r>
            <a:r>
              <a:rPr lang="en-US" dirty="0" smtClean="0"/>
              <a:t>asymptomatic </a:t>
            </a:r>
            <a:r>
              <a:rPr dirty="0" smtClean="0"/>
              <a:t>patients with partial injuries to the ACL</a:t>
            </a:r>
            <a:r>
              <a:rPr lang="en-US" dirty="0" smtClean="0"/>
              <a:t>.</a:t>
            </a:r>
          </a:p>
          <a:p>
            <a:r>
              <a:rPr dirty="0" smtClean="0"/>
              <a:t>Patients who are older or less physically active may elect to modify their activities and proceed with nonsurgical treatment. If nonsurgical treatment fails or knee instability persists, surgery can be performed.</a:t>
            </a:r>
          </a:p>
          <a:p>
            <a:r>
              <a:rPr dirty="0" smtClean="0"/>
              <a:t>Nonsurgical treatment involves rehabilitation to strengthen hamstrings and quadriceps, as well as proprioceptive training.</a:t>
            </a:r>
          </a:p>
          <a:p>
            <a:r>
              <a:rPr dirty="0" smtClean="0"/>
              <a:t>Activity modification is also an important part of nonsurgical management, as patients who avoid cutting and pivoting sports are at lower risk for knee instability.</a:t>
            </a:r>
          </a:p>
          <a:p>
            <a:r>
              <a:rPr dirty="0" smtClean="0"/>
              <a:t>ACL sports braces are available as well. However, they have not been shown to prevent abnormal anterior tibial translation. Functional braces and simple knee sleeves improve proprioception, which may give patients a sense of improved knee function and stability.</a:t>
            </a:r>
          </a:p>
          <a:p>
            <a:endParaRPr lang="en-US" dirty="0"/>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Treatment </a:t>
            </a:r>
            <a:br>
              <a:rPr lang="en-US" dirty="0" smtClean="0"/>
            </a:br>
            <a:r>
              <a:rPr lang="en-US" dirty="0" smtClean="0"/>
              <a:t>Surgical </a:t>
            </a:r>
            <a:endParaRPr lang="en-US" dirty="0"/>
          </a:p>
        </p:txBody>
      </p:sp>
      <p:sp>
        <p:nvSpPr>
          <p:cNvPr id="3" name="Content Placeholder 2"/>
          <p:cNvSpPr>
            <a:spLocks noGrp="1"/>
          </p:cNvSpPr>
          <p:nvPr>
            <p:ph idx="1"/>
          </p:nvPr>
        </p:nvSpPr>
        <p:spPr>
          <a:xfrm>
            <a:off x="457200" y="1600200"/>
            <a:ext cx="8229600" cy="5257800"/>
          </a:xfrm>
        </p:spPr>
        <p:txBody>
          <a:bodyPr>
            <a:normAutofit fontScale="77500" lnSpcReduction="20000"/>
          </a:bodyPr>
          <a:lstStyle/>
          <a:p>
            <a:r>
              <a:rPr dirty="0" smtClean="0"/>
              <a:t>Athletes with ACL injuries rarely return to cutting and pivoting sports, such as basketball, football, soccer, squash, and handball, without first undergoing surgery. For individuals who wish to return to such sports, surgery is generally recommended to avoid instability and secondary meniscal and/or articular cartilage damage.</a:t>
            </a:r>
            <a:endParaRPr lang="en-US" dirty="0" smtClean="0"/>
          </a:p>
          <a:p>
            <a:r>
              <a:rPr dirty="0" smtClean="0"/>
              <a:t>Individuals who work in occupations that may involve physical combat, such as police officers, or risk, such as firefighters, should have ACL reconstruction before returning to work. </a:t>
            </a:r>
            <a:endParaRPr lang="en-US" dirty="0" smtClean="0"/>
          </a:p>
          <a:p>
            <a:r>
              <a:rPr dirty="0" smtClean="0"/>
              <a:t>Most patients can function well and perform activities of daily living (ADLs) without instability after a complete ACL injury. However, some have difficulty performing even simple ADLs because of ACL deficiency-related instability, and they may require surgery.</a:t>
            </a:r>
            <a:endParaRPr lang="en-US" dirty="0"/>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19458" name="Picture 3"/>
          <p:cNvPicPr>
            <a:picLocks noChangeAspect="1"/>
          </p:cNvPicPr>
          <p:nvPr/>
        </p:nvPicPr>
        <p:blipFill>
          <a:blip r:embed="rId2"/>
          <a:srcRect/>
          <a:stretch>
            <a:fillRect/>
          </a:stretch>
        </p:blipFill>
        <p:spPr bwMode="auto">
          <a:xfrm>
            <a:off x="-152400" y="1219200"/>
            <a:ext cx="9466263" cy="5105400"/>
          </a:xfrm>
          <a:prstGeom prst="rect">
            <a:avLst/>
          </a:prstGeom>
          <a:noFill/>
          <a:ln w="9525">
            <a:noFill/>
            <a:miter lim="800000"/>
            <a:headEnd/>
            <a:tailEnd/>
          </a:ln>
        </p:spPr>
      </p:pic>
      <p:sp>
        <p:nvSpPr>
          <p:cNvPr id="19459" name="Title 4"/>
          <p:cNvSpPr>
            <a:spLocks noGrp="1"/>
          </p:cNvSpPr>
          <p:nvPr>
            <p:ph type="title"/>
          </p:nvPr>
        </p:nvSpPr>
        <p:spPr/>
        <p:txBody>
          <a:bodyPr/>
          <a:lstStyle/>
          <a:p>
            <a:pPr eaLnBrk="1" hangingPunct="1"/>
            <a:r>
              <a:rPr lang="en-US" smtClean="0"/>
              <a:t>Treatment</a:t>
            </a: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MCL</a:t>
            </a:r>
            <a:endParaRPr lang="en-US" dirty="0"/>
          </a:p>
        </p:txBody>
      </p:sp>
      <p:sp>
        <p:nvSpPr>
          <p:cNvPr id="4" name="Content Placeholder 3"/>
          <p:cNvSpPr>
            <a:spLocks noGrp="1"/>
          </p:cNvSpPr>
          <p:nvPr>
            <p:ph sz="half" idx="1"/>
          </p:nvPr>
        </p:nvSpPr>
        <p:spPr/>
        <p:txBody>
          <a:bodyPr/>
          <a:lstStyle/>
          <a:p>
            <a:r>
              <a:rPr dirty="0" smtClean="0"/>
              <a:t>The main function of this complex is to resist valgus and external rotation loads.</a:t>
            </a:r>
            <a:endParaRPr lang="en-US" dirty="0"/>
          </a:p>
        </p:txBody>
      </p:sp>
      <p:sp>
        <p:nvSpPr>
          <p:cNvPr id="5" name="Content Placeholder 4"/>
          <p:cNvSpPr>
            <a:spLocks noGrp="1"/>
          </p:cNvSpPr>
          <p:nvPr>
            <p:ph sz="half" idx="2"/>
          </p:nvPr>
        </p:nvSpPr>
        <p:spPr/>
        <p:txBody>
          <a:bodyPr/>
          <a:lstStyle/>
          <a:p>
            <a:endParaRPr lang="en-US" dirty="0"/>
          </a:p>
        </p:txBody>
      </p:sp>
      <p:pic>
        <p:nvPicPr>
          <p:cNvPr id="6" name="Picture 5"/>
          <p:cNvPicPr>
            <a:picLocks noChangeAspect="1"/>
          </p:cNvPicPr>
          <p:nvPr/>
        </p:nvPicPr>
        <p:blipFill>
          <a:blip r:embed="rId2"/>
          <a:stretch>
            <a:fillRect/>
          </a:stretch>
        </p:blipFill>
        <p:spPr>
          <a:xfrm>
            <a:off x="4381500" y="1600200"/>
            <a:ext cx="4762500" cy="4869764"/>
          </a:xfrm>
          <a:prstGeom prst="rect">
            <a:avLst/>
          </a:prstGeom>
        </p:spPr>
      </p:pic>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MCL</a:t>
            </a:r>
            <a:endParaRPr lang="en-US" dirty="0"/>
          </a:p>
        </p:txBody>
      </p:sp>
      <p:sp>
        <p:nvSpPr>
          <p:cNvPr id="3" name="Content Placeholder 2"/>
          <p:cNvSpPr>
            <a:spLocks noGrp="1"/>
          </p:cNvSpPr>
          <p:nvPr>
            <p:ph idx="1"/>
          </p:nvPr>
        </p:nvSpPr>
        <p:spPr/>
        <p:txBody>
          <a:bodyPr>
            <a:normAutofit fontScale="92500"/>
          </a:bodyPr>
          <a:lstStyle/>
          <a:p>
            <a:r>
              <a:rPr dirty="0" smtClean="0"/>
              <a:t>The tibial MCL is the most commonly injured ligament of the knee. The true incidence may be underestimated due to a lack of reporting for lesser grades of injury.</a:t>
            </a:r>
          </a:p>
          <a:p>
            <a:r>
              <a:rPr dirty="0" smtClean="0"/>
              <a:t>Concomitant ligamentous injuries (95% are ACL) occur in 20% of grade I, 52% of grade II, and 78% of grade III injuries.</a:t>
            </a:r>
          </a:p>
          <a:p>
            <a:r>
              <a:rPr dirty="0" smtClean="0"/>
              <a:t>Concurrent meniscal injuries have been noted in up to 5% of isolated medial ligamentous injuries.</a:t>
            </a:r>
          </a:p>
          <a:p>
            <a:endParaRPr lang="en-US" dirty="0"/>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smtClean="0"/>
              <a:t>MCL</a:t>
            </a:r>
            <a:endParaRPr lang="en-US" dirty="0"/>
          </a:p>
        </p:txBody>
      </p:sp>
      <p:sp>
        <p:nvSpPr>
          <p:cNvPr id="7" name="Content Placeholder 6"/>
          <p:cNvSpPr>
            <a:spLocks noGrp="1"/>
          </p:cNvSpPr>
          <p:nvPr>
            <p:ph idx="1"/>
          </p:nvPr>
        </p:nvSpPr>
        <p:spPr/>
        <p:txBody>
          <a:bodyPr/>
          <a:lstStyle/>
          <a:p>
            <a:r>
              <a:rPr lang="en-US" dirty="0" smtClean="0"/>
              <a:t>Usually result from contact injury like </a:t>
            </a:r>
            <a:r>
              <a:rPr dirty="0" smtClean="0"/>
              <a:t>a direct blow to the lateral aspect of the knee</a:t>
            </a:r>
            <a:r>
              <a:rPr lang="en-US" dirty="0" smtClean="0"/>
              <a:t>.</a:t>
            </a:r>
          </a:p>
          <a:p>
            <a:r>
              <a:rPr lang="en-US" dirty="0" smtClean="0"/>
              <a:t>Can be partial or complete </a:t>
            </a:r>
            <a:endParaRPr lang="en-US" dirty="0"/>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9" name="Title 8"/>
          <p:cNvSpPr>
            <a:spLocks noGrp="1"/>
          </p:cNvSpPr>
          <p:nvPr>
            <p:ph type="title"/>
          </p:nvPr>
        </p:nvSpPr>
        <p:spPr/>
        <p:txBody>
          <a:bodyPr/>
          <a:lstStyle/>
          <a:p>
            <a:r>
              <a:rPr lang="en-US" dirty="0" smtClean="0"/>
              <a:t>MCL</a:t>
            </a:r>
            <a:endParaRPr lang="en-US" dirty="0"/>
          </a:p>
        </p:txBody>
      </p:sp>
      <p:sp>
        <p:nvSpPr>
          <p:cNvPr id="13" name="Text Placeholder 12"/>
          <p:cNvSpPr>
            <a:spLocks noGrp="1"/>
          </p:cNvSpPr>
          <p:nvPr>
            <p:ph type="body" idx="1"/>
          </p:nvPr>
        </p:nvSpPr>
        <p:spPr/>
        <p:txBody>
          <a:bodyPr/>
          <a:lstStyle/>
          <a:p>
            <a:r>
              <a:rPr dirty="0" smtClean="0"/>
              <a:t>Physical examination</a:t>
            </a:r>
            <a:endParaRPr lang="en-US" dirty="0"/>
          </a:p>
        </p:txBody>
      </p:sp>
      <p:sp>
        <p:nvSpPr>
          <p:cNvPr id="14" name="Content Placeholder 13"/>
          <p:cNvSpPr>
            <a:spLocks noGrp="1"/>
          </p:cNvSpPr>
          <p:nvPr>
            <p:ph sz="half" idx="2"/>
          </p:nvPr>
        </p:nvSpPr>
        <p:spPr/>
        <p:txBody>
          <a:bodyPr/>
          <a:lstStyle/>
          <a:p>
            <a:r>
              <a:rPr lang="en-US" dirty="0" err="1" smtClean="0"/>
              <a:t>Valgus</a:t>
            </a:r>
            <a:r>
              <a:rPr lang="en-US" dirty="0" smtClean="0"/>
              <a:t> stress test </a:t>
            </a:r>
            <a:r>
              <a:rPr dirty="0" smtClean="0"/>
              <a:t>should be performed with the knee at 0° and 30° of flexion.</a:t>
            </a:r>
            <a:endParaRPr lang="en-US" dirty="0" smtClean="0"/>
          </a:p>
          <a:p>
            <a:pPr lvl="1"/>
            <a:r>
              <a:rPr lang="en-US" dirty="0" smtClean="0"/>
              <a:t>Laxity at 30</a:t>
            </a:r>
            <a:r>
              <a:rPr dirty="0" smtClean="0"/>
              <a:t>°</a:t>
            </a:r>
            <a:r>
              <a:rPr lang="en-US" dirty="0" smtClean="0"/>
              <a:t>: isolated MCL</a:t>
            </a:r>
          </a:p>
          <a:p>
            <a:pPr lvl="1"/>
            <a:r>
              <a:rPr lang="en-US" dirty="0" smtClean="0"/>
              <a:t>Laxity at both 0</a:t>
            </a:r>
            <a:r>
              <a:rPr dirty="0" smtClean="0"/>
              <a:t>°</a:t>
            </a:r>
            <a:r>
              <a:rPr lang="en-US" dirty="0" smtClean="0"/>
              <a:t> and 30</a:t>
            </a:r>
            <a:r>
              <a:rPr dirty="0" smtClean="0"/>
              <a:t>°</a:t>
            </a:r>
            <a:r>
              <a:rPr lang="en-US" dirty="0" smtClean="0"/>
              <a:t>: </a:t>
            </a:r>
            <a:r>
              <a:rPr dirty="0" smtClean="0"/>
              <a:t>concurrent injury to the posteromedial capsule and/or cruciate ligaments.</a:t>
            </a:r>
            <a:endParaRPr lang="en-US" dirty="0" smtClean="0"/>
          </a:p>
          <a:p>
            <a:r>
              <a:rPr lang="en-US" dirty="0" smtClean="0"/>
              <a:t>R/O associated injuries (ACL and M. Meniscus) </a:t>
            </a:r>
            <a:endParaRPr lang="en-US" dirty="0"/>
          </a:p>
        </p:txBody>
      </p:sp>
      <p:sp>
        <p:nvSpPr>
          <p:cNvPr id="15" name="Text Placeholder 14"/>
          <p:cNvSpPr>
            <a:spLocks noGrp="1"/>
          </p:cNvSpPr>
          <p:nvPr>
            <p:ph type="body" sz="quarter" idx="3"/>
          </p:nvPr>
        </p:nvSpPr>
        <p:spPr/>
        <p:txBody>
          <a:bodyPr/>
          <a:lstStyle/>
          <a:p>
            <a:endParaRPr lang="en-US"/>
          </a:p>
        </p:txBody>
      </p:sp>
      <p:sp>
        <p:nvSpPr>
          <p:cNvPr id="16" name="Content Placeholder 15"/>
          <p:cNvSpPr>
            <a:spLocks noGrp="1"/>
          </p:cNvSpPr>
          <p:nvPr>
            <p:ph sz="quarter" idx="4"/>
          </p:nvPr>
        </p:nvSpPr>
        <p:spPr/>
        <p:txBody>
          <a:bodyPr/>
          <a:lstStyle/>
          <a:p>
            <a:endParaRPr lang="en-US"/>
          </a:p>
        </p:txBody>
      </p:sp>
      <p:pic>
        <p:nvPicPr>
          <p:cNvPr id="12" name="Picture 11"/>
          <p:cNvPicPr>
            <a:picLocks noChangeAspect="1"/>
          </p:cNvPicPr>
          <p:nvPr/>
        </p:nvPicPr>
        <p:blipFill>
          <a:blip r:embed="rId2"/>
          <a:stretch>
            <a:fillRect/>
          </a:stretch>
        </p:blipFill>
        <p:spPr>
          <a:xfrm>
            <a:off x="4984750" y="1371600"/>
            <a:ext cx="3702050" cy="5345206"/>
          </a:xfrm>
          <a:prstGeom prst="rect">
            <a:avLst/>
          </a:prstGeom>
        </p:spPr>
      </p:pic>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MCL</a:t>
            </a:r>
            <a:br>
              <a:rPr lang="en-US" dirty="0" smtClean="0"/>
            </a:br>
            <a:r>
              <a:rPr lang="en-US" dirty="0" smtClean="0"/>
              <a:t>Investigation </a:t>
            </a:r>
            <a:endParaRPr lang="en-US" dirty="0"/>
          </a:p>
        </p:txBody>
      </p:sp>
      <p:sp>
        <p:nvSpPr>
          <p:cNvPr id="7" name="Content Placeholder 6"/>
          <p:cNvSpPr>
            <a:spLocks noGrp="1"/>
          </p:cNvSpPr>
          <p:nvPr>
            <p:ph idx="1"/>
          </p:nvPr>
        </p:nvSpPr>
        <p:spPr/>
        <p:txBody>
          <a:bodyPr>
            <a:normAutofit/>
          </a:bodyPr>
          <a:lstStyle/>
          <a:p>
            <a:r>
              <a:rPr lang="en-US" dirty="0" smtClean="0"/>
              <a:t>Is a clinical diagnosis and most of the time dose not need further investigation.</a:t>
            </a:r>
          </a:p>
          <a:p>
            <a:r>
              <a:rPr lang="en-US" dirty="0" smtClean="0"/>
              <a:t>If the injury is sever or suspecting associated injuries (e.g. significant knee effusion) then the </a:t>
            </a:r>
            <a:r>
              <a:rPr lang="en-US" b="1" dirty="0" smtClean="0">
                <a:solidFill>
                  <a:srgbClr val="FF0000"/>
                </a:solidFill>
              </a:rPr>
              <a:t>MRI </a:t>
            </a:r>
            <a:r>
              <a:rPr lang="en-US" dirty="0" smtClean="0"/>
              <a:t>will be </a:t>
            </a:r>
            <a:r>
              <a:rPr dirty="0" smtClean="0"/>
              <a:t>modality of choice</a:t>
            </a:r>
            <a:r>
              <a:rPr lang="en-US" dirty="0" smtClean="0"/>
              <a:t>.</a:t>
            </a:r>
          </a:p>
          <a:p>
            <a:r>
              <a:rPr lang="en-US" dirty="0" err="1" smtClean="0"/>
              <a:t>Xray</a:t>
            </a:r>
            <a:r>
              <a:rPr lang="en-US" dirty="0" smtClean="0"/>
              <a:t>: to R/O fracture (lateral tibia plateau fracture)</a:t>
            </a:r>
            <a:endParaRPr dirty="0" smtClean="0"/>
          </a:p>
          <a:p>
            <a:endParaRPr lang="en-US"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 name="Title 4"/>
          <p:cNvSpPr>
            <a:spLocks noGrp="1"/>
          </p:cNvSpPr>
          <p:nvPr>
            <p:ph type="title"/>
          </p:nvPr>
        </p:nvSpPr>
        <p:spPr>
          <a:xfrm>
            <a:off x="457200" y="0"/>
            <a:ext cx="8229600" cy="1143000"/>
          </a:xfrm>
          <a:solidFill>
            <a:srgbClr val="FF0000"/>
          </a:solidFill>
        </p:spPr>
        <p:txBody>
          <a:bodyPr>
            <a:normAutofit/>
          </a:bodyPr>
          <a:lstStyle/>
          <a:p>
            <a:r>
              <a:rPr lang="en-US" sz="5400" b="1" dirty="0" smtClean="0"/>
              <a:t>R.I.C.E</a:t>
            </a:r>
            <a:endParaRPr lang="en-US" sz="5400" b="1" dirty="0"/>
          </a:p>
        </p:txBody>
      </p:sp>
      <p:sp>
        <p:nvSpPr>
          <p:cNvPr id="6" name="Content Placeholder 5"/>
          <p:cNvSpPr>
            <a:spLocks noGrp="1"/>
          </p:cNvSpPr>
          <p:nvPr>
            <p:ph idx="1"/>
          </p:nvPr>
        </p:nvSpPr>
        <p:spPr/>
        <p:txBody>
          <a:bodyPr/>
          <a:lstStyle/>
          <a:p>
            <a:endParaRPr lang="en-US" dirty="0"/>
          </a:p>
        </p:txBody>
      </p:sp>
      <p:pic>
        <p:nvPicPr>
          <p:cNvPr id="7" name="Picture 6"/>
          <p:cNvPicPr>
            <a:picLocks noChangeAspect="1"/>
          </p:cNvPicPr>
          <p:nvPr/>
        </p:nvPicPr>
        <p:blipFill>
          <a:blip r:embed="rId2"/>
          <a:stretch>
            <a:fillRect/>
          </a:stretch>
        </p:blipFill>
        <p:spPr>
          <a:xfrm>
            <a:off x="4495800" y="1143000"/>
            <a:ext cx="2717800" cy="5435600"/>
          </a:xfrm>
          <a:prstGeom prst="rect">
            <a:avLst/>
          </a:prstGeom>
        </p:spPr>
      </p:pic>
      <p:pic>
        <p:nvPicPr>
          <p:cNvPr id="8" name="Picture 7"/>
          <p:cNvPicPr>
            <a:picLocks noChangeAspect="1"/>
          </p:cNvPicPr>
          <p:nvPr/>
        </p:nvPicPr>
        <p:blipFill>
          <a:blip r:embed="rId3"/>
          <a:stretch>
            <a:fillRect/>
          </a:stretch>
        </p:blipFill>
        <p:spPr>
          <a:xfrm>
            <a:off x="1677576" y="2895600"/>
            <a:ext cx="5255448" cy="3497262"/>
          </a:xfrm>
          <a:prstGeom prst="rect">
            <a:avLst/>
          </a:prstGeom>
        </p:spPr>
      </p:pic>
      <p:pic>
        <p:nvPicPr>
          <p:cNvPr id="9" name="Picture 8"/>
          <p:cNvPicPr>
            <a:picLocks noChangeAspect="1"/>
          </p:cNvPicPr>
          <p:nvPr/>
        </p:nvPicPr>
        <p:blipFill>
          <a:blip r:embed="rId4"/>
          <a:stretch>
            <a:fillRect/>
          </a:stretch>
        </p:blipFill>
        <p:spPr>
          <a:xfrm>
            <a:off x="0" y="2135832"/>
            <a:ext cx="5146254" cy="2819400"/>
          </a:xfrm>
          <a:prstGeom prst="rect">
            <a:avLst/>
          </a:prstGeom>
        </p:spPr>
      </p:pic>
      <p:sp>
        <p:nvSpPr>
          <p:cNvPr id="10" name="TextBox 9"/>
          <p:cNvSpPr txBox="1"/>
          <p:nvPr/>
        </p:nvSpPr>
        <p:spPr>
          <a:xfrm>
            <a:off x="1371600" y="1674167"/>
            <a:ext cx="2590800" cy="461665"/>
          </a:xfrm>
          <a:prstGeom prst="rect">
            <a:avLst/>
          </a:prstGeom>
          <a:solidFill>
            <a:srgbClr val="FF0000"/>
          </a:solidFill>
        </p:spPr>
        <p:txBody>
          <a:bodyPr wrap="square" rtlCol="0">
            <a:spAutoFit/>
          </a:bodyPr>
          <a:lstStyle/>
          <a:p>
            <a:r>
              <a:rPr lang="en-US" sz="2400" b="1" dirty="0" smtClean="0"/>
              <a:t>           Rest </a:t>
            </a:r>
            <a:endParaRPr lang="en-US" sz="2400" b="1" dirty="0"/>
          </a:p>
        </p:txBody>
      </p:sp>
      <p:sp>
        <p:nvSpPr>
          <p:cNvPr id="11" name="TextBox 10"/>
          <p:cNvSpPr txBox="1"/>
          <p:nvPr/>
        </p:nvSpPr>
        <p:spPr>
          <a:xfrm>
            <a:off x="3124200" y="3124200"/>
            <a:ext cx="2387600" cy="461665"/>
          </a:xfrm>
          <a:prstGeom prst="rect">
            <a:avLst/>
          </a:prstGeom>
          <a:solidFill>
            <a:srgbClr val="FF0000"/>
          </a:solidFill>
        </p:spPr>
        <p:txBody>
          <a:bodyPr wrap="square" rtlCol="0">
            <a:spAutoFit/>
          </a:bodyPr>
          <a:lstStyle/>
          <a:p>
            <a:r>
              <a:rPr lang="en-US" sz="2400" b="1" dirty="0" smtClean="0"/>
              <a:t>           ICE</a:t>
            </a:r>
            <a:endParaRPr lang="en-US" sz="2400" b="1" dirty="0"/>
          </a:p>
        </p:txBody>
      </p:sp>
      <p:sp>
        <p:nvSpPr>
          <p:cNvPr id="12" name="TextBox 11"/>
          <p:cNvSpPr txBox="1"/>
          <p:nvPr/>
        </p:nvSpPr>
        <p:spPr>
          <a:xfrm>
            <a:off x="4800600" y="1417638"/>
            <a:ext cx="2132424" cy="461665"/>
          </a:xfrm>
          <a:prstGeom prst="rect">
            <a:avLst/>
          </a:prstGeom>
          <a:solidFill>
            <a:srgbClr val="FF0000"/>
          </a:solidFill>
        </p:spPr>
        <p:txBody>
          <a:bodyPr wrap="square" rtlCol="0">
            <a:spAutoFit/>
          </a:bodyPr>
          <a:lstStyle/>
          <a:p>
            <a:r>
              <a:rPr lang="en-US" sz="2400" b="1" dirty="0" smtClean="0"/>
              <a:t>Compression </a:t>
            </a:r>
            <a:endParaRPr lang="en-US" sz="2400" b="1" dirty="0"/>
          </a:p>
        </p:txBody>
      </p:sp>
      <p:pic>
        <p:nvPicPr>
          <p:cNvPr id="13" name="Picture 12"/>
          <p:cNvPicPr>
            <a:picLocks noChangeAspect="1"/>
          </p:cNvPicPr>
          <p:nvPr/>
        </p:nvPicPr>
        <p:blipFill>
          <a:blip r:embed="rId5"/>
          <a:stretch>
            <a:fillRect/>
          </a:stretch>
        </p:blipFill>
        <p:spPr>
          <a:xfrm>
            <a:off x="1371600" y="2662238"/>
            <a:ext cx="5601559" cy="4195762"/>
          </a:xfrm>
          <a:prstGeom prst="rect">
            <a:avLst/>
          </a:prstGeom>
        </p:spPr>
      </p:pic>
      <p:sp>
        <p:nvSpPr>
          <p:cNvPr id="14" name="TextBox 13"/>
          <p:cNvSpPr txBox="1"/>
          <p:nvPr/>
        </p:nvSpPr>
        <p:spPr>
          <a:xfrm>
            <a:off x="2514600" y="2667000"/>
            <a:ext cx="2631654" cy="461665"/>
          </a:xfrm>
          <a:prstGeom prst="rect">
            <a:avLst/>
          </a:prstGeom>
          <a:solidFill>
            <a:srgbClr val="FF0000"/>
          </a:solidFill>
        </p:spPr>
        <p:txBody>
          <a:bodyPr wrap="square" rtlCol="0">
            <a:spAutoFit/>
          </a:bodyPr>
          <a:lstStyle/>
          <a:p>
            <a:r>
              <a:rPr lang="en-US" sz="2400" b="1" dirty="0" smtClean="0"/>
              <a:t>         Elevation </a:t>
            </a:r>
            <a:endParaRPr lang="en-US" sz="24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20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accel="50000" decel="50000" fill="hold" nodeType="click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additive="base">
                                        <p:cTn id="12" dur="500" fill="hold"/>
                                        <p:tgtEl>
                                          <p:spTgt spid="9"/>
                                        </p:tgtEl>
                                        <p:attrNameLst>
                                          <p:attrName>ppt_x</p:attrName>
                                        </p:attrNameLst>
                                      </p:cBhvr>
                                      <p:tavLst>
                                        <p:tav tm="0">
                                          <p:val>
                                            <p:strVal val="#ppt_x"/>
                                          </p:val>
                                        </p:tav>
                                        <p:tav tm="100000">
                                          <p:val>
                                            <p:strVal val="#ppt_x"/>
                                          </p:val>
                                        </p:tav>
                                      </p:tavLst>
                                    </p:anim>
                                    <p:anim calcmode="lin" valueType="num">
                                      <p:cBhvr additive="base">
                                        <p:cTn id="13"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42" presetClass="exit" presetSubtype="0" fill="hold" grpId="1" nodeType="clickEffect">
                                  <p:stCondLst>
                                    <p:cond delay="0"/>
                                  </p:stCondLst>
                                  <p:childTnLst>
                                    <p:animEffect transition="out" filter="fade">
                                      <p:cBhvr>
                                        <p:cTn id="17" dur="1000"/>
                                        <p:tgtEl>
                                          <p:spTgt spid="10"/>
                                        </p:tgtEl>
                                      </p:cBhvr>
                                    </p:animEffect>
                                    <p:anim calcmode="lin" valueType="num">
                                      <p:cBhvr>
                                        <p:cTn id="18" dur="1000"/>
                                        <p:tgtEl>
                                          <p:spTgt spid="10"/>
                                        </p:tgtEl>
                                        <p:attrNameLst>
                                          <p:attrName>ppt_x</p:attrName>
                                        </p:attrNameLst>
                                      </p:cBhvr>
                                      <p:tavLst>
                                        <p:tav tm="0">
                                          <p:val>
                                            <p:strVal val="ppt_x"/>
                                          </p:val>
                                        </p:tav>
                                        <p:tav tm="100000">
                                          <p:val>
                                            <p:strVal val="ppt_x"/>
                                          </p:val>
                                        </p:tav>
                                      </p:tavLst>
                                    </p:anim>
                                    <p:anim calcmode="lin" valueType="num">
                                      <p:cBhvr>
                                        <p:cTn id="19" dur="1000"/>
                                        <p:tgtEl>
                                          <p:spTgt spid="10"/>
                                        </p:tgtEl>
                                        <p:attrNameLst>
                                          <p:attrName>ppt_y</p:attrName>
                                        </p:attrNameLst>
                                      </p:cBhvr>
                                      <p:tavLst>
                                        <p:tav tm="0">
                                          <p:val>
                                            <p:strVal val="ppt_y"/>
                                          </p:val>
                                        </p:tav>
                                        <p:tav tm="100000">
                                          <p:val>
                                            <p:strVal val="ppt_y+.1"/>
                                          </p:val>
                                        </p:tav>
                                      </p:tavLst>
                                    </p:anim>
                                    <p:set>
                                      <p:cBhvr>
                                        <p:cTn id="20" dur="1" fill="hold">
                                          <p:stCondLst>
                                            <p:cond delay="999"/>
                                          </p:stCondLst>
                                        </p:cTn>
                                        <p:tgtEl>
                                          <p:spTgt spid="10"/>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1" presetClass="exit" presetSubtype="0" fill="hold" nodeType="clickEffect">
                                  <p:stCondLst>
                                    <p:cond delay="0"/>
                                  </p:stCondLst>
                                  <p:childTnLst>
                                    <p:set>
                                      <p:cBhvr>
                                        <p:cTn id="24" dur="1" fill="hold">
                                          <p:stCondLst>
                                            <p:cond delay="0"/>
                                          </p:stCondLst>
                                        </p:cTn>
                                        <p:tgtEl>
                                          <p:spTgt spid="9"/>
                                        </p:tgtEl>
                                        <p:attrNameLst>
                                          <p:attrName>style.visibility</p:attrName>
                                        </p:attrNameLst>
                                      </p:cBhvr>
                                      <p:to>
                                        <p:strVal val="hidden"/>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11"/>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nodeType="clickEffect">
                                  <p:stCondLst>
                                    <p:cond delay="0"/>
                                  </p:stCondLst>
                                  <p:childTnLst>
                                    <p:set>
                                      <p:cBhvr>
                                        <p:cTn id="32" dur="1" fill="hold">
                                          <p:stCondLst>
                                            <p:cond delay="0"/>
                                          </p:stCondLst>
                                        </p:cTn>
                                        <p:tgtEl>
                                          <p:spTgt spid="8"/>
                                        </p:tgtEl>
                                        <p:attrNameLst>
                                          <p:attrName>style.visibility</p:attrName>
                                        </p:attrNameLst>
                                      </p:cBhvr>
                                      <p:to>
                                        <p:strVal val="visible"/>
                                      </p:to>
                                    </p:set>
                                    <p:animEffect transition="in" filter="fade">
                                      <p:cBhvr>
                                        <p:cTn id="33" dur="2000"/>
                                        <p:tgtEl>
                                          <p:spTgt spid="8"/>
                                        </p:tgtEl>
                                      </p:cBhvr>
                                    </p:animEffect>
                                  </p:childTnLst>
                                </p:cTn>
                              </p:par>
                            </p:childTnLst>
                          </p:cTn>
                        </p:par>
                      </p:childTnLst>
                    </p:cTn>
                  </p:par>
                  <p:par>
                    <p:cTn id="34" fill="hold">
                      <p:stCondLst>
                        <p:cond delay="indefinite"/>
                      </p:stCondLst>
                      <p:childTnLst>
                        <p:par>
                          <p:cTn id="35" fill="hold">
                            <p:stCondLst>
                              <p:cond delay="0"/>
                            </p:stCondLst>
                            <p:childTnLst>
                              <p:par>
                                <p:cTn id="36" presetID="1" presetClass="exit" presetSubtype="0" fill="hold" grpId="1" nodeType="clickEffect">
                                  <p:stCondLst>
                                    <p:cond delay="0"/>
                                  </p:stCondLst>
                                  <p:childTnLst>
                                    <p:set>
                                      <p:cBhvr>
                                        <p:cTn id="37" dur="1" fill="hold">
                                          <p:stCondLst>
                                            <p:cond delay="0"/>
                                          </p:stCondLst>
                                        </p:cTn>
                                        <p:tgtEl>
                                          <p:spTgt spid="11"/>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42" presetClass="exit" presetSubtype="0" fill="hold" nodeType="clickEffect">
                                  <p:stCondLst>
                                    <p:cond delay="0"/>
                                  </p:stCondLst>
                                  <p:childTnLst>
                                    <p:animEffect transition="out" filter="fade">
                                      <p:cBhvr>
                                        <p:cTn id="41" dur="1000"/>
                                        <p:tgtEl>
                                          <p:spTgt spid="8"/>
                                        </p:tgtEl>
                                      </p:cBhvr>
                                    </p:animEffect>
                                    <p:anim calcmode="lin" valueType="num">
                                      <p:cBhvr>
                                        <p:cTn id="42" dur="1000"/>
                                        <p:tgtEl>
                                          <p:spTgt spid="8"/>
                                        </p:tgtEl>
                                        <p:attrNameLst>
                                          <p:attrName>ppt_x</p:attrName>
                                        </p:attrNameLst>
                                      </p:cBhvr>
                                      <p:tavLst>
                                        <p:tav tm="0">
                                          <p:val>
                                            <p:strVal val="ppt_x"/>
                                          </p:val>
                                        </p:tav>
                                        <p:tav tm="100000">
                                          <p:val>
                                            <p:strVal val="ppt_x"/>
                                          </p:val>
                                        </p:tav>
                                      </p:tavLst>
                                    </p:anim>
                                    <p:anim calcmode="lin" valueType="num">
                                      <p:cBhvr>
                                        <p:cTn id="43" dur="1000"/>
                                        <p:tgtEl>
                                          <p:spTgt spid="8"/>
                                        </p:tgtEl>
                                        <p:attrNameLst>
                                          <p:attrName>ppt_y</p:attrName>
                                        </p:attrNameLst>
                                      </p:cBhvr>
                                      <p:tavLst>
                                        <p:tav tm="0">
                                          <p:val>
                                            <p:strVal val="ppt_y"/>
                                          </p:val>
                                        </p:tav>
                                        <p:tav tm="100000">
                                          <p:val>
                                            <p:strVal val="ppt_y+.1"/>
                                          </p:val>
                                        </p:tav>
                                      </p:tavLst>
                                    </p:anim>
                                    <p:set>
                                      <p:cBhvr>
                                        <p:cTn id="44" dur="1" fill="hold">
                                          <p:stCondLst>
                                            <p:cond delay="999"/>
                                          </p:stCondLst>
                                        </p:cTn>
                                        <p:tgtEl>
                                          <p:spTgt spid="8"/>
                                        </p:tgtEl>
                                        <p:attrNameLst>
                                          <p:attrName>style.visibility</p:attrName>
                                        </p:attrNameLst>
                                      </p:cBhvr>
                                      <p:to>
                                        <p:strVal val="hidden"/>
                                      </p:to>
                                    </p:set>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grpId="0" nodeType="clickEffect">
                                  <p:stCondLst>
                                    <p:cond delay="0"/>
                                  </p:stCondLst>
                                  <p:childTnLst>
                                    <p:set>
                                      <p:cBhvr>
                                        <p:cTn id="48" dur="1" fill="hold">
                                          <p:stCondLst>
                                            <p:cond delay="0"/>
                                          </p:stCondLst>
                                        </p:cTn>
                                        <p:tgtEl>
                                          <p:spTgt spid="12"/>
                                        </p:tgtEl>
                                        <p:attrNameLst>
                                          <p:attrName>style.visibility</p:attrName>
                                        </p:attrNameLst>
                                      </p:cBhvr>
                                      <p:to>
                                        <p:strVal val="visible"/>
                                      </p:to>
                                    </p:set>
                                  </p:childTnLst>
                                </p:cTn>
                              </p:par>
                            </p:childTnLst>
                          </p:cTn>
                        </p:par>
                      </p:childTnLst>
                    </p:cTn>
                  </p:par>
                  <p:par>
                    <p:cTn id="49" fill="hold">
                      <p:stCondLst>
                        <p:cond delay="indefinite"/>
                      </p:stCondLst>
                      <p:childTnLst>
                        <p:par>
                          <p:cTn id="50" fill="hold">
                            <p:stCondLst>
                              <p:cond delay="0"/>
                            </p:stCondLst>
                            <p:childTnLst>
                              <p:par>
                                <p:cTn id="51" presetID="1" presetClass="entr" presetSubtype="0" fill="hold" nodeType="clickEffect">
                                  <p:stCondLst>
                                    <p:cond delay="0"/>
                                  </p:stCondLst>
                                  <p:childTnLst>
                                    <p:set>
                                      <p:cBhvr>
                                        <p:cTn id="52" dur="1" fill="hold">
                                          <p:stCondLst>
                                            <p:cond delay="0"/>
                                          </p:stCondLst>
                                        </p:cTn>
                                        <p:tgtEl>
                                          <p:spTgt spid="7"/>
                                        </p:tgtEl>
                                        <p:attrNameLst>
                                          <p:attrName>style.visibility</p:attrName>
                                        </p:attrNameLst>
                                      </p:cBhvr>
                                      <p:to>
                                        <p:strVal val="visible"/>
                                      </p:to>
                                    </p:set>
                                  </p:childTnLst>
                                </p:cTn>
                              </p:par>
                            </p:childTnLst>
                          </p:cTn>
                        </p:par>
                      </p:childTnLst>
                    </p:cTn>
                  </p:par>
                  <p:par>
                    <p:cTn id="53" fill="hold">
                      <p:stCondLst>
                        <p:cond delay="indefinite"/>
                      </p:stCondLst>
                      <p:childTnLst>
                        <p:par>
                          <p:cTn id="54" fill="hold">
                            <p:stCondLst>
                              <p:cond delay="0"/>
                            </p:stCondLst>
                            <p:childTnLst>
                              <p:par>
                                <p:cTn id="55" presetID="10" presetClass="exit" presetSubtype="0" fill="hold" grpId="1" nodeType="clickEffect">
                                  <p:stCondLst>
                                    <p:cond delay="0"/>
                                  </p:stCondLst>
                                  <p:childTnLst>
                                    <p:animEffect transition="out" filter="fade">
                                      <p:cBhvr>
                                        <p:cTn id="56" dur="2000"/>
                                        <p:tgtEl>
                                          <p:spTgt spid="12"/>
                                        </p:tgtEl>
                                      </p:cBhvr>
                                    </p:animEffect>
                                    <p:set>
                                      <p:cBhvr>
                                        <p:cTn id="57" dur="1" fill="hold">
                                          <p:stCondLst>
                                            <p:cond delay="1999"/>
                                          </p:stCondLst>
                                        </p:cTn>
                                        <p:tgtEl>
                                          <p:spTgt spid="12"/>
                                        </p:tgtEl>
                                        <p:attrNameLst>
                                          <p:attrName>style.visibility</p:attrName>
                                        </p:attrNameLst>
                                      </p:cBhvr>
                                      <p:to>
                                        <p:strVal val="hidden"/>
                                      </p:to>
                                    </p:set>
                                  </p:childTnLst>
                                </p:cTn>
                              </p:par>
                            </p:childTnLst>
                          </p:cTn>
                        </p:par>
                      </p:childTnLst>
                    </p:cTn>
                  </p:par>
                  <p:par>
                    <p:cTn id="58" fill="hold">
                      <p:stCondLst>
                        <p:cond delay="indefinite"/>
                      </p:stCondLst>
                      <p:childTnLst>
                        <p:par>
                          <p:cTn id="59" fill="hold">
                            <p:stCondLst>
                              <p:cond delay="0"/>
                            </p:stCondLst>
                            <p:childTnLst>
                              <p:par>
                                <p:cTn id="60" presetID="23" presetClass="exit" presetSubtype="32" fill="hold" nodeType="clickEffect">
                                  <p:stCondLst>
                                    <p:cond delay="0"/>
                                  </p:stCondLst>
                                  <p:childTnLst>
                                    <p:anim calcmode="lin" valueType="num">
                                      <p:cBhvr>
                                        <p:cTn id="61" dur="500"/>
                                        <p:tgtEl>
                                          <p:spTgt spid="7"/>
                                        </p:tgtEl>
                                        <p:attrNameLst>
                                          <p:attrName>ppt_w</p:attrName>
                                        </p:attrNameLst>
                                      </p:cBhvr>
                                      <p:tavLst>
                                        <p:tav tm="0">
                                          <p:val>
                                            <p:strVal val="ppt_w"/>
                                          </p:val>
                                        </p:tav>
                                        <p:tav tm="100000">
                                          <p:val>
                                            <p:fltVal val="0"/>
                                          </p:val>
                                        </p:tav>
                                      </p:tavLst>
                                    </p:anim>
                                    <p:anim calcmode="lin" valueType="num">
                                      <p:cBhvr>
                                        <p:cTn id="62" dur="500"/>
                                        <p:tgtEl>
                                          <p:spTgt spid="7"/>
                                        </p:tgtEl>
                                        <p:attrNameLst>
                                          <p:attrName>ppt_h</p:attrName>
                                        </p:attrNameLst>
                                      </p:cBhvr>
                                      <p:tavLst>
                                        <p:tav tm="0">
                                          <p:val>
                                            <p:strVal val="ppt_h"/>
                                          </p:val>
                                        </p:tav>
                                        <p:tav tm="100000">
                                          <p:val>
                                            <p:fltVal val="0"/>
                                          </p:val>
                                        </p:tav>
                                      </p:tavLst>
                                    </p:anim>
                                    <p:set>
                                      <p:cBhvr>
                                        <p:cTn id="63" dur="1" fill="hold">
                                          <p:stCondLst>
                                            <p:cond delay="499"/>
                                          </p:stCondLst>
                                        </p:cTn>
                                        <p:tgtEl>
                                          <p:spTgt spid="7"/>
                                        </p:tgtEl>
                                        <p:attrNameLst>
                                          <p:attrName>style.visibility</p:attrName>
                                        </p:attrNameLst>
                                      </p:cBhvr>
                                      <p:to>
                                        <p:strVal val="hidden"/>
                                      </p:to>
                                    </p:set>
                                  </p:childTnLst>
                                </p:cTn>
                              </p:par>
                            </p:childTnLst>
                          </p:cTn>
                        </p:par>
                      </p:childTnLst>
                    </p:cTn>
                  </p:par>
                  <p:par>
                    <p:cTn id="64" fill="hold">
                      <p:stCondLst>
                        <p:cond delay="indefinite"/>
                      </p:stCondLst>
                      <p:childTnLst>
                        <p:par>
                          <p:cTn id="65" fill="hold">
                            <p:stCondLst>
                              <p:cond delay="0"/>
                            </p:stCondLst>
                            <p:childTnLst>
                              <p:par>
                                <p:cTn id="66" presetID="1" presetClass="entr" presetSubtype="0" fill="hold" grpId="0" nodeType="clickEffect">
                                  <p:stCondLst>
                                    <p:cond delay="0"/>
                                  </p:stCondLst>
                                  <p:childTnLst>
                                    <p:set>
                                      <p:cBhvr>
                                        <p:cTn id="67" dur="1" fill="hold">
                                          <p:stCondLst>
                                            <p:cond delay="0"/>
                                          </p:stCondLst>
                                        </p:cTn>
                                        <p:tgtEl>
                                          <p:spTgt spid="14"/>
                                        </p:tgtEl>
                                        <p:attrNameLst>
                                          <p:attrName>style.visibility</p:attrName>
                                        </p:attrNameLst>
                                      </p:cBhvr>
                                      <p:to>
                                        <p:strVal val="visible"/>
                                      </p:to>
                                    </p:set>
                                  </p:childTnLst>
                                </p:cTn>
                              </p:par>
                            </p:childTnLst>
                          </p:cTn>
                        </p:par>
                      </p:childTnLst>
                    </p:cTn>
                  </p:par>
                  <p:par>
                    <p:cTn id="68" fill="hold">
                      <p:stCondLst>
                        <p:cond delay="indefinite"/>
                      </p:stCondLst>
                      <p:childTnLst>
                        <p:par>
                          <p:cTn id="69" fill="hold">
                            <p:stCondLst>
                              <p:cond delay="0"/>
                            </p:stCondLst>
                            <p:childTnLst>
                              <p:par>
                                <p:cTn id="70" presetID="2" presetClass="entr" presetSubtype="4" accel="50000" decel="50000" fill="hold" nodeType="clickEffect">
                                  <p:stCondLst>
                                    <p:cond delay="0"/>
                                  </p:stCondLst>
                                  <p:childTnLst>
                                    <p:set>
                                      <p:cBhvr>
                                        <p:cTn id="71" dur="1" fill="hold">
                                          <p:stCondLst>
                                            <p:cond delay="0"/>
                                          </p:stCondLst>
                                        </p:cTn>
                                        <p:tgtEl>
                                          <p:spTgt spid="13"/>
                                        </p:tgtEl>
                                        <p:attrNameLst>
                                          <p:attrName>style.visibility</p:attrName>
                                        </p:attrNameLst>
                                      </p:cBhvr>
                                      <p:to>
                                        <p:strVal val="visible"/>
                                      </p:to>
                                    </p:set>
                                    <p:anim calcmode="lin" valueType="num">
                                      <p:cBhvr additive="base">
                                        <p:cTn id="72" dur="500" fill="hold"/>
                                        <p:tgtEl>
                                          <p:spTgt spid="13"/>
                                        </p:tgtEl>
                                        <p:attrNameLst>
                                          <p:attrName>ppt_x</p:attrName>
                                        </p:attrNameLst>
                                      </p:cBhvr>
                                      <p:tavLst>
                                        <p:tav tm="0">
                                          <p:val>
                                            <p:strVal val="#ppt_x"/>
                                          </p:val>
                                        </p:tav>
                                        <p:tav tm="100000">
                                          <p:val>
                                            <p:strVal val="#ppt_x"/>
                                          </p:val>
                                        </p:tav>
                                      </p:tavLst>
                                    </p:anim>
                                    <p:anim calcmode="lin" valueType="num">
                                      <p:cBhvr additive="base">
                                        <p:cTn id="73"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74" fill="hold">
                      <p:stCondLst>
                        <p:cond delay="indefinite"/>
                      </p:stCondLst>
                      <p:childTnLst>
                        <p:par>
                          <p:cTn id="75" fill="hold">
                            <p:stCondLst>
                              <p:cond delay="0"/>
                            </p:stCondLst>
                            <p:childTnLst>
                              <p:par>
                                <p:cTn id="76" presetID="1" presetClass="exit" presetSubtype="0" fill="hold" grpId="1" nodeType="clickEffect">
                                  <p:stCondLst>
                                    <p:cond delay="0"/>
                                  </p:stCondLst>
                                  <p:childTnLst>
                                    <p:set>
                                      <p:cBhvr>
                                        <p:cTn id="77" dur="1" fill="hold">
                                          <p:stCondLst>
                                            <p:cond delay="0"/>
                                          </p:stCondLst>
                                        </p:cTn>
                                        <p:tgtEl>
                                          <p:spTgt spid="14"/>
                                        </p:tgtEl>
                                        <p:attrNameLst>
                                          <p:attrName>style.visibility</p:attrName>
                                        </p:attrNameLst>
                                      </p:cBhvr>
                                      <p:to>
                                        <p:strVal val="hidden"/>
                                      </p:to>
                                    </p:set>
                                  </p:childTnLst>
                                </p:cTn>
                              </p:par>
                            </p:childTnLst>
                          </p:cTn>
                        </p:par>
                      </p:childTnLst>
                    </p:cTn>
                  </p:par>
                  <p:par>
                    <p:cTn id="78" fill="hold">
                      <p:stCondLst>
                        <p:cond delay="indefinite"/>
                      </p:stCondLst>
                      <p:childTnLst>
                        <p:par>
                          <p:cTn id="79" fill="hold">
                            <p:stCondLst>
                              <p:cond delay="0"/>
                            </p:stCondLst>
                            <p:childTnLst>
                              <p:par>
                                <p:cTn id="80" presetID="23" presetClass="exit" presetSubtype="32" fill="hold" nodeType="clickEffect">
                                  <p:stCondLst>
                                    <p:cond delay="0"/>
                                  </p:stCondLst>
                                  <p:childTnLst>
                                    <p:anim calcmode="lin" valueType="num">
                                      <p:cBhvr>
                                        <p:cTn id="81" dur="500"/>
                                        <p:tgtEl>
                                          <p:spTgt spid="13"/>
                                        </p:tgtEl>
                                        <p:attrNameLst>
                                          <p:attrName>ppt_w</p:attrName>
                                        </p:attrNameLst>
                                      </p:cBhvr>
                                      <p:tavLst>
                                        <p:tav tm="0">
                                          <p:val>
                                            <p:strVal val="ppt_w"/>
                                          </p:val>
                                        </p:tav>
                                        <p:tav tm="100000">
                                          <p:val>
                                            <p:fltVal val="0"/>
                                          </p:val>
                                        </p:tav>
                                      </p:tavLst>
                                    </p:anim>
                                    <p:anim calcmode="lin" valueType="num">
                                      <p:cBhvr>
                                        <p:cTn id="82" dur="500"/>
                                        <p:tgtEl>
                                          <p:spTgt spid="13"/>
                                        </p:tgtEl>
                                        <p:attrNameLst>
                                          <p:attrName>ppt_h</p:attrName>
                                        </p:attrNameLst>
                                      </p:cBhvr>
                                      <p:tavLst>
                                        <p:tav tm="0">
                                          <p:val>
                                            <p:strVal val="ppt_h"/>
                                          </p:val>
                                        </p:tav>
                                        <p:tav tm="100000">
                                          <p:val>
                                            <p:fltVal val="0"/>
                                          </p:val>
                                        </p:tav>
                                      </p:tavLst>
                                    </p:anim>
                                    <p:set>
                                      <p:cBhvr>
                                        <p:cTn id="83" dur="1" fill="hold">
                                          <p:stCondLst>
                                            <p:cond delay="499"/>
                                          </p:stCondLst>
                                        </p:cTn>
                                        <p:tgtEl>
                                          <p:spTgt spid="1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0" grpId="1" animBg="1"/>
      <p:bldP spid="11" grpId="0" animBg="1"/>
      <p:bldP spid="11" grpId="1" animBg="1"/>
      <p:bldP spid="12" grpId="0" animBg="1"/>
      <p:bldP spid="12" grpId="1" animBg="1"/>
      <p:bldP spid="14" grpId="0" animBg="1"/>
      <p:bldP spid="14" grpId="1" animBg="1"/>
    </p:bldLst>
  </p:timing>
</p:sld>
</file>

<file path=ppt/slides/slide4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MCL </a:t>
            </a:r>
            <a:br>
              <a:rPr lang="en-US" dirty="0" smtClean="0"/>
            </a:br>
            <a:r>
              <a:rPr lang="en-US" dirty="0" smtClean="0"/>
              <a:t>Treatment </a:t>
            </a:r>
            <a:endParaRPr lang="en-US" dirty="0"/>
          </a:p>
        </p:txBody>
      </p:sp>
      <p:sp>
        <p:nvSpPr>
          <p:cNvPr id="3" name="Content Placeholder 2"/>
          <p:cNvSpPr>
            <a:spLocks noGrp="1"/>
          </p:cNvSpPr>
          <p:nvPr>
            <p:ph idx="1"/>
          </p:nvPr>
        </p:nvSpPr>
        <p:spPr>
          <a:xfrm>
            <a:off x="457200" y="1600200"/>
            <a:ext cx="8229600" cy="5638800"/>
          </a:xfrm>
        </p:spPr>
        <p:txBody>
          <a:bodyPr>
            <a:normAutofit fontScale="77500" lnSpcReduction="20000"/>
          </a:bodyPr>
          <a:lstStyle/>
          <a:p>
            <a:r>
              <a:rPr lang="en-US" dirty="0" smtClean="0"/>
              <a:t>Conservative Rx</a:t>
            </a:r>
          </a:p>
          <a:p>
            <a:pPr lvl="1"/>
            <a:r>
              <a:rPr lang="en-US" dirty="0" smtClean="0"/>
              <a:t>Is the mainstay of treatment for the isolated MCL injuries</a:t>
            </a:r>
          </a:p>
          <a:p>
            <a:pPr lvl="1"/>
            <a:r>
              <a:rPr dirty="0" smtClean="0"/>
              <a:t>Indications </a:t>
            </a:r>
            <a:r>
              <a:rPr lang="en-US" dirty="0" smtClean="0"/>
              <a:t>:</a:t>
            </a:r>
          </a:p>
          <a:p>
            <a:pPr lvl="2"/>
            <a:r>
              <a:rPr dirty="0" smtClean="0"/>
              <a:t>All isolated grade I and II injuries</a:t>
            </a:r>
            <a:endParaRPr lang="en-US" dirty="0" smtClean="0"/>
          </a:p>
          <a:p>
            <a:pPr lvl="2"/>
            <a:r>
              <a:rPr dirty="0" smtClean="0"/>
              <a:t>Grade III injuries that are stable in extension without associated cruciate injury</a:t>
            </a:r>
            <a:endParaRPr lang="en-US" dirty="0" smtClean="0"/>
          </a:p>
          <a:p>
            <a:pPr lvl="1"/>
            <a:r>
              <a:rPr dirty="0" smtClean="0"/>
              <a:t>Crutches, ice, compression, elevation, and anti-inflammatory/pain medication</a:t>
            </a:r>
            <a:endParaRPr lang="en-US" dirty="0" smtClean="0"/>
          </a:p>
          <a:p>
            <a:pPr lvl="1"/>
            <a:r>
              <a:rPr dirty="0" smtClean="0"/>
              <a:t>No brace is usually required for grade I injuries; crutches can be used as necessary. A knee immobilizer (comfort) or hinged brace (for walking) is recommended for grade II and grade III injuries.</a:t>
            </a:r>
            <a:endParaRPr lang="en-US" dirty="0" smtClean="0"/>
          </a:p>
          <a:p>
            <a:pPr lvl="1"/>
            <a:r>
              <a:rPr dirty="0" smtClean="0"/>
              <a:t>Timing of return to sports is directly related to the degree of injury: Grade I injuries, 5 to 7 days; grade II injuries, 2 to 4 weeks; grade III injuries, 4 to 8 weeks.</a:t>
            </a:r>
            <a:endParaRPr lang="en-US" dirty="0" smtClean="0"/>
          </a:p>
          <a:p>
            <a:r>
              <a:rPr lang="en-US" dirty="0" smtClean="0"/>
              <a:t>Surgical Rx: if failed Rx+ grade III+ associated with other ligaments injury</a:t>
            </a:r>
          </a:p>
          <a:p>
            <a:pPr>
              <a:buNone/>
            </a:pPr>
            <a:r>
              <a:rPr lang="en-US" dirty="0" smtClean="0"/>
              <a:t>		</a:t>
            </a:r>
            <a:endParaRPr lang="en-US" dirty="0"/>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LCL</a:t>
            </a:r>
            <a:endParaRPr lang="en-US" dirty="0"/>
          </a:p>
        </p:txBody>
      </p:sp>
      <p:sp>
        <p:nvSpPr>
          <p:cNvPr id="3" name="Content Placeholder 2"/>
          <p:cNvSpPr>
            <a:spLocks noGrp="1"/>
          </p:cNvSpPr>
          <p:nvPr>
            <p:ph idx="1"/>
          </p:nvPr>
        </p:nvSpPr>
        <p:spPr/>
        <p:txBody>
          <a:bodyPr>
            <a:normAutofit lnSpcReduction="10000"/>
          </a:bodyPr>
          <a:lstStyle/>
          <a:p>
            <a:r>
              <a:rPr dirty="0" smtClean="0"/>
              <a:t>The LCL is the primary restraint to varus stress at 5° and 25° of knee flexion</a:t>
            </a:r>
            <a:r>
              <a:rPr lang="en-US" dirty="0" smtClean="0"/>
              <a:t>.</a:t>
            </a:r>
          </a:p>
          <a:p>
            <a:r>
              <a:rPr lang="en-US" dirty="0" smtClean="0"/>
              <a:t>Less commonly injuries than MCL</a:t>
            </a:r>
          </a:p>
          <a:p>
            <a:r>
              <a:rPr dirty="0" smtClean="0"/>
              <a:t>Injuries to the lateral ligament of the knee most frequently result from motor vehicle accidents and athletic injuries.</a:t>
            </a:r>
            <a:endParaRPr lang="en-US" dirty="0" smtClean="0"/>
          </a:p>
          <a:p>
            <a:r>
              <a:rPr lang="en-US" dirty="0" smtClean="0"/>
              <a:t>Rx: </a:t>
            </a:r>
          </a:p>
          <a:p>
            <a:pPr lvl="1"/>
            <a:r>
              <a:rPr lang="en-US" dirty="0" smtClean="0"/>
              <a:t>Isolated injury: non operative</a:t>
            </a:r>
          </a:p>
          <a:p>
            <a:pPr lvl="1"/>
            <a:r>
              <a:rPr lang="en-US" dirty="0" smtClean="0"/>
              <a:t>Combined injury: surgical </a:t>
            </a:r>
            <a:endParaRPr lang="en-US" dirty="0"/>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PCL</a:t>
            </a:r>
            <a:endParaRPr lang="en-US" dirty="0"/>
          </a:p>
        </p:txBody>
      </p:sp>
      <p:sp>
        <p:nvSpPr>
          <p:cNvPr id="3" name="Content Placeholder 2"/>
          <p:cNvSpPr>
            <a:spLocks noGrp="1"/>
          </p:cNvSpPr>
          <p:nvPr>
            <p:ph idx="1"/>
          </p:nvPr>
        </p:nvSpPr>
        <p:spPr/>
        <p:txBody>
          <a:bodyPr/>
          <a:lstStyle/>
          <a:p>
            <a:endParaRPr lang="en-US" dirty="0"/>
          </a:p>
        </p:txBody>
      </p:sp>
      <p:pic>
        <p:nvPicPr>
          <p:cNvPr id="4" name="Picture 3"/>
          <p:cNvPicPr>
            <a:picLocks noChangeAspect="1"/>
          </p:cNvPicPr>
          <p:nvPr/>
        </p:nvPicPr>
        <p:blipFill>
          <a:blip r:embed="rId2"/>
          <a:stretch>
            <a:fillRect/>
          </a:stretch>
        </p:blipFill>
        <p:spPr>
          <a:xfrm>
            <a:off x="3162300" y="1987549"/>
            <a:ext cx="4047454" cy="4138613"/>
          </a:xfrm>
          <a:prstGeom prst="rect">
            <a:avLst/>
          </a:prstGeom>
        </p:spPr>
      </p:pic>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PCL</a:t>
            </a:r>
            <a:endParaRPr lang="en-US" dirty="0"/>
          </a:p>
        </p:txBody>
      </p:sp>
      <p:sp>
        <p:nvSpPr>
          <p:cNvPr id="3" name="Content Placeholder 2"/>
          <p:cNvSpPr>
            <a:spLocks noGrp="1"/>
          </p:cNvSpPr>
          <p:nvPr>
            <p:ph sz="half" idx="1"/>
          </p:nvPr>
        </p:nvSpPr>
        <p:spPr/>
        <p:txBody>
          <a:bodyPr>
            <a:normAutofit fontScale="62500" lnSpcReduction="20000"/>
          </a:bodyPr>
          <a:lstStyle/>
          <a:p>
            <a:r>
              <a:rPr dirty="0" smtClean="0"/>
              <a:t>The PCL is the primary restraint to posterior tibial translation in the intact knee.</a:t>
            </a:r>
            <a:endParaRPr lang="en-US" dirty="0" smtClean="0"/>
          </a:p>
          <a:p>
            <a:r>
              <a:rPr lang="en-US" dirty="0" smtClean="0"/>
              <a:t>Mechanism of injury</a:t>
            </a:r>
          </a:p>
          <a:p>
            <a:pPr lvl="1"/>
            <a:r>
              <a:rPr dirty="0" smtClean="0"/>
              <a:t>A </a:t>
            </a:r>
            <a:r>
              <a:rPr dirty="0" smtClean="0"/>
              <a:t>direct blow to the proximal aspect of the tibia is the most common cause of PCL injury.</a:t>
            </a:r>
            <a:endParaRPr lang="en-US" dirty="0" smtClean="0"/>
          </a:p>
          <a:p>
            <a:pPr lvl="1"/>
            <a:r>
              <a:rPr lang="en-US" dirty="0" smtClean="0"/>
              <a:t>Dashboard </a:t>
            </a:r>
            <a:r>
              <a:rPr lang="en-US" dirty="0" smtClean="0"/>
              <a:t>injury</a:t>
            </a:r>
          </a:p>
          <a:p>
            <a:pPr lvl="1"/>
            <a:r>
              <a:rPr lang="en-US" dirty="0" smtClean="0"/>
              <a:t>I</a:t>
            </a:r>
            <a:r>
              <a:rPr dirty="0" smtClean="0"/>
              <a:t>n </a:t>
            </a:r>
            <a:r>
              <a:rPr dirty="0" smtClean="0"/>
              <a:t>athletes</a:t>
            </a:r>
            <a:r>
              <a:rPr dirty="0" smtClean="0"/>
              <a:t> </a:t>
            </a:r>
            <a:r>
              <a:rPr lang="en-US" dirty="0" smtClean="0"/>
              <a:t>&gt;</a:t>
            </a:r>
            <a:r>
              <a:rPr dirty="0" smtClean="0"/>
              <a:t>a </a:t>
            </a:r>
            <a:r>
              <a:rPr dirty="0" smtClean="0"/>
              <a:t>fall onto the flexed knee with the foot in plantarflexion, which places a posterior forces on the tibia and leads to rupture of the PCL</a:t>
            </a:r>
            <a:r>
              <a:rPr dirty="0" smtClean="0"/>
              <a:t>.</a:t>
            </a:r>
            <a:endParaRPr lang="en-US" dirty="0" smtClean="0"/>
          </a:p>
          <a:p>
            <a:r>
              <a:rPr dirty="0" smtClean="0"/>
              <a:t>PCL insuffiency significantly increased the risk of developing medial femoral condyle and patellar cartilage degeneration over time. </a:t>
            </a:r>
            <a:endParaRPr lang="en-US" dirty="0" smtClean="0"/>
          </a:p>
          <a:p>
            <a:r>
              <a:rPr lang="en-US" dirty="0" smtClean="0"/>
              <a:t>Rx</a:t>
            </a:r>
          </a:p>
          <a:p>
            <a:pPr lvl="2"/>
            <a:r>
              <a:rPr lang="en-US" dirty="0" smtClean="0"/>
              <a:t>Non operative</a:t>
            </a:r>
          </a:p>
          <a:p>
            <a:pPr lvl="2"/>
            <a:r>
              <a:rPr lang="en-US" dirty="0" smtClean="0"/>
              <a:t>Surgical if </a:t>
            </a:r>
            <a:r>
              <a:rPr lang="en-US" dirty="0" smtClean="0"/>
              <a:t>combined </a:t>
            </a:r>
            <a:r>
              <a:rPr lang="en-US" dirty="0" err="1" smtClean="0"/>
              <a:t>ligamnet</a:t>
            </a:r>
            <a:r>
              <a:rPr lang="en-US" dirty="0" smtClean="0"/>
              <a:t> </a:t>
            </a:r>
            <a:r>
              <a:rPr lang="en-US" dirty="0" smtClean="0"/>
              <a:t>injury</a:t>
            </a:r>
            <a:endParaRPr lang="en-US" dirty="0"/>
          </a:p>
        </p:txBody>
      </p:sp>
      <p:sp>
        <p:nvSpPr>
          <p:cNvPr id="4" name="Content Placeholder 3"/>
          <p:cNvSpPr>
            <a:spLocks noGrp="1"/>
          </p:cNvSpPr>
          <p:nvPr>
            <p:ph sz="half" idx="2"/>
          </p:nvPr>
        </p:nvSpPr>
        <p:spPr/>
        <p:txBody>
          <a:bodyPr>
            <a:normAutofit fontScale="62500" lnSpcReduction="20000"/>
          </a:bodyPr>
          <a:lstStyle/>
          <a:p>
            <a:endParaRPr lang="en-US" dirty="0"/>
          </a:p>
        </p:txBody>
      </p:sp>
      <p:pic>
        <p:nvPicPr>
          <p:cNvPr id="5" name="Picture 4"/>
          <p:cNvPicPr>
            <a:picLocks noChangeAspect="1"/>
          </p:cNvPicPr>
          <p:nvPr/>
        </p:nvPicPr>
        <p:blipFill>
          <a:blip r:embed="rId2"/>
          <a:stretch>
            <a:fillRect/>
          </a:stretch>
        </p:blipFill>
        <p:spPr>
          <a:xfrm>
            <a:off x="5207000" y="2438400"/>
            <a:ext cx="3479800" cy="2336800"/>
          </a:xfrm>
          <a:prstGeom prst="rect">
            <a:avLst/>
          </a:prstGeom>
        </p:spPr>
      </p:pic>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b="1" dirty="0" smtClean="0"/>
              <a:t>Knee dislocation </a:t>
            </a:r>
            <a:endParaRPr lang="en-US" b="1" dirty="0"/>
          </a:p>
        </p:txBody>
      </p:sp>
      <p:sp>
        <p:nvSpPr>
          <p:cNvPr id="7" name="Content Placeholder 6"/>
          <p:cNvSpPr>
            <a:spLocks noGrp="1"/>
          </p:cNvSpPr>
          <p:nvPr>
            <p:ph idx="1"/>
          </p:nvPr>
        </p:nvSpPr>
        <p:spPr/>
        <p:txBody>
          <a:bodyPr/>
          <a:lstStyle/>
          <a:p>
            <a:endParaRPr lang="en-US"/>
          </a:p>
        </p:txBody>
      </p:sp>
      <p:pic>
        <p:nvPicPr>
          <p:cNvPr id="5" name="Picture 4"/>
          <p:cNvPicPr>
            <a:picLocks noChangeAspect="1"/>
          </p:cNvPicPr>
          <p:nvPr/>
        </p:nvPicPr>
        <p:blipFill>
          <a:blip r:embed="rId2"/>
          <a:stretch>
            <a:fillRect/>
          </a:stretch>
        </p:blipFill>
        <p:spPr>
          <a:xfrm>
            <a:off x="2362200" y="1600200"/>
            <a:ext cx="4819650" cy="5061733"/>
          </a:xfrm>
          <a:prstGeom prst="rect">
            <a:avLst/>
          </a:prstGeom>
        </p:spPr>
      </p:pic>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dirty="0" smtClean="0"/>
              <a:t>Multiligament Knee Injuries</a:t>
            </a:r>
            <a:r>
              <a:rPr lang="en-US" dirty="0" smtClean="0"/>
              <a:t/>
            </a:r>
            <a:br>
              <a:rPr lang="en-US" dirty="0" smtClean="0"/>
            </a:br>
            <a:r>
              <a:rPr lang="en-US" dirty="0" smtClean="0"/>
              <a:t>Knee dislocation </a:t>
            </a:r>
            <a:endParaRPr lang="en-US" dirty="0"/>
          </a:p>
        </p:txBody>
      </p:sp>
      <p:sp>
        <p:nvSpPr>
          <p:cNvPr id="5" name="Content Placeholder 4"/>
          <p:cNvSpPr>
            <a:spLocks noGrp="1"/>
          </p:cNvSpPr>
          <p:nvPr>
            <p:ph idx="1"/>
          </p:nvPr>
        </p:nvSpPr>
        <p:spPr/>
        <p:txBody>
          <a:bodyPr>
            <a:normAutofit fontScale="77500" lnSpcReduction="20000"/>
          </a:bodyPr>
          <a:lstStyle/>
          <a:p>
            <a:r>
              <a:rPr dirty="0" smtClean="0"/>
              <a:t>Multiligament knee injuries are usually caused by high-energy trauma and are often considered knee dislocations.</a:t>
            </a:r>
          </a:p>
          <a:p>
            <a:r>
              <a:rPr dirty="0" smtClean="0"/>
              <a:t>Less frequently, low-energy trauma or ultra-low-velocity trauma in obese patients can also result in this injury pattern.</a:t>
            </a:r>
          </a:p>
          <a:p>
            <a:r>
              <a:rPr dirty="0" smtClean="0"/>
              <a:t>A bicruciate</a:t>
            </a:r>
            <a:r>
              <a:rPr lang="en-US" dirty="0" smtClean="0"/>
              <a:t> (ACL+PCL)</a:t>
            </a:r>
            <a:r>
              <a:rPr dirty="0" smtClean="0"/>
              <a:t> injury or a multiligament knee injury involving three or more ligaments should be considered a spontaneously reduced knee dislocation.</a:t>
            </a:r>
          </a:p>
          <a:p>
            <a:r>
              <a:rPr dirty="0" smtClean="0"/>
              <a:t>A knee dislocation should be considered a limb-threatening injury, and careful monitoring of vascular status after the injury is imperative.</a:t>
            </a:r>
            <a:endParaRPr lang="en-US" dirty="0" smtClean="0"/>
          </a:p>
          <a:p>
            <a:r>
              <a:rPr dirty="0" smtClean="0"/>
              <a:t>Popliteal artery (estimated at 32%) or peroneal nerve injury (20% to 40%) also can occur.</a:t>
            </a:r>
          </a:p>
          <a:p>
            <a:endParaRPr lang="en-US" dirty="0"/>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a:xfrm>
            <a:off x="457200" y="1143000"/>
            <a:ext cx="8229600" cy="4983163"/>
          </a:xfrm>
        </p:spPr>
        <p:txBody>
          <a:bodyPr>
            <a:normAutofit fontScale="70000" lnSpcReduction="20000"/>
          </a:bodyPr>
          <a:lstStyle/>
          <a:p>
            <a:r>
              <a:rPr dirty="0" smtClean="0"/>
              <a:t>Vascular examination is critical in an acutely dislocated knee.</a:t>
            </a:r>
          </a:p>
          <a:p>
            <a:pPr lvl="1"/>
            <a:r>
              <a:rPr dirty="0" smtClean="0"/>
              <a:t>Pulse and ankle-brachial index (ABI) should be carefully assessed. An ABI of less than 0.90, and most certainly less than 0.80, should be considered abnormal.</a:t>
            </a:r>
          </a:p>
          <a:p>
            <a:pPr lvl="1"/>
            <a:r>
              <a:rPr dirty="0" smtClean="0"/>
              <a:t>If there is any concern about an abnormal vascular examination, there should be a low threshold for ordering an angiogram.</a:t>
            </a:r>
          </a:p>
          <a:p>
            <a:pPr lvl="1"/>
            <a:r>
              <a:rPr dirty="0" smtClean="0"/>
              <a:t>If pulses are still abnormal or absent following reduction of the dislocation, immediate vascular surgery consultation with intraoperative exploration should be the next step in management.</a:t>
            </a:r>
          </a:p>
          <a:p>
            <a:pPr lvl="1"/>
            <a:r>
              <a:rPr dirty="0" smtClean="0"/>
              <a:t>A vascular injury in a knee dislocation</a:t>
            </a:r>
            <a:r>
              <a:rPr lang="en-US" dirty="0" smtClean="0"/>
              <a:t> </a:t>
            </a:r>
            <a:r>
              <a:rPr dirty="0" smtClean="0"/>
              <a:t>is a limb-threatening injury and needs to be corrected within 6 to 8 hours. If not corrected, amputation may be required.</a:t>
            </a:r>
          </a:p>
          <a:p>
            <a:r>
              <a:rPr dirty="0" smtClean="0"/>
              <a:t>Neurologic examination is also critical, as peroneal nerve injury can occur with multiligament injuries, particularly in concomitant lateral/posterolateral corner injuries.</a:t>
            </a:r>
            <a:endParaRPr dirty="0"/>
          </a:p>
        </p:txBody>
      </p:sp>
      <p:pic>
        <p:nvPicPr>
          <p:cNvPr id="4" name="Picture 3"/>
          <p:cNvPicPr>
            <a:picLocks noChangeAspect="1"/>
          </p:cNvPicPr>
          <p:nvPr/>
        </p:nvPicPr>
        <p:blipFill>
          <a:blip r:embed="rId2"/>
          <a:stretch>
            <a:fillRect/>
          </a:stretch>
        </p:blipFill>
        <p:spPr>
          <a:xfrm>
            <a:off x="838200" y="1524000"/>
            <a:ext cx="4076700" cy="4659086"/>
          </a:xfrm>
          <a:prstGeom prst="rect">
            <a:avLst/>
          </a:prstGeom>
        </p:spPr>
      </p:pic>
      <p:pic>
        <p:nvPicPr>
          <p:cNvPr id="5" name="Picture 4"/>
          <p:cNvPicPr>
            <a:picLocks noChangeAspect="1"/>
          </p:cNvPicPr>
          <p:nvPr/>
        </p:nvPicPr>
        <p:blipFill>
          <a:blip r:embed="rId3"/>
          <a:stretch>
            <a:fillRect/>
          </a:stretch>
        </p:blipFill>
        <p:spPr>
          <a:xfrm>
            <a:off x="5029200" y="1143000"/>
            <a:ext cx="3657600" cy="542676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5"/>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NEED EMERGENT REDUCTION </a:t>
            </a:r>
            <a:endParaRPr lang="en-US" b="1" dirty="0"/>
          </a:p>
        </p:txBody>
      </p:sp>
      <p:sp>
        <p:nvSpPr>
          <p:cNvPr id="3" name="Content Placeholder 2"/>
          <p:cNvSpPr>
            <a:spLocks noGrp="1"/>
          </p:cNvSpPr>
          <p:nvPr>
            <p:ph idx="1"/>
          </p:nvPr>
        </p:nvSpPr>
        <p:spPr/>
        <p:txBody>
          <a:bodyPr/>
          <a:lstStyle/>
          <a:p>
            <a:r>
              <a:rPr dirty="0" smtClean="0"/>
              <a:t>emergent closed reduction and splinting or bracing should be performed immediately. Postreduction radiographs should be taken to confirm knee reduction.</a:t>
            </a:r>
            <a:endParaRPr lang="en-US" dirty="0"/>
          </a:p>
        </p:txBody>
      </p:sp>
      <p:pic>
        <p:nvPicPr>
          <p:cNvPr id="4" name="Picture 3"/>
          <p:cNvPicPr>
            <a:picLocks noChangeAspect="1"/>
          </p:cNvPicPr>
          <p:nvPr/>
        </p:nvPicPr>
        <p:blipFill>
          <a:blip r:embed="rId2"/>
          <a:stretch>
            <a:fillRect/>
          </a:stretch>
        </p:blipFill>
        <p:spPr>
          <a:xfrm>
            <a:off x="0" y="2406650"/>
            <a:ext cx="4864169" cy="3308350"/>
          </a:xfrm>
          <a:prstGeom prst="rect">
            <a:avLst/>
          </a:prstGeom>
        </p:spPr>
      </p:pic>
      <p:pic>
        <p:nvPicPr>
          <p:cNvPr id="5" name="Picture 4"/>
          <p:cNvPicPr>
            <a:picLocks noChangeAspect="1"/>
          </p:cNvPicPr>
          <p:nvPr/>
        </p:nvPicPr>
        <p:blipFill>
          <a:blip r:embed="rId3"/>
          <a:stretch>
            <a:fillRect/>
          </a:stretch>
        </p:blipFill>
        <p:spPr>
          <a:xfrm>
            <a:off x="4800601" y="2406650"/>
            <a:ext cx="4343400" cy="330835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 presetClass="entr" presetSubtype="4" accel="50000" decel="50000" fill="hold" nodeType="click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ppt_x"/>
                                          </p:val>
                                        </p:tav>
                                        <p:tav tm="100000">
                                          <p:val>
                                            <p:strVal val="#ppt_x"/>
                                          </p:val>
                                        </p:tav>
                                      </p:tavLst>
                                    </p:anim>
                                    <p:anim calcmode="lin" valueType="num">
                                      <p:cBhvr additive="base">
                                        <p:cTn id="12"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37" presetClass="entr" presetSubtype="0" fill="hold"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1000"/>
                                        <p:tgtEl>
                                          <p:spTgt spid="5"/>
                                        </p:tgtEl>
                                      </p:cBhvr>
                                    </p:animEffect>
                                    <p:anim calcmode="lin" valueType="num">
                                      <p:cBhvr>
                                        <p:cTn id="18" dur="1000" fill="hold"/>
                                        <p:tgtEl>
                                          <p:spTgt spid="5"/>
                                        </p:tgtEl>
                                        <p:attrNameLst>
                                          <p:attrName>ppt_x</p:attrName>
                                        </p:attrNameLst>
                                      </p:cBhvr>
                                      <p:tavLst>
                                        <p:tav tm="0">
                                          <p:val>
                                            <p:strVal val="#ppt_x"/>
                                          </p:val>
                                        </p:tav>
                                        <p:tav tm="100000">
                                          <p:val>
                                            <p:strVal val="#ppt_x"/>
                                          </p:val>
                                        </p:tav>
                                      </p:tavLst>
                                    </p:anim>
                                    <p:anim calcmode="lin" valueType="num">
                                      <p:cBhvr>
                                        <p:cTn id="19" dur="900" decel="100000" fill="hold"/>
                                        <p:tgtEl>
                                          <p:spTgt spid="5"/>
                                        </p:tgtEl>
                                        <p:attrNameLst>
                                          <p:attrName>ppt_y</p:attrName>
                                        </p:attrNameLst>
                                      </p:cBhvr>
                                      <p:tavLst>
                                        <p:tav tm="0">
                                          <p:val>
                                            <p:strVal val="#ppt_y+1"/>
                                          </p:val>
                                        </p:tav>
                                        <p:tav tm="100000">
                                          <p:val>
                                            <p:strVal val="#ppt_y-.03"/>
                                          </p:val>
                                        </p:tav>
                                      </p:tavLst>
                                    </p:anim>
                                    <p:anim calcmode="lin" valueType="num">
                                      <p:cBhvr>
                                        <p:cTn id="20" dur="100" accel="100000" fill="hold">
                                          <p:stCondLst>
                                            <p:cond delay="900"/>
                                          </p:stCondLst>
                                        </p:cTn>
                                        <p:tgtEl>
                                          <p:spTgt spid="5"/>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a:stretch>
            <a:fillRect/>
          </a:stretch>
        </p:blipFill>
        <p:spPr>
          <a:xfrm>
            <a:off x="4191000" y="1600200"/>
            <a:ext cx="4953000" cy="3733800"/>
          </a:xfrm>
          <a:prstGeom prst="rect">
            <a:avLst/>
          </a:prstGeom>
        </p:spPr>
      </p:pic>
      <p:sp>
        <p:nvSpPr>
          <p:cNvPr id="2" name="Title 1"/>
          <p:cNvSpPr>
            <a:spLocks noGrp="1"/>
          </p:cNvSpPr>
          <p:nvPr>
            <p:ph type="title"/>
          </p:nvPr>
        </p:nvSpPr>
        <p:spPr/>
        <p:txBody>
          <a:bodyPr/>
          <a:lstStyle/>
          <a:p>
            <a:r>
              <a:rPr lang="en-US" dirty="0" smtClean="0"/>
              <a:t>Meniscus anatomy </a:t>
            </a:r>
            <a:endParaRPr lang="en-US" dirty="0"/>
          </a:p>
        </p:txBody>
      </p:sp>
      <p:sp>
        <p:nvSpPr>
          <p:cNvPr id="7" name="Content Placeholder 6"/>
          <p:cNvSpPr>
            <a:spLocks noGrp="1"/>
          </p:cNvSpPr>
          <p:nvPr>
            <p:ph sz="half" idx="1"/>
          </p:nvPr>
        </p:nvSpPr>
        <p:spPr/>
        <p:txBody>
          <a:bodyPr>
            <a:normAutofit fontScale="85000" lnSpcReduction="20000"/>
          </a:bodyPr>
          <a:lstStyle/>
          <a:p>
            <a:r>
              <a:rPr dirty="0" smtClean="0"/>
              <a:t>The menisci are crescent-shaped, with a triangular appearance on cross-section.</a:t>
            </a:r>
          </a:p>
          <a:p>
            <a:r>
              <a:rPr dirty="0" smtClean="0"/>
              <a:t>The lateral meniscus covers 84% of the condyle surface; it is 12 to 13 mm wide and 3 to 5 mm thick.</a:t>
            </a:r>
          </a:p>
          <a:p>
            <a:r>
              <a:rPr dirty="0" smtClean="0"/>
              <a:t>The medial meniscus is wider in diameter than the lateral meniscus; it covers 64% of the condyle surface and is 10 mm wide and 3 to 5 mm thick.</a:t>
            </a:r>
          </a:p>
          <a:p>
            <a:endParaRPr lang="en-US" dirty="0"/>
          </a:p>
        </p:txBody>
      </p:sp>
      <p:sp>
        <p:nvSpPr>
          <p:cNvPr id="8" name="Content Placeholder 7"/>
          <p:cNvSpPr>
            <a:spLocks noGrp="1"/>
          </p:cNvSpPr>
          <p:nvPr>
            <p:ph sz="half" idx="2"/>
          </p:nvPr>
        </p:nvSpPr>
        <p:spPr/>
        <p:txBody>
          <a:bodyPr>
            <a:normAutofit fontScale="85000" lnSpcReduction="20000"/>
          </a:bodyPr>
          <a:lstStyle/>
          <a:p>
            <a:endParaRPr lang="en-US" dirty="0"/>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Meniscus tear</a:t>
            </a:r>
            <a:endParaRPr lang="en-US" b="1" dirty="0"/>
          </a:p>
        </p:txBody>
      </p:sp>
      <p:sp>
        <p:nvSpPr>
          <p:cNvPr id="3" name="Content Placeholder 2"/>
          <p:cNvSpPr>
            <a:spLocks noGrp="1"/>
          </p:cNvSpPr>
          <p:nvPr>
            <p:ph idx="1"/>
          </p:nvPr>
        </p:nvSpPr>
        <p:spPr/>
        <p:txBody>
          <a:bodyPr>
            <a:normAutofit fontScale="85000" lnSpcReduction="20000"/>
          </a:bodyPr>
          <a:lstStyle/>
          <a:p>
            <a:r>
              <a:rPr dirty="0" smtClean="0"/>
              <a:t>Meniscus function</a:t>
            </a:r>
          </a:p>
          <a:p>
            <a:pPr lvl="1"/>
            <a:r>
              <a:rPr dirty="0" smtClean="0"/>
              <a:t>The meniscus provides stability, absorbs shock, increases articular congruity, aids in lubrication, prevents synovial impingement, and limits flexion/extension extremes.</a:t>
            </a:r>
          </a:p>
          <a:p>
            <a:pPr lvl="1"/>
            <a:r>
              <a:rPr lang="en-US" dirty="0" smtClean="0"/>
              <a:t>T</a:t>
            </a:r>
            <a:r>
              <a:rPr dirty="0" smtClean="0"/>
              <a:t>he most important function of the meniscus is load-sharing across the knee joint, which it accomplishes by increasing contact area and decreasing contact stress.</a:t>
            </a:r>
          </a:p>
          <a:p>
            <a:r>
              <a:rPr dirty="0" smtClean="0"/>
              <a:t>Epidemiology of meniscus injuries</a:t>
            </a:r>
          </a:p>
          <a:p>
            <a:pPr lvl="1"/>
            <a:r>
              <a:rPr dirty="0" smtClean="0"/>
              <a:t>Meniscus injuries are among the most common injuries seen in orthopaedic practices.</a:t>
            </a:r>
          </a:p>
          <a:p>
            <a:pPr lvl="1"/>
            <a:r>
              <a:rPr dirty="0" smtClean="0"/>
              <a:t>Arthroscopic partial meniscectomy is one of the most common orthopaedic procedures.</a:t>
            </a:r>
          </a:p>
          <a:p>
            <a:endParaRPr lang="en-US"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Muscle injury </a:t>
            </a:r>
            <a:endParaRPr lang="en-US" dirty="0"/>
          </a:p>
        </p:txBody>
      </p:sp>
      <p:sp>
        <p:nvSpPr>
          <p:cNvPr id="3" name="Content Placeholder 2"/>
          <p:cNvSpPr>
            <a:spLocks noGrp="1"/>
          </p:cNvSpPr>
          <p:nvPr>
            <p:ph sz="half" idx="1"/>
          </p:nvPr>
        </p:nvSpPr>
        <p:spPr/>
        <p:txBody>
          <a:bodyPr>
            <a:normAutofit fontScale="92500" lnSpcReduction="20000"/>
          </a:bodyPr>
          <a:lstStyle/>
          <a:p>
            <a:r>
              <a:rPr lang="en-US" dirty="0" smtClean="0"/>
              <a:t>The muscles most at risk are those in which the origin and the insertion </a:t>
            </a:r>
            <a:r>
              <a:rPr lang="en-US" b="1" dirty="0" smtClean="0">
                <a:solidFill>
                  <a:srgbClr val="FF0000"/>
                </a:solidFill>
              </a:rPr>
              <a:t>cross two joints</a:t>
            </a:r>
            <a:r>
              <a:rPr lang="en-US" dirty="0" smtClean="0"/>
              <a:t>.</a:t>
            </a:r>
          </a:p>
          <a:p>
            <a:r>
              <a:rPr lang="en-US" dirty="0" smtClean="0"/>
              <a:t>Frequently injured muscles act in an </a:t>
            </a:r>
            <a:r>
              <a:rPr lang="en-US" b="1" dirty="0" smtClean="0">
                <a:solidFill>
                  <a:srgbClr val="FF0000"/>
                </a:solidFill>
              </a:rPr>
              <a:t>eccentric</a:t>
            </a:r>
            <a:r>
              <a:rPr lang="en-US" dirty="0" smtClean="0"/>
              <a:t> fashion (i.e., lengthening as they contract)</a:t>
            </a:r>
          </a:p>
          <a:p>
            <a:r>
              <a:rPr lang="en-US" dirty="0" smtClean="0"/>
              <a:t>Frequently injured muscles have a relatively high percentage </a:t>
            </a:r>
            <a:r>
              <a:rPr lang="en-US" b="1" dirty="0" smtClean="0">
                <a:solidFill>
                  <a:srgbClr val="FF0000"/>
                </a:solidFill>
              </a:rPr>
              <a:t>of type II (fast-twitch) fibers</a:t>
            </a:r>
            <a:r>
              <a:rPr lang="en-US" dirty="0" smtClean="0"/>
              <a:t>.</a:t>
            </a:r>
            <a:endParaRPr lang="en-US" dirty="0"/>
          </a:p>
        </p:txBody>
      </p:sp>
      <p:sp>
        <p:nvSpPr>
          <p:cNvPr id="4" name="Content Placeholder 3"/>
          <p:cNvSpPr>
            <a:spLocks noGrp="1"/>
          </p:cNvSpPr>
          <p:nvPr>
            <p:ph sz="half" idx="2"/>
          </p:nvPr>
        </p:nvSpPr>
        <p:spPr/>
        <p:txBody>
          <a:bodyPr>
            <a:normAutofit fontScale="92500" lnSpcReduction="20000"/>
          </a:bodyPr>
          <a:lstStyle/>
          <a:p>
            <a:endParaRPr lang="en-US" dirty="0"/>
          </a:p>
        </p:txBody>
      </p:sp>
      <p:pic>
        <p:nvPicPr>
          <p:cNvPr id="5" name="Picture 4"/>
          <p:cNvPicPr>
            <a:picLocks noChangeAspect="1"/>
          </p:cNvPicPr>
          <p:nvPr/>
        </p:nvPicPr>
        <p:blipFill>
          <a:blip r:embed="rId2"/>
          <a:stretch>
            <a:fillRect/>
          </a:stretch>
        </p:blipFill>
        <p:spPr>
          <a:xfrm>
            <a:off x="4711193" y="2057400"/>
            <a:ext cx="4432806" cy="3429000"/>
          </a:xfrm>
          <a:prstGeom prst="rect">
            <a:avLst/>
          </a:prstGeom>
        </p:spPr>
      </p:pic>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Meniscus tear</a:t>
            </a:r>
            <a:endParaRPr lang="en-US" dirty="0"/>
          </a:p>
        </p:txBody>
      </p:sp>
      <p:sp>
        <p:nvSpPr>
          <p:cNvPr id="3" name="Content Placeholder 2"/>
          <p:cNvSpPr>
            <a:spLocks noGrp="1"/>
          </p:cNvSpPr>
          <p:nvPr>
            <p:ph idx="1"/>
          </p:nvPr>
        </p:nvSpPr>
        <p:spPr>
          <a:xfrm>
            <a:off x="457200" y="1600200"/>
            <a:ext cx="8229600" cy="5257800"/>
          </a:xfrm>
        </p:spPr>
        <p:txBody>
          <a:bodyPr>
            <a:normAutofit fontScale="62500" lnSpcReduction="20000"/>
          </a:bodyPr>
          <a:lstStyle/>
          <a:p>
            <a:pPr>
              <a:buNone/>
            </a:pPr>
            <a:r>
              <a:rPr lang="en-US" b="1" dirty="0" smtClean="0"/>
              <a:t>Incidence: </a:t>
            </a:r>
          </a:p>
          <a:p>
            <a:r>
              <a:rPr dirty="0" smtClean="0"/>
              <a:t>Meniscus tears are unusual in patients younger than age 10 years.</a:t>
            </a:r>
          </a:p>
          <a:p>
            <a:r>
              <a:rPr dirty="0" smtClean="0"/>
              <a:t>Most meniscus tears in adolescents and young adults occur with a twisting injury or with a change in direction.</a:t>
            </a:r>
          </a:p>
          <a:p>
            <a:r>
              <a:rPr dirty="0" smtClean="0"/>
              <a:t>Middle-aged and older adults can sustain meniscus tears from squatting or falling.</a:t>
            </a:r>
            <a:endParaRPr lang="en-US" dirty="0" smtClean="0"/>
          </a:p>
          <a:p>
            <a:pPr>
              <a:buNone/>
            </a:pPr>
            <a:r>
              <a:rPr lang="en-US" b="1" dirty="0" smtClean="0"/>
              <a:t>History:</a:t>
            </a:r>
            <a:endParaRPr b="1" dirty="0" smtClean="0"/>
          </a:p>
          <a:p>
            <a:r>
              <a:rPr dirty="0" smtClean="0"/>
              <a:t>With an acute meniscus tear, an effusion may develop slowly several hours after injury. This differs from an anterior cruciate ligament (ACL) injury, where swelling develops rapidly within the first few hours.</a:t>
            </a:r>
          </a:p>
          <a:p>
            <a:r>
              <a:rPr dirty="0" smtClean="0"/>
              <a:t>Patients with meniscus injuries localize pain to the joint line or posterior knee and describe mechanical symptoms of locking or catching.</a:t>
            </a:r>
            <a:endParaRPr lang="en-US" dirty="0" smtClean="0"/>
          </a:p>
          <a:p>
            <a:r>
              <a:rPr lang="en-US" dirty="0" smtClean="0"/>
              <a:t>Locking. </a:t>
            </a:r>
            <a:endParaRPr dirty="0" smtClean="0"/>
          </a:p>
          <a:p>
            <a:r>
              <a:rPr dirty="0" smtClean="0"/>
              <a:t>Chronic meniscus tears demonstrate intermittent effusions with mechanical symptoms</a:t>
            </a:r>
          </a:p>
          <a:p>
            <a:endParaRPr lang="en-US" dirty="0"/>
          </a:p>
        </p:txBody>
      </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Meniscus tear</a:t>
            </a:r>
            <a:endParaRPr lang="en-US" dirty="0"/>
          </a:p>
        </p:txBody>
      </p:sp>
      <p:sp>
        <p:nvSpPr>
          <p:cNvPr id="3" name="Content Placeholder 2"/>
          <p:cNvSpPr>
            <a:spLocks noGrp="1"/>
          </p:cNvSpPr>
          <p:nvPr>
            <p:ph idx="1"/>
          </p:nvPr>
        </p:nvSpPr>
        <p:spPr/>
        <p:txBody>
          <a:bodyPr>
            <a:normAutofit fontScale="85000" lnSpcReduction="10000"/>
          </a:bodyPr>
          <a:lstStyle/>
          <a:p>
            <a:pPr>
              <a:buNone/>
            </a:pPr>
            <a:r>
              <a:rPr b="1" dirty="0" smtClean="0"/>
              <a:t>Physical examination </a:t>
            </a:r>
            <a:endParaRPr lang="en-US" b="1" dirty="0" smtClean="0"/>
          </a:p>
          <a:p>
            <a:r>
              <a:rPr dirty="0" smtClean="0"/>
              <a:t>Small joint effusions and joint line tenderness with palpation are common findings with meniscus tears.</a:t>
            </a:r>
          </a:p>
          <a:p>
            <a:r>
              <a:rPr dirty="0" smtClean="0"/>
              <a:t>Manipulative maneuvers, including the McMurray and Apley tests, may produce a palpable or audible click with localized tenderness, but they are not specific for meniscal pathology.</a:t>
            </a:r>
          </a:p>
          <a:p>
            <a:r>
              <a:rPr dirty="0" smtClean="0"/>
              <a:t>Range of motion is typically normal, but longitudinal bucket-handle tears may block full extension of the knee joint.</a:t>
            </a:r>
          </a:p>
          <a:p>
            <a:endParaRPr lang="en-US" dirty="0"/>
          </a:p>
        </p:txBody>
      </p:sp>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Meniscus tear</a:t>
            </a:r>
            <a:endParaRPr lang="en-US" dirty="0"/>
          </a:p>
        </p:txBody>
      </p:sp>
      <p:sp>
        <p:nvSpPr>
          <p:cNvPr id="3" name="Content Placeholder 2"/>
          <p:cNvSpPr>
            <a:spLocks noGrp="1"/>
          </p:cNvSpPr>
          <p:nvPr>
            <p:ph idx="1"/>
          </p:nvPr>
        </p:nvSpPr>
        <p:spPr/>
        <p:txBody>
          <a:bodyPr>
            <a:normAutofit/>
          </a:bodyPr>
          <a:lstStyle/>
          <a:p>
            <a:r>
              <a:rPr dirty="0" smtClean="0"/>
              <a:t>Standard knee radiographs should be obtained for evaluating for</a:t>
            </a:r>
            <a:endParaRPr lang="en-US" dirty="0" smtClean="0"/>
          </a:p>
          <a:p>
            <a:pPr lvl="1"/>
            <a:r>
              <a:rPr lang="en-US" dirty="0" smtClean="0"/>
              <a:t>B</a:t>
            </a:r>
            <a:r>
              <a:rPr dirty="0" smtClean="0"/>
              <a:t>one injuries or abnormalities.</a:t>
            </a:r>
            <a:endParaRPr lang="en-US" dirty="0" smtClean="0"/>
          </a:p>
          <a:p>
            <a:pPr lvl="1"/>
            <a:r>
              <a:rPr lang="en-US" dirty="0" smtClean="0"/>
              <a:t>O</a:t>
            </a:r>
            <a:r>
              <a:rPr dirty="0" smtClean="0"/>
              <a:t>steoarthritis.</a:t>
            </a:r>
            <a:r>
              <a:rPr lang="en-US" dirty="0" smtClean="0"/>
              <a:t> </a:t>
            </a:r>
            <a:endParaRPr dirty="0" smtClean="0"/>
          </a:p>
          <a:p>
            <a:r>
              <a:rPr dirty="0" smtClean="0"/>
              <a:t>MRI remains the noninvasive diagnostic procedure of choice for confirming meniscal pathology.</a:t>
            </a:r>
          </a:p>
        </p:txBody>
      </p:sp>
      <p:pic>
        <p:nvPicPr>
          <p:cNvPr id="4" name="Picture 3"/>
          <p:cNvPicPr>
            <a:picLocks noChangeAspect="1"/>
          </p:cNvPicPr>
          <p:nvPr/>
        </p:nvPicPr>
        <p:blipFill>
          <a:blip r:embed="rId2"/>
          <a:stretch>
            <a:fillRect/>
          </a:stretch>
        </p:blipFill>
        <p:spPr>
          <a:xfrm>
            <a:off x="5791200" y="2971800"/>
            <a:ext cx="2895600" cy="4206446"/>
          </a:xfrm>
          <a:prstGeom prst="rect">
            <a:avLst/>
          </a:prstGeom>
        </p:spPr>
      </p:pic>
      <p:pic>
        <p:nvPicPr>
          <p:cNvPr id="5" name="Picture 4"/>
          <p:cNvPicPr>
            <a:picLocks noChangeAspect="1"/>
          </p:cNvPicPr>
          <p:nvPr/>
        </p:nvPicPr>
        <p:blipFill>
          <a:blip r:embed="rId3"/>
          <a:stretch>
            <a:fillRect/>
          </a:stretch>
        </p:blipFill>
        <p:spPr>
          <a:xfrm>
            <a:off x="914400" y="3344863"/>
            <a:ext cx="3728508" cy="3550188"/>
          </a:xfrm>
          <a:prstGeom prst="rect">
            <a:avLst/>
          </a:prstGeom>
        </p:spPr>
      </p:pic>
      <p:pic>
        <p:nvPicPr>
          <p:cNvPr id="6" name="Picture 5"/>
          <p:cNvPicPr>
            <a:picLocks noChangeAspect="1"/>
          </p:cNvPicPr>
          <p:nvPr/>
        </p:nvPicPr>
        <p:blipFill>
          <a:blip r:embed="rId4"/>
          <a:stretch>
            <a:fillRect/>
          </a:stretch>
        </p:blipFill>
        <p:spPr>
          <a:xfrm>
            <a:off x="4953000" y="400048"/>
            <a:ext cx="3733800" cy="3243739"/>
          </a:xfrm>
          <a:prstGeom prst="rect">
            <a:avLst/>
          </a:prstGeom>
        </p:spPr>
      </p:pic>
      <p:pic>
        <p:nvPicPr>
          <p:cNvPr id="7" name="Picture 6"/>
          <p:cNvPicPr>
            <a:picLocks noChangeAspect="1"/>
          </p:cNvPicPr>
          <p:nvPr/>
        </p:nvPicPr>
        <p:blipFill>
          <a:blip r:embed="rId5"/>
          <a:stretch>
            <a:fillRect/>
          </a:stretch>
        </p:blipFill>
        <p:spPr>
          <a:xfrm>
            <a:off x="457199" y="400049"/>
            <a:ext cx="4185709" cy="2944813"/>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 presetClass="entr" presetSubtype="4" accel="50000" decel="50000"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ppt_x"/>
                                          </p:val>
                                        </p:tav>
                                        <p:tav tm="100000">
                                          <p:val>
                                            <p:strVal val="#ppt_x"/>
                                          </p:val>
                                        </p:tav>
                                      </p:tavLst>
                                    </p:anim>
                                    <p:anim calcmode="lin" valueType="num">
                                      <p:cBhvr additive="base">
                                        <p:cTn id="1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20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12" presetClass="entr" presetSubtype="4" fill="hold" nodeType="click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slide(fromBottom)">
                                      <p:cBhvr>
                                        <p:cTn id="2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stretch>
            <a:fillRect/>
          </a:stretch>
        </p:blipFill>
        <p:spPr>
          <a:xfrm>
            <a:off x="1828800" y="1259174"/>
            <a:ext cx="4292600" cy="3395376"/>
          </a:xfrm>
          <a:prstGeom prst="rect">
            <a:avLst/>
          </a:prstGeom>
        </p:spPr>
      </p:pic>
      <p:pic>
        <p:nvPicPr>
          <p:cNvPr id="6" name="Picture 5"/>
          <p:cNvPicPr>
            <a:picLocks noChangeAspect="1"/>
          </p:cNvPicPr>
          <p:nvPr/>
        </p:nvPicPr>
        <p:blipFill>
          <a:blip r:embed="rId3"/>
          <a:stretch>
            <a:fillRect/>
          </a:stretch>
        </p:blipFill>
        <p:spPr>
          <a:xfrm>
            <a:off x="4953000" y="3505200"/>
            <a:ext cx="4187072" cy="3124200"/>
          </a:xfrm>
          <a:prstGeom prst="rect">
            <a:avLst/>
          </a:prstGeom>
        </p:spPr>
      </p:pic>
      <p:pic>
        <p:nvPicPr>
          <p:cNvPr id="7" name="Picture 6"/>
          <p:cNvPicPr>
            <a:picLocks noChangeAspect="1"/>
          </p:cNvPicPr>
          <p:nvPr/>
        </p:nvPicPr>
        <p:blipFill>
          <a:blip r:embed="rId4"/>
          <a:stretch>
            <a:fillRect/>
          </a:stretch>
        </p:blipFill>
        <p:spPr>
          <a:xfrm>
            <a:off x="2090682" y="2286000"/>
            <a:ext cx="5042240" cy="3505200"/>
          </a:xfrm>
          <a:prstGeom prst="rect">
            <a:avLst/>
          </a:prstGeom>
        </p:spPr>
      </p:pic>
      <p:pic>
        <p:nvPicPr>
          <p:cNvPr id="8" name="Picture 7"/>
          <p:cNvPicPr>
            <a:picLocks noChangeAspect="1"/>
          </p:cNvPicPr>
          <p:nvPr/>
        </p:nvPicPr>
        <p:blipFill>
          <a:blip r:embed="rId5"/>
          <a:stretch>
            <a:fillRect/>
          </a:stretch>
        </p:blipFill>
        <p:spPr>
          <a:xfrm>
            <a:off x="0" y="50800"/>
            <a:ext cx="4611802" cy="34544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nodeType="clickEffect">
                                  <p:stCondLst>
                                    <p:cond delay="0"/>
                                  </p:stCondLst>
                                  <p:childTnLst>
                                    <p:set>
                                      <p:cBhvr>
                                        <p:cTn id="10" dur="1" fill="hold">
                                          <p:stCondLst>
                                            <p:cond delay="0"/>
                                          </p:stCondLst>
                                        </p:cTn>
                                        <p:tgtEl>
                                          <p:spTgt spid="8"/>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2000"/>
                                        <p:tgtEl>
                                          <p:spTgt spid="5"/>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xit" presetSubtype="0" fill="hold" nodeType="clickEffect">
                                  <p:stCondLst>
                                    <p:cond delay="0"/>
                                  </p:stCondLst>
                                  <p:childTnLst>
                                    <p:animEffect transition="out" filter="fade">
                                      <p:cBhvr>
                                        <p:cTn id="19" dur="2000"/>
                                        <p:tgtEl>
                                          <p:spTgt spid="5"/>
                                        </p:tgtEl>
                                      </p:cBhvr>
                                    </p:animEffect>
                                    <p:set>
                                      <p:cBhvr>
                                        <p:cTn id="20" dur="1" fill="hold">
                                          <p:stCondLst>
                                            <p:cond delay="1999"/>
                                          </p:stCondLst>
                                        </p:cTn>
                                        <p:tgtEl>
                                          <p:spTgt spid="5"/>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2" presetClass="entr" presetSubtype="4" accel="50000" decel="50000" fill="hold" nodeType="click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ppt_x"/>
                                          </p:val>
                                        </p:tav>
                                        <p:tav tm="100000">
                                          <p:val>
                                            <p:strVal val="#ppt_x"/>
                                          </p:val>
                                        </p:tav>
                                      </p:tavLst>
                                    </p:anim>
                                    <p:anim calcmode="lin" valueType="num">
                                      <p:cBhvr additive="base">
                                        <p:cTn id="26"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42" presetClass="exit" presetSubtype="0" fill="hold" nodeType="clickEffect">
                                  <p:stCondLst>
                                    <p:cond delay="0"/>
                                  </p:stCondLst>
                                  <p:childTnLst>
                                    <p:animEffect transition="out" filter="fade">
                                      <p:cBhvr>
                                        <p:cTn id="30" dur="1000"/>
                                        <p:tgtEl>
                                          <p:spTgt spid="6"/>
                                        </p:tgtEl>
                                      </p:cBhvr>
                                    </p:animEffect>
                                    <p:anim calcmode="lin" valueType="num">
                                      <p:cBhvr>
                                        <p:cTn id="31" dur="1000"/>
                                        <p:tgtEl>
                                          <p:spTgt spid="6"/>
                                        </p:tgtEl>
                                        <p:attrNameLst>
                                          <p:attrName>ppt_x</p:attrName>
                                        </p:attrNameLst>
                                      </p:cBhvr>
                                      <p:tavLst>
                                        <p:tav tm="0">
                                          <p:val>
                                            <p:strVal val="ppt_x"/>
                                          </p:val>
                                        </p:tav>
                                        <p:tav tm="100000">
                                          <p:val>
                                            <p:strVal val="ppt_x"/>
                                          </p:val>
                                        </p:tav>
                                      </p:tavLst>
                                    </p:anim>
                                    <p:anim calcmode="lin" valueType="num">
                                      <p:cBhvr>
                                        <p:cTn id="32" dur="1000"/>
                                        <p:tgtEl>
                                          <p:spTgt spid="6"/>
                                        </p:tgtEl>
                                        <p:attrNameLst>
                                          <p:attrName>ppt_y</p:attrName>
                                        </p:attrNameLst>
                                      </p:cBhvr>
                                      <p:tavLst>
                                        <p:tav tm="0">
                                          <p:val>
                                            <p:strVal val="ppt_y"/>
                                          </p:val>
                                        </p:tav>
                                        <p:tav tm="100000">
                                          <p:val>
                                            <p:strVal val="ppt_y+.1"/>
                                          </p:val>
                                        </p:tav>
                                      </p:tavLst>
                                    </p:anim>
                                    <p:set>
                                      <p:cBhvr>
                                        <p:cTn id="33" dur="1" fill="hold">
                                          <p:stCondLst>
                                            <p:cond delay="999"/>
                                          </p:stCondLst>
                                        </p:cTn>
                                        <p:tgtEl>
                                          <p:spTgt spid="6"/>
                                        </p:tgtEl>
                                        <p:attrNameLst>
                                          <p:attrName>style.visibility</p:attrName>
                                        </p:attrNameLst>
                                      </p:cBhvr>
                                      <p:to>
                                        <p:strVal val="hidden"/>
                                      </p:to>
                                    </p:set>
                                  </p:childTnLst>
                                </p:cTn>
                              </p:par>
                            </p:childTnLst>
                          </p:cTn>
                        </p:par>
                      </p:childTnLst>
                    </p:cTn>
                  </p:par>
                  <p:par>
                    <p:cTn id="34" fill="hold">
                      <p:stCondLst>
                        <p:cond delay="indefinite"/>
                      </p:stCondLst>
                      <p:childTnLst>
                        <p:par>
                          <p:cTn id="35" fill="hold">
                            <p:stCondLst>
                              <p:cond delay="0"/>
                            </p:stCondLst>
                            <p:childTnLst>
                              <p:par>
                                <p:cTn id="36" presetID="37" presetClass="entr" presetSubtype="0" fill="hold" nodeType="clickEffect">
                                  <p:stCondLst>
                                    <p:cond delay="0"/>
                                  </p:stCondLst>
                                  <p:childTnLst>
                                    <p:set>
                                      <p:cBhvr>
                                        <p:cTn id="37" dur="1" fill="hold">
                                          <p:stCondLst>
                                            <p:cond delay="0"/>
                                          </p:stCondLst>
                                        </p:cTn>
                                        <p:tgtEl>
                                          <p:spTgt spid="7"/>
                                        </p:tgtEl>
                                        <p:attrNameLst>
                                          <p:attrName>style.visibility</p:attrName>
                                        </p:attrNameLst>
                                      </p:cBhvr>
                                      <p:to>
                                        <p:strVal val="visible"/>
                                      </p:to>
                                    </p:set>
                                    <p:animEffect transition="in" filter="fade">
                                      <p:cBhvr>
                                        <p:cTn id="38" dur="1000"/>
                                        <p:tgtEl>
                                          <p:spTgt spid="7"/>
                                        </p:tgtEl>
                                      </p:cBhvr>
                                    </p:animEffect>
                                    <p:anim calcmode="lin" valueType="num">
                                      <p:cBhvr>
                                        <p:cTn id="39" dur="1000" fill="hold"/>
                                        <p:tgtEl>
                                          <p:spTgt spid="7"/>
                                        </p:tgtEl>
                                        <p:attrNameLst>
                                          <p:attrName>ppt_x</p:attrName>
                                        </p:attrNameLst>
                                      </p:cBhvr>
                                      <p:tavLst>
                                        <p:tav tm="0">
                                          <p:val>
                                            <p:strVal val="#ppt_x"/>
                                          </p:val>
                                        </p:tav>
                                        <p:tav tm="100000">
                                          <p:val>
                                            <p:strVal val="#ppt_x"/>
                                          </p:val>
                                        </p:tav>
                                      </p:tavLst>
                                    </p:anim>
                                    <p:anim calcmode="lin" valueType="num">
                                      <p:cBhvr>
                                        <p:cTn id="40" dur="900" decel="100000" fill="hold"/>
                                        <p:tgtEl>
                                          <p:spTgt spid="7"/>
                                        </p:tgtEl>
                                        <p:attrNameLst>
                                          <p:attrName>ppt_y</p:attrName>
                                        </p:attrNameLst>
                                      </p:cBhvr>
                                      <p:tavLst>
                                        <p:tav tm="0">
                                          <p:val>
                                            <p:strVal val="#ppt_y+1"/>
                                          </p:val>
                                        </p:tav>
                                        <p:tav tm="100000">
                                          <p:val>
                                            <p:strVal val="#ppt_y-.03"/>
                                          </p:val>
                                        </p:tav>
                                      </p:tavLst>
                                    </p:anim>
                                    <p:anim calcmode="lin" valueType="num">
                                      <p:cBhvr>
                                        <p:cTn id="41" dur="100" accel="100000" fill="hold">
                                          <p:stCondLst>
                                            <p:cond delay="900"/>
                                          </p:stCondLst>
                                        </p:cTn>
                                        <p:tgtEl>
                                          <p:spTgt spid="7"/>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b="1" dirty="0" smtClean="0"/>
              <a:t>Differential diagnosis </a:t>
            </a:r>
            <a:endParaRPr lang="en-US" b="1" dirty="0"/>
          </a:p>
        </p:txBody>
      </p:sp>
      <p:sp>
        <p:nvSpPr>
          <p:cNvPr id="3" name="Content Placeholder 2"/>
          <p:cNvSpPr>
            <a:spLocks noGrp="1"/>
          </p:cNvSpPr>
          <p:nvPr>
            <p:ph idx="1"/>
          </p:nvPr>
        </p:nvSpPr>
        <p:spPr/>
        <p:txBody>
          <a:bodyPr>
            <a:normAutofit fontScale="77500" lnSpcReduction="20000"/>
          </a:bodyPr>
          <a:lstStyle/>
          <a:p>
            <a:r>
              <a:rPr dirty="0" smtClean="0"/>
              <a:t>Differential diagnosis Prior to MRI, several large studies demonstrated accuracy of the clinical diagnosis of meniscus tears to be 70% to 75%.</a:t>
            </a:r>
          </a:p>
          <a:p>
            <a:r>
              <a:rPr dirty="0" smtClean="0"/>
              <a:t>The differential for meniscus tears includes intra-articular and extra-articular diagnoses.</a:t>
            </a:r>
          </a:p>
          <a:p>
            <a:pPr lvl="1"/>
            <a:r>
              <a:rPr b="1" dirty="0" smtClean="0">
                <a:solidFill>
                  <a:srgbClr val="FF0000"/>
                </a:solidFill>
              </a:rPr>
              <a:t>Intra-articular </a:t>
            </a:r>
            <a:r>
              <a:rPr dirty="0" smtClean="0"/>
              <a:t>possibilities include osteochondritis dissecans, medial patella plica, patellofemoral pain syndromes, loose bodies, pigmented villonodular synovitis, inflammatory arthropathies, and osteonecrosis.</a:t>
            </a:r>
          </a:p>
          <a:p>
            <a:pPr lvl="1"/>
            <a:r>
              <a:rPr b="1" dirty="0" smtClean="0">
                <a:solidFill>
                  <a:srgbClr val="FF0000"/>
                </a:solidFill>
              </a:rPr>
              <a:t>Extra-articular </a:t>
            </a:r>
            <a:r>
              <a:rPr dirty="0" smtClean="0"/>
              <a:t>possibilities include collateral ligament injuries, slipped capital femoral epiphysis, bone or soft-tissue tumors, osteomyelitis, synovial cyst, pes or medial collateral ligament bursitis, injury, reflex sympathetic dystrophy, lumbar radiculopathy, iliotibial band friction, and stress fracture.</a:t>
            </a:r>
          </a:p>
          <a:p>
            <a:endParaRPr lang="en-US" dirty="0"/>
          </a:p>
        </p:txBody>
      </p:sp>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Treatment </a:t>
            </a:r>
            <a:endParaRPr lang="en-US" b="1" dirty="0"/>
          </a:p>
        </p:txBody>
      </p:sp>
      <p:sp>
        <p:nvSpPr>
          <p:cNvPr id="3" name="Content Placeholder 2"/>
          <p:cNvSpPr>
            <a:spLocks noGrp="1"/>
          </p:cNvSpPr>
          <p:nvPr>
            <p:ph idx="1"/>
          </p:nvPr>
        </p:nvSpPr>
        <p:spPr/>
        <p:txBody>
          <a:bodyPr>
            <a:normAutofit fontScale="77500" lnSpcReduction="20000"/>
          </a:bodyPr>
          <a:lstStyle/>
          <a:p>
            <a:pPr>
              <a:buNone/>
            </a:pPr>
            <a:r>
              <a:rPr b="1" dirty="0" smtClean="0"/>
              <a:t>Nonsurgical Management</a:t>
            </a:r>
          </a:p>
          <a:p>
            <a:r>
              <a:rPr dirty="0" smtClean="0"/>
              <a:t>Not all meniscus tears cause symptoms, and many symptomatic tears become asymptomatic.</a:t>
            </a:r>
          </a:p>
          <a:p>
            <a:r>
              <a:rPr dirty="0" smtClean="0"/>
              <a:t>Tear types that commonly may be managed nonsurgically include:</a:t>
            </a:r>
          </a:p>
          <a:p>
            <a:pPr lvl="1"/>
            <a:r>
              <a:rPr dirty="0" smtClean="0"/>
              <a:t>Stable longitudinal tears &lt;10 mm in length with &lt;3 to 5 mm displacement</a:t>
            </a:r>
          </a:p>
          <a:p>
            <a:pPr lvl="1"/>
            <a:r>
              <a:rPr dirty="0" smtClean="0"/>
              <a:t>Degenerative tears associated with significant osteoarthritis</a:t>
            </a:r>
          </a:p>
          <a:p>
            <a:pPr lvl="1"/>
            <a:r>
              <a:rPr dirty="0" smtClean="0"/>
              <a:t>Short (&lt;3 mm in length) radial tears</a:t>
            </a:r>
          </a:p>
          <a:p>
            <a:pPr lvl="1"/>
            <a:r>
              <a:rPr dirty="0" smtClean="0"/>
              <a:t>Stable partial tears</a:t>
            </a:r>
          </a:p>
          <a:p>
            <a:r>
              <a:rPr dirty="0" smtClean="0"/>
              <a:t>Nonsurgical management can include ice, nonsteroidal anti-inflammatory drugs, or physical therapy for range of motion and general strengthening of the lower extremities.</a:t>
            </a:r>
          </a:p>
          <a:p>
            <a:endParaRPr lang="en-US" dirty="0"/>
          </a:p>
        </p:txBody>
      </p:sp>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Treatment </a:t>
            </a:r>
            <a:endParaRPr lang="en-US" b="1" dirty="0"/>
          </a:p>
        </p:txBody>
      </p:sp>
      <p:sp>
        <p:nvSpPr>
          <p:cNvPr id="3" name="Content Placeholder 2"/>
          <p:cNvSpPr>
            <a:spLocks noGrp="1"/>
          </p:cNvSpPr>
          <p:nvPr>
            <p:ph idx="1"/>
          </p:nvPr>
        </p:nvSpPr>
        <p:spPr/>
        <p:txBody>
          <a:bodyPr/>
          <a:lstStyle/>
          <a:p>
            <a:r>
              <a:rPr lang="en-US" dirty="0" smtClean="0"/>
              <a:t>Surgical indications:</a:t>
            </a:r>
          </a:p>
          <a:p>
            <a:pPr lvl="1"/>
            <a:r>
              <a:rPr lang="en-US" dirty="0" smtClean="0"/>
              <a:t>Failure of conservative treatment</a:t>
            </a:r>
          </a:p>
          <a:p>
            <a:pPr lvl="1"/>
            <a:r>
              <a:rPr lang="en-US" dirty="0" smtClean="0"/>
              <a:t>Locked knee</a:t>
            </a:r>
          </a:p>
          <a:p>
            <a:pPr lvl="1"/>
            <a:r>
              <a:rPr lang="en-US" dirty="0" smtClean="0"/>
              <a:t>Concomitant ACL surgery</a:t>
            </a:r>
          </a:p>
          <a:p>
            <a:r>
              <a:rPr lang="en-US" dirty="0" smtClean="0"/>
              <a:t>Type of surgical intervention:</a:t>
            </a:r>
          </a:p>
          <a:p>
            <a:pPr lvl="1"/>
            <a:r>
              <a:rPr lang="en-US" dirty="0" smtClean="0"/>
              <a:t>Excision (</a:t>
            </a:r>
            <a:r>
              <a:rPr dirty="0" smtClean="0"/>
              <a:t>Arthroscopic partial</a:t>
            </a:r>
            <a:r>
              <a:rPr lang="en-US" dirty="0" smtClean="0"/>
              <a:t>/subtotal/ or total</a:t>
            </a:r>
            <a:r>
              <a:rPr dirty="0" smtClean="0"/>
              <a:t> meniscectomy</a:t>
            </a:r>
            <a:r>
              <a:rPr lang="en-US" dirty="0" smtClean="0"/>
              <a:t>)</a:t>
            </a:r>
          </a:p>
          <a:p>
            <a:pPr lvl="1"/>
            <a:r>
              <a:rPr lang="en-US" dirty="0" smtClean="0"/>
              <a:t>Repair  </a:t>
            </a:r>
            <a:endParaRPr lang="en-US" dirty="0"/>
          </a:p>
        </p:txBody>
      </p:sp>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Ankle sprain </a:t>
            </a:r>
            <a:endParaRPr lang="en-US" b="1" dirty="0"/>
          </a:p>
        </p:txBody>
      </p:sp>
      <p:sp>
        <p:nvSpPr>
          <p:cNvPr id="3" name="Content Placeholder 2"/>
          <p:cNvSpPr>
            <a:spLocks noGrp="1"/>
          </p:cNvSpPr>
          <p:nvPr>
            <p:ph idx="1"/>
          </p:nvPr>
        </p:nvSpPr>
        <p:spPr/>
        <p:txBody>
          <a:bodyPr/>
          <a:lstStyle/>
          <a:p>
            <a:r>
              <a:rPr lang="en-US" b="1" dirty="0" smtClean="0"/>
              <a:t>Ankle sprain is a common sports related injury.</a:t>
            </a:r>
          </a:p>
          <a:p>
            <a:r>
              <a:rPr lang="en-US" b="1" dirty="0" smtClean="0"/>
              <a:t>Lateral sprains accounting for 85% of all such injuries.</a:t>
            </a:r>
            <a:endParaRPr lang="en-US" dirty="0"/>
          </a:p>
        </p:txBody>
      </p:sp>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normAutofit fontScale="90000"/>
          </a:bodyPr>
          <a:lstStyle/>
          <a:p>
            <a:r>
              <a:rPr lang="en-US" dirty="0" smtClean="0"/>
              <a:t>Classification of Acute Lateral Ankle Sprains</a:t>
            </a:r>
            <a:endParaRPr lang="en-US" dirty="0"/>
          </a:p>
        </p:txBody>
      </p:sp>
      <p:graphicFrame>
        <p:nvGraphicFramePr>
          <p:cNvPr id="4" name="Content Placeholder 3"/>
          <p:cNvGraphicFramePr>
            <a:graphicFrameLocks noGrp="1"/>
          </p:cNvGraphicFramePr>
          <p:nvPr>
            <p:ph idx="1"/>
          </p:nvPr>
        </p:nvGraphicFramePr>
        <p:xfrm>
          <a:off x="228600" y="1417638"/>
          <a:ext cx="8686800" cy="4579143"/>
        </p:xfrm>
        <a:graphic>
          <a:graphicData uri="http://schemas.openxmlformats.org/drawingml/2006/table">
            <a:tbl>
              <a:tblPr firstRow="1" bandRow="1">
                <a:tableStyleId>{3C2FFA5D-87B4-456A-9821-1D502468CF0F}</a:tableStyleId>
              </a:tblPr>
              <a:tblGrid>
                <a:gridCol w="965200"/>
                <a:gridCol w="7721600"/>
              </a:tblGrid>
              <a:tr h="487362">
                <a:tc>
                  <a:txBody>
                    <a:bodyPr/>
                    <a:lstStyle/>
                    <a:p>
                      <a:r>
                        <a:rPr lang="en-US" dirty="0" smtClean="0"/>
                        <a:t>Grade </a:t>
                      </a:r>
                      <a:endParaRPr lang="en-US" dirty="0"/>
                    </a:p>
                  </a:txBody>
                  <a:tcPr/>
                </a:tc>
                <a:tc>
                  <a:txBody>
                    <a:bodyPr/>
                    <a:lstStyle/>
                    <a:p>
                      <a:r>
                        <a:rPr lang="en-US" dirty="0" smtClean="0"/>
                        <a:t>                                           Description </a:t>
                      </a:r>
                      <a:endParaRPr lang="en-US" dirty="0"/>
                    </a:p>
                  </a:txBody>
                  <a:tcPr/>
                </a:tc>
              </a:tr>
              <a:tr h="1371600">
                <a:tc>
                  <a:txBody>
                    <a:bodyPr/>
                    <a:lstStyle/>
                    <a:p>
                      <a:r>
                        <a:rPr lang="en-US" dirty="0" smtClean="0"/>
                        <a:t>I</a:t>
                      </a:r>
                      <a:endParaRPr lang="en-US" dirty="0"/>
                    </a:p>
                  </a:txBody>
                  <a:tcPr/>
                </a:tc>
                <a:tc>
                  <a:txBody>
                    <a:bodyPr/>
                    <a:lstStyle/>
                    <a:p>
                      <a:r>
                        <a:rPr lang="en-US" sz="1800" kern="1200" baseline="0" dirty="0" smtClean="0">
                          <a:solidFill>
                            <a:schemeClr val="dk1"/>
                          </a:solidFill>
                          <a:latin typeface="+mn-lt"/>
                          <a:ea typeface="+mn-ea"/>
                          <a:cs typeface="+mn-cs"/>
                        </a:rPr>
                        <a:t>Mild injury to the lateral </a:t>
                      </a:r>
                      <a:r>
                        <a:rPr lang="en-US" sz="1800" kern="1200" baseline="0" dirty="0" err="1" smtClean="0">
                          <a:solidFill>
                            <a:schemeClr val="dk1"/>
                          </a:solidFill>
                          <a:latin typeface="+mn-lt"/>
                          <a:ea typeface="+mn-ea"/>
                          <a:cs typeface="+mn-cs"/>
                        </a:rPr>
                        <a:t>ligamentous</a:t>
                      </a:r>
                      <a:r>
                        <a:rPr lang="en-US" sz="1800" kern="1200" baseline="0" dirty="0" smtClean="0">
                          <a:solidFill>
                            <a:schemeClr val="dk1"/>
                          </a:solidFill>
                          <a:latin typeface="+mn-lt"/>
                          <a:ea typeface="+mn-ea"/>
                          <a:cs typeface="+mn-cs"/>
                        </a:rPr>
                        <a:t> complex . No frank </a:t>
                      </a:r>
                      <a:r>
                        <a:rPr lang="en-US" sz="1800" kern="1200" baseline="0" dirty="0" err="1" smtClean="0">
                          <a:solidFill>
                            <a:schemeClr val="dk1"/>
                          </a:solidFill>
                          <a:latin typeface="+mn-lt"/>
                          <a:ea typeface="+mn-ea"/>
                          <a:cs typeface="+mn-cs"/>
                        </a:rPr>
                        <a:t>ligamentous</a:t>
                      </a:r>
                      <a:r>
                        <a:rPr lang="en-US" sz="1800" kern="1200" baseline="0" dirty="0" smtClean="0">
                          <a:solidFill>
                            <a:schemeClr val="dk1"/>
                          </a:solidFill>
                          <a:latin typeface="+mn-lt"/>
                          <a:ea typeface="+mn-ea"/>
                          <a:cs typeface="+mn-cs"/>
                        </a:rPr>
                        <a:t> disruption is present. Mild swelling, little or no </a:t>
                      </a:r>
                      <a:r>
                        <a:rPr lang="en-US" sz="1800" kern="1200" baseline="0" dirty="0" err="1" smtClean="0">
                          <a:solidFill>
                            <a:schemeClr val="dk1"/>
                          </a:solidFill>
                          <a:latin typeface="+mn-lt"/>
                          <a:ea typeface="+mn-ea"/>
                          <a:cs typeface="+mn-cs"/>
                        </a:rPr>
                        <a:t>ecchymosis</a:t>
                      </a:r>
                      <a:r>
                        <a:rPr lang="en-US" sz="1800" kern="1200" baseline="0" dirty="0" smtClean="0">
                          <a:solidFill>
                            <a:schemeClr val="dk1"/>
                          </a:solidFill>
                          <a:latin typeface="+mn-lt"/>
                          <a:ea typeface="+mn-ea"/>
                          <a:cs typeface="+mn-cs"/>
                        </a:rPr>
                        <a:t> on the lateral aspect of the ankle, and no or mild restriction of active ROM. Difficulty with full weight bearing is sometimes seen. No laxity on examination.</a:t>
                      </a:r>
                      <a:endParaRPr lang="en-US" dirty="0"/>
                    </a:p>
                  </a:txBody>
                  <a:tcPr/>
                </a:tc>
              </a:tr>
              <a:tr h="1581122">
                <a:tc>
                  <a:txBody>
                    <a:bodyPr/>
                    <a:lstStyle/>
                    <a:p>
                      <a:r>
                        <a:rPr lang="en-US" dirty="0" smtClean="0"/>
                        <a:t>II</a:t>
                      </a:r>
                      <a:endParaRPr lang="en-US" dirty="0"/>
                    </a:p>
                  </a:txBody>
                  <a:tcPr/>
                </a:tc>
                <a:tc>
                  <a:txBody>
                    <a:bodyPr/>
                    <a:lstStyle/>
                    <a:p>
                      <a:r>
                        <a:rPr lang="en-US" sz="1800" kern="1200" baseline="0" dirty="0" smtClean="0">
                          <a:solidFill>
                            <a:schemeClr val="dk1"/>
                          </a:solidFill>
                          <a:latin typeface="+mn-lt"/>
                          <a:ea typeface="+mn-ea"/>
                          <a:cs typeface="+mn-cs"/>
                        </a:rPr>
                        <a:t>Moderate injury and partial tear to the lateral </a:t>
                      </a:r>
                      <a:r>
                        <a:rPr lang="en-US" sz="1800" kern="1200" baseline="0" dirty="0" err="1" smtClean="0">
                          <a:solidFill>
                            <a:schemeClr val="dk1"/>
                          </a:solidFill>
                          <a:latin typeface="+mn-lt"/>
                          <a:ea typeface="+mn-ea"/>
                          <a:cs typeface="+mn-cs"/>
                        </a:rPr>
                        <a:t>ligamentous</a:t>
                      </a:r>
                      <a:r>
                        <a:rPr lang="en-US" sz="1800" kern="1200" baseline="0" dirty="0" smtClean="0">
                          <a:solidFill>
                            <a:schemeClr val="dk1"/>
                          </a:solidFill>
                          <a:latin typeface="+mn-lt"/>
                          <a:ea typeface="+mn-ea"/>
                          <a:cs typeface="+mn-cs"/>
                        </a:rPr>
                        <a:t> complex. Restricted ROM with localized swelling, </a:t>
                      </a:r>
                      <a:r>
                        <a:rPr lang="en-US" sz="1800" kern="1200" baseline="0" dirty="0" err="1" smtClean="0">
                          <a:solidFill>
                            <a:schemeClr val="dk1"/>
                          </a:solidFill>
                          <a:latin typeface="+mn-lt"/>
                          <a:ea typeface="+mn-ea"/>
                          <a:cs typeface="+mn-cs"/>
                        </a:rPr>
                        <a:t>ecchymosis</a:t>
                      </a:r>
                      <a:r>
                        <a:rPr lang="en-US" sz="1800" kern="1200" baseline="0" dirty="0" smtClean="0">
                          <a:solidFill>
                            <a:schemeClr val="dk1"/>
                          </a:solidFill>
                          <a:latin typeface="+mn-lt"/>
                          <a:ea typeface="+mn-ea"/>
                          <a:cs typeface="+mn-cs"/>
                        </a:rPr>
                        <a:t>, hemorrhage, and tenderness of the </a:t>
                      </a:r>
                      <a:r>
                        <a:rPr lang="en-US" sz="1800" kern="1200" baseline="0" dirty="0" err="1" smtClean="0">
                          <a:solidFill>
                            <a:schemeClr val="dk1"/>
                          </a:solidFill>
                          <a:latin typeface="+mn-lt"/>
                          <a:ea typeface="+mn-ea"/>
                          <a:cs typeface="+mn-cs"/>
                        </a:rPr>
                        <a:t>anterolateral</a:t>
                      </a:r>
                      <a:r>
                        <a:rPr lang="en-US" sz="1800" kern="1200" baseline="0" dirty="0" smtClean="0">
                          <a:solidFill>
                            <a:schemeClr val="dk1"/>
                          </a:solidFill>
                          <a:latin typeface="+mn-lt"/>
                          <a:ea typeface="+mn-ea"/>
                          <a:cs typeface="+mn-cs"/>
                        </a:rPr>
                        <a:t> aspect of the ankle. Abnormal laxity may be mild or absent. May be indistinguishable from a grade III injury in the acute setting.</a:t>
                      </a:r>
                      <a:endParaRPr lang="en-US" dirty="0"/>
                    </a:p>
                  </a:txBody>
                  <a:tcPr/>
                </a:tc>
              </a:tr>
              <a:tr h="1139059">
                <a:tc>
                  <a:txBody>
                    <a:bodyPr/>
                    <a:lstStyle/>
                    <a:p>
                      <a:r>
                        <a:rPr lang="en-US" dirty="0" smtClean="0"/>
                        <a:t>III</a:t>
                      </a:r>
                      <a:endParaRPr lang="en-US" dirty="0"/>
                    </a:p>
                  </a:txBody>
                  <a:tcPr/>
                </a:tc>
                <a:tc>
                  <a:txBody>
                    <a:bodyPr/>
                    <a:lstStyle/>
                    <a:p>
                      <a:r>
                        <a:rPr lang="en-US" sz="1800" kern="1200" baseline="0" dirty="0" smtClean="0">
                          <a:solidFill>
                            <a:schemeClr val="dk1"/>
                          </a:solidFill>
                          <a:latin typeface="+mn-lt"/>
                          <a:ea typeface="+mn-ea"/>
                          <a:cs typeface="+mn-cs"/>
                        </a:rPr>
                        <a:t>Complete disruption of the lateral </a:t>
                      </a:r>
                      <a:r>
                        <a:rPr lang="en-US" sz="1800" kern="1200" baseline="0" dirty="0" err="1" smtClean="0">
                          <a:solidFill>
                            <a:schemeClr val="dk1"/>
                          </a:solidFill>
                          <a:latin typeface="+mn-lt"/>
                          <a:ea typeface="+mn-ea"/>
                          <a:cs typeface="+mn-cs"/>
                        </a:rPr>
                        <a:t>ligamentous</a:t>
                      </a:r>
                      <a:r>
                        <a:rPr lang="en-US" sz="1800" kern="1200" baseline="0" dirty="0" smtClean="0">
                          <a:solidFill>
                            <a:schemeClr val="dk1"/>
                          </a:solidFill>
                          <a:latin typeface="+mn-lt"/>
                          <a:ea typeface="+mn-ea"/>
                          <a:cs typeface="+mn-cs"/>
                        </a:rPr>
                        <a:t> complex. Diffuse swelling, </a:t>
                      </a:r>
                      <a:r>
                        <a:rPr lang="en-US" sz="1800" kern="1200" baseline="0" dirty="0" err="1" smtClean="0">
                          <a:solidFill>
                            <a:schemeClr val="dk1"/>
                          </a:solidFill>
                          <a:latin typeface="+mn-lt"/>
                          <a:ea typeface="+mn-ea"/>
                          <a:cs typeface="+mn-cs"/>
                        </a:rPr>
                        <a:t>ecchymosis</a:t>
                      </a:r>
                      <a:r>
                        <a:rPr lang="en-US" sz="1800" kern="1200" baseline="0" dirty="0" smtClean="0">
                          <a:solidFill>
                            <a:schemeClr val="dk1"/>
                          </a:solidFill>
                          <a:latin typeface="+mn-lt"/>
                          <a:ea typeface="+mn-ea"/>
                          <a:cs typeface="+mn-cs"/>
                        </a:rPr>
                        <a:t> on the lateral side of the ankle and heel, and tenderness over the </a:t>
                      </a:r>
                      <a:r>
                        <a:rPr lang="en-US" sz="1800" kern="1200" baseline="0" dirty="0" err="1" smtClean="0">
                          <a:solidFill>
                            <a:schemeClr val="dk1"/>
                          </a:solidFill>
                          <a:latin typeface="+mn-lt"/>
                          <a:ea typeface="+mn-ea"/>
                          <a:cs typeface="+mn-cs"/>
                        </a:rPr>
                        <a:t>anterolateral</a:t>
                      </a:r>
                      <a:r>
                        <a:rPr lang="en-US" sz="1800" kern="1200" baseline="0" dirty="0" smtClean="0">
                          <a:solidFill>
                            <a:schemeClr val="dk1"/>
                          </a:solidFill>
                          <a:latin typeface="+mn-lt"/>
                          <a:ea typeface="+mn-ea"/>
                          <a:cs typeface="+mn-cs"/>
                        </a:rPr>
                        <a:t> capsule, LCL.</a:t>
                      </a:r>
                      <a:endParaRPr lang="en-US" dirty="0"/>
                    </a:p>
                  </a:txBody>
                  <a:tcPr/>
                </a:tc>
              </a:tr>
            </a:tbl>
          </a:graphicData>
        </a:graphic>
      </p:graphicFrame>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dirty="0" smtClean="0"/>
              <a:t>History and physical examination </a:t>
            </a:r>
            <a:endParaRPr lang="en-US" dirty="0"/>
          </a:p>
        </p:txBody>
      </p:sp>
      <p:sp>
        <p:nvSpPr>
          <p:cNvPr id="3" name="Content Placeholder 2"/>
          <p:cNvSpPr>
            <a:spLocks noGrp="1"/>
          </p:cNvSpPr>
          <p:nvPr>
            <p:ph idx="1"/>
          </p:nvPr>
        </p:nvSpPr>
        <p:spPr/>
        <p:txBody>
          <a:bodyPr>
            <a:normAutofit fontScale="85000" lnSpcReduction="20000"/>
          </a:bodyPr>
          <a:lstStyle/>
          <a:p>
            <a:r>
              <a:rPr dirty="0" smtClean="0"/>
              <a:t>History suggestive of inversion injury</a:t>
            </a:r>
          </a:p>
          <a:p>
            <a:r>
              <a:rPr dirty="0" smtClean="0"/>
              <a:t>Localized tenderness, swelling, and ecchymosis over the anterior talofibular ligament (ATFL) and/or calcaneofibular ligament (CFL). </a:t>
            </a:r>
            <a:endParaRPr lang="en-US" dirty="0" smtClean="0"/>
          </a:p>
          <a:p>
            <a:r>
              <a:rPr dirty="0" smtClean="0"/>
              <a:t>Examination should localize pain to the lateral ankle.</a:t>
            </a:r>
          </a:p>
          <a:p>
            <a:r>
              <a:rPr dirty="0" smtClean="0"/>
              <a:t>The anterior drawer test may demonstrate anterior talar subluxation.</a:t>
            </a:r>
          </a:p>
          <a:p>
            <a:r>
              <a:rPr dirty="0" smtClean="0"/>
              <a:t>The talar tilt stress test may demonstrate positive tilt to inversion stress.</a:t>
            </a:r>
          </a:p>
          <a:p>
            <a:r>
              <a:rPr dirty="0" smtClean="0"/>
              <a:t>Sulcus sign (skin indentation) may be positive with inversion test.</a:t>
            </a:r>
          </a:p>
          <a:p>
            <a:endParaRPr lang="en-US" dirty="0"/>
          </a:p>
        </p:txBody>
      </p:sp>
      <p:pic>
        <p:nvPicPr>
          <p:cNvPr id="4" name="Picture 3"/>
          <p:cNvPicPr>
            <a:picLocks noChangeAspect="1"/>
          </p:cNvPicPr>
          <p:nvPr/>
        </p:nvPicPr>
        <p:blipFill>
          <a:blip r:embed="rId2"/>
          <a:stretch>
            <a:fillRect/>
          </a:stretch>
        </p:blipFill>
        <p:spPr>
          <a:xfrm>
            <a:off x="3733800" y="1417638"/>
            <a:ext cx="4953000" cy="3368768"/>
          </a:xfrm>
          <a:prstGeom prst="rect">
            <a:avLst/>
          </a:prstGeom>
        </p:spPr>
      </p:pic>
      <p:pic>
        <p:nvPicPr>
          <p:cNvPr id="5" name="Picture 4"/>
          <p:cNvPicPr>
            <a:picLocks noChangeAspect="1"/>
          </p:cNvPicPr>
          <p:nvPr/>
        </p:nvPicPr>
        <p:blipFill>
          <a:blip r:embed="rId3"/>
          <a:stretch>
            <a:fillRect/>
          </a:stretch>
        </p:blipFill>
        <p:spPr>
          <a:xfrm>
            <a:off x="5257799" y="1746250"/>
            <a:ext cx="3009421" cy="4197350"/>
          </a:xfrm>
          <a:prstGeom prst="rect">
            <a:avLst/>
          </a:prstGeom>
        </p:spPr>
      </p:pic>
      <p:pic>
        <p:nvPicPr>
          <p:cNvPr id="6" name="Picture 5"/>
          <p:cNvPicPr>
            <a:picLocks noChangeAspect="1"/>
          </p:cNvPicPr>
          <p:nvPr/>
        </p:nvPicPr>
        <p:blipFill>
          <a:blip r:embed="rId4"/>
          <a:stretch>
            <a:fillRect/>
          </a:stretch>
        </p:blipFill>
        <p:spPr>
          <a:xfrm>
            <a:off x="2971800" y="3198906"/>
            <a:ext cx="2552700" cy="31750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 presetClass="entr" presetSubtype="4" accel="50000" decel="50000"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ppt_x"/>
                                          </p:val>
                                        </p:tav>
                                        <p:tav tm="100000">
                                          <p:val>
                                            <p:strVal val="#ppt_x"/>
                                          </p:val>
                                        </p:tav>
                                      </p:tavLst>
                                    </p:anim>
                                    <p:anim calcmode="lin" valueType="num">
                                      <p:cBhvr additive="base">
                                        <p:cTn id="1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12" presetClass="entr" presetSubtype="4" fill="hold"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slide(fromBottom)">
                                      <p:cBhvr>
                                        <p:cTn id="1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b="1" dirty="0" smtClean="0"/>
              <a:t>Muscle injuries</a:t>
            </a:r>
            <a:endParaRPr lang="en-US" b="1" dirty="0"/>
          </a:p>
        </p:txBody>
      </p:sp>
      <p:sp>
        <p:nvSpPr>
          <p:cNvPr id="6" name="Content Placeholder 5"/>
          <p:cNvSpPr>
            <a:spLocks noGrp="1"/>
          </p:cNvSpPr>
          <p:nvPr>
            <p:ph idx="1"/>
          </p:nvPr>
        </p:nvSpPr>
        <p:spPr/>
        <p:txBody>
          <a:bodyPr/>
          <a:lstStyle/>
          <a:p>
            <a:r>
              <a:rPr lang="en-US" b="1" dirty="0" smtClean="0"/>
              <a:t>Muscle strain</a:t>
            </a:r>
          </a:p>
          <a:p>
            <a:r>
              <a:rPr lang="en-US" b="1" dirty="0" smtClean="0"/>
              <a:t>Muscle Contusion</a:t>
            </a:r>
          </a:p>
          <a:p>
            <a:r>
              <a:rPr lang="en-US" b="1" dirty="0" smtClean="0"/>
              <a:t>Muscle Laceration</a:t>
            </a:r>
          </a:p>
          <a:p>
            <a:r>
              <a:rPr lang="en-US" b="1" dirty="0" smtClean="0"/>
              <a:t>Delayed-onset soreness</a:t>
            </a:r>
          </a:p>
          <a:p>
            <a:endParaRPr lang="en-US" b="1" dirty="0" smtClean="0"/>
          </a:p>
          <a:p>
            <a:endParaRPr lang="en-US" b="1" dirty="0" smtClean="0"/>
          </a:p>
          <a:p>
            <a:endParaRPr lang="en-US" dirty="0" smtClean="0"/>
          </a:p>
          <a:p>
            <a:endParaRPr lang="en-US" dirty="0"/>
          </a:p>
        </p:txBody>
      </p:sp>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Investigations</a:t>
            </a:r>
            <a:endParaRPr lang="en-US" b="1" dirty="0"/>
          </a:p>
        </p:txBody>
      </p:sp>
      <p:sp>
        <p:nvSpPr>
          <p:cNvPr id="3" name="Content Placeholder 2"/>
          <p:cNvSpPr>
            <a:spLocks noGrp="1"/>
          </p:cNvSpPr>
          <p:nvPr>
            <p:ph idx="1"/>
          </p:nvPr>
        </p:nvSpPr>
        <p:spPr/>
        <p:txBody>
          <a:bodyPr>
            <a:normAutofit fontScale="92500" lnSpcReduction="10000"/>
          </a:bodyPr>
          <a:lstStyle/>
          <a:p>
            <a:r>
              <a:rPr lang="en-US" dirty="0" err="1" smtClean="0"/>
              <a:t>Xray</a:t>
            </a:r>
            <a:r>
              <a:rPr lang="en-US" dirty="0" smtClean="0"/>
              <a:t> ankle to R/O  associated injuries </a:t>
            </a:r>
            <a:r>
              <a:rPr dirty="0" smtClean="0"/>
              <a:t>(lateral process of talus, anterior process of calcaneus, and fifth metatarsal base).</a:t>
            </a:r>
          </a:p>
          <a:p>
            <a:r>
              <a:rPr dirty="0" smtClean="0"/>
              <a:t>MRI and MR arthrography can show ligamentous disruption or attenuation, but they provide no distinct advantage over physical examination.</a:t>
            </a:r>
          </a:p>
          <a:p>
            <a:r>
              <a:rPr dirty="0" smtClean="0"/>
              <a:t>MRI is most useful when looking for other pathology (peroneal tear, osteochondral lesions of the talus). Consider MRI if pain persists 8 weeks after ankle sprain.</a:t>
            </a:r>
          </a:p>
        </p:txBody>
      </p:sp>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b="1" dirty="0" smtClean="0"/>
              <a:t>Associated injuries </a:t>
            </a:r>
            <a:endParaRPr lang="en-US" b="1" dirty="0"/>
          </a:p>
        </p:txBody>
      </p:sp>
      <p:sp>
        <p:nvSpPr>
          <p:cNvPr id="3" name="Content Placeholder 2"/>
          <p:cNvSpPr>
            <a:spLocks noGrp="1"/>
          </p:cNvSpPr>
          <p:nvPr>
            <p:ph sz="half" idx="1"/>
          </p:nvPr>
        </p:nvSpPr>
        <p:spPr/>
        <p:txBody>
          <a:bodyPr/>
          <a:lstStyle/>
          <a:p>
            <a:r>
              <a:rPr dirty="0" smtClean="0"/>
              <a:t>Osteochondritis dissecans lesions (15% to 25%)</a:t>
            </a:r>
          </a:p>
          <a:p>
            <a:r>
              <a:rPr dirty="0" smtClean="0"/>
              <a:t>Loose bodies (20%)</a:t>
            </a:r>
          </a:p>
          <a:p>
            <a:r>
              <a:rPr dirty="0" smtClean="0"/>
              <a:t>Peroneal pathology (up to 25%)</a:t>
            </a:r>
          </a:p>
          <a:p>
            <a:endParaRPr lang="en-US" dirty="0"/>
          </a:p>
        </p:txBody>
      </p:sp>
      <p:sp>
        <p:nvSpPr>
          <p:cNvPr id="5" name="Content Placeholder 4"/>
          <p:cNvSpPr>
            <a:spLocks noGrp="1"/>
          </p:cNvSpPr>
          <p:nvPr>
            <p:ph sz="half" idx="2"/>
          </p:nvPr>
        </p:nvSpPr>
        <p:spPr/>
        <p:txBody>
          <a:bodyPr/>
          <a:lstStyle/>
          <a:p>
            <a:endParaRPr lang="en-US"/>
          </a:p>
        </p:txBody>
      </p:sp>
      <p:pic>
        <p:nvPicPr>
          <p:cNvPr id="4" name="Picture 3"/>
          <p:cNvPicPr>
            <a:picLocks noChangeAspect="1"/>
          </p:cNvPicPr>
          <p:nvPr/>
        </p:nvPicPr>
        <p:blipFill>
          <a:blip r:embed="rId2"/>
          <a:stretch>
            <a:fillRect/>
          </a:stretch>
        </p:blipFill>
        <p:spPr>
          <a:xfrm>
            <a:off x="4463073" y="2190750"/>
            <a:ext cx="4680927" cy="3524250"/>
          </a:xfrm>
          <a:prstGeom prst="rect">
            <a:avLst/>
          </a:prstGeom>
        </p:spPr>
      </p:pic>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Treatment </a:t>
            </a:r>
            <a:endParaRPr lang="en-US" dirty="0"/>
          </a:p>
        </p:txBody>
      </p:sp>
      <p:sp>
        <p:nvSpPr>
          <p:cNvPr id="3" name="Content Placeholder 2"/>
          <p:cNvSpPr>
            <a:spLocks noGrp="1"/>
          </p:cNvSpPr>
          <p:nvPr>
            <p:ph idx="1"/>
          </p:nvPr>
        </p:nvSpPr>
        <p:spPr/>
        <p:txBody>
          <a:bodyPr>
            <a:normAutofit fontScale="62500" lnSpcReduction="20000"/>
          </a:bodyPr>
          <a:lstStyle/>
          <a:p>
            <a:r>
              <a:rPr dirty="0" smtClean="0"/>
              <a:t>Nonsurgical</a:t>
            </a:r>
          </a:p>
          <a:p>
            <a:pPr lvl="1"/>
            <a:r>
              <a:rPr dirty="0" smtClean="0"/>
              <a:t>Initial treatment consists of rest, ice, compression, and elevation (RICE).</a:t>
            </a:r>
          </a:p>
          <a:p>
            <a:pPr lvl="1"/>
            <a:r>
              <a:rPr dirty="0" smtClean="0"/>
              <a:t>Early weight bearing and use of a protective brace during functional activities facilitates recovery better than non–weight bearing or immobilization.</a:t>
            </a:r>
          </a:p>
          <a:p>
            <a:pPr lvl="1"/>
            <a:r>
              <a:rPr dirty="0" smtClean="0"/>
              <a:t>Functional instability may result and should be treated with a course of physical therapy, emphasizing isometrics and resistive training, peroneal strengthening, range of motion, and proprioceptive training.</a:t>
            </a:r>
          </a:p>
          <a:p>
            <a:pPr lvl="1"/>
            <a:r>
              <a:rPr dirty="0" smtClean="0"/>
              <a:t>Maximizing the resistive function of the peroneal musculature can offset mechanical ligamentous instability.</a:t>
            </a:r>
          </a:p>
          <a:p>
            <a:pPr lvl="1"/>
            <a:r>
              <a:rPr dirty="0" smtClean="0"/>
              <a:t>Residual mechanical instability may be managed effectively with bracing or taping.</a:t>
            </a:r>
          </a:p>
          <a:p>
            <a:pPr lvl="1"/>
            <a:r>
              <a:rPr dirty="0" smtClean="0"/>
              <a:t>Patients may return to unrestricted activity when cutting, running, and hopping on the affected leg are no longer painful.</a:t>
            </a:r>
          </a:p>
          <a:p>
            <a:pPr lvl="1"/>
            <a:r>
              <a:rPr dirty="0" smtClean="0"/>
              <a:t>Ninety percent of acute ankle sprains resolve with RICE and early functional rehabilitation.</a:t>
            </a:r>
          </a:p>
          <a:p>
            <a:r>
              <a:rPr dirty="0" smtClean="0"/>
              <a:t>Surgical––Surgery is a reasonable option when an adequate trial of nonsurgical treatment fails to control symptoms.</a:t>
            </a:r>
          </a:p>
          <a:p>
            <a:endParaRPr lang="en-US" dirty="0"/>
          </a:p>
        </p:txBody>
      </p:sp>
      <p:pic>
        <p:nvPicPr>
          <p:cNvPr id="4" name="Picture 3"/>
          <p:cNvPicPr>
            <a:picLocks noChangeAspect="1"/>
          </p:cNvPicPr>
          <p:nvPr/>
        </p:nvPicPr>
        <p:blipFill>
          <a:blip r:embed="rId2"/>
          <a:stretch>
            <a:fillRect/>
          </a:stretch>
        </p:blipFill>
        <p:spPr>
          <a:xfrm>
            <a:off x="185644" y="2971800"/>
            <a:ext cx="8805956" cy="35052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6200"/>
            <a:ext cx="8229600" cy="1143000"/>
          </a:xfrm>
        </p:spPr>
        <p:txBody>
          <a:bodyPr/>
          <a:lstStyle/>
          <a:p>
            <a:r>
              <a:rPr lang="en-US" b="1" dirty="0" smtClean="0"/>
              <a:t>Muscle Strain</a:t>
            </a:r>
          </a:p>
        </p:txBody>
      </p:sp>
      <p:sp>
        <p:nvSpPr>
          <p:cNvPr id="3" name="Content Placeholder 2"/>
          <p:cNvSpPr>
            <a:spLocks noGrp="1"/>
          </p:cNvSpPr>
          <p:nvPr>
            <p:ph idx="1"/>
          </p:nvPr>
        </p:nvSpPr>
        <p:spPr>
          <a:xfrm>
            <a:off x="0" y="914400"/>
            <a:ext cx="9144000" cy="6400800"/>
          </a:xfrm>
        </p:spPr>
        <p:txBody>
          <a:bodyPr>
            <a:normAutofit/>
          </a:bodyPr>
          <a:lstStyle/>
          <a:p>
            <a:pPr lvl="1"/>
            <a:r>
              <a:rPr lang="en-US" dirty="0" smtClean="0"/>
              <a:t>The most common muscle injury suffered in sports. </a:t>
            </a:r>
          </a:p>
          <a:p>
            <a:pPr lvl="1"/>
            <a:r>
              <a:rPr lang="en-US" dirty="0" smtClean="0"/>
              <a:t>Immediate pain associated with diminished function.</a:t>
            </a:r>
          </a:p>
          <a:p>
            <a:pPr lvl="1"/>
            <a:r>
              <a:rPr dirty="0" smtClean="0"/>
              <a:t>Both complete and incomplete muscle tears </a:t>
            </a:r>
            <a:r>
              <a:rPr lang="en-US" dirty="0" smtClean="0"/>
              <a:t>can </a:t>
            </a:r>
            <a:r>
              <a:rPr dirty="0" smtClean="0"/>
              <a:t>occur by passive stretch of an activated muscle.</a:t>
            </a:r>
            <a:endParaRPr lang="en-US" dirty="0" smtClean="0"/>
          </a:p>
          <a:p>
            <a:pPr lvl="1"/>
            <a:r>
              <a:rPr dirty="0" smtClean="0"/>
              <a:t>Muscle tears also typically occur at </a:t>
            </a:r>
            <a:r>
              <a:rPr lang="en-US" dirty="0" smtClean="0"/>
              <a:t>or near to </a:t>
            </a:r>
            <a:r>
              <a:rPr dirty="0" smtClean="0"/>
              <a:t>the myotendinous junction</a:t>
            </a:r>
            <a:endParaRPr lang="en-US" dirty="0" smtClean="0"/>
          </a:p>
          <a:p>
            <a:pPr lvl="1"/>
            <a:r>
              <a:rPr lang="en-US" dirty="0" smtClean="0"/>
              <a:t>Treatment </a:t>
            </a:r>
          </a:p>
          <a:p>
            <a:pPr lvl="2"/>
            <a:r>
              <a:rPr lang="en-US" dirty="0" smtClean="0"/>
              <a:t>RICE</a:t>
            </a:r>
          </a:p>
          <a:p>
            <a:pPr lvl="2"/>
            <a:r>
              <a:rPr lang="en-US" dirty="0" smtClean="0"/>
              <a:t>NSAID</a:t>
            </a:r>
          </a:p>
          <a:p>
            <a:pPr lvl="2"/>
            <a:r>
              <a:rPr lang="en-US" dirty="0" smtClean="0"/>
              <a:t>physical therapy</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
                                            <p:txEl>
                                              <p:pRg st="5" end="5"/>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2" presetClass="entr" presetSubtype="4" accel="50000" decel="50000" fill="hold" grpId="1" nodeType="clickEffect">
                                  <p:stCondLst>
                                    <p:cond delay="0"/>
                                  </p:stCondLst>
                                  <p:childTnLst>
                                    <p:set>
                                      <p:cBhvr>
                                        <p:cTn id="24" dur="1" fill="hold">
                                          <p:stCondLst>
                                            <p:cond delay="0"/>
                                          </p:stCondLst>
                                        </p:cTn>
                                        <p:tgtEl>
                                          <p:spTgt spid="3">
                                            <p:txEl>
                                              <p:pRg st="0" end="0"/>
                                            </p:txEl>
                                          </p:spTgt>
                                        </p:tgtEl>
                                        <p:attrNameLst>
                                          <p:attrName>style.visibility</p:attrName>
                                        </p:attrNameLst>
                                      </p:cBhvr>
                                      <p:to>
                                        <p:strVal val="visible"/>
                                      </p:to>
                                    </p:set>
                                    <p:anim calcmode="lin" valueType="num">
                                      <p:cBhvr additive="base">
                                        <p:cTn id="25"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0" end="0"/>
                                            </p:txEl>
                                          </p:spTgt>
                                        </p:tgtEl>
                                        <p:attrNameLst>
                                          <p:attrName>ppt_y</p:attrName>
                                        </p:attrNameLst>
                                      </p:cBhvr>
                                      <p:tavLst>
                                        <p:tav tm="0">
                                          <p:val>
                                            <p:strVal val="1+#ppt_h/2"/>
                                          </p:val>
                                        </p:tav>
                                        <p:tav tm="100000">
                                          <p:val>
                                            <p:strVal val="#ppt_y"/>
                                          </p:val>
                                        </p:tav>
                                      </p:tavLst>
                                    </p:anim>
                                  </p:childTnLst>
                                </p:cTn>
                              </p:par>
                              <p:par>
                                <p:cTn id="27" presetID="2" presetClass="entr" presetSubtype="4" accel="50000" decel="50000" fill="hold" grpId="1" nodeType="withEffect">
                                  <p:stCondLst>
                                    <p:cond delay="0"/>
                                  </p:stCondLst>
                                  <p:childTnLst>
                                    <p:set>
                                      <p:cBhvr>
                                        <p:cTn id="28" dur="1" fill="hold">
                                          <p:stCondLst>
                                            <p:cond delay="0"/>
                                          </p:stCondLst>
                                        </p:cTn>
                                        <p:tgtEl>
                                          <p:spTgt spid="3">
                                            <p:txEl>
                                              <p:pRg st="1" end="1"/>
                                            </p:txEl>
                                          </p:spTgt>
                                        </p:tgtEl>
                                        <p:attrNameLst>
                                          <p:attrName>style.visibility</p:attrName>
                                        </p:attrNameLst>
                                      </p:cBhvr>
                                      <p:to>
                                        <p:strVal val="visible"/>
                                      </p:to>
                                    </p:set>
                                    <p:anim calcmode="lin" valueType="num">
                                      <p:cBhvr additive="base">
                                        <p:cTn id="29"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3">
                                            <p:txEl>
                                              <p:pRg st="1" end="1"/>
                                            </p:txEl>
                                          </p:spTgt>
                                        </p:tgtEl>
                                        <p:attrNameLst>
                                          <p:attrName>ppt_y</p:attrName>
                                        </p:attrNameLst>
                                      </p:cBhvr>
                                      <p:tavLst>
                                        <p:tav tm="0">
                                          <p:val>
                                            <p:strVal val="1+#ppt_h/2"/>
                                          </p:val>
                                        </p:tav>
                                        <p:tav tm="100000">
                                          <p:val>
                                            <p:strVal val="#ppt_y"/>
                                          </p:val>
                                        </p:tav>
                                      </p:tavLst>
                                    </p:anim>
                                  </p:childTnLst>
                                </p:cTn>
                              </p:par>
                              <p:par>
                                <p:cTn id="31" presetID="2" presetClass="entr" presetSubtype="4" accel="50000" decel="50000" fill="hold" grpId="1" nodeType="withEffect">
                                  <p:stCondLst>
                                    <p:cond delay="0"/>
                                  </p:stCondLst>
                                  <p:childTnLst>
                                    <p:set>
                                      <p:cBhvr>
                                        <p:cTn id="32" dur="1" fill="hold">
                                          <p:stCondLst>
                                            <p:cond delay="0"/>
                                          </p:stCondLst>
                                        </p:cTn>
                                        <p:tgtEl>
                                          <p:spTgt spid="3">
                                            <p:txEl>
                                              <p:pRg st="2" end="2"/>
                                            </p:txEl>
                                          </p:spTgt>
                                        </p:tgtEl>
                                        <p:attrNameLst>
                                          <p:attrName>style.visibility</p:attrName>
                                        </p:attrNameLst>
                                      </p:cBhvr>
                                      <p:to>
                                        <p:strVal val="visible"/>
                                      </p:to>
                                    </p:set>
                                    <p:anim calcmode="lin" valueType="num">
                                      <p:cBhvr additive="base">
                                        <p:cTn id="33"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34" dur="500" fill="hold"/>
                                        <p:tgtEl>
                                          <p:spTgt spid="3">
                                            <p:txEl>
                                              <p:pRg st="2" end="2"/>
                                            </p:txEl>
                                          </p:spTgt>
                                        </p:tgtEl>
                                        <p:attrNameLst>
                                          <p:attrName>ppt_y</p:attrName>
                                        </p:attrNameLst>
                                      </p:cBhvr>
                                      <p:tavLst>
                                        <p:tav tm="0">
                                          <p:val>
                                            <p:strVal val="1+#ppt_h/2"/>
                                          </p:val>
                                        </p:tav>
                                        <p:tav tm="100000">
                                          <p:val>
                                            <p:strVal val="#ppt_y"/>
                                          </p:val>
                                        </p:tav>
                                      </p:tavLst>
                                    </p:anim>
                                  </p:childTnLst>
                                </p:cTn>
                              </p:par>
                              <p:par>
                                <p:cTn id="35" presetID="2" presetClass="entr" presetSubtype="4" accel="50000" decel="50000" fill="hold" grpId="1" nodeType="withEffect">
                                  <p:stCondLst>
                                    <p:cond delay="0"/>
                                  </p:stCondLst>
                                  <p:childTnLst>
                                    <p:set>
                                      <p:cBhvr>
                                        <p:cTn id="36" dur="1" fill="hold">
                                          <p:stCondLst>
                                            <p:cond delay="0"/>
                                          </p:stCondLst>
                                        </p:cTn>
                                        <p:tgtEl>
                                          <p:spTgt spid="3">
                                            <p:txEl>
                                              <p:pRg st="3" end="3"/>
                                            </p:txEl>
                                          </p:spTgt>
                                        </p:tgtEl>
                                        <p:attrNameLst>
                                          <p:attrName>style.visibility</p:attrName>
                                        </p:attrNameLst>
                                      </p:cBhvr>
                                      <p:to>
                                        <p:strVal val="visible"/>
                                      </p:to>
                                    </p:set>
                                    <p:anim calcmode="lin" valueType="num">
                                      <p:cBhvr additive="base">
                                        <p:cTn id="37"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3" end="3"/>
                                            </p:txEl>
                                          </p:spTgt>
                                        </p:tgtEl>
                                        <p:attrNameLst>
                                          <p:attrName>ppt_y</p:attrName>
                                        </p:attrNameLst>
                                      </p:cBhvr>
                                      <p:tavLst>
                                        <p:tav tm="0">
                                          <p:val>
                                            <p:strVal val="1+#ppt_h/2"/>
                                          </p:val>
                                        </p:tav>
                                        <p:tav tm="100000">
                                          <p:val>
                                            <p:strVal val="#ppt_y"/>
                                          </p:val>
                                        </p:tav>
                                      </p:tavLst>
                                    </p:anim>
                                  </p:childTnLst>
                                </p:cTn>
                              </p:par>
                              <p:par>
                                <p:cTn id="39" presetID="2" presetClass="entr" presetSubtype="4" accel="50000" decel="50000" fill="hold" grpId="1" nodeType="withEffect">
                                  <p:stCondLst>
                                    <p:cond delay="0"/>
                                  </p:stCondLst>
                                  <p:childTnLst>
                                    <p:set>
                                      <p:cBhvr>
                                        <p:cTn id="40" dur="1" fill="hold">
                                          <p:stCondLst>
                                            <p:cond delay="0"/>
                                          </p:stCondLst>
                                        </p:cTn>
                                        <p:tgtEl>
                                          <p:spTgt spid="3">
                                            <p:txEl>
                                              <p:pRg st="4" end="4"/>
                                            </p:txEl>
                                          </p:spTgt>
                                        </p:tgtEl>
                                        <p:attrNameLst>
                                          <p:attrName>style.visibility</p:attrName>
                                        </p:attrNameLst>
                                      </p:cBhvr>
                                      <p:to>
                                        <p:strVal val="visible"/>
                                      </p:to>
                                    </p:set>
                                    <p:anim calcmode="lin" valueType="num">
                                      <p:cBhvr additive="base">
                                        <p:cTn id="4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42" dur="500" fill="hold"/>
                                        <p:tgtEl>
                                          <p:spTgt spid="3">
                                            <p:txEl>
                                              <p:pRg st="4" end="4"/>
                                            </p:txEl>
                                          </p:spTgt>
                                        </p:tgtEl>
                                        <p:attrNameLst>
                                          <p:attrName>ppt_y</p:attrName>
                                        </p:attrNameLst>
                                      </p:cBhvr>
                                      <p:tavLst>
                                        <p:tav tm="0">
                                          <p:val>
                                            <p:strVal val="1+#ppt_h/2"/>
                                          </p:val>
                                        </p:tav>
                                        <p:tav tm="100000">
                                          <p:val>
                                            <p:strVal val="#ppt_y"/>
                                          </p:val>
                                        </p:tav>
                                      </p:tavLst>
                                    </p:anim>
                                  </p:childTnLst>
                                </p:cTn>
                              </p:par>
                              <p:par>
                                <p:cTn id="43" presetID="2" presetClass="entr" presetSubtype="4" accel="50000" decel="50000" fill="hold" grpId="1" nodeType="withEffect">
                                  <p:stCondLst>
                                    <p:cond delay="0"/>
                                  </p:stCondLst>
                                  <p:childTnLst>
                                    <p:set>
                                      <p:cBhvr>
                                        <p:cTn id="44" dur="1" fill="hold">
                                          <p:stCondLst>
                                            <p:cond delay="0"/>
                                          </p:stCondLst>
                                        </p:cTn>
                                        <p:tgtEl>
                                          <p:spTgt spid="3">
                                            <p:txEl>
                                              <p:pRg st="5" end="5"/>
                                            </p:txEl>
                                          </p:spTgt>
                                        </p:tgtEl>
                                        <p:attrNameLst>
                                          <p:attrName>style.visibility</p:attrName>
                                        </p:attrNameLst>
                                      </p:cBhvr>
                                      <p:to>
                                        <p:strVal val="visible"/>
                                      </p:to>
                                    </p:set>
                                    <p:anim calcmode="lin" valueType="num">
                                      <p:cBhvr additive="base">
                                        <p:cTn id="45"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46" dur="500" fill="hold"/>
                                        <p:tgtEl>
                                          <p:spTgt spid="3">
                                            <p:txEl>
                                              <p:pRg st="5" end="5"/>
                                            </p:txEl>
                                          </p:spTgt>
                                        </p:tgtEl>
                                        <p:attrNameLst>
                                          <p:attrName>ppt_y</p:attrName>
                                        </p:attrNameLst>
                                      </p:cBhvr>
                                      <p:tavLst>
                                        <p:tav tm="0">
                                          <p:val>
                                            <p:strVal val="1+#ppt_h/2"/>
                                          </p:val>
                                        </p:tav>
                                        <p:tav tm="100000">
                                          <p:val>
                                            <p:strVal val="#ppt_y"/>
                                          </p:val>
                                        </p:tav>
                                      </p:tavLst>
                                    </p:anim>
                                  </p:childTnLst>
                                </p:cTn>
                              </p:par>
                              <p:par>
                                <p:cTn id="47" presetID="2" presetClass="entr" presetSubtype="4" accel="50000" decel="50000" fill="hold" grpId="1" nodeType="withEffect">
                                  <p:stCondLst>
                                    <p:cond delay="0"/>
                                  </p:stCondLst>
                                  <p:childTnLst>
                                    <p:set>
                                      <p:cBhvr>
                                        <p:cTn id="48" dur="1" fill="hold">
                                          <p:stCondLst>
                                            <p:cond delay="0"/>
                                          </p:stCondLst>
                                        </p:cTn>
                                        <p:tgtEl>
                                          <p:spTgt spid="3">
                                            <p:txEl>
                                              <p:pRg st="6" end="6"/>
                                            </p:txEl>
                                          </p:spTgt>
                                        </p:tgtEl>
                                        <p:attrNameLst>
                                          <p:attrName>style.visibility</p:attrName>
                                        </p:attrNameLst>
                                      </p:cBhvr>
                                      <p:to>
                                        <p:strVal val="visible"/>
                                      </p:to>
                                    </p:set>
                                    <p:anim calcmode="lin" valueType="num">
                                      <p:cBhvr additive="base">
                                        <p:cTn id="49"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3">
                                            <p:txEl>
                                              <p:pRg st="6" end="6"/>
                                            </p:txEl>
                                          </p:spTgt>
                                        </p:tgtEl>
                                        <p:attrNameLst>
                                          <p:attrName>ppt_y</p:attrName>
                                        </p:attrNameLst>
                                      </p:cBhvr>
                                      <p:tavLst>
                                        <p:tav tm="0">
                                          <p:val>
                                            <p:strVal val="1+#ppt_h/2"/>
                                          </p:val>
                                        </p:tav>
                                        <p:tav tm="100000">
                                          <p:val>
                                            <p:strVal val="#ppt_y"/>
                                          </p:val>
                                        </p:tav>
                                      </p:tavLst>
                                    </p:anim>
                                  </p:childTnLst>
                                </p:cTn>
                              </p:par>
                              <p:par>
                                <p:cTn id="51" presetID="2" presetClass="entr" presetSubtype="4" accel="50000" decel="50000" fill="hold" grpId="1" nodeType="withEffect">
                                  <p:stCondLst>
                                    <p:cond delay="0"/>
                                  </p:stCondLst>
                                  <p:childTnLst>
                                    <p:set>
                                      <p:cBhvr>
                                        <p:cTn id="52" dur="1" fill="hold">
                                          <p:stCondLst>
                                            <p:cond delay="0"/>
                                          </p:stCondLst>
                                        </p:cTn>
                                        <p:tgtEl>
                                          <p:spTgt spid="3">
                                            <p:txEl>
                                              <p:pRg st="7" end="7"/>
                                            </p:txEl>
                                          </p:spTgt>
                                        </p:tgtEl>
                                        <p:attrNameLst>
                                          <p:attrName>style.visibility</p:attrName>
                                        </p:attrNameLst>
                                      </p:cBhvr>
                                      <p:to>
                                        <p:strVal val="visible"/>
                                      </p:to>
                                    </p:set>
                                    <p:anim calcmode="lin" valueType="num">
                                      <p:cBhvr additive="base">
                                        <p:cTn id="53"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54" dur="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3" grpId="1" build="p"/>
    </p:bldLst>
  </p:timing>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Muscle Contusion</a:t>
            </a:r>
          </a:p>
        </p:txBody>
      </p:sp>
      <p:sp>
        <p:nvSpPr>
          <p:cNvPr id="3" name="Content Placeholder 2"/>
          <p:cNvSpPr>
            <a:spLocks noGrp="1"/>
          </p:cNvSpPr>
          <p:nvPr>
            <p:ph idx="1"/>
          </p:nvPr>
        </p:nvSpPr>
        <p:spPr/>
        <p:txBody>
          <a:bodyPr>
            <a:normAutofit fontScale="77500" lnSpcReduction="20000"/>
          </a:bodyPr>
          <a:lstStyle/>
          <a:p>
            <a:r>
              <a:rPr lang="en-US" dirty="0" smtClean="0"/>
              <a:t>Caused by</a:t>
            </a:r>
            <a:r>
              <a:rPr dirty="0" smtClean="0"/>
              <a:t> a nonpenetrating blunt injury </a:t>
            </a:r>
            <a:r>
              <a:rPr lang="en-US" dirty="0" smtClean="0"/>
              <a:t>(direct blow) to the</a:t>
            </a:r>
            <a:r>
              <a:rPr dirty="0" smtClean="0"/>
              <a:t> muscle resulting in hematoma and inflammation</a:t>
            </a:r>
            <a:r>
              <a:rPr lang="en-US" dirty="0" smtClean="0"/>
              <a:t>.</a:t>
            </a:r>
          </a:p>
          <a:p>
            <a:r>
              <a:rPr lang="en-US" dirty="0" smtClean="0"/>
              <a:t> Quadriceps and </a:t>
            </a:r>
            <a:r>
              <a:rPr lang="en-US" dirty="0" err="1" smtClean="0"/>
              <a:t>Brachialis</a:t>
            </a:r>
            <a:r>
              <a:rPr lang="en-US" dirty="0" smtClean="0"/>
              <a:t> muscles are common involved regions.</a:t>
            </a:r>
          </a:p>
          <a:p>
            <a:r>
              <a:rPr lang="en-US" dirty="0" smtClean="0"/>
              <a:t>Clinical features:</a:t>
            </a:r>
          </a:p>
          <a:p>
            <a:pPr lvl="1"/>
            <a:r>
              <a:rPr lang="en-US" dirty="0" smtClean="0"/>
              <a:t>Pain  with active and passive motion +/_ swelling.</a:t>
            </a:r>
          </a:p>
          <a:p>
            <a:pPr lvl="1"/>
            <a:r>
              <a:rPr lang="en-US" dirty="0" smtClean="0"/>
              <a:t>Decreased range of motion of joints spanned by the injured muscles.</a:t>
            </a:r>
          </a:p>
          <a:p>
            <a:pPr lvl="1"/>
            <a:r>
              <a:rPr lang="en-US" dirty="0" smtClean="0"/>
              <a:t>Occasionally a permanent palpable mass.</a:t>
            </a:r>
          </a:p>
          <a:p>
            <a:r>
              <a:rPr lang="en-US" dirty="0" smtClean="0"/>
              <a:t>Treatment:</a:t>
            </a:r>
          </a:p>
          <a:p>
            <a:pPr lvl="2"/>
            <a:r>
              <a:rPr lang="en-US" b="1" dirty="0" smtClean="0"/>
              <a:t>Short </a:t>
            </a:r>
            <a:r>
              <a:rPr lang="en-US" dirty="0" smtClean="0"/>
              <a:t>period of immobilization</a:t>
            </a:r>
          </a:p>
          <a:p>
            <a:pPr lvl="2"/>
            <a:r>
              <a:rPr lang="en-US" dirty="0" smtClean="0"/>
              <a:t>Followed by early mobilization and Physiotherapy</a:t>
            </a:r>
          </a:p>
          <a:p>
            <a:pPr lvl="2"/>
            <a:r>
              <a:rPr lang="en-US" dirty="0" smtClean="0"/>
              <a:t>NSAID </a:t>
            </a:r>
          </a:p>
          <a:p>
            <a:endParaRPr lang="en-US" dirty="0"/>
          </a:p>
        </p:txBody>
      </p:sp>
      <p:pic>
        <p:nvPicPr>
          <p:cNvPr id="4" name="Picture 3"/>
          <p:cNvPicPr>
            <a:picLocks noChangeAspect="1"/>
          </p:cNvPicPr>
          <p:nvPr/>
        </p:nvPicPr>
        <p:blipFill>
          <a:blip r:embed="rId2"/>
          <a:stretch>
            <a:fillRect/>
          </a:stretch>
        </p:blipFill>
        <p:spPr>
          <a:xfrm>
            <a:off x="2882900" y="1600200"/>
            <a:ext cx="5803900" cy="4145643"/>
          </a:xfrm>
          <a:prstGeom prst="rect">
            <a:avLst/>
          </a:prstGeom>
        </p:spPr>
      </p:pic>
      <p:pic>
        <p:nvPicPr>
          <p:cNvPr id="5" name="Picture 4"/>
          <p:cNvPicPr>
            <a:picLocks noChangeAspect="1"/>
          </p:cNvPicPr>
          <p:nvPr/>
        </p:nvPicPr>
        <p:blipFill>
          <a:blip r:embed="rId3"/>
          <a:stretch>
            <a:fillRect/>
          </a:stretch>
        </p:blipFill>
        <p:spPr>
          <a:xfrm>
            <a:off x="3251200" y="2743200"/>
            <a:ext cx="5435600" cy="3813033"/>
          </a:xfrm>
          <a:prstGeom prst="rect">
            <a:avLst/>
          </a:prstGeom>
        </p:spPr>
      </p:pic>
      <p:pic>
        <p:nvPicPr>
          <p:cNvPr id="6" name="Picture 5"/>
          <p:cNvPicPr>
            <a:picLocks noChangeAspect="1"/>
          </p:cNvPicPr>
          <p:nvPr/>
        </p:nvPicPr>
        <p:blipFill>
          <a:blip r:embed="rId4"/>
          <a:stretch>
            <a:fillRect/>
          </a:stretch>
        </p:blipFill>
        <p:spPr>
          <a:xfrm>
            <a:off x="4953000" y="1981200"/>
            <a:ext cx="3048000" cy="22733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 presetClass="exit" presetSubtype="4" accel="50000" decel="50000" fill="hold" nodeType="clickEffect">
                                  <p:stCondLst>
                                    <p:cond delay="0"/>
                                  </p:stCondLst>
                                  <p:childTnLst>
                                    <p:anim calcmode="lin" valueType="num">
                                      <p:cBhvr additive="base">
                                        <p:cTn id="10" dur="500"/>
                                        <p:tgtEl>
                                          <p:spTgt spid="4"/>
                                        </p:tgtEl>
                                        <p:attrNameLst>
                                          <p:attrName>ppt_x</p:attrName>
                                        </p:attrNameLst>
                                      </p:cBhvr>
                                      <p:tavLst>
                                        <p:tav tm="0">
                                          <p:val>
                                            <p:strVal val="ppt_x"/>
                                          </p:val>
                                        </p:tav>
                                        <p:tav tm="100000">
                                          <p:val>
                                            <p:strVal val="ppt_x"/>
                                          </p:val>
                                        </p:tav>
                                      </p:tavLst>
                                    </p:anim>
                                    <p:anim calcmode="lin" valueType="num">
                                      <p:cBhvr additive="base">
                                        <p:cTn id="11" dur="500"/>
                                        <p:tgtEl>
                                          <p:spTgt spid="4"/>
                                        </p:tgtEl>
                                        <p:attrNameLst>
                                          <p:attrName>ppt_y</p:attrName>
                                        </p:attrNameLst>
                                      </p:cBhvr>
                                      <p:tavLst>
                                        <p:tav tm="0">
                                          <p:val>
                                            <p:strVal val="ppt_y"/>
                                          </p:val>
                                        </p:tav>
                                        <p:tav tm="100000">
                                          <p:val>
                                            <p:strVal val="1+ppt_h/2"/>
                                          </p:val>
                                        </p:tav>
                                      </p:tavLst>
                                    </p:anim>
                                    <p:set>
                                      <p:cBhvr>
                                        <p:cTn id="12" dur="1" fill="hold">
                                          <p:stCondLst>
                                            <p:cond delay="499"/>
                                          </p:stCondLst>
                                        </p:cTn>
                                        <p:tgtEl>
                                          <p:spTgt spid="4"/>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20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1" presetClass="exit" presetSubtype="0" fill="hold" nodeType="clickEffect">
                                  <p:stCondLst>
                                    <p:cond delay="0"/>
                                  </p:stCondLst>
                                  <p:childTnLst>
                                    <p:set>
                                      <p:cBhvr>
                                        <p:cTn id="21" dur="1" fill="hold">
                                          <p:stCondLst>
                                            <p:cond delay="0"/>
                                          </p:stCondLst>
                                        </p:cTn>
                                        <p:tgtEl>
                                          <p:spTgt spid="6"/>
                                        </p:tgtEl>
                                        <p:attrNameLst>
                                          <p:attrName>style.visibility</p:attrName>
                                        </p:attrNameLst>
                                      </p:cBhvr>
                                      <p:to>
                                        <p:strVal val="hidden"/>
                                      </p:to>
                                    </p:set>
                                  </p:childTnLst>
                                </p:cTn>
                              </p:par>
                            </p:childTnLst>
                          </p:cTn>
                        </p:par>
                      </p:childTnLst>
                    </p:cTn>
                  </p:par>
                  <p:par>
                    <p:cTn id="22" fill="hold">
                      <p:stCondLst>
                        <p:cond delay="indefinite"/>
                      </p:stCondLst>
                      <p:childTnLst>
                        <p:par>
                          <p:cTn id="23" fill="hold">
                            <p:stCondLst>
                              <p:cond delay="0"/>
                            </p:stCondLst>
                            <p:childTnLst>
                              <p:par>
                                <p:cTn id="24" presetID="12" presetClass="entr" presetSubtype="4" fill="hold" nodeType="clickEffect">
                                  <p:stCondLst>
                                    <p:cond delay="0"/>
                                  </p:stCondLst>
                                  <p:childTnLst>
                                    <p:set>
                                      <p:cBhvr>
                                        <p:cTn id="25" dur="1" fill="hold">
                                          <p:stCondLst>
                                            <p:cond delay="0"/>
                                          </p:stCondLst>
                                        </p:cTn>
                                        <p:tgtEl>
                                          <p:spTgt spid="5"/>
                                        </p:tgtEl>
                                        <p:attrNameLst>
                                          <p:attrName>style.visibility</p:attrName>
                                        </p:attrNameLst>
                                      </p:cBhvr>
                                      <p:to>
                                        <p:strVal val="visible"/>
                                      </p:to>
                                    </p:set>
                                    <p:animEffect transition="in" filter="slide(fromBottom)">
                                      <p:cBhvr>
                                        <p:cTn id="26" dur="500"/>
                                        <p:tgtEl>
                                          <p:spTgt spid="5"/>
                                        </p:tgtEl>
                                      </p:cBhvr>
                                    </p:animEffect>
                                  </p:childTnLst>
                                </p:cTn>
                              </p:par>
                            </p:childTnLst>
                          </p:cTn>
                        </p:par>
                      </p:childTnLst>
                    </p:cTn>
                  </p:par>
                  <p:par>
                    <p:cTn id="27" fill="hold">
                      <p:stCondLst>
                        <p:cond delay="indefinite"/>
                      </p:stCondLst>
                      <p:childTnLst>
                        <p:par>
                          <p:cTn id="28" fill="hold">
                            <p:stCondLst>
                              <p:cond delay="0"/>
                            </p:stCondLst>
                            <p:childTnLst>
                              <p:par>
                                <p:cTn id="29" presetID="23" presetClass="exit" presetSubtype="32" fill="hold" nodeType="clickEffect">
                                  <p:stCondLst>
                                    <p:cond delay="0"/>
                                  </p:stCondLst>
                                  <p:childTnLst>
                                    <p:anim calcmode="lin" valueType="num">
                                      <p:cBhvr>
                                        <p:cTn id="30" dur="500"/>
                                        <p:tgtEl>
                                          <p:spTgt spid="5"/>
                                        </p:tgtEl>
                                        <p:attrNameLst>
                                          <p:attrName>ppt_w</p:attrName>
                                        </p:attrNameLst>
                                      </p:cBhvr>
                                      <p:tavLst>
                                        <p:tav tm="0">
                                          <p:val>
                                            <p:strVal val="ppt_w"/>
                                          </p:val>
                                        </p:tav>
                                        <p:tav tm="100000">
                                          <p:val>
                                            <p:fltVal val="0"/>
                                          </p:val>
                                        </p:tav>
                                      </p:tavLst>
                                    </p:anim>
                                    <p:anim calcmode="lin" valueType="num">
                                      <p:cBhvr>
                                        <p:cTn id="31" dur="500"/>
                                        <p:tgtEl>
                                          <p:spTgt spid="5"/>
                                        </p:tgtEl>
                                        <p:attrNameLst>
                                          <p:attrName>ppt_h</p:attrName>
                                        </p:attrNameLst>
                                      </p:cBhvr>
                                      <p:tavLst>
                                        <p:tav tm="0">
                                          <p:val>
                                            <p:strVal val="ppt_h"/>
                                          </p:val>
                                        </p:tav>
                                        <p:tav tm="100000">
                                          <p:val>
                                            <p:fltVal val="0"/>
                                          </p:val>
                                        </p:tav>
                                      </p:tavLst>
                                    </p:anim>
                                    <p:set>
                                      <p:cBhvr>
                                        <p:cTn id="32"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Muscle injuries</a:t>
            </a:r>
            <a:endParaRPr lang="en-US" b="1" dirty="0"/>
          </a:p>
        </p:txBody>
      </p:sp>
      <p:sp>
        <p:nvSpPr>
          <p:cNvPr id="3" name="Content Placeholder 2"/>
          <p:cNvSpPr>
            <a:spLocks noGrp="1"/>
          </p:cNvSpPr>
          <p:nvPr>
            <p:ph idx="1"/>
          </p:nvPr>
        </p:nvSpPr>
        <p:spPr/>
        <p:txBody>
          <a:bodyPr>
            <a:normAutofit fontScale="85000" lnSpcReduction="20000"/>
          </a:bodyPr>
          <a:lstStyle/>
          <a:p>
            <a:r>
              <a:rPr lang="en-US" b="1" dirty="0" smtClean="0"/>
              <a:t>Muscle Laceration</a:t>
            </a:r>
          </a:p>
          <a:p>
            <a:pPr lvl="1"/>
            <a:r>
              <a:rPr lang="en-US" dirty="0" smtClean="0"/>
              <a:t>I&amp;D followed by suture repair of the fascia, if possible.</a:t>
            </a:r>
          </a:p>
          <a:p>
            <a:r>
              <a:rPr lang="en-US" b="1" dirty="0" smtClean="0"/>
              <a:t>Delayed-onset soreness</a:t>
            </a:r>
          </a:p>
          <a:p>
            <a:pPr lvl="1"/>
            <a:r>
              <a:rPr dirty="0" smtClean="0"/>
              <a:t>Structural muscle injury  leads to progressive edema formation and resultant increased intramuscular pressure.</a:t>
            </a:r>
            <a:endParaRPr lang="en-US" dirty="0" smtClean="0"/>
          </a:p>
          <a:p>
            <a:pPr lvl="1"/>
            <a:r>
              <a:rPr dirty="0" smtClean="0"/>
              <a:t>Is primarily associated with eccentric loading–type exercise.</a:t>
            </a:r>
            <a:endParaRPr lang="en-US" dirty="0" smtClean="0"/>
          </a:p>
          <a:p>
            <a:pPr lvl="1"/>
            <a:r>
              <a:rPr lang="en-US" dirty="0" smtClean="0"/>
              <a:t>Clinical features: muscular pain that occurs 1-3 days after vigorous exercise.</a:t>
            </a:r>
          </a:p>
          <a:p>
            <a:pPr lvl="1"/>
            <a:r>
              <a:rPr lang="en-US" dirty="0" smtClean="0"/>
              <a:t>Treatment :</a:t>
            </a:r>
          </a:p>
          <a:p>
            <a:pPr lvl="2"/>
            <a:r>
              <a:rPr lang="en-US" dirty="0" smtClean="0"/>
              <a:t>Will resolve in a few days</a:t>
            </a:r>
          </a:p>
          <a:p>
            <a:pPr lvl="2"/>
            <a:r>
              <a:rPr lang="en-US" dirty="0" smtClean="0"/>
              <a:t>NSAID</a:t>
            </a:r>
          </a:p>
          <a:p>
            <a:endParaRPr lang="en-US"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24124</TotalTime>
  <Words>3511</Words>
  <Application>Microsoft Macintosh PowerPoint</Application>
  <PresentationFormat>On-screen Show (4:3)</PresentationFormat>
  <Paragraphs>377</Paragraphs>
  <Slides>62</Slides>
  <Notes>0</Notes>
  <HiddenSlides>0</HiddenSlides>
  <MMClips>0</MMClips>
  <ScaleCrop>false</ScaleCrop>
  <HeadingPairs>
    <vt:vector size="4" baseType="variant">
      <vt:variant>
        <vt:lpstr>Design Template</vt:lpstr>
      </vt:variant>
      <vt:variant>
        <vt:i4>1</vt:i4>
      </vt:variant>
      <vt:variant>
        <vt:lpstr>Slide Titles</vt:lpstr>
      </vt:variant>
      <vt:variant>
        <vt:i4>62</vt:i4>
      </vt:variant>
    </vt:vector>
  </HeadingPairs>
  <TitlesOfParts>
    <vt:vector size="63" baseType="lpstr">
      <vt:lpstr>Office Theme</vt:lpstr>
      <vt:lpstr>Sport &amp; Soft tissues injuries</vt:lpstr>
      <vt:lpstr>Objectives </vt:lpstr>
      <vt:lpstr>Soft tissues injuries</vt:lpstr>
      <vt:lpstr>R.I.C.E</vt:lpstr>
      <vt:lpstr>Muscle injury </vt:lpstr>
      <vt:lpstr>Muscle injuries</vt:lpstr>
      <vt:lpstr>Muscle Strain</vt:lpstr>
      <vt:lpstr>Muscle Contusion</vt:lpstr>
      <vt:lpstr>Muscle injuries</vt:lpstr>
      <vt:lpstr>Complications of muscle injures </vt:lpstr>
      <vt:lpstr>Myositis ossificans  </vt:lpstr>
      <vt:lpstr>Overuse Tendon injuries</vt:lpstr>
      <vt:lpstr>Overuse tendinopathies</vt:lpstr>
      <vt:lpstr> Most Common Diagnoses and Locations of Chronic Tendinopathies</vt:lpstr>
      <vt:lpstr>Overuse tendinopathies treatment </vt:lpstr>
      <vt:lpstr>Tendon rupture </vt:lpstr>
      <vt:lpstr>Patella/Quadriceps tendon rupture</vt:lpstr>
      <vt:lpstr>Patella/Quadriceps tendon rupture</vt:lpstr>
      <vt:lpstr>Achilles tendon rupture</vt:lpstr>
      <vt:lpstr>Knee </vt:lpstr>
      <vt:lpstr>Ligament injury</vt:lpstr>
      <vt:lpstr>ACL injury </vt:lpstr>
      <vt:lpstr>ACL</vt:lpstr>
      <vt:lpstr>ACL Anatomy </vt:lpstr>
      <vt:lpstr>Mechanism of Injury</vt:lpstr>
      <vt:lpstr>Diagnosis</vt:lpstr>
      <vt:lpstr>Diagnosis</vt:lpstr>
      <vt:lpstr>Diagnosis</vt:lpstr>
      <vt:lpstr>Xray </vt:lpstr>
      <vt:lpstr>MRI</vt:lpstr>
      <vt:lpstr> INJURIES ASSOCIATED WITH ACL DISRUPTION </vt:lpstr>
      <vt:lpstr>Treatment </vt:lpstr>
      <vt:lpstr>Treatment  Surgical </vt:lpstr>
      <vt:lpstr>Treatment</vt:lpstr>
      <vt:lpstr>MCL</vt:lpstr>
      <vt:lpstr>MCL</vt:lpstr>
      <vt:lpstr>MCL</vt:lpstr>
      <vt:lpstr>MCL</vt:lpstr>
      <vt:lpstr>MCL Investigation </vt:lpstr>
      <vt:lpstr>MCL  Treatment </vt:lpstr>
      <vt:lpstr>LCL</vt:lpstr>
      <vt:lpstr>PCL</vt:lpstr>
      <vt:lpstr>PCL</vt:lpstr>
      <vt:lpstr>Knee dislocation </vt:lpstr>
      <vt:lpstr>Multiligament Knee Injuries Knee dislocation </vt:lpstr>
      <vt:lpstr>Slide 46</vt:lpstr>
      <vt:lpstr>NEED EMERGENT REDUCTION </vt:lpstr>
      <vt:lpstr>Meniscus anatomy </vt:lpstr>
      <vt:lpstr>Meniscus tear</vt:lpstr>
      <vt:lpstr>Meniscus tear</vt:lpstr>
      <vt:lpstr>Meniscus tear</vt:lpstr>
      <vt:lpstr>Meniscus tear</vt:lpstr>
      <vt:lpstr>Slide 53</vt:lpstr>
      <vt:lpstr>Differential diagnosis </vt:lpstr>
      <vt:lpstr>Treatment </vt:lpstr>
      <vt:lpstr>Treatment </vt:lpstr>
      <vt:lpstr>Ankle sprain </vt:lpstr>
      <vt:lpstr>Classification of Acute Lateral Ankle Sprains</vt:lpstr>
      <vt:lpstr>History and physical examination </vt:lpstr>
      <vt:lpstr>Investigations</vt:lpstr>
      <vt:lpstr>Associated injuries </vt:lpstr>
      <vt:lpstr>Treatment </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Sport/Soft tissues injuries</dc:title>
  <dc:creator>Macbookpro</dc:creator>
  <cp:lastModifiedBy>Macbookpro</cp:lastModifiedBy>
  <cp:revision>321</cp:revision>
  <dcterms:created xsi:type="dcterms:W3CDTF">2012-09-23T12:59:31Z</dcterms:created>
  <dcterms:modified xsi:type="dcterms:W3CDTF">2012-09-23T22:42:14Z</dcterms:modified>
</cp:coreProperties>
</file>