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38"/>
  </p:notesMasterIdLst>
  <p:handoutMasterIdLst>
    <p:handoutMasterId r:id="rId39"/>
  </p:handoutMasterIdLst>
  <p:sldIdLst>
    <p:sldId id="450" r:id="rId2"/>
    <p:sldId id="508" r:id="rId3"/>
    <p:sldId id="529" r:id="rId4"/>
    <p:sldId id="546" r:id="rId5"/>
    <p:sldId id="532" r:id="rId6"/>
    <p:sldId id="534" r:id="rId7"/>
    <p:sldId id="535" r:id="rId8"/>
    <p:sldId id="533" r:id="rId9"/>
    <p:sldId id="566" r:id="rId10"/>
    <p:sldId id="583" r:id="rId11"/>
    <p:sldId id="576" r:id="rId12"/>
    <p:sldId id="577" r:id="rId13"/>
    <p:sldId id="578" r:id="rId14"/>
    <p:sldId id="579" r:id="rId15"/>
    <p:sldId id="580" r:id="rId16"/>
    <p:sldId id="581" r:id="rId17"/>
    <p:sldId id="582" r:id="rId18"/>
    <p:sldId id="511" r:id="rId19"/>
    <p:sldId id="536" r:id="rId20"/>
    <p:sldId id="541" r:id="rId21"/>
    <p:sldId id="542" r:id="rId22"/>
    <p:sldId id="543" r:id="rId23"/>
    <p:sldId id="555" r:id="rId24"/>
    <p:sldId id="565" r:id="rId25"/>
    <p:sldId id="553" r:id="rId26"/>
    <p:sldId id="554" r:id="rId27"/>
    <p:sldId id="551" r:id="rId28"/>
    <p:sldId id="552" r:id="rId29"/>
    <p:sldId id="569" r:id="rId30"/>
    <p:sldId id="570" r:id="rId31"/>
    <p:sldId id="572" r:id="rId32"/>
    <p:sldId id="573" r:id="rId33"/>
    <p:sldId id="574" r:id="rId34"/>
    <p:sldId id="575" r:id="rId35"/>
    <p:sldId id="571" r:id="rId36"/>
    <p:sldId id="507"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p:clrMru>
</p:presentationPr>
</file>

<file path=ppt/tableStyles.xml><?xml version="1.0" encoding="utf-8"?>
<a:tblStyleLst xmlns:a="http://schemas.openxmlformats.org/drawingml/2006/main" def="{5C22544A-7EE6-4342-B048-85BDC9FD1C3A}">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1" autoAdjust="0"/>
    <p:restoredTop sz="94737" autoAdjust="0"/>
  </p:normalViewPr>
  <p:slideViewPr>
    <p:cSldViewPr>
      <p:cViewPr varScale="1">
        <p:scale>
          <a:sx n="70" d="100"/>
          <a:sy n="70" d="100"/>
        </p:scale>
        <p:origin x="-49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B1F70FAB-E73C-46AB-AD49-A1CE0421B710}" type="datetimeFigureOut">
              <a:rPr lang="en-US"/>
              <a:pPr>
                <a:defRPr/>
              </a:pPr>
              <a:t>5/15/2011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820ADA29-6FA1-4534-B25C-0640695F3861}" type="slidenum">
              <a:rPr lang="en-US"/>
              <a:pPr>
                <a:defRPr/>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7BA80DF6-A043-48D0-AEE3-F7E5BB24E7FC}" type="datetimeFigureOut">
              <a:rPr lang="en-US"/>
              <a:pPr>
                <a:defRPr/>
              </a:pPr>
              <a:t>5/15/2011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E657F5CC-508E-420A-878F-2334B910BFAA}" type="slidenum">
              <a:rPr lang="en-US"/>
              <a:pPr>
                <a:defRPr/>
              </a:pPr>
              <a:t>‹#›</a:t>
            </a:fld>
            <a:endParaRPr lang="en-US"/>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DB48420-EA0F-46CD-A008-1BD9E007DA55}" type="slidenum">
              <a:rPr lang="en-US" smtClean="0">
                <a:latin typeface="Arial" pitchFamily="34" charset="0"/>
              </a:rPr>
              <a:pPr/>
              <a:t>1</a:t>
            </a:fld>
            <a:endParaRPr lang="en-US" smtClean="0">
              <a:latin typeface="Arial" pitchFamily="34" charset="0"/>
            </a:endParaRPr>
          </a:p>
        </p:txBody>
      </p:sp>
      <p:sp>
        <p:nvSpPr>
          <p:cNvPr id="28677"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ar-SA"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لتذييل 3"/>
          <p:cNvSpPr>
            <a:spLocks noGrp="1"/>
          </p:cNvSpPr>
          <p:nvPr>
            <p:ph type="ftr" sz="quarter" idx="10"/>
          </p:nvPr>
        </p:nvSpPr>
        <p:spPr/>
        <p:txBody>
          <a:bodyPr/>
          <a:lstStyle/>
          <a:p>
            <a:pPr>
              <a:defRPr/>
            </a:pPr>
            <a:endParaRPr lang="en-US"/>
          </a:p>
        </p:txBody>
      </p:sp>
      <p:sp>
        <p:nvSpPr>
          <p:cNvPr id="5" name="عنصر نائب لرقم الشريحة 4"/>
          <p:cNvSpPr>
            <a:spLocks noGrp="1"/>
          </p:cNvSpPr>
          <p:nvPr>
            <p:ph type="sldNum" sz="quarter" idx="11"/>
          </p:nvPr>
        </p:nvSpPr>
        <p:spPr/>
        <p:txBody>
          <a:bodyPr/>
          <a:lstStyle/>
          <a:p>
            <a:pPr>
              <a:defRPr/>
            </a:pPr>
            <a:fld id="{E657F5CC-508E-420A-878F-2334B910BFAA}"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smtClean="0"/>
            </a:lvl1pPr>
          </a:lstStyle>
          <a:p>
            <a:pPr>
              <a:defRPr/>
            </a:pPr>
            <a:fld id="{45E316A3-AB0D-437E-BDEF-10BCF9792BE2}" type="datetime1">
              <a:rPr lang="en-US"/>
              <a:pPr>
                <a:defRPr/>
              </a:pPr>
              <a:t>5/15/2011</a:t>
            </a:fld>
            <a:endParaRPr lang="en-US" dirty="0"/>
          </a:p>
        </p:txBody>
      </p:sp>
      <p:sp>
        <p:nvSpPr>
          <p:cNvPr id="5" name="Footer Placeholder 18"/>
          <p:cNvSpPr>
            <a:spLocks noGrp="1"/>
          </p:cNvSpPr>
          <p:nvPr>
            <p:ph type="ftr" sz="quarter" idx="11"/>
          </p:nvPr>
        </p:nvSpPr>
        <p:spPr/>
        <p:txBody>
          <a:bodyPr/>
          <a:lstStyle>
            <a:lvl1pPr>
              <a:defRPr/>
            </a:lvl1pPr>
          </a:lstStyle>
          <a:p>
            <a:pPr>
              <a:defRPr/>
            </a:pPr>
            <a:r>
              <a:rPr lang="en-US"/>
              <a:t>engineering-resource.com</a:t>
            </a:r>
          </a:p>
        </p:txBody>
      </p:sp>
      <p:sp>
        <p:nvSpPr>
          <p:cNvPr id="6" name="Slide Number Placeholder 26"/>
          <p:cNvSpPr>
            <a:spLocks noGrp="1"/>
          </p:cNvSpPr>
          <p:nvPr>
            <p:ph type="sldNum" sz="quarter" idx="12"/>
          </p:nvPr>
        </p:nvSpPr>
        <p:spPr/>
        <p:txBody>
          <a:bodyPr/>
          <a:lstStyle>
            <a:lvl1pPr>
              <a:defRPr/>
            </a:lvl1pPr>
          </a:lstStyle>
          <a:p>
            <a:pPr>
              <a:defRPr/>
            </a:pPr>
            <a:fld id="{DD678BBC-D205-4E38-A3A4-753846A47285}"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E7DD6B0-CFDB-417C-AB8E-D651CA60D457}" type="datetime1">
              <a:rPr lang="en-US"/>
              <a:pPr>
                <a:defRPr/>
              </a:pPr>
              <a:t>5/15/2011</a:t>
            </a:fld>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6" name="Slide Number Placeholder 17"/>
          <p:cNvSpPr>
            <a:spLocks noGrp="1"/>
          </p:cNvSpPr>
          <p:nvPr>
            <p:ph type="sldNum" sz="quarter" idx="12"/>
          </p:nvPr>
        </p:nvSpPr>
        <p:spPr/>
        <p:txBody>
          <a:bodyPr/>
          <a:lstStyle>
            <a:lvl1pPr>
              <a:defRPr/>
            </a:lvl1pPr>
          </a:lstStyle>
          <a:p>
            <a:pPr>
              <a:defRPr/>
            </a:pPr>
            <a:fld id="{1F56E3B0-B440-4AEF-B8BA-15D3059BC4BB}" type="slidenum">
              <a:rPr lang="en-US"/>
              <a:pPr>
                <a:defRPr/>
              </a:pPr>
              <a:t>‹#›</a:t>
            </a:fld>
            <a:endParaRPr lang="en-US" dirty="0"/>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F394A24-0371-44C2-8246-EF579AC53092}" type="datetime1">
              <a:rPr lang="en-US"/>
              <a:pPr>
                <a:defRPr/>
              </a:pPr>
              <a:t>5/15/2011</a:t>
            </a:fld>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6" name="Slide Number Placeholder 17"/>
          <p:cNvSpPr>
            <a:spLocks noGrp="1"/>
          </p:cNvSpPr>
          <p:nvPr>
            <p:ph type="sldNum" sz="quarter" idx="12"/>
          </p:nvPr>
        </p:nvSpPr>
        <p:spPr/>
        <p:txBody>
          <a:bodyPr/>
          <a:lstStyle>
            <a:lvl1pPr>
              <a:defRPr/>
            </a:lvl1pPr>
          </a:lstStyle>
          <a:p>
            <a:pPr>
              <a:defRPr/>
            </a:pPr>
            <a:fld id="{DD052C85-8792-4026-B0C7-F4879110EBFF}" type="slidenum">
              <a:rPr lang="en-US"/>
              <a:pPr>
                <a:defRPr/>
              </a:pPr>
              <a:t>‹#›</a:t>
            </a:fld>
            <a:endParaRPr lang="en-US" dirty="0"/>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73F13F1-2FB5-4840-B7D9-98CE5965B5B6}" type="datetime1">
              <a:rPr lang="en-US"/>
              <a:pPr>
                <a:defRPr/>
              </a:pPr>
              <a:t>5/15/2011</a:t>
            </a:fld>
            <a:endParaRPr lang="en-US" dirty="0"/>
          </a:p>
        </p:txBody>
      </p:sp>
      <p:sp>
        <p:nvSpPr>
          <p:cNvPr id="5"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6" name="Slide Number Placeholder 17"/>
          <p:cNvSpPr>
            <a:spLocks noGrp="1"/>
          </p:cNvSpPr>
          <p:nvPr>
            <p:ph type="sldNum" sz="quarter" idx="12"/>
          </p:nvPr>
        </p:nvSpPr>
        <p:spPr/>
        <p:txBody>
          <a:bodyPr/>
          <a:lstStyle>
            <a:lvl1pPr>
              <a:defRPr/>
            </a:lvl1pPr>
          </a:lstStyle>
          <a:p>
            <a:pPr>
              <a:defRPr/>
            </a:pPr>
            <a:fld id="{81A08113-A124-49AE-9CC1-ACA7304D8482}" type="slidenum">
              <a:rPr lang="en-US"/>
              <a:pPr>
                <a:defRPr/>
              </a:pPr>
              <a:t>‹#›</a:t>
            </a:fld>
            <a:endParaRPr lang="en-US" dirty="0"/>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fld id="{A9B434FE-72D7-4275-941C-687F83CE5069}" type="datetime1">
              <a:rPr lang="en-US"/>
              <a:pPr>
                <a:defRPr/>
              </a:pPr>
              <a:t>5/15/2011</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engineering-resource.com</a:t>
            </a:r>
          </a:p>
        </p:txBody>
      </p:sp>
      <p:sp>
        <p:nvSpPr>
          <p:cNvPr id="6" name="Slide Number Placeholder 5"/>
          <p:cNvSpPr>
            <a:spLocks noGrp="1"/>
          </p:cNvSpPr>
          <p:nvPr>
            <p:ph type="sldNum" sz="quarter" idx="12"/>
          </p:nvPr>
        </p:nvSpPr>
        <p:spPr/>
        <p:txBody>
          <a:bodyPr/>
          <a:lstStyle>
            <a:lvl1pPr>
              <a:defRPr/>
            </a:lvl1pPr>
          </a:lstStyle>
          <a:p>
            <a:pPr>
              <a:defRPr/>
            </a:pPr>
            <a:fld id="{BC4F0BEA-3064-49EC-A93B-E14303A493DF}"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083A5862-C251-493C-A62B-7006885157E1}" type="datetime1">
              <a:rPr lang="en-US"/>
              <a:pPr>
                <a:defRPr/>
              </a:pPr>
              <a:t>5/15/2011</a:t>
            </a:fld>
            <a:endParaRPr lang="en-US" dirty="0"/>
          </a:p>
        </p:txBody>
      </p:sp>
      <p:sp>
        <p:nvSpPr>
          <p:cNvPr id="6"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7" name="Slide Number Placeholder 17"/>
          <p:cNvSpPr>
            <a:spLocks noGrp="1"/>
          </p:cNvSpPr>
          <p:nvPr>
            <p:ph type="sldNum" sz="quarter" idx="12"/>
          </p:nvPr>
        </p:nvSpPr>
        <p:spPr/>
        <p:txBody>
          <a:bodyPr/>
          <a:lstStyle>
            <a:lvl1pPr>
              <a:defRPr/>
            </a:lvl1pPr>
          </a:lstStyle>
          <a:p>
            <a:pPr>
              <a:defRPr/>
            </a:pPr>
            <a:fld id="{9D532B44-22E1-49D4-99F5-CD4BC0C32569}" type="slidenum">
              <a:rPr lang="en-US"/>
              <a:pPr>
                <a:defRPr/>
              </a:pPr>
              <a:t>‹#›</a:t>
            </a:fld>
            <a:endParaRPr lang="en-US" dirty="0"/>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FBA7C326-96F7-433B-A542-0B1FA0A3B2EC}" type="datetime1">
              <a:rPr lang="en-US"/>
              <a:pPr>
                <a:defRPr/>
              </a:pPr>
              <a:t>5/15/2011</a:t>
            </a:fld>
            <a:endParaRPr lang="en-US" dirty="0"/>
          </a:p>
        </p:txBody>
      </p:sp>
      <p:sp>
        <p:nvSpPr>
          <p:cNvPr id="8"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9" name="Slide Number Placeholder 17"/>
          <p:cNvSpPr>
            <a:spLocks noGrp="1"/>
          </p:cNvSpPr>
          <p:nvPr>
            <p:ph type="sldNum" sz="quarter" idx="12"/>
          </p:nvPr>
        </p:nvSpPr>
        <p:spPr/>
        <p:txBody>
          <a:bodyPr/>
          <a:lstStyle>
            <a:lvl1pPr>
              <a:defRPr/>
            </a:lvl1pPr>
          </a:lstStyle>
          <a:p>
            <a:pPr>
              <a:defRPr/>
            </a:pPr>
            <a:fld id="{43F6A2D0-FDC6-46E8-B789-66974D4A8A00}" type="slidenum">
              <a:rPr lang="en-US"/>
              <a:pPr>
                <a:defRPr/>
              </a:pPr>
              <a:t>‹#›</a:t>
            </a:fld>
            <a:endParaRPr lang="en-US" dirty="0"/>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93154F13-38A2-43C5-996D-918B88DCB09D}" type="datetime1">
              <a:rPr lang="en-US"/>
              <a:pPr>
                <a:defRPr/>
              </a:pPr>
              <a:t>5/15/2011</a:t>
            </a:fld>
            <a:endParaRPr lang="en-US" dirty="0"/>
          </a:p>
        </p:txBody>
      </p:sp>
      <p:sp>
        <p:nvSpPr>
          <p:cNvPr id="4"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5" name="Slide Number Placeholder 17"/>
          <p:cNvSpPr>
            <a:spLocks noGrp="1"/>
          </p:cNvSpPr>
          <p:nvPr>
            <p:ph type="sldNum" sz="quarter" idx="12"/>
          </p:nvPr>
        </p:nvSpPr>
        <p:spPr/>
        <p:txBody>
          <a:bodyPr/>
          <a:lstStyle>
            <a:lvl1pPr>
              <a:defRPr/>
            </a:lvl1pPr>
          </a:lstStyle>
          <a:p>
            <a:pPr>
              <a:defRPr/>
            </a:pPr>
            <a:fld id="{4990C390-E2F9-4B68-BFD1-EB34D29D73A8}" type="slidenum">
              <a:rPr lang="en-US"/>
              <a:pPr>
                <a:defRPr/>
              </a:pPr>
              <a:t>‹#›</a:t>
            </a:fld>
            <a:endParaRPr lang="en-US" dirty="0"/>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26A0C36-20D7-41F4-BA5E-C63B08F1843A}" type="datetime1">
              <a:rPr lang="en-US"/>
              <a:pPr>
                <a:defRPr/>
              </a:pPr>
              <a:t>5/15/2011</a:t>
            </a:fld>
            <a:endParaRPr lang="en-US" dirty="0"/>
          </a:p>
        </p:txBody>
      </p:sp>
      <p:sp>
        <p:nvSpPr>
          <p:cNvPr id="3"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4" name="Slide Number Placeholder 17"/>
          <p:cNvSpPr>
            <a:spLocks noGrp="1"/>
          </p:cNvSpPr>
          <p:nvPr>
            <p:ph type="sldNum" sz="quarter" idx="12"/>
          </p:nvPr>
        </p:nvSpPr>
        <p:spPr/>
        <p:txBody>
          <a:bodyPr/>
          <a:lstStyle>
            <a:lvl1pPr>
              <a:defRPr/>
            </a:lvl1pPr>
          </a:lstStyle>
          <a:p>
            <a:pPr>
              <a:defRPr/>
            </a:pPr>
            <a:fld id="{FAE8033C-22EF-49FF-8947-425679711109}" type="slidenum">
              <a:rPr lang="en-US"/>
              <a:pPr>
                <a:defRPr/>
              </a:pPr>
              <a:t>‹#›</a:t>
            </a:fld>
            <a:endParaRPr lang="en-US" dirty="0"/>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0246E23-EA30-4321-B6F3-8CEE557EA538}" type="datetime1">
              <a:rPr lang="en-US"/>
              <a:pPr>
                <a:defRPr/>
              </a:pPr>
              <a:t>5/15/2011</a:t>
            </a:fld>
            <a:endParaRPr lang="en-US" dirty="0"/>
          </a:p>
        </p:txBody>
      </p:sp>
      <p:sp>
        <p:nvSpPr>
          <p:cNvPr id="6" name="Footer Placeholder 21"/>
          <p:cNvSpPr>
            <a:spLocks noGrp="1"/>
          </p:cNvSpPr>
          <p:nvPr>
            <p:ph type="ftr" sz="quarter" idx="11"/>
          </p:nvPr>
        </p:nvSpPr>
        <p:spPr/>
        <p:txBody>
          <a:bodyPr/>
          <a:lstStyle>
            <a:lvl1pPr>
              <a:defRPr/>
            </a:lvl1pPr>
          </a:lstStyle>
          <a:p>
            <a:pPr>
              <a:defRPr/>
            </a:pPr>
            <a:r>
              <a:rPr lang="en-US"/>
              <a:t>engineering-resource.com</a:t>
            </a:r>
          </a:p>
        </p:txBody>
      </p:sp>
      <p:sp>
        <p:nvSpPr>
          <p:cNvPr id="7" name="Slide Number Placeholder 17"/>
          <p:cNvSpPr>
            <a:spLocks noGrp="1"/>
          </p:cNvSpPr>
          <p:nvPr>
            <p:ph type="sldNum" sz="quarter" idx="12"/>
          </p:nvPr>
        </p:nvSpPr>
        <p:spPr/>
        <p:txBody>
          <a:bodyPr/>
          <a:lstStyle>
            <a:lvl1pPr>
              <a:defRPr/>
            </a:lvl1pPr>
          </a:lstStyle>
          <a:p>
            <a:pPr>
              <a:defRPr/>
            </a:pPr>
            <a:fld id="{AB919583-3CAD-4752-B321-A6266C429E88}" type="slidenum">
              <a:rPr lang="en-US"/>
              <a:pPr>
                <a:defRPr/>
              </a:pPr>
              <a:t>‹#›</a:t>
            </a:fld>
            <a:endParaRPr lang="en-US" dirty="0"/>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Freeform 15"/>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ndParaRPr>
          </a:p>
        </p:txBody>
      </p:sp>
      <p:sp>
        <p:nvSpPr>
          <p:cNvPr id="8" name="Freeform 16"/>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smtClean="0"/>
            </a:lvl1pPr>
          </a:lstStyle>
          <a:p>
            <a:pPr>
              <a:defRPr/>
            </a:pPr>
            <a:fld id="{54E4998E-A04D-40C0-BEED-425CDCB0B8F2}" type="datetime1">
              <a:rPr lang="en-US"/>
              <a:pPr>
                <a:defRPr/>
              </a:pPr>
              <a:t>5/15/2011</a:t>
            </a:fld>
            <a:endParaRPr lang="en-US" dirty="0"/>
          </a:p>
        </p:txBody>
      </p:sp>
      <p:sp>
        <p:nvSpPr>
          <p:cNvPr id="10" name="Footer Placeholder 5"/>
          <p:cNvSpPr>
            <a:spLocks noGrp="1"/>
          </p:cNvSpPr>
          <p:nvPr>
            <p:ph type="ftr" sz="quarter" idx="11"/>
          </p:nvPr>
        </p:nvSpPr>
        <p:spPr/>
        <p:txBody>
          <a:bodyPr/>
          <a:lstStyle>
            <a:lvl1pPr>
              <a:defRPr/>
            </a:lvl1pPr>
          </a:lstStyle>
          <a:p>
            <a:pPr>
              <a:defRPr/>
            </a:pPr>
            <a:r>
              <a:rPr lang="en-US"/>
              <a:t>engineering-resource.com</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30E3CB58-EE19-4EEE-8397-D6748FDA6AC2}" type="slidenum">
              <a:rPr lang="en-US"/>
              <a:pPr>
                <a:defRPr/>
              </a:pPr>
              <a:t>‹#›</a:t>
            </a:fld>
            <a:endParaRPr lang="en-US" dirty="0"/>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dirty="0">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smtClean="0">
                <a:solidFill>
                  <a:schemeClr val="tx2">
                    <a:shade val="90000"/>
                  </a:schemeClr>
                </a:solidFill>
                <a:latin typeface="Arial" charset="0"/>
              </a:defRPr>
            </a:lvl1pPr>
          </a:lstStyle>
          <a:p>
            <a:pPr>
              <a:defRPr/>
            </a:pPr>
            <a:fld id="{927362EF-6832-44E8-83CE-14831519CAEE}" type="datetime1">
              <a:rPr lang="en-US"/>
              <a:pPr>
                <a:defRPr/>
              </a:pPr>
              <a:t>5/15/2011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r>
              <a:rPr lang="en-US"/>
              <a:t>engineering-resource.com</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latin typeface="Arial" charset="0"/>
              </a:defRPr>
            </a:lvl1pPr>
          </a:lstStyle>
          <a:p>
            <a:pPr>
              <a:defRPr/>
            </a:pPr>
            <a:fld id="{D995D811-3B99-49AA-9FAD-AE39F6F0F106}"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dirty="0">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dirty="0">
                <a:latin typeface="Arial" charset="0"/>
              </a:endParaRPr>
            </a:p>
          </p:txBody>
        </p:sp>
      </p:grpSp>
    </p:spTree>
  </p:cSld>
  <p:clrMap bg1="lt1" tx1="dk1" bg2="lt2" tx2="dk2" accent1="accent1" accent2="accent2" accent3="accent3" accent4="accent4" accent5="accent5" accent6="accent6" hlink="hlink" folHlink="folHlink"/>
  <p:sldLayoutIdLst>
    <p:sldLayoutId id="2147484363" r:id="rId1"/>
    <p:sldLayoutId id="2147484355" r:id="rId2"/>
    <p:sldLayoutId id="2147484364" r:id="rId3"/>
    <p:sldLayoutId id="2147484356" r:id="rId4"/>
    <p:sldLayoutId id="2147484357" r:id="rId5"/>
    <p:sldLayoutId id="2147484358" r:id="rId6"/>
    <p:sldLayoutId id="2147484359" r:id="rId7"/>
    <p:sldLayoutId id="2147484360" r:id="rId8"/>
    <p:sldLayoutId id="2147484365" r:id="rId9"/>
    <p:sldLayoutId id="2147484361" r:id="rId10"/>
    <p:sldLayoutId id="2147484362" r:id="rId11"/>
  </p:sldLayoutIdLst>
  <p:transition spd="slow">
    <p:newsflash/>
  </p:transition>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9811" name="Picture 3" descr="Bism"/>
          <p:cNvPicPr>
            <a:picLocks noGrp="1" noChangeAspect="1" noChangeArrowheads="1"/>
          </p:cNvPicPr>
          <p:nvPr>
            <p:ph idx="4294967295"/>
          </p:nvPr>
        </p:nvPicPr>
        <p:blipFill>
          <a:blip r:embed="rId3" cstate="print">
            <a:duotone>
              <a:prstClr val="black"/>
              <a:schemeClr val="accent3">
                <a:tint val="45000"/>
                <a:satMod val="400000"/>
              </a:schemeClr>
            </a:duotone>
            <a:lum bright="-34000" contrast="6000"/>
          </a:blip>
          <a:stretch>
            <a:fillRect/>
          </a:stretch>
        </p:blipFill>
        <p:spPr>
          <a:xfrm>
            <a:off x="1600200" y="1295400"/>
            <a:ext cx="5181600" cy="4273549"/>
          </a:xfrm>
        </p:spPr>
      </p:pic>
      <p:sp>
        <p:nvSpPr>
          <p:cNvPr id="5" name="Slide Number Placeholder 4"/>
          <p:cNvSpPr>
            <a:spLocks noGrp="1"/>
          </p:cNvSpPr>
          <p:nvPr>
            <p:ph type="sldNum" sz="quarter" idx="12"/>
          </p:nvPr>
        </p:nvSpPr>
        <p:spPr/>
        <p:txBody>
          <a:bodyPr/>
          <a:lstStyle/>
          <a:p>
            <a:pPr>
              <a:defRPr/>
            </a:pPr>
            <a:fld id="{2D2ED65D-861A-4415-A404-3EE45EB4CCC7}" type="slidenum">
              <a:rPr lang="en-US" smtClean="0"/>
              <a:pPr>
                <a:defRPr/>
              </a:pPr>
              <a:t>1</a:t>
            </a:fld>
            <a:endParaRPr lang="en-US" dirty="0"/>
          </a:p>
        </p:txBody>
      </p:sp>
      <p:sp>
        <p:nvSpPr>
          <p:cNvPr id="7" name="Footer Placeholder 5"/>
          <p:cNvSpPr txBox="1">
            <a:spLocks/>
          </p:cNvSpPr>
          <p:nvPr/>
        </p:nvSpPr>
        <p:spPr>
          <a:xfrm>
            <a:off x="2819400" y="6324600"/>
            <a:ext cx="3352800" cy="365125"/>
          </a:xfrm>
          <a:prstGeom prst="rect">
            <a:avLst/>
          </a:prstGeom>
        </p:spPr>
        <p:txBody>
          <a:bodyPr lIns="0" tIns="0" rIns="0" bIns="0" anchor="b"/>
          <a:lstStyle/>
          <a:p>
            <a:pPr algn="ctr">
              <a:defRPr/>
            </a:pPr>
            <a:endParaRPr lang="en-US" sz="1600" dirty="0">
              <a:solidFill>
                <a:schemeClr val="tx2">
                  <a:shade val="90000"/>
                </a:schemeClr>
              </a:solidFill>
              <a:latin typeface="Arial" charset="0"/>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10</a:t>
            </a:fld>
            <a:endParaRPr lang="en-US" dirty="0"/>
          </a:p>
        </p:txBody>
      </p:sp>
      <p:sp>
        <p:nvSpPr>
          <p:cNvPr id="5" name="عنصر نائب للمحتوى 2"/>
          <p:cNvSpPr>
            <a:spLocks noGrp="1"/>
          </p:cNvSpPr>
          <p:nvPr>
            <p:ph idx="1"/>
          </p:nvPr>
        </p:nvSpPr>
        <p:spPr>
          <a:xfrm>
            <a:off x="533400" y="2057401"/>
            <a:ext cx="8229600" cy="1676400"/>
          </a:xfrm>
        </p:spPr>
        <p:txBody>
          <a:bodyPr/>
          <a:lstStyle/>
          <a:p>
            <a:pPr algn="just"/>
            <a:r>
              <a:rPr lang="en-US" sz="2800" dirty="0" smtClean="0">
                <a:solidFill>
                  <a:schemeClr val="tx2"/>
                </a:solidFill>
                <a:latin typeface="+mj-lt"/>
              </a:rPr>
              <a:t>The following  Tables summarizing Compounds isolated from cyanobacteria</a:t>
            </a:r>
            <a:endParaRPr lang="ar-SA" sz="2800" dirty="0" smtClean="0">
              <a:solidFill>
                <a:schemeClr val="tx2"/>
              </a:solidFill>
              <a:latin typeface="+mj-lt"/>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11</a:t>
            </a:fld>
            <a:endParaRPr lang="en-US" dirty="0"/>
          </a:p>
        </p:txBody>
      </p:sp>
      <p:sp>
        <p:nvSpPr>
          <p:cNvPr id="5" name="عنوان 12"/>
          <p:cNvSpPr>
            <a:spLocks noGrp="1"/>
          </p:cNvSpPr>
          <p:nvPr>
            <p:ph type="title"/>
          </p:nvPr>
        </p:nvSpPr>
        <p:spPr>
          <a:xfrm>
            <a:off x="609600" y="609600"/>
            <a:ext cx="8229600" cy="628650"/>
          </a:xfrm>
        </p:spPr>
        <p:txBody>
          <a:bodyPr/>
          <a:lstStyle/>
          <a:p>
            <a:pPr algn="ctr"/>
            <a:r>
              <a:rPr lang="en-US" sz="2000" dirty="0" smtClean="0">
                <a:solidFill>
                  <a:srgbClr val="C00000"/>
                </a:solidFill>
              </a:rPr>
              <a:t> Tables summarizing Compounds isolated from cyanobacteria</a:t>
            </a:r>
            <a:endParaRPr lang="ar-SA" sz="2000" dirty="0">
              <a:solidFill>
                <a:srgbClr val="C00000"/>
              </a:solidFill>
            </a:endParaRPr>
          </a:p>
        </p:txBody>
      </p:sp>
      <p:pic>
        <p:nvPicPr>
          <p:cNvPr id="6" name="Picture 4"/>
          <p:cNvPicPr>
            <a:picLocks noGrp="1" noChangeAspect="1" noChangeArrowheads="1"/>
          </p:cNvPicPr>
          <p:nvPr>
            <p:ph idx="1"/>
          </p:nvPr>
        </p:nvPicPr>
        <p:blipFill>
          <a:blip r:embed="rId3" cstate="print">
            <a:duotone>
              <a:prstClr val="black"/>
              <a:schemeClr val="accent2">
                <a:tint val="45000"/>
                <a:satMod val="400000"/>
              </a:schemeClr>
            </a:duotone>
            <a:lum bright="2000"/>
          </a:blip>
          <a:srcRect/>
          <a:stretch>
            <a:fillRect/>
          </a:stretch>
        </p:blipFill>
        <p:spPr>
          <a:xfrm>
            <a:off x="304800" y="1439775"/>
            <a:ext cx="8563054" cy="4884825"/>
          </a:xfr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12</a:t>
            </a:fld>
            <a:endParaRPr lang="en-US" dirty="0"/>
          </a:p>
        </p:txBody>
      </p:sp>
      <p:pic>
        <p:nvPicPr>
          <p:cNvPr id="5" name="Picture 2"/>
          <p:cNvPicPr>
            <a:picLocks noGrp="1" noChangeAspect="1" noChangeArrowheads="1"/>
          </p:cNvPicPr>
          <p:nvPr>
            <p:ph idx="1"/>
          </p:nvPr>
        </p:nvPicPr>
        <p:blipFill>
          <a:blip r:embed="rId3" cstate="print">
            <a:duotone>
              <a:prstClr val="black"/>
              <a:schemeClr val="accent2">
                <a:tint val="45000"/>
                <a:satMod val="400000"/>
              </a:schemeClr>
            </a:duotone>
            <a:lum bright="2000"/>
          </a:blip>
          <a:srcRect/>
          <a:stretch>
            <a:fillRect/>
          </a:stretch>
        </p:blipFill>
        <p:spPr bwMode="auto">
          <a:xfrm>
            <a:off x="304799" y="990600"/>
            <a:ext cx="8579031" cy="54102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13</a:t>
            </a:fld>
            <a:endParaRPr lang="en-US" dirty="0"/>
          </a:p>
        </p:txBody>
      </p:sp>
      <p:pic>
        <p:nvPicPr>
          <p:cNvPr id="3" name="Picture 2"/>
          <p:cNvPicPr>
            <a:picLocks noChangeAspect="1" noChangeArrowheads="1"/>
          </p:cNvPicPr>
          <p:nvPr/>
        </p:nvPicPr>
        <p:blipFill>
          <a:blip r:embed="rId3" cstate="print">
            <a:duotone>
              <a:prstClr val="black"/>
              <a:schemeClr val="accent2">
                <a:tint val="45000"/>
                <a:satMod val="400000"/>
              </a:schemeClr>
            </a:duotone>
            <a:lum bright="2000"/>
          </a:blip>
          <a:srcRect/>
          <a:stretch>
            <a:fillRect/>
          </a:stretch>
        </p:blipFill>
        <p:spPr bwMode="auto">
          <a:xfrm>
            <a:off x="304800" y="990600"/>
            <a:ext cx="8543591" cy="53340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14</a:t>
            </a:fld>
            <a:endParaRPr lang="en-US" dirty="0"/>
          </a:p>
        </p:txBody>
      </p:sp>
      <p:pic>
        <p:nvPicPr>
          <p:cNvPr id="3" name="Picture 3"/>
          <p:cNvPicPr>
            <a:picLocks noChangeAspect="1" noChangeArrowheads="1"/>
          </p:cNvPicPr>
          <p:nvPr/>
        </p:nvPicPr>
        <p:blipFill>
          <a:blip r:embed="rId3" cstate="print">
            <a:duotone>
              <a:prstClr val="black"/>
              <a:schemeClr val="accent2">
                <a:tint val="45000"/>
                <a:satMod val="400000"/>
              </a:schemeClr>
            </a:duotone>
            <a:lum bright="2000"/>
          </a:blip>
          <a:srcRect/>
          <a:stretch>
            <a:fillRect/>
          </a:stretch>
        </p:blipFill>
        <p:spPr bwMode="auto">
          <a:xfrm>
            <a:off x="228600" y="990600"/>
            <a:ext cx="8686800" cy="54102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15</a:t>
            </a:fld>
            <a:endParaRPr lang="en-US" dirty="0"/>
          </a:p>
        </p:txBody>
      </p:sp>
      <p:pic>
        <p:nvPicPr>
          <p:cNvPr id="3" name="Picture 2"/>
          <p:cNvPicPr>
            <a:picLocks noChangeAspect="1" noChangeArrowheads="1"/>
          </p:cNvPicPr>
          <p:nvPr/>
        </p:nvPicPr>
        <p:blipFill>
          <a:blip r:embed="rId3" cstate="print">
            <a:duotone>
              <a:prstClr val="black"/>
              <a:schemeClr val="accent2">
                <a:tint val="45000"/>
                <a:satMod val="400000"/>
              </a:schemeClr>
            </a:duotone>
            <a:lum bright="2000"/>
          </a:blip>
          <a:srcRect/>
          <a:stretch>
            <a:fillRect/>
          </a:stretch>
        </p:blipFill>
        <p:spPr bwMode="auto">
          <a:xfrm>
            <a:off x="228600" y="990601"/>
            <a:ext cx="8610600" cy="53340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16</a:t>
            </a:fld>
            <a:endParaRPr lang="en-US" dirty="0"/>
          </a:p>
        </p:txBody>
      </p:sp>
      <p:pic>
        <p:nvPicPr>
          <p:cNvPr id="3" name="Picture 2"/>
          <p:cNvPicPr>
            <a:picLocks noChangeAspect="1" noChangeArrowheads="1"/>
          </p:cNvPicPr>
          <p:nvPr/>
        </p:nvPicPr>
        <p:blipFill>
          <a:blip r:embed="rId3" cstate="print">
            <a:duotone>
              <a:prstClr val="black"/>
              <a:schemeClr val="accent2">
                <a:tint val="45000"/>
                <a:satMod val="400000"/>
              </a:schemeClr>
            </a:duotone>
            <a:lum bright="2000"/>
          </a:blip>
          <a:srcRect/>
          <a:stretch>
            <a:fillRect/>
          </a:stretch>
        </p:blipFill>
        <p:spPr bwMode="auto">
          <a:xfrm>
            <a:off x="304800" y="1066800"/>
            <a:ext cx="8655244" cy="53340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17</a:t>
            </a:fld>
            <a:endParaRPr lang="en-US" dirty="0"/>
          </a:p>
        </p:txBody>
      </p:sp>
      <p:pic>
        <p:nvPicPr>
          <p:cNvPr id="3" name="Picture 2"/>
          <p:cNvPicPr>
            <a:picLocks noChangeAspect="1" noChangeArrowheads="1"/>
          </p:cNvPicPr>
          <p:nvPr/>
        </p:nvPicPr>
        <p:blipFill>
          <a:blip r:embed="rId3" cstate="print">
            <a:duotone>
              <a:prstClr val="black"/>
              <a:schemeClr val="accent2">
                <a:tint val="45000"/>
                <a:satMod val="400000"/>
              </a:schemeClr>
            </a:duotone>
            <a:lum bright="2000"/>
          </a:blip>
          <a:srcRect/>
          <a:stretch>
            <a:fillRect/>
          </a:stretch>
        </p:blipFill>
        <p:spPr bwMode="auto">
          <a:xfrm>
            <a:off x="304800" y="1143000"/>
            <a:ext cx="8549562" cy="49530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609600" y="762000"/>
            <a:ext cx="8077200" cy="838200"/>
          </a:xfrm>
        </p:spPr>
        <p:txBody>
          <a:bodyPr/>
          <a:lstStyle/>
          <a:p>
            <a:pPr algn="ctr"/>
            <a:r>
              <a:rPr lang="en-US" sz="3600" dirty="0" smtClean="0">
                <a:solidFill>
                  <a:srgbClr val="C00000"/>
                </a:solidFill>
                <a:latin typeface="+mn-lt"/>
              </a:rPr>
              <a:t>Carbohydrates and related substances</a:t>
            </a:r>
            <a:endParaRPr lang="ar-SA" sz="3600" dirty="0">
              <a:solidFill>
                <a:srgbClr val="C00000"/>
              </a:solidFill>
              <a:latin typeface="+mn-lt"/>
            </a:endParaRPr>
          </a:p>
        </p:txBody>
      </p:sp>
      <p:sp>
        <p:nvSpPr>
          <p:cNvPr id="8" name="عنصر نائب للمحتوى 7"/>
          <p:cNvSpPr>
            <a:spLocks noGrp="1"/>
          </p:cNvSpPr>
          <p:nvPr>
            <p:ph idx="1"/>
          </p:nvPr>
        </p:nvSpPr>
        <p:spPr>
          <a:xfrm>
            <a:off x="457200" y="1828800"/>
            <a:ext cx="8229600" cy="4267200"/>
          </a:xfrm>
        </p:spPr>
        <p:txBody>
          <a:bodyPr/>
          <a:lstStyle/>
          <a:p>
            <a:pPr algn="just">
              <a:lnSpc>
                <a:spcPct val="150000"/>
              </a:lnSpc>
            </a:pPr>
            <a:r>
              <a:rPr lang="en-US" sz="2400" dirty="0" smtClean="0">
                <a:solidFill>
                  <a:schemeClr val="tx2"/>
                </a:solidFill>
                <a:latin typeface="+mj-lt"/>
                <a:ea typeface="+mj-ea"/>
                <a:cs typeface="+mj-cs"/>
              </a:rPr>
              <a:t>Carbohydrates may occur in considerable proportions in  blue  green algae either as intracellular reserve materials or as cell wall constituents and more is known of this class of algal product than of any other.</a:t>
            </a:r>
          </a:p>
          <a:p>
            <a:pPr algn="just">
              <a:lnSpc>
                <a:spcPct val="150000"/>
              </a:lnSpc>
              <a:buNone/>
            </a:pPr>
            <a:endParaRPr lang="en-US" sz="2400" dirty="0" smtClean="0">
              <a:solidFill>
                <a:schemeClr val="tx2"/>
              </a:solidFill>
              <a:latin typeface="+mj-lt"/>
              <a:ea typeface="+mj-ea"/>
              <a:cs typeface="+mj-cs"/>
            </a:endParaRPr>
          </a:p>
          <a:p>
            <a:pPr algn="just">
              <a:lnSpc>
                <a:spcPct val="150000"/>
              </a:lnSpc>
            </a:pPr>
            <a:r>
              <a:rPr lang="en-US" sz="2400" dirty="0" smtClean="0">
                <a:solidFill>
                  <a:schemeClr val="tx2"/>
                </a:solidFill>
                <a:latin typeface="+mj-lt"/>
                <a:ea typeface="+mj-ea"/>
                <a:cs typeface="+mj-cs"/>
              </a:rPr>
              <a:t>Most of the carbohydrates are built up from units containing a heterocyclic six-</a:t>
            </a:r>
            <a:r>
              <a:rPr lang="en-US" sz="2400" dirty="0" err="1" smtClean="0">
                <a:solidFill>
                  <a:schemeClr val="tx2"/>
                </a:solidFill>
                <a:latin typeface="+mj-lt"/>
                <a:ea typeface="+mj-ea"/>
                <a:cs typeface="+mj-cs"/>
              </a:rPr>
              <a:t>membered</a:t>
            </a:r>
            <a:r>
              <a:rPr lang="en-US" sz="2400" dirty="0" smtClean="0">
                <a:solidFill>
                  <a:schemeClr val="tx2"/>
                </a:solidFill>
                <a:latin typeface="+mj-lt"/>
                <a:ea typeface="+mj-ea"/>
                <a:cs typeface="+mj-cs"/>
              </a:rPr>
              <a:t>, or </a:t>
            </a:r>
            <a:r>
              <a:rPr lang="en-US" sz="2400" dirty="0" err="1" smtClean="0">
                <a:solidFill>
                  <a:schemeClr val="tx2"/>
                </a:solidFill>
                <a:latin typeface="+mj-lt"/>
                <a:ea typeface="+mj-ea"/>
                <a:cs typeface="+mj-cs"/>
              </a:rPr>
              <a:t>pyranose</a:t>
            </a:r>
            <a:r>
              <a:rPr lang="en-US" sz="2400" dirty="0" smtClean="0">
                <a:solidFill>
                  <a:schemeClr val="tx2"/>
                </a:solidFill>
                <a:latin typeface="+mj-lt"/>
                <a:ea typeface="+mj-ea"/>
                <a:cs typeface="+mj-cs"/>
              </a:rPr>
              <a:t>, skeleton.</a:t>
            </a:r>
          </a:p>
          <a:p>
            <a:pPr algn="just">
              <a:lnSpc>
                <a:spcPct val="150000"/>
              </a:lnSpc>
              <a:buNone/>
            </a:pPr>
            <a:endParaRPr lang="ar-SA" sz="2400" dirty="0">
              <a:latin typeface="+mj-lt"/>
            </a:endParaRPr>
          </a:p>
        </p:txBody>
      </p:sp>
      <p:sp>
        <p:nvSpPr>
          <p:cNvPr id="5" name="Slide Number Placeholder 4"/>
          <p:cNvSpPr>
            <a:spLocks noGrp="1"/>
          </p:cNvSpPr>
          <p:nvPr>
            <p:ph type="sldNum" sz="quarter" idx="12"/>
          </p:nvPr>
        </p:nvSpPr>
        <p:spPr/>
        <p:txBody>
          <a:bodyPr/>
          <a:lstStyle/>
          <a:p>
            <a:pPr>
              <a:defRPr/>
            </a:pPr>
            <a:fld id="{32D90885-8179-4EDA-B8F7-2CE8861E403A}" type="slidenum">
              <a:rPr lang="en-US" smtClean="0"/>
              <a:pPr>
                <a:defRPr/>
              </a:pPr>
              <a:t>18</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2000"/>
                                        <p:tgtEl>
                                          <p:spTgt spid="8">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20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1066800"/>
            <a:ext cx="8610600" cy="5181600"/>
          </a:xfrm>
        </p:spPr>
        <p:txBody>
          <a:bodyPr/>
          <a:lstStyle/>
          <a:p>
            <a:pPr algn="just">
              <a:lnSpc>
                <a:spcPct val="150000"/>
              </a:lnSpc>
            </a:pPr>
            <a:r>
              <a:rPr lang="en-US" sz="2400" dirty="0" err="1" smtClean="0">
                <a:solidFill>
                  <a:schemeClr val="tx2"/>
                </a:solidFill>
                <a:latin typeface="+mj-lt"/>
                <a:ea typeface="+mj-ea"/>
                <a:cs typeface="+mj-cs"/>
              </a:rPr>
              <a:t>Goryonora</a:t>
            </a:r>
            <a:r>
              <a:rPr lang="en-US" sz="2400" dirty="0" smtClean="0">
                <a:solidFill>
                  <a:schemeClr val="tx2"/>
                </a:solidFill>
                <a:latin typeface="+mj-lt"/>
                <a:ea typeface="+mj-ea"/>
                <a:cs typeface="+mj-cs"/>
              </a:rPr>
              <a:t> 1950:  discovered secretion of carbohydrates from </a:t>
            </a:r>
            <a:r>
              <a:rPr lang="en-US" sz="2400" i="1" dirty="0" err="1" smtClean="0">
                <a:solidFill>
                  <a:schemeClr val="tx2"/>
                </a:solidFill>
                <a:latin typeface="+mj-lt"/>
                <a:ea typeface="+mj-ea"/>
                <a:cs typeface="+mj-cs"/>
              </a:rPr>
              <a:t>Oscillatoria</a:t>
            </a:r>
            <a:r>
              <a:rPr lang="en-US" sz="2400" i="1" dirty="0" smtClean="0">
                <a:solidFill>
                  <a:schemeClr val="tx2"/>
                </a:solidFill>
                <a:latin typeface="+mj-lt"/>
                <a:ea typeface="+mj-ea"/>
                <a:cs typeface="+mj-cs"/>
              </a:rPr>
              <a:t> </a:t>
            </a:r>
            <a:r>
              <a:rPr lang="en-US" sz="2400" i="1" dirty="0" err="1" smtClean="0">
                <a:solidFill>
                  <a:schemeClr val="tx2"/>
                </a:solidFill>
                <a:latin typeface="+mj-lt"/>
                <a:ea typeface="+mj-ea"/>
                <a:cs typeface="+mj-cs"/>
              </a:rPr>
              <a:t>splendida</a:t>
            </a:r>
            <a:r>
              <a:rPr lang="en-US" sz="2400" i="1" dirty="0" smtClean="0">
                <a:solidFill>
                  <a:schemeClr val="tx2"/>
                </a:solidFill>
                <a:latin typeface="+mj-lt"/>
                <a:ea typeface="+mj-ea"/>
                <a:cs typeface="+mj-cs"/>
              </a:rPr>
              <a:t> </a:t>
            </a:r>
            <a:r>
              <a:rPr lang="en-US" sz="2400" dirty="0" smtClean="0">
                <a:solidFill>
                  <a:schemeClr val="tx2"/>
                </a:solidFill>
                <a:latin typeface="+mj-lt"/>
                <a:ea typeface="+mj-ea"/>
                <a:cs typeface="+mj-cs"/>
              </a:rPr>
              <a:t>within culture media.</a:t>
            </a:r>
          </a:p>
          <a:p>
            <a:pPr algn="just">
              <a:lnSpc>
                <a:spcPct val="150000"/>
              </a:lnSpc>
            </a:pPr>
            <a:r>
              <a:rPr lang="en-US" sz="2400" dirty="0" err="1" smtClean="0">
                <a:solidFill>
                  <a:schemeClr val="tx2"/>
                </a:solidFill>
                <a:latin typeface="+mj-lt"/>
                <a:ea typeface="+mj-ea"/>
                <a:cs typeface="+mj-cs"/>
              </a:rPr>
              <a:t>Fogg</a:t>
            </a:r>
            <a:r>
              <a:rPr lang="en-US" sz="2400" dirty="0" smtClean="0">
                <a:solidFill>
                  <a:schemeClr val="tx2"/>
                </a:solidFill>
                <a:latin typeface="+mj-lt"/>
                <a:ea typeface="+mj-ea"/>
                <a:cs typeface="+mj-cs"/>
              </a:rPr>
              <a:t>  1952: discovered  7mg/L  of secreted pentose from </a:t>
            </a:r>
            <a:r>
              <a:rPr lang="en-US" sz="2400" i="1" dirty="0" smtClean="0">
                <a:solidFill>
                  <a:schemeClr val="tx2"/>
                </a:solidFill>
                <a:latin typeface="+mj-lt"/>
                <a:ea typeface="+mj-ea"/>
                <a:cs typeface="+mj-cs"/>
              </a:rPr>
              <a:t>Anabaena </a:t>
            </a:r>
            <a:r>
              <a:rPr lang="en-US" sz="2400" i="1" dirty="0" err="1" smtClean="0">
                <a:solidFill>
                  <a:schemeClr val="tx2"/>
                </a:solidFill>
                <a:latin typeface="+mj-lt"/>
                <a:ea typeface="+mj-ea"/>
                <a:cs typeface="+mj-cs"/>
              </a:rPr>
              <a:t>cylindrica</a:t>
            </a:r>
            <a:r>
              <a:rPr lang="en-US" sz="2400" dirty="0" smtClean="0">
                <a:solidFill>
                  <a:schemeClr val="tx2"/>
                </a:solidFill>
                <a:latin typeface="+mj-lt"/>
                <a:ea typeface="+mj-ea"/>
                <a:cs typeface="+mj-cs"/>
              </a:rPr>
              <a:t>.</a:t>
            </a:r>
          </a:p>
          <a:p>
            <a:pPr algn="just">
              <a:lnSpc>
                <a:spcPct val="150000"/>
              </a:lnSpc>
            </a:pPr>
            <a:r>
              <a:rPr lang="en-US" sz="2400" dirty="0" smtClean="0">
                <a:solidFill>
                  <a:schemeClr val="tx2"/>
                </a:solidFill>
                <a:latin typeface="+mj-lt"/>
                <a:ea typeface="+mj-ea"/>
                <a:cs typeface="+mj-cs"/>
              </a:rPr>
              <a:t>Bishop et al 1954: identified this pentose, consisting of glucose </a:t>
            </a:r>
            <a:r>
              <a:rPr lang="en-US" sz="2400" dirty="0" err="1" smtClean="0">
                <a:solidFill>
                  <a:schemeClr val="tx2"/>
                </a:solidFill>
                <a:latin typeface="+mj-lt"/>
                <a:ea typeface="+mj-ea"/>
                <a:cs typeface="+mj-cs"/>
              </a:rPr>
              <a:t>xylose</a:t>
            </a:r>
            <a:r>
              <a:rPr lang="en-US" sz="2400" dirty="0" smtClean="0">
                <a:solidFill>
                  <a:schemeClr val="tx2"/>
                </a:solidFill>
                <a:latin typeface="+mj-lt"/>
                <a:ea typeface="+mj-ea"/>
                <a:cs typeface="+mj-cs"/>
              </a:rPr>
              <a:t> , </a:t>
            </a:r>
            <a:r>
              <a:rPr lang="en-US" sz="2400" dirty="0" err="1" smtClean="0">
                <a:solidFill>
                  <a:schemeClr val="tx2"/>
                </a:solidFill>
                <a:latin typeface="+mj-lt"/>
                <a:ea typeface="+mj-ea"/>
                <a:cs typeface="+mj-cs"/>
              </a:rPr>
              <a:t>glocoronic</a:t>
            </a:r>
            <a:r>
              <a:rPr lang="en-US" sz="2400" dirty="0" smtClean="0">
                <a:solidFill>
                  <a:schemeClr val="tx2"/>
                </a:solidFill>
                <a:latin typeface="+mj-lt"/>
                <a:ea typeface="+mj-ea"/>
                <a:cs typeface="+mj-cs"/>
              </a:rPr>
              <a:t> acid ,</a:t>
            </a:r>
            <a:r>
              <a:rPr lang="en-US" sz="2400" dirty="0" err="1" smtClean="0">
                <a:solidFill>
                  <a:schemeClr val="tx2"/>
                </a:solidFill>
                <a:latin typeface="+mj-lt"/>
                <a:ea typeface="+mj-ea"/>
                <a:cs typeface="+mj-cs"/>
              </a:rPr>
              <a:t>galactose</a:t>
            </a:r>
            <a:r>
              <a:rPr lang="en-US" sz="2400" dirty="0" smtClean="0">
                <a:solidFill>
                  <a:schemeClr val="tx2"/>
                </a:solidFill>
                <a:latin typeface="+mj-lt"/>
                <a:ea typeface="+mj-ea"/>
                <a:cs typeface="+mj-cs"/>
              </a:rPr>
              <a:t>, </a:t>
            </a:r>
            <a:r>
              <a:rPr lang="en-US" sz="2400" dirty="0" err="1" smtClean="0">
                <a:solidFill>
                  <a:schemeClr val="tx2"/>
                </a:solidFill>
                <a:latin typeface="+mj-lt"/>
                <a:ea typeface="+mj-ea"/>
                <a:cs typeface="+mj-cs"/>
              </a:rPr>
              <a:t>rhamnose</a:t>
            </a:r>
            <a:r>
              <a:rPr lang="en-US" sz="2400" dirty="0" smtClean="0">
                <a:solidFill>
                  <a:schemeClr val="tx2"/>
                </a:solidFill>
                <a:latin typeface="+mj-lt"/>
                <a:ea typeface="+mj-ea"/>
                <a:cs typeface="+mj-cs"/>
              </a:rPr>
              <a:t> and </a:t>
            </a:r>
            <a:r>
              <a:rPr lang="en-US" sz="2400" dirty="0" err="1" smtClean="0">
                <a:solidFill>
                  <a:schemeClr val="tx2"/>
                </a:solidFill>
                <a:latin typeface="+mj-lt"/>
                <a:ea typeface="+mj-ea"/>
                <a:cs typeface="+mj-cs"/>
              </a:rPr>
              <a:t>arabinose</a:t>
            </a:r>
            <a:r>
              <a:rPr lang="en-US" sz="2400" dirty="0" smtClean="0">
                <a:solidFill>
                  <a:schemeClr val="tx2"/>
                </a:solidFill>
                <a:latin typeface="+mj-lt"/>
                <a:ea typeface="+mj-ea"/>
                <a:cs typeface="+mj-cs"/>
              </a:rPr>
              <a:t> </a:t>
            </a:r>
          </a:p>
          <a:p>
            <a:pPr algn="just">
              <a:lnSpc>
                <a:spcPct val="150000"/>
              </a:lnSpc>
            </a:pPr>
            <a:r>
              <a:rPr lang="en-US" sz="2400" dirty="0" smtClean="0">
                <a:solidFill>
                  <a:schemeClr val="tx2"/>
                </a:solidFill>
                <a:latin typeface="+mj-lt"/>
                <a:ea typeface="+mj-ea"/>
                <a:cs typeface="+mj-cs"/>
              </a:rPr>
              <a:t>Glucose ,or other reducing sugars, occur in low concentrations forming  the principal intracellular reserve products </a:t>
            </a:r>
          </a:p>
          <a:p>
            <a:pPr algn="just">
              <a:lnSpc>
                <a:spcPct val="150000"/>
              </a:lnSpc>
              <a:buNone/>
            </a:pPr>
            <a:endParaRPr lang="en-US" sz="2400" dirty="0" smtClean="0">
              <a:solidFill>
                <a:schemeClr val="tx2"/>
              </a:solidFill>
              <a:latin typeface="+mj-lt"/>
              <a:ea typeface="+mj-ea"/>
              <a:cs typeface="+mj-cs"/>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19</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752600"/>
            <a:ext cx="8229600" cy="1695450"/>
          </a:xfrm>
        </p:spPr>
        <p:txBody>
          <a:bodyPr>
            <a:noAutofit/>
          </a:bodyPr>
          <a:lstStyle/>
          <a:p>
            <a:pPr algn="ctr">
              <a:defRPr/>
            </a:pPr>
            <a:r>
              <a:rPr lang="en-US" sz="6000" i="1" dirty="0" err="1" smtClean="0">
                <a:solidFill>
                  <a:srgbClr val="C00000"/>
                </a:solidFill>
                <a:latin typeface="+mn-lt"/>
              </a:rPr>
              <a:t>Cyanobacterial</a:t>
            </a:r>
            <a:r>
              <a:rPr lang="en-US" sz="6000" i="1" dirty="0" smtClean="0">
                <a:solidFill>
                  <a:srgbClr val="C00000"/>
                </a:solidFill>
                <a:latin typeface="+mn-lt"/>
              </a:rPr>
              <a:t> </a:t>
            </a:r>
            <a:br>
              <a:rPr lang="en-US" sz="6000" i="1" dirty="0" smtClean="0">
                <a:solidFill>
                  <a:srgbClr val="C00000"/>
                </a:solidFill>
                <a:latin typeface="+mn-lt"/>
              </a:rPr>
            </a:br>
            <a:r>
              <a:rPr lang="en-US" sz="6000" i="1" dirty="0" smtClean="0">
                <a:solidFill>
                  <a:srgbClr val="C00000"/>
                </a:solidFill>
                <a:latin typeface="+mn-lt"/>
              </a:rPr>
              <a:t>Extra-</a:t>
            </a:r>
            <a:r>
              <a:rPr lang="en-US" sz="6000" dirty="0" smtClean="0">
                <a:solidFill>
                  <a:srgbClr val="C00000"/>
                </a:solidFill>
                <a:latin typeface="+mn-lt"/>
              </a:rPr>
              <a:t>Metabolites  </a:t>
            </a:r>
            <a:endParaRPr lang="en-US" sz="6000" i="1" u="sng" dirty="0">
              <a:solidFill>
                <a:srgbClr val="C00000"/>
              </a:solidFill>
              <a:latin typeface="+mn-lt"/>
              <a:cs typeface="Times New Roman" pitchFamily="18" charset="0"/>
            </a:endParaRPr>
          </a:p>
        </p:txBody>
      </p:sp>
      <p:sp>
        <p:nvSpPr>
          <p:cNvPr id="6" name="عنصر نائب للمحتوى 5"/>
          <p:cNvSpPr>
            <a:spLocks noGrp="1"/>
          </p:cNvSpPr>
          <p:nvPr>
            <p:ph idx="1"/>
          </p:nvPr>
        </p:nvSpPr>
        <p:spPr>
          <a:xfrm>
            <a:off x="457200" y="3733800"/>
            <a:ext cx="8229600" cy="2667000"/>
          </a:xfrm>
        </p:spPr>
        <p:txBody>
          <a:bodyPr/>
          <a:lstStyle/>
          <a:p>
            <a:pPr algn="ctr">
              <a:buNone/>
            </a:pPr>
            <a:r>
              <a:rPr lang="en-US" sz="2000" dirty="0" smtClean="0">
                <a:solidFill>
                  <a:schemeClr val="accent1">
                    <a:lumMod val="75000"/>
                  </a:schemeClr>
                </a:solidFill>
              </a:rPr>
              <a:t>Collected By</a:t>
            </a:r>
            <a:endParaRPr lang="en-US" sz="2000" dirty="0" smtClean="0">
              <a:solidFill>
                <a:schemeClr val="accent1">
                  <a:lumMod val="75000"/>
                </a:schemeClr>
              </a:solidFill>
            </a:endParaRPr>
          </a:p>
          <a:p>
            <a:pPr algn="ctr">
              <a:buNone/>
            </a:pPr>
            <a:r>
              <a:rPr lang="en-US" sz="2000" b="1" i="1" dirty="0" err="1" smtClean="0">
                <a:solidFill>
                  <a:srgbClr val="00B0F0"/>
                </a:solidFill>
              </a:rPr>
              <a:t>Abobakr</a:t>
            </a:r>
            <a:r>
              <a:rPr lang="en-US" sz="2000" b="1" i="1" dirty="0" smtClean="0">
                <a:solidFill>
                  <a:srgbClr val="00B0F0"/>
                </a:solidFill>
              </a:rPr>
              <a:t>                 </a:t>
            </a:r>
            <a:r>
              <a:rPr lang="en-US" sz="2000" b="1" i="1" dirty="0" smtClean="0">
                <a:solidFill>
                  <a:srgbClr val="00B0F0"/>
                </a:solidFill>
              </a:rPr>
              <a:t>        </a:t>
            </a:r>
            <a:r>
              <a:rPr lang="en-US" sz="2000" b="1" i="1" dirty="0" err="1" smtClean="0">
                <a:solidFill>
                  <a:srgbClr val="00B0F0"/>
                </a:solidFill>
              </a:rPr>
              <a:t>Abdull-Mohsin</a:t>
            </a:r>
            <a:endParaRPr lang="en-US" sz="2000" b="1" i="1" dirty="0" smtClean="0">
              <a:solidFill>
                <a:srgbClr val="00B0F0"/>
              </a:solidFill>
            </a:endParaRPr>
          </a:p>
          <a:p>
            <a:pPr>
              <a:buNone/>
            </a:pPr>
            <a:r>
              <a:rPr lang="en-US" sz="2000" b="1" i="1" dirty="0" smtClean="0">
                <a:solidFill>
                  <a:srgbClr val="00B0F0"/>
                </a:solidFill>
              </a:rPr>
              <a:t>                       </a:t>
            </a:r>
            <a:r>
              <a:rPr lang="en-US" sz="2000" b="1" i="1" dirty="0" err="1" smtClean="0">
                <a:solidFill>
                  <a:srgbClr val="00B0F0"/>
                </a:solidFill>
              </a:rPr>
              <a:t>Aazzam</a:t>
            </a:r>
            <a:r>
              <a:rPr lang="en-US" sz="2000" b="1" i="1" dirty="0" smtClean="0">
                <a:solidFill>
                  <a:srgbClr val="00B0F0"/>
                </a:solidFill>
              </a:rPr>
              <a:t>                                                    </a:t>
            </a:r>
            <a:r>
              <a:rPr lang="en-US" sz="2000" b="1" i="1" dirty="0" err="1" smtClean="0">
                <a:solidFill>
                  <a:srgbClr val="00B0F0"/>
                </a:solidFill>
              </a:rPr>
              <a:t>Arashad</a:t>
            </a:r>
            <a:endParaRPr lang="en-US" sz="2000" b="1" i="1" dirty="0" smtClean="0">
              <a:solidFill>
                <a:srgbClr val="00B0F0"/>
              </a:solidFill>
            </a:endParaRPr>
          </a:p>
          <a:p>
            <a:pPr algn="ctr">
              <a:buNone/>
            </a:pPr>
            <a:endParaRPr lang="en-US" sz="2000" dirty="0" smtClean="0">
              <a:solidFill>
                <a:schemeClr val="accent1">
                  <a:lumMod val="75000"/>
                </a:schemeClr>
              </a:solidFill>
            </a:endParaRPr>
          </a:p>
          <a:p>
            <a:pPr algn="ctr">
              <a:buNone/>
            </a:pPr>
            <a:r>
              <a:rPr lang="en-US" sz="3200" b="1" i="1" dirty="0" smtClean="0">
                <a:solidFill>
                  <a:srgbClr val="990099"/>
                </a:solidFill>
              </a:rPr>
              <a:t>Supervisor</a:t>
            </a:r>
          </a:p>
          <a:p>
            <a:pPr algn="ctr">
              <a:buNone/>
            </a:pPr>
            <a:r>
              <a:rPr lang="en-US" sz="3200" b="1" i="1" dirty="0" smtClean="0">
                <a:solidFill>
                  <a:srgbClr val="990099"/>
                </a:solidFill>
              </a:rPr>
              <a:t>Pro. Dr. </a:t>
            </a:r>
            <a:r>
              <a:rPr lang="en-US" sz="3200" b="1" i="1" dirty="0" err="1" smtClean="0">
                <a:solidFill>
                  <a:srgbClr val="990099"/>
                </a:solidFill>
              </a:rPr>
              <a:t>Ibraheem</a:t>
            </a:r>
            <a:r>
              <a:rPr lang="en-US" sz="3200" b="1" i="1" dirty="0" smtClean="0">
                <a:solidFill>
                  <a:srgbClr val="990099"/>
                </a:solidFill>
              </a:rPr>
              <a:t> </a:t>
            </a:r>
            <a:r>
              <a:rPr lang="en-US" sz="3200" b="1" i="1" dirty="0" err="1" smtClean="0">
                <a:solidFill>
                  <a:srgbClr val="990099"/>
                </a:solidFill>
              </a:rPr>
              <a:t>Borie</a:t>
            </a:r>
            <a:endParaRPr lang="en-US" sz="3200" b="1" i="1" dirty="0" smtClean="0">
              <a:solidFill>
                <a:srgbClr val="990099"/>
              </a:solidFill>
            </a:endParaRPr>
          </a:p>
        </p:txBody>
      </p:sp>
      <p:sp>
        <p:nvSpPr>
          <p:cNvPr id="4" name="Slide Number Placeholder 3"/>
          <p:cNvSpPr>
            <a:spLocks noGrp="1"/>
          </p:cNvSpPr>
          <p:nvPr>
            <p:ph type="sldNum" sz="quarter" idx="12"/>
          </p:nvPr>
        </p:nvSpPr>
        <p:spPr/>
        <p:txBody>
          <a:bodyPr/>
          <a:lstStyle/>
          <a:p>
            <a:pPr>
              <a:defRPr/>
            </a:pPr>
            <a:fld id="{C83C7EF5-FAF4-4364-AE47-30CBD42C6131}" type="slidenum">
              <a:rPr lang="en-US" smtClean="0"/>
              <a:pPr>
                <a:defRPr/>
              </a:pPr>
              <a:t>2</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2000"/>
                                        <p:tgtEl>
                                          <p:spTgt spid="6">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2000"/>
                                        <p:tgtEl>
                                          <p:spTgt spid="6">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20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2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457200"/>
            <a:ext cx="8229600" cy="990600"/>
          </a:xfrm>
        </p:spPr>
        <p:txBody>
          <a:bodyPr/>
          <a:lstStyle/>
          <a:p>
            <a:pPr algn="ctr"/>
            <a:r>
              <a:rPr lang="en-US" sz="4400" dirty="0" smtClean="0">
                <a:solidFill>
                  <a:srgbClr val="C00000"/>
                </a:solidFill>
                <a:latin typeface="+mn-lt"/>
              </a:rPr>
              <a:t>Nitrogenous substances</a:t>
            </a:r>
            <a:endParaRPr lang="ar-SA" sz="4400" dirty="0">
              <a:solidFill>
                <a:srgbClr val="C00000"/>
              </a:solidFill>
              <a:latin typeface="+mn-lt"/>
            </a:endParaRPr>
          </a:p>
        </p:txBody>
      </p:sp>
      <p:sp>
        <p:nvSpPr>
          <p:cNvPr id="3" name="عنصر نائب للمحتوى 2"/>
          <p:cNvSpPr>
            <a:spLocks noGrp="1"/>
          </p:cNvSpPr>
          <p:nvPr>
            <p:ph idx="1"/>
          </p:nvPr>
        </p:nvSpPr>
        <p:spPr>
          <a:xfrm>
            <a:off x="228600" y="1600200"/>
            <a:ext cx="8534400" cy="4648200"/>
          </a:xfrm>
        </p:spPr>
        <p:txBody>
          <a:bodyPr/>
          <a:lstStyle/>
          <a:p>
            <a:pPr algn="just">
              <a:buClr>
                <a:srgbClr val="47CAFF"/>
              </a:buClr>
              <a:buSzPct val="165000"/>
              <a:buFont typeface="Arial" pitchFamily="34" charset="0"/>
              <a:buChar char="•"/>
            </a:pPr>
            <a:r>
              <a:rPr lang="en-US" sz="2400" dirty="0" smtClean="0">
                <a:solidFill>
                  <a:schemeClr val="tx2"/>
                </a:solidFill>
                <a:latin typeface="+mj-lt"/>
              </a:rPr>
              <a:t>Little is known of the proteins of algae and as yet only amino-acid analyses of the bulk proteins of certain species are available.</a:t>
            </a:r>
          </a:p>
          <a:p>
            <a:pPr algn="just">
              <a:buClr>
                <a:srgbClr val="47CAFF"/>
              </a:buClr>
              <a:buSzPct val="165000"/>
              <a:buFont typeface="Arial" pitchFamily="34" charset="0"/>
              <a:buChar char="•"/>
            </a:pPr>
            <a:r>
              <a:rPr lang="en-US" sz="2400" dirty="0" smtClean="0">
                <a:solidFill>
                  <a:schemeClr val="tx2"/>
                </a:solidFill>
                <a:latin typeface="+mj-lt"/>
              </a:rPr>
              <a:t>Many researches found cyanobacteria secrete large quantity of soluble peptides.</a:t>
            </a:r>
          </a:p>
          <a:p>
            <a:pPr algn="just">
              <a:buClr>
                <a:srgbClr val="47CAFF"/>
              </a:buClr>
              <a:buSzPct val="165000"/>
              <a:buFont typeface="Arial" pitchFamily="34" charset="0"/>
              <a:buChar char="•"/>
            </a:pPr>
            <a:r>
              <a:rPr lang="en-US" sz="2400" dirty="0" smtClean="0">
                <a:solidFill>
                  <a:schemeClr val="tx2"/>
                </a:solidFill>
                <a:latin typeface="+mj-lt"/>
              </a:rPr>
              <a:t>Peptides can be classified, based on their common characteristics of chemical structure, into six classes: </a:t>
            </a:r>
            <a:r>
              <a:rPr lang="en-US" sz="2400" dirty="0" err="1" smtClean="0">
                <a:solidFill>
                  <a:schemeClr val="tx2"/>
                </a:solidFill>
                <a:latin typeface="+mj-lt"/>
              </a:rPr>
              <a:t>aeruginosins</a:t>
            </a:r>
            <a:r>
              <a:rPr lang="en-US" sz="2400" dirty="0" smtClean="0">
                <a:solidFill>
                  <a:schemeClr val="tx2"/>
                </a:solidFill>
                <a:latin typeface="+mj-lt"/>
              </a:rPr>
              <a:t>, </a:t>
            </a:r>
            <a:r>
              <a:rPr lang="en-US" sz="2400" dirty="0" err="1" smtClean="0">
                <a:solidFill>
                  <a:schemeClr val="tx2"/>
                </a:solidFill>
                <a:latin typeface="+mj-lt"/>
              </a:rPr>
              <a:t>microginins</a:t>
            </a:r>
            <a:r>
              <a:rPr lang="en-US" sz="2400" dirty="0" smtClean="0">
                <a:solidFill>
                  <a:schemeClr val="tx2"/>
                </a:solidFill>
                <a:latin typeface="+mj-lt"/>
              </a:rPr>
              <a:t>, </a:t>
            </a:r>
            <a:r>
              <a:rPr lang="en-US" sz="2400" dirty="0" err="1" smtClean="0">
                <a:solidFill>
                  <a:schemeClr val="tx2"/>
                </a:solidFill>
                <a:latin typeface="+mj-lt"/>
              </a:rPr>
              <a:t>anabaenopeptins</a:t>
            </a:r>
            <a:r>
              <a:rPr lang="en-US" sz="2400" dirty="0" smtClean="0">
                <a:solidFill>
                  <a:schemeClr val="tx2"/>
                </a:solidFill>
                <a:latin typeface="+mj-lt"/>
              </a:rPr>
              <a:t>, </a:t>
            </a:r>
            <a:r>
              <a:rPr lang="en-US" sz="2400" dirty="0" err="1" smtClean="0">
                <a:solidFill>
                  <a:schemeClr val="tx2"/>
                </a:solidFill>
                <a:latin typeface="+mj-lt"/>
              </a:rPr>
              <a:t>cyanopeptolins</a:t>
            </a:r>
            <a:r>
              <a:rPr lang="en-US" sz="2400" dirty="0" smtClean="0">
                <a:solidFill>
                  <a:schemeClr val="tx2"/>
                </a:solidFill>
                <a:latin typeface="+mj-lt"/>
              </a:rPr>
              <a:t>, </a:t>
            </a:r>
            <a:r>
              <a:rPr lang="en-US" sz="2400" dirty="0" err="1" smtClean="0">
                <a:solidFill>
                  <a:schemeClr val="tx2"/>
                </a:solidFill>
                <a:latin typeface="+mj-lt"/>
              </a:rPr>
              <a:t>microcystins</a:t>
            </a:r>
            <a:r>
              <a:rPr lang="en-US" sz="2400" dirty="0" smtClean="0">
                <a:solidFill>
                  <a:schemeClr val="tx2"/>
                </a:solidFill>
                <a:latin typeface="+mj-lt"/>
              </a:rPr>
              <a:t>, </a:t>
            </a:r>
            <a:r>
              <a:rPr lang="en-US" sz="2400" dirty="0" err="1" smtClean="0">
                <a:solidFill>
                  <a:schemeClr val="tx2"/>
                </a:solidFill>
                <a:latin typeface="+mj-lt"/>
              </a:rPr>
              <a:t>microviridins</a:t>
            </a:r>
            <a:r>
              <a:rPr lang="en-US" sz="2400" dirty="0" smtClean="0">
                <a:solidFill>
                  <a:schemeClr val="tx2"/>
                </a:solidFill>
                <a:latin typeface="+mj-lt"/>
              </a:rPr>
              <a:t> and </a:t>
            </a:r>
            <a:r>
              <a:rPr lang="en-US" sz="2400" dirty="0" err="1" smtClean="0">
                <a:solidFill>
                  <a:schemeClr val="tx2"/>
                </a:solidFill>
                <a:latin typeface="+mj-lt"/>
              </a:rPr>
              <a:t>cyclamides</a:t>
            </a:r>
            <a:endParaRPr lang="en-US" sz="2400" dirty="0" smtClean="0">
              <a:solidFill>
                <a:schemeClr val="tx2"/>
              </a:solidFill>
              <a:latin typeface="+mj-lt"/>
            </a:endParaRPr>
          </a:p>
          <a:p>
            <a:pPr marL="273050" lvl="1" indent="-273050" algn="just">
              <a:buClr>
                <a:srgbClr val="47CAFF"/>
              </a:buClr>
              <a:buSzPct val="165000"/>
              <a:buFont typeface="Arial" pitchFamily="34" charset="0"/>
              <a:buChar char="•"/>
            </a:pPr>
            <a:r>
              <a:rPr lang="en-US" dirty="0" err="1" smtClean="0">
                <a:solidFill>
                  <a:schemeClr val="tx2"/>
                </a:solidFill>
                <a:latin typeface="+mj-lt"/>
              </a:rPr>
              <a:t>Cyanobacteria</a:t>
            </a:r>
            <a:r>
              <a:rPr lang="en-US" dirty="0" smtClean="0">
                <a:solidFill>
                  <a:schemeClr val="tx2"/>
                </a:solidFill>
                <a:latin typeface="+mj-lt"/>
              </a:rPr>
              <a:t> contains all of the essential amino acids as well as most of the nonessential amino acids.</a:t>
            </a:r>
          </a:p>
          <a:p>
            <a:pPr algn="just">
              <a:buClr>
                <a:srgbClr val="47CAFF"/>
              </a:buClr>
              <a:buSzPct val="165000"/>
              <a:buNone/>
            </a:pPr>
            <a:endParaRPr lang="en-US" sz="2400" dirty="0" smtClean="0">
              <a:solidFill>
                <a:schemeClr val="tx2"/>
              </a:solidFill>
              <a:latin typeface="+mj-lt"/>
            </a:endParaRPr>
          </a:p>
          <a:p>
            <a:pPr lvl="1" algn="just">
              <a:buClr>
                <a:srgbClr val="47CAFF"/>
              </a:buClr>
              <a:buSzPct val="165000"/>
              <a:buNone/>
            </a:pPr>
            <a:endParaRPr lang="en-US" dirty="0" smtClean="0">
              <a:solidFill>
                <a:schemeClr val="tx2"/>
              </a:solidFill>
              <a:latin typeface="+mj-lt"/>
            </a:endParaRPr>
          </a:p>
          <a:p>
            <a:pPr lvl="1" algn="just">
              <a:buClr>
                <a:srgbClr val="47CAFF"/>
              </a:buClr>
              <a:buSzPct val="165000"/>
              <a:buNone/>
            </a:pPr>
            <a:endParaRPr lang="en-US" dirty="0" smtClean="0">
              <a:solidFill>
                <a:schemeClr val="tx2"/>
              </a:solidFill>
              <a:latin typeface="+mj-lt"/>
            </a:endParaRPr>
          </a:p>
          <a:p>
            <a:pPr lvl="1" algn="just">
              <a:buClr>
                <a:srgbClr val="47CAFF"/>
              </a:buClr>
              <a:buSzPct val="165000"/>
              <a:buNone/>
            </a:pPr>
            <a:endParaRPr lang="en-US" dirty="0" smtClean="0">
              <a:solidFill>
                <a:schemeClr val="tx2"/>
              </a:solidFill>
              <a:latin typeface="+mj-lt"/>
            </a:endParaRPr>
          </a:p>
          <a:p>
            <a:pPr lvl="1" algn="just">
              <a:buClr>
                <a:srgbClr val="47CAFF"/>
              </a:buClr>
              <a:buSzPct val="165000"/>
              <a:buFont typeface="Arial" pitchFamily="34" charset="0"/>
              <a:buChar char="•"/>
            </a:pPr>
            <a:endParaRPr lang="en-US" dirty="0" smtClean="0">
              <a:solidFill>
                <a:schemeClr val="tx2"/>
              </a:solidFill>
              <a:latin typeface="+mj-lt"/>
            </a:endParaRPr>
          </a:p>
          <a:p>
            <a:pPr lvl="1" algn="just">
              <a:buClr>
                <a:srgbClr val="47CAFF"/>
              </a:buClr>
              <a:buSzPct val="165000"/>
              <a:buFont typeface="Arial" pitchFamily="34" charset="0"/>
              <a:buChar char="•"/>
            </a:pPr>
            <a:endParaRPr lang="en-US" dirty="0" smtClean="0">
              <a:solidFill>
                <a:schemeClr val="tx2"/>
              </a:solidFill>
              <a:latin typeface="+mj-lt"/>
            </a:endParaRPr>
          </a:p>
          <a:p>
            <a:pPr algn="just">
              <a:buNone/>
            </a:pPr>
            <a:endParaRPr lang="ar-SA" sz="2400" dirty="0">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20</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8200"/>
            <a:ext cx="8229600" cy="857250"/>
          </a:xfrm>
        </p:spPr>
        <p:txBody>
          <a:bodyPr/>
          <a:lstStyle/>
          <a:p>
            <a:pPr algn="ctr"/>
            <a:r>
              <a:rPr lang="en-US" sz="1800" dirty="0" smtClean="0">
                <a:solidFill>
                  <a:srgbClr val="C00000"/>
                </a:solidFill>
              </a:rPr>
              <a:t>TABLE .1.The amino acids  of some cyanobacteria compared with  some eukaryotic algae and higher plant </a:t>
            </a:r>
            <a:br>
              <a:rPr lang="en-US" sz="1800" dirty="0" smtClean="0">
                <a:solidFill>
                  <a:srgbClr val="C00000"/>
                </a:solidFill>
              </a:rPr>
            </a:br>
            <a:r>
              <a:rPr lang="en-US" sz="1800" dirty="0" smtClean="0">
                <a:solidFill>
                  <a:srgbClr val="C00000"/>
                </a:solidFill>
              </a:rPr>
              <a:t>Amounts are given as g. amino-acid N/100 g. protein N</a:t>
            </a:r>
            <a:endParaRPr lang="ar-SA" sz="1800" dirty="0">
              <a:solidFill>
                <a:srgbClr val="C00000"/>
              </a:solidFill>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21</a:t>
            </a:fld>
            <a:endParaRPr lang="en-US" dirty="0"/>
          </a:p>
        </p:txBody>
      </p:sp>
      <p:pic>
        <p:nvPicPr>
          <p:cNvPr id="5" name="Picture 3"/>
          <p:cNvPicPr>
            <a:picLocks noGrp="1" noChangeAspect="1" noChangeArrowheads="1"/>
          </p:cNvPicPr>
          <p:nvPr>
            <p:ph idx="1"/>
          </p:nvPr>
        </p:nvPicPr>
        <p:blipFill>
          <a:blip r:embed="rId3" cstate="print">
            <a:duotone>
              <a:prstClr val="black"/>
              <a:schemeClr val="accent3">
                <a:tint val="45000"/>
                <a:satMod val="400000"/>
              </a:schemeClr>
            </a:duotone>
            <a:lum bright="2000"/>
          </a:blip>
          <a:srcRect/>
          <a:stretch>
            <a:fillRect/>
          </a:stretch>
        </p:blipFill>
        <p:spPr bwMode="auto">
          <a:xfrm>
            <a:off x="609600" y="1861771"/>
            <a:ext cx="8001000" cy="4539029"/>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990600"/>
            <a:ext cx="8458200" cy="5334000"/>
          </a:xfrm>
        </p:spPr>
        <p:txBody>
          <a:bodyPr/>
          <a:lstStyle/>
          <a:p>
            <a:pPr algn="just">
              <a:lnSpc>
                <a:spcPct val="150000"/>
              </a:lnSpc>
              <a:buSzPct val="160000"/>
              <a:buFont typeface="Arial" pitchFamily="34" charset="0"/>
              <a:buChar char="•"/>
            </a:pPr>
            <a:r>
              <a:rPr lang="en-US" sz="2400" dirty="0" smtClean="0">
                <a:solidFill>
                  <a:schemeClr val="tx2"/>
                </a:solidFill>
                <a:latin typeface="+mj-lt"/>
              </a:rPr>
              <a:t>Certain amino-acids other than those mentioned in Table 1 may be characteristic of particular classes.</a:t>
            </a:r>
          </a:p>
          <a:p>
            <a:pPr algn="just">
              <a:lnSpc>
                <a:spcPct val="150000"/>
              </a:lnSpc>
            </a:pPr>
            <a:r>
              <a:rPr lang="en-US" sz="2400" dirty="0" err="1" smtClean="0">
                <a:solidFill>
                  <a:schemeClr val="tx2"/>
                </a:solidFill>
                <a:latin typeface="+mj-lt"/>
              </a:rPr>
              <a:t>Diaminopimelic</a:t>
            </a:r>
            <a:r>
              <a:rPr lang="en-US" sz="2400" dirty="0" smtClean="0">
                <a:solidFill>
                  <a:schemeClr val="tx2"/>
                </a:solidFill>
                <a:latin typeface="+mj-lt"/>
              </a:rPr>
              <a:t> acids exist in </a:t>
            </a:r>
            <a:r>
              <a:rPr lang="sv-SE" sz="2400" i="1" dirty="0" smtClean="0">
                <a:solidFill>
                  <a:schemeClr val="tx2"/>
                </a:solidFill>
                <a:latin typeface="+mj-lt"/>
              </a:rPr>
              <a:t>Anabaena cylindrica </a:t>
            </a:r>
            <a:r>
              <a:rPr lang="sv-SE" sz="2400" dirty="0" smtClean="0">
                <a:solidFill>
                  <a:schemeClr val="tx2"/>
                </a:solidFill>
                <a:latin typeface="+mj-lt"/>
              </a:rPr>
              <a:t>and </a:t>
            </a:r>
            <a:r>
              <a:rPr lang="sv-SE" sz="2400" i="1" dirty="0" smtClean="0">
                <a:solidFill>
                  <a:schemeClr val="tx2"/>
                </a:solidFill>
                <a:latin typeface="+mj-lt"/>
              </a:rPr>
              <a:t>Oscillatoria</a:t>
            </a:r>
            <a:r>
              <a:rPr lang="sv-SE" sz="2400" dirty="0" smtClean="0">
                <a:solidFill>
                  <a:schemeClr val="tx2"/>
                </a:solidFill>
                <a:latin typeface="+mj-lt"/>
              </a:rPr>
              <a:t> sp.</a:t>
            </a:r>
          </a:p>
          <a:p>
            <a:pPr algn="just">
              <a:lnSpc>
                <a:spcPct val="150000"/>
              </a:lnSpc>
            </a:pPr>
            <a:r>
              <a:rPr lang="en-US" sz="2400" dirty="0" smtClean="0">
                <a:solidFill>
                  <a:schemeClr val="tx2"/>
                </a:solidFill>
                <a:latin typeface="+mj-lt"/>
              </a:rPr>
              <a:t>Some nitrogenous substances released from </a:t>
            </a:r>
            <a:r>
              <a:rPr lang="en-US" sz="2400" dirty="0" err="1" smtClean="0">
                <a:solidFill>
                  <a:schemeClr val="tx2"/>
                </a:solidFill>
                <a:latin typeface="+mj-lt"/>
              </a:rPr>
              <a:t>cyanobacteria</a:t>
            </a:r>
            <a:r>
              <a:rPr lang="en-US" sz="2400" dirty="0" smtClean="0">
                <a:solidFill>
                  <a:schemeClr val="tx2"/>
                </a:solidFill>
                <a:latin typeface="+mj-lt"/>
              </a:rPr>
              <a:t>  as secondary products of protein assimilation as it formed during active growth.</a:t>
            </a:r>
            <a:endParaRPr lang="ar-SA" sz="2400" dirty="0" smtClean="0">
              <a:solidFill>
                <a:schemeClr val="tx2"/>
              </a:solidFill>
              <a:latin typeface="+mj-lt"/>
            </a:endParaRPr>
          </a:p>
          <a:p>
            <a:pPr algn="just">
              <a:lnSpc>
                <a:spcPct val="150000"/>
              </a:lnSpc>
            </a:pPr>
            <a:r>
              <a:rPr lang="sv-SE" sz="2400" dirty="0" smtClean="0">
                <a:solidFill>
                  <a:schemeClr val="tx2"/>
                </a:solidFill>
                <a:latin typeface="+mj-lt"/>
              </a:rPr>
              <a:t> </a:t>
            </a:r>
            <a:r>
              <a:rPr lang="en-US" sz="2400" dirty="0" smtClean="0">
                <a:solidFill>
                  <a:schemeClr val="tx2"/>
                </a:solidFill>
                <a:latin typeface="+mj-lt"/>
              </a:rPr>
              <a:t>Other nitrogenous products of algae have received little attention.</a:t>
            </a:r>
          </a:p>
          <a:p>
            <a:pPr algn="just">
              <a:lnSpc>
                <a:spcPct val="150000"/>
              </a:lnSpc>
              <a:buNone/>
            </a:pPr>
            <a:endParaRPr lang="en-US" sz="2400" dirty="0" smtClean="0">
              <a:solidFill>
                <a:schemeClr val="tx2"/>
              </a:solidFill>
              <a:latin typeface="+mj-lt"/>
            </a:endParaRPr>
          </a:p>
          <a:p>
            <a:pPr algn="just">
              <a:lnSpc>
                <a:spcPct val="150000"/>
              </a:lnSpc>
              <a:buNone/>
            </a:pPr>
            <a:endParaRPr lang="en-US" sz="2400" dirty="0" smtClean="0">
              <a:solidFill>
                <a:schemeClr val="tx2"/>
              </a:solidFill>
              <a:latin typeface="+mj-lt"/>
            </a:endParaRPr>
          </a:p>
          <a:p>
            <a:pPr algn="just">
              <a:lnSpc>
                <a:spcPct val="150000"/>
              </a:lnSpc>
              <a:buNone/>
            </a:pPr>
            <a:endParaRPr lang="ar-SA" sz="2400" dirty="0"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22</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762000"/>
            <a:ext cx="8229600" cy="933450"/>
          </a:xfrm>
        </p:spPr>
        <p:txBody>
          <a:bodyPr/>
          <a:lstStyle/>
          <a:p>
            <a:pPr algn="ctr"/>
            <a:r>
              <a:rPr lang="en-US" sz="4800" dirty="0" smtClean="0">
                <a:solidFill>
                  <a:srgbClr val="C00000"/>
                </a:solidFill>
                <a:latin typeface="+mn-lt"/>
              </a:rPr>
              <a:t>Fatty acids</a:t>
            </a:r>
            <a:endParaRPr lang="ar-SA" sz="4800" dirty="0">
              <a:solidFill>
                <a:srgbClr val="C00000"/>
              </a:solidFill>
              <a:latin typeface="+mn-lt"/>
            </a:endParaRPr>
          </a:p>
        </p:txBody>
      </p:sp>
      <p:sp>
        <p:nvSpPr>
          <p:cNvPr id="3" name="عنصر نائب للمحتوى 2"/>
          <p:cNvSpPr>
            <a:spLocks noGrp="1"/>
          </p:cNvSpPr>
          <p:nvPr>
            <p:ph idx="1"/>
          </p:nvPr>
        </p:nvSpPr>
        <p:spPr>
          <a:xfrm>
            <a:off x="457200" y="1981200"/>
            <a:ext cx="8229600" cy="2514600"/>
          </a:xfrm>
        </p:spPr>
        <p:txBody>
          <a:bodyPr/>
          <a:lstStyle/>
          <a:p>
            <a:pPr>
              <a:lnSpc>
                <a:spcPct val="150000"/>
              </a:lnSpc>
            </a:pPr>
            <a:r>
              <a:rPr lang="en-US" sz="2400" dirty="0" smtClean="0">
                <a:solidFill>
                  <a:schemeClr val="tx2"/>
                </a:solidFill>
                <a:latin typeface="+mj-lt"/>
              </a:rPr>
              <a:t>The cyanobacteria produced large amounts of </a:t>
            </a:r>
            <a:r>
              <a:rPr lang="en-US" sz="2400" dirty="0" err="1" smtClean="0">
                <a:solidFill>
                  <a:schemeClr val="tx2"/>
                </a:solidFill>
                <a:latin typeface="+mj-lt"/>
              </a:rPr>
              <a:t>linoleic</a:t>
            </a:r>
            <a:r>
              <a:rPr lang="en-US" sz="2400" dirty="0" smtClean="0">
                <a:solidFill>
                  <a:schemeClr val="tx2"/>
                </a:solidFill>
                <a:latin typeface="+mj-lt"/>
              </a:rPr>
              <a:t> and </a:t>
            </a:r>
            <a:r>
              <a:rPr lang="en-US" sz="2400" dirty="0" err="1" smtClean="0">
                <a:solidFill>
                  <a:schemeClr val="tx2"/>
                </a:solidFill>
                <a:latin typeface="+mj-lt"/>
              </a:rPr>
              <a:t>linolenic</a:t>
            </a:r>
            <a:r>
              <a:rPr lang="en-US" sz="2400" dirty="0" smtClean="0">
                <a:solidFill>
                  <a:schemeClr val="tx2"/>
                </a:solidFill>
                <a:latin typeface="+mj-lt"/>
              </a:rPr>
              <a:t> acids, whose content in some strains exceeded 50% of total FA.</a:t>
            </a:r>
          </a:p>
          <a:p>
            <a:endParaRPr lang="ar-SA" sz="2400" dirty="0"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23</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8200"/>
            <a:ext cx="8229600" cy="857250"/>
          </a:xfrm>
        </p:spPr>
        <p:txBody>
          <a:bodyPr/>
          <a:lstStyle/>
          <a:p>
            <a:pPr algn="ctr"/>
            <a:r>
              <a:rPr lang="en-US" sz="2400" dirty="0" smtClean="0">
                <a:solidFill>
                  <a:srgbClr val="C00000"/>
                </a:solidFill>
              </a:rPr>
              <a:t>Major fatty acids isolated from  </a:t>
            </a:r>
            <a:r>
              <a:rPr lang="en-US" sz="2400" dirty="0" err="1" smtClean="0">
                <a:solidFill>
                  <a:srgbClr val="C00000"/>
                </a:solidFill>
              </a:rPr>
              <a:t>coccoid</a:t>
            </a:r>
            <a:r>
              <a:rPr lang="en-US" sz="2400" dirty="0" smtClean="0">
                <a:solidFill>
                  <a:srgbClr val="C00000"/>
                </a:solidFill>
              </a:rPr>
              <a:t> unicellular blue-green algae: genera </a:t>
            </a:r>
            <a:r>
              <a:rPr lang="en-US" sz="2400" i="1" dirty="0" err="1" smtClean="0">
                <a:solidFill>
                  <a:srgbClr val="C00000"/>
                </a:solidFill>
              </a:rPr>
              <a:t>Aphanocapsa</a:t>
            </a:r>
            <a:r>
              <a:rPr lang="en-US" sz="2400" i="1" dirty="0" smtClean="0">
                <a:solidFill>
                  <a:srgbClr val="C00000"/>
                </a:solidFill>
              </a:rPr>
              <a:t>, </a:t>
            </a:r>
            <a:r>
              <a:rPr lang="en-US" sz="2400" i="1" dirty="0" err="1" smtClean="0">
                <a:solidFill>
                  <a:srgbClr val="C00000"/>
                </a:solidFill>
              </a:rPr>
              <a:t>Gloeocapsa</a:t>
            </a:r>
            <a:r>
              <a:rPr lang="en-US" sz="2400" i="1" dirty="0" smtClean="0">
                <a:solidFill>
                  <a:srgbClr val="C00000"/>
                </a:solidFill>
              </a:rPr>
              <a:t>, </a:t>
            </a:r>
            <a:r>
              <a:rPr lang="en-US" sz="2400" i="1" dirty="0" err="1" smtClean="0">
                <a:solidFill>
                  <a:srgbClr val="C00000"/>
                </a:solidFill>
              </a:rPr>
              <a:t>Microcystis</a:t>
            </a:r>
            <a:r>
              <a:rPr lang="en-US" sz="2400" i="1" dirty="0" smtClean="0">
                <a:solidFill>
                  <a:srgbClr val="C00000"/>
                </a:solidFill>
              </a:rPr>
              <a:t>, </a:t>
            </a:r>
            <a:r>
              <a:rPr lang="en-US" sz="2400" i="1" dirty="0" err="1" smtClean="0">
                <a:solidFill>
                  <a:srgbClr val="C00000"/>
                </a:solidFill>
              </a:rPr>
              <a:t>Chlorogloea</a:t>
            </a:r>
            <a:endParaRPr lang="ar-SA" sz="2400" i="1" dirty="0">
              <a:solidFill>
                <a:srgbClr val="C00000"/>
              </a:solidFill>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24</a:t>
            </a:fld>
            <a:endParaRPr lang="en-US" dirty="0"/>
          </a:p>
        </p:txBody>
      </p:sp>
      <p:pic>
        <p:nvPicPr>
          <p:cNvPr id="9218" name="Picture 2"/>
          <p:cNvPicPr>
            <a:picLocks noGrp="1" noChangeAspect="1" noChangeArrowheads="1"/>
          </p:cNvPicPr>
          <p:nvPr>
            <p:ph idx="1"/>
          </p:nvPr>
        </p:nvPicPr>
        <p:blipFill>
          <a:blip r:embed="rId3" cstate="print">
            <a:duotone>
              <a:prstClr val="black"/>
              <a:schemeClr val="accent2">
                <a:tint val="45000"/>
                <a:satMod val="400000"/>
              </a:schemeClr>
            </a:duotone>
            <a:lum bright="2000"/>
          </a:blip>
          <a:srcRect/>
          <a:stretch>
            <a:fillRect/>
          </a:stretch>
        </p:blipFill>
        <p:spPr bwMode="auto">
          <a:xfrm>
            <a:off x="291281" y="1981200"/>
            <a:ext cx="8395519" cy="4267199"/>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fade">
                                      <p:cBhvr>
                                        <p:cTn id="12"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857250"/>
          </a:xfrm>
        </p:spPr>
        <p:txBody>
          <a:bodyPr/>
          <a:lstStyle/>
          <a:p>
            <a:pPr algn="ctr"/>
            <a:r>
              <a:rPr lang="en-US" sz="4000" dirty="0" smtClean="0">
                <a:solidFill>
                  <a:srgbClr val="C00000"/>
                </a:solidFill>
                <a:latin typeface="+mn-lt"/>
              </a:rPr>
              <a:t>Vitamins and growth substances</a:t>
            </a:r>
            <a:endParaRPr lang="ar-SA" sz="4000" dirty="0">
              <a:solidFill>
                <a:srgbClr val="C00000"/>
              </a:solidFill>
              <a:latin typeface="+mn-lt"/>
            </a:endParaRPr>
          </a:p>
        </p:txBody>
      </p:sp>
      <p:sp>
        <p:nvSpPr>
          <p:cNvPr id="3" name="عنصر نائب للمحتوى 2"/>
          <p:cNvSpPr>
            <a:spLocks noGrp="1"/>
          </p:cNvSpPr>
          <p:nvPr>
            <p:ph idx="1"/>
          </p:nvPr>
        </p:nvSpPr>
        <p:spPr>
          <a:xfrm>
            <a:off x="381000" y="1447800"/>
            <a:ext cx="8229600" cy="5105400"/>
          </a:xfrm>
        </p:spPr>
        <p:txBody>
          <a:bodyPr/>
          <a:lstStyle/>
          <a:p>
            <a:pPr algn="just">
              <a:lnSpc>
                <a:spcPct val="150000"/>
              </a:lnSpc>
            </a:pPr>
            <a:r>
              <a:rPr lang="en-US" sz="2400" dirty="0" err="1" smtClean="0">
                <a:solidFill>
                  <a:schemeClr val="tx2"/>
                </a:solidFill>
                <a:latin typeface="+mj-lt"/>
              </a:rPr>
              <a:t>Cyanobacteria</a:t>
            </a:r>
            <a:r>
              <a:rPr lang="en-US" sz="2400" dirty="0" smtClean="0">
                <a:solidFill>
                  <a:schemeClr val="tx2"/>
                </a:solidFill>
                <a:latin typeface="+mj-lt"/>
              </a:rPr>
              <a:t> may play a role as producers of vitamin B12 especially </a:t>
            </a:r>
            <a:r>
              <a:rPr lang="en-US" sz="2400" i="1" dirty="0" smtClean="0">
                <a:solidFill>
                  <a:schemeClr val="tx2"/>
                </a:solidFill>
                <a:latin typeface="+mj-lt"/>
              </a:rPr>
              <a:t>Anabaena </a:t>
            </a:r>
            <a:r>
              <a:rPr lang="en-US" sz="2400" i="1" dirty="0" err="1" smtClean="0">
                <a:solidFill>
                  <a:schemeClr val="tx2"/>
                </a:solidFill>
                <a:latin typeface="+mj-lt"/>
              </a:rPr>
              <a:t>flos-aquae</a:t>
            </a:r>
            <a:r>
              <a:rPr lang="en-US" sz="2400" i="1" dirty="0" smtClean="0">
                <a:solidFill>
                  <a:schemeClr val="tx2"/>
                </a:solidFill>
                <a:latin typeface="+mj-lt"/>
              </a:rPr>
              <a:t> </a:t>
            </a:r>
            <a:r>
              <a:rPr lang="en-US" sz="2400" dirty="0" smtClean="0">
                <a:solidFill>
                  <a:schemeClr val="tx2"/>
                </a:solidFill>
                <a:latin typeface="+mj-lt"/>
              </a:rPr>
              <a:t>and</a:t>
            </a:r>
            <a:r>
              <a:rPr lang="en-US" sz="2400" i="1" dirty="0" smtClean="0">
                <a:solidFill>
                  <a:schemeClr val="tx2"/>
                </a:solidFill>
                <a:latin typeface="+mj-lt"/>
              </a:rPr>
              <a:t> </a:t>
            </a:r>
            <a:r>
              <a:rPr lang="en-US" sz="2400" i="1" dirty="0" err="1" smtClean="0">
                <a:solidFill>
                  <a:schemeClr val="tx2"/>
                </a:solidFill>
                <a:latin typeface="+mj-lt"/>
              </a:rPr>
              <a:t>Spirulina</a:t>
            </a:r>
            <a:r>
              <a:rPr lang="en-US" sz="2400" i="1" dirty="0" smtClean="0">
                <a:solidFill>
                  <a:schemeClr val="tx2"/>
                </a:solidFill>
                <a:latin typeface="+mj-lt"/>
              </a:rPr>
              <a:t> </a:t>
            </a:r>
            <a:r>
              <a:rPr lang="en-US" sz="2400" dirty="0" smtClean="0">
                <a:solidFill>
                  <a:schemeClr val="tx2"/>
                </a:solidFill>
                <a:latin typeface="+mj-lt"/>
              </a:rPr>
              <a:t>sp.</a:t>
            </a:r>
          </a:p>
          <a:p>
            <a:pPr algn="just">
              <a:lnSpc>
                <a:spcPct val="150000"/>
              </a:lnSpc>
            </a:pPr>
            <a:r>
              <a:rPr lang="en-US" sz="2400" dirty="0" smtClean="0">
                <a:solidFill>
                  <a:schemeClr val="tx2"/>
                </a:solidFill>
                <a:latin typeface="+mj-lt"/>
              </a:rPr>
              <a:t>Some blue green algae also contains high amounts of both </a:t>
            </a:r>
            <a:r>
              <a:rPr lang="en-US" sz="2400" dirty="0" err="1" smtClean="0">
                <a:solidFill>
                  <a:schemeClr val="tx2"/>
                </a:solidFill>
                <a:latin typeface="+mj-lt"/>
              </a:rPr>
              <a:t>cis</a:t>
            </a:r>
            <a:r>
              <a:rPr lang="en-US" sz="2400" dirty="0" smtClean="0">
                <a:solidFill>
                  <a:schemeClr val="tx2"/>
                </a:solidFill>
                <a:latin typeface="+mj-lt"/>
              </a:rPr>
              <a:t> and trans forms of beta carotene (a precursor to Vitamin A)</a:t>
            </a:r>
          </a:p>
          <a:p>
            <a:pPr algn="just">
              <a:lnSpc>
                <a:spcPct val="150000"/>
              </a:lnSpc>
            </a:pPr>
            <a:r>
              <a:rPr lang="en-US" sz="2400" dirty="0" err="1" smtClean="0">
                <a:solidFill>
                  <a:schemeClr val="tx2"/>
                </a:solidFill>
                <a:latin typeface="+mj-lt"/>
              </a:rPr>
              <a:t>Leferve</a:t>
            </a:r>
            <a:r>
              <a:rPr lang="en-US" sz="2400" dirty="0" smtClean="0">
                <a:solidFill>
                  <a:schemeClr val="tx2"/>
                </a:solidFill>
                <a:latin typeface="+mj-lt"/>
              </a:rPr>
              <a:t> &amp; </a:t>
            </a:r>
            <a:r>
              <a:rPr lang="en-US" sz="2400" dirty="0" err="1" smtClean="0">
                <a:solidFill>
                  <a:schemeClr val="tx2"/>
                </a:solidFill>
                <a:latin typeface="+mj-lt"/>
              </a:rPr>
              <a:t>Takob</a:t>
            </a:r>
            <a:r>
              <a:rPr lang="en-US" sz="2400" dirty="0" smtClean="0">
                <a:solidFill>
                  <a:schemeClr val="tx2"/>
                </a:solidFill>
                <a:latin typeface="+mj-lt"/>
              </a:rPr>
              <a:t> 1949:dicovered growth-enhancing substances secreted from some blue green algae and  can affect on other.</a:t>
            </a:r>
          </a:p>
          <a:p>
            <a:pPr algn="just">
              <a:lnSpc>
                <a:spcPct val="150000"/>
              </a:lnSpc>
            </a:pPr>
            <a:r>
              <a:rPr lang="en-US" sz="2400" dirty="0" err="1" smtClean="0">
                <a:solidFill>
                  <a:schemeClr val="tx2"/>
                </a:solidFill>
                <a:latin typeface="+mj-lt"/>
              </a:rPr>
              <a:t>Auxins</a:t>
            </a:r>
            <a:r>
              <a:rPr lang="en-US" sz="2400" dirty="0" smtClean="0">
                <a:solidFill>
                  <a:schemeClr val="tx2"/>
                </a:solidFill>
                <a:latin typeface="+mj-lt"/>
              </a:rPr>
              <a:t> (plant growth substances and </a:t>
            </a:r>
            <a:r>
              <a:rPr lang="en-US" sz="2400" dirty="0" err="1" smtClean="0">
                <a:solidFill>
                  <a:schemeClr val="tx2"/>
                </a:solidFill>
                <a:latin typeface="+mj-lt"/>
              </a:rPr>
              <a:t>morphogens</a:t>
            </a:r>
            <a:r>
              <a:rPr lang="en-US" sz="2400" dirty="0" smtClean="0">
                <a:solidFill>
                  <a:schemeClr val="tx2"/>
                </a:solidFill>
                <a:latin typeface="+mj-lt"/>
              </a:rPr>
              <a:t>) were isolated from marine water </a:t>
            </a:r>
            <a:r>
              <a:rPr lang="en-US" sz="2400" dirty="0" err="1" smtClean="0">
                <a:solidFill>
                  <a:schemeClr val="tx2"/>
                </a:solidFill>
                <a:latin typeface="+mj-lt"/>
              </a:rPr>
              <a:t>containig</a:t>
            </a:r>
            <a:r>
              <a:rPr lang="en-US" sz="2400" dirty="0" smtClean="0">
                <a:solidFill>
                  <a:schemeClr val="tx2"/>
                </a:solidFill>
                <a:latin typeface="+mj-lt"/>
              </a:rPr>
              <a:t>  some </a:t>
            </a:r>
            <a:r>
              <a:rPr lang="en-US" sz="2400" i="1" dirty="0" err="1" smtClean="0">
                <a:solidFill>
                  <a:schemeClr val="tx2"/>
                </a:solidFill>
                <a:latin typeface="+mj-lt"/>
              </a:rPr>
              <a:t>Oscillatoria</a:t>
            </a:r>
            <a:r>
              <a:rPr lang="en-US" sz="2400" dirty="0" smtClean="0">
                <a:solidFill>
                  <a:schemeClr val="tx2"/>
                </a:solidFill>
                <a:latin typeface="+mj-lt"/>
              </a:rPr>
              <a:t> species.</a:t>
            </a: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25</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09600"/>
            <a:ext cx="8229600" cy="933450"/>
          </a:xfrm>
        </p:spPr>
        <p:txBody>
          <a:bodyPr/>
          <a:lstStyle/>
          <a:p>
            <a:pPr algn="ctr"/>
            <a:r>
              <a:rPr lang="en-US" dirty="0" smtClean="0">
                <a:solidFill>
                  <a:srgbClr val="C00000"/>
                </a:solidFill>
                <a:latin typeface="+mn-lt"/>
              </a:rPr>
              <a:t>Enzymes</a:t>
            </a:r>
            <a:endParaRPr lang="ar-SA" dirty="0">
              <a:solidFill>
                <a:srgbClr val="C00000"/>
              </a:solidFill>
              <a:latin typeface="+mn-lt"/>
            </a:endParaRPr>
          </a:p>
        </p:txBody>
      </p:sp>
      <p:sp>
        <p:nvSpPr>
          <p:cNvPr id="3" name="عنصر نائب للمحتوى 2"/>
          <p:cNvSpPr>
            <a:spLocks noGrp="1"/>
          </p:cNvSpPr>
          <p:nvPr>
            <p:ph idx="1"/>
          </p:nvPr>
        </p:nvSpPr>
        <p:spPr>
          <a:xfrm>
            <a:off x="457200" y="1676400"/>
            <a:ext cx="8229600" cy="4389437"/>
          </a:xfrm>
        </p:spPr>
        <p:txBody>
          <a:bodyPr/>
          <a:lstStyle/>
          <a:p>
            <a:pPr algn="just"/>
            <a:r>
              <a:rPr lang="en-US" sz="2400" dirty="0" smtClean="0">
                <a:solidFill>
                  <a:schemeClr val="tx2"/>
                </a:solidFill>
                <a:latin typeface="+mj-lt"/>
              </a:rPr>
              <a:t>Some blue green algae capable  growth chemotropically such as </a:t>
            </a:r>
            <a:r>
              <a:rPr lang="en-US" sz="2400" i="1" dirty="0" err="1" smtClean="0">
                <a:solidFill>
                  <a:schemeClr val="tx2"/>
                </a:solidFill>
                <a:latin typeface="+mj-lt"/>
              </a:rPr>
              <a:t>Nostoc</a:t>
            </a:r>
            <a:r>
              <a:rPr lang="en-US" sz="2400" i="1" dirty="0" smtClean="0">
                <a:solidFill>
                  <a:schemeClr val="tx2"/>
                </a:solidFill>
                <a:latin typeface="+mj-lt"/>
              </a:rPr>
              <a:t> </a:t>
            </a:r>
            <a:r>
              <a:rPr lang="en-US" sz="2400" i="1" dirty="0" err="1" smtClean="0">
                <a:solidFill>
                  <a:schemeClr val="tx2"/>
                </a:solidFill>
                <a:latin typeface="+mj-lt"/>
              </a:rPr>
              <a:t>punctiforme</a:t>
            </a:r>
            <a:r>
              <a:rPr lang="en-US" sz="2400" i="1" dirty="0" smtClean="0">
                <a:solidFill>
                  <a:schemeClr val="tx2"/>
                </a:solidFill>
                <a:latin typeface="+mj-lt"/>
              </a:rPr>
              <a:t>  </a:t>
            </a:r>
            <a:r>
              <a:rPr lang="en-US" sz="2400" dirty="0" smtClean="0">
                <a:solidFill>
                  <a:schemeClr val="tx2"/>
                </a:solidFill>
                <a:latin typeface="+mj-lt"/>
              </a:rPr>
              <a:t>produce  enzymes as  </a:t>
            </a:r>
            <a:r>
              <a:rPr lang="en-US" sz="2400" dirty="0" err="1" smtClean="0">
                <a:solidFill>
                  <a:schemeClr val="tx2"/>
                </a:solidFill>
                <a:latin typeface="+mj-lt"/>
              </a:rPr>
              <a:t>extrametbolites</a:t>
            </a:r>
            <a:r>
              <a:rPr lang="en-US" sz="2400" dirty="0" smtClean="0">
                <a:solidFill>
                  <a:schemeClr val="tx2"/>
                </a:solidFill>
                <a:latin typeface="+mj-lt"/>
              </a:rPr>
              <a:t> due to utilizing starch  and other high molecular weight molecules  as a carbon source.</a:t>
            </a:r>
          </a:p>
          <a:p>
            <a:pPr algn="just"/>
            <a:endParaRPr lang="en-US" sz="2400" dirty="0" smtClean="0">
              <a:solidFill>
                <a:schemeClr val="tx2"/>
              </a:solidFill>
              <a:latin typeface="+mj-lt"/>
            </a:endParaRPr>
          </a:p>
          <a:p>
            <a:pPr algn="just"/>
            <a:r>
              <a:rPr lang="el-GR" sz="2400" dirty="0" smtClean="0">
                <a:solidFill>
                  <a:schemeClr val="tx2"/>
                </a:solidFill>
                <a:latin typeface="+mj-lt"/>
              </a:rPr>
              <a:t>β</a:t>
            </a:r>
            <a:r>
              <a:rPr lang="en-US" sz="2400" dirty="0" smtClean="0">
                <a:solidFill>
                  <a:schemeClr val="tx2"/>
                </a:solidFill>
                <a:latin typeface="+mj-lt"/>
              </a:rPr>
              <a:t>-</a:t>
            </a:r>
            <a:r>
              <a:rPr lang="en-US" sz="2400" dirty="0" err="1" smtClean="0">
                <a:solidFill>
                  <a:schemeClr val="tx2"/>
                </a:solidFill>
                <a:latin typeface="+mj-lt"/>
              </a:rPr>
              <a:t>Lactamase</a:t>
            </a:r>
            <a:r>
              <a:rPr lang="en-US" sz="2400" dirty="0" smtClean="0">
                <a:solidFill>
                  <a:schemeClr val="tx2"/>
                </a:solidFill>
                <a:latin typeface="+mj-lt"/>
              </a:rPr>
              <a:t> (</a:t>
            </a:r>
            <a:r>
              <a:rPr lang="en-US" sz="2400" dirty="0" err="1" smtClean="0">
                <a:solidFill>
                  <a:schemeClr val="tx2"/>
                </a:solidFill>
                <a:latin typeface="+mj-lt"/>
              </a:rPr>
              <a:t>penicillinase</a:t>
            </a:r>
            <a:r>
              <a:rPr lang="en-US" sz="2400" dirty="0" smtClean="0">
                <a:solidFill>
                  <a:schemeClr val="tx2"/>
                </a:solidFill>
                <a:latin typeface="+mj-lt"/>
              </a:rPr>
              <a:t>) activity was found in a number of strains of blue-green algae such as </a:t>
            </a:r>
            <a:r>
              <a:rPr lang="en-US" sz="2400" i="1" dirty="0" err="1" smtClean="0">
                <a:solidFill>
                  <a:schemeClr val="tx2"/>
                </a:solidFill>
                <a:latin typeface="+mj-lt"/>
              </a:rPr>
              <a:t>Coccochloris</a:t>
            </a:r>
            <a:r>
              <a:rPr lang="en-US" sz="2400" i="1" dirty="0" smtClean="0">
                <a:solidFill>
                  <a:schemeClr val="tx2"/>
                </a:solidFill>
                <a:latin typeface="+mj-lt"/>
              </a:rPr>
              <a:t> </a:t>
            </a:r>
            <a:r>
              <a:rPr lang="en-US" sz="2400" i="1" dirty="0" err="1" smtClean="0">
                <a:solidFill>
                  <a:schemeClr val="tx2"/>
                </a:solidFill>
                <a:latin typeface="+mj-lt"/>
              </a:rPr>
              <a:t>elabens</a:t>
            </a:r>
            <a:r>
              <a:rPr lang="en-US" sz="2400" dirty="0" smtClean="0">
                <a:solidFill>
                  <a:schemeClr val="tx2"/>
                </a:solidFill>
                <a:latin typeface="+mj-lt"/>
              </a:rPr>
              <a:t>(strain 7003),   and </a:t>
            </a:r>
            <a:r>
              <a:rPr lang="en-US" sz="2400" i="1" dirty="0" smtClean="0">
                <a:solidFill>
                  <a:schemeClr val="tx2"/>
                </a:solidFill>
                <a:latin typeface="+mj-lt"/>
              </a:rPr>
              <a:t>Anabaena </a:t>
            </a:r>
            <a:r>
              <a:rPr lang="en-US" sz="2400" dirty="0" smtClean="0">
                <a:solidFill>
                  <a:schemeClr val="tx2"/>
                </a:solidFill>
                <a:latin typeface="+mj-lt"/>
              </a:rPr>
              <a:t>species (strain 7120).</a:t>
            </a:r>
          </a:p>
          <a:p>
            <a:pPr algn="just"/>
            <a:r>
              <a:rPr lang="en-US" sz="2400" dirty="0" smtClean="0">
                <a:solidFill>
                  <a:schemeClr val="tx2"/>
                </a:solidFill>
                <a:latin typeface="+mj-lt"/>
              </a:rPr>
              <a:t>Some blue green algae produce different types of enzymes such as </a:t>
            </a:r>
            <a:r>
              <a:rPr lang="en-US" sz="2400" dirty="0" err="1" smtClean="0">
                <a:solidFill>
                  <a:schemeClr val="tx2"/>
                </a:solidFill>
                <a:latin typeface="+mj-lt"/>
              </a:rPr>
              <a:t>phytase</a:t>
            </a:r>
            <a:r>
              <a:rPr lang="en-US" sz="2400" dirty="0" smtClean="0">
                <a:solidFill>
                  <a:schemeClr val="tx2"/>
                </a:solidFill>
                <a:latin typeface="+mj-lt"/>
              </a:rPr>
              <a:t>, </a:t>
            </a:r>
            <a:r>
              <a:rPr lang="en-US" sz="2400" dirty="0" err="1" smtClean="0">
                <a:solidFill>
                  <a:schemeClr val="tx2"/>
                </a:solidFill>
                <a:latin typeface="+mj-lt"/>
              </a:rPr>
              <a:t>Lipoxygenase</a:t>
            </a:r>
            <a:r>
              <a:rPr lang="en-US" sz="2400" dirty="0" smtClean="0">
                <a:solidFill>
                  <a:schemeClr val="tx2"/>
                </a:solidFill>
                <a:latin typeface="+mj-lt"/>
              </a:rPr>
              <a:t>, </a:t>
            </a:r>
            <a:r>
              <a:rPr lang="en-US" sz="2400" dirty="0" err="1" smtClean="0">
                <a:solidFill>
                  <a:schemeClr val="tx2"/>
                </a:solidFill>
                <a:latin typeface="+mj-lt"/>
              </a:rPr>
              <a:t>Glycolate</a:t>
            </a:r>
            <a:r>
              <a:rPr lang="en-US" sz="2400" dirty="0" smtClean="0">
                <a:solidFill>
                  <a:schemeClr val="tx2"/>
                </a:solidFill>
                <a:latin typeface="+mj-lt"/>
              </a:rPr>
              <a:t> </a:t>
            </a:r>
            <a:r>
              <a:rPr lang="en-US" sz="2400" dirty="0" err="1" smtClean="0">
                <a:solidFill>
                  <a:schemeClr val="tx2"/>
                </a:solidFill>
                <a:latin typeface="+mj-lt"/>
              </a:rPr>
              <a:t>Dehydrogenase,etc</a:t>
            </a:r>
            <a:r>
              <a:rPr lang="en-US" sz="2400" dirty="0" smtClean="0">
                <a:solidFill>
                  <a:schemeClr val="tx2"/>
                </a:solidFill>
                <a:latin typeface="+mj-lt"/>
              </a:rPr>
              <a:t>.. </a:t>
            </a:r>
            <a:endParaRPr lang="ar-SA" sz="2400" dirty="0"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26</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057400" y="838200"/>
            <a:ext cx="4343400" cy="1295400"/>
          </a:xfrm>
        </p:spPr>
        <p:txBody>
          <a:bodyPr/>
          <a:lstStyle/>
          <a:p>
            <a:pPr algn="ctr"/>
            <a:r>
              <a:rPr lang="en-US" sz="4400" dirty="0" smtClean="0">
                <a:solidFill>
                  <a:srgbClr val="C00000"/>
                </a:solidFill>
                <a:latin typeface="+mn-lt"/>
              </a:rPr>
              <a:t>  </a:t>
            </a:r>
            <a:br>
              <a:rPr lang="en-US" sz="4400" dirty="0" smtClean="0">
                <a:solidFill>
                  <a:srgbClr val="C00000"/>
                </a:solidFill>
                <a:latin typeface="+mn-lt"/>
              </a:rPr>
            </a:br>
            <a:r>
              <a:rPr lang="en-US" sz="4400" dirty="0" smtClean="0">
                <a:solidFill>
                  <a:srgbClr val="C00000"/>
                </a:solidFill>
                <a:latin typeface="+mn-lt"/>
              </a:rPr>
              <a:t/>
            </a:r>
            <a:br>
              <a:rPr lang="en-US" sz="4400" dirty="0" smtClean="0">
                <a:solidFill>
                  <a:srgbClr val="C00000"/>
                </a:solidFill>
                <a:latin typeface="+mn-lt"/>
              </a:rPr>
            </a:br>
            <a:r>
              <a:rPr lang="en-US" sz="4400" dirty="0" smtClean="0">
                <a:solidFill>
                  <a:srgbClr val="C00000"/>
                </a:solidFill>
                <a:latin typeface="+mn-lt"/>
              </a:rPr>
              <a:t/>
            </a:r>
            <a:br>
              <a:rPr lang="en-US" sz="4400" dirty="0" smtClean="0">
                <a:solidFill>
                  <a:srgbClr val="C00000"/>
                </a:solidFill>
                <a:latin typeface="+mn-lt"/>
              </a:rPr>
            </a:br>
            <a:r>
              <a:rPr lang="en-US" sz="4800" dirty="0" smtClean="0">
                <a:solidFill>
                  <a:srgbClr val="C00000"/>
                </a:solidFill>
                <a:latin typeface="+mn-lt"/>
              </a:rPr>
              <a:t>Organic acids</a:t>
            </a:r>
            <a:r>
              <a:rPr lang="en-US" sz="5400" dirty="0" smtClean="0">
                <a:solidFill>
                  <a:srgbClr val="C00000"/>
                </a:solidFill>
                <a:latin typeface="+mn-lt"/>
              </a:rPr>
              <a:t/>
            </a:r>
            <a:br>
              <a:rPr lang="en-US" sz="5400" dirty="0" smtClean="0">
                <a:solidFill>
                  <a:srgbClr val="C00000"/>
                </a:solidFill>
                <a:latin typeface="+mn-lt"/>
              </a:rPr>
            </a:br>
            <a:endParaRPr lang="ar-SA" dirty="0">
              <a:solidFill>
                <a:srgbClr val="C00000"/>
              </a:solidFill>
              <a:latin typeface="+mn-lt"/>
            </a:endParaRPr>
          </a:p>
        </p:txBody>
      </p:sp>
      <p:sp>
        <p:nvSpPr>
          <p:cNvPr id="3" name="عنصر نائب للمحتوى 2"/>
          <p:cNvSpPr>
            <a:spLocks noGrp="1"/>
          </p:cNvSpPr>
          <p:nvPr>
            <p:ph idx="1"/>
          </p:nvPr>
        </p:nvSpPr>
        <p:spPr>
          <a:xfrm>
            <a:off x="304800" y="2057401"/>
            <a:ext cx="8229600" cy="3810000"/>
          </a:xfrm>
        </p:spPr>
        <p:txBody>
          <a:bodyPr/>
          <a:lstStyle/>
          <a:p>
            <a:pPr marL="273050" lvl="1" indent="-273050" algn="just">
              <a:buClr>
                <a:srgbClr val="0BD0D9"/>
              </a:buClr>
              <a:buSzPct val="95000"/>
            </a:pPr>
            <a:r>
              <a:rPr lang="en-US" dirty="0" smtClean="0">
                <a:solidFill>
                  <a:schemeClr val="tx2"/>
                </a:solidFill>
                <a:latin typeface="+mj-lt"/>
              </a:rPr>
              <a:t>Some autotrophic blue green algae ,such as </a:t>
            </a:r>
            <a:r>
              <a:rPr lang="en-US" i="1" dirty="0" err="1" smtClean="0">
                <a:solidFill>
                  <a:schemeClr val="tx2"/>
                </a:solidFill>
                <a:latin typeface="+mj-lt"/>
              </a:rPr>
              <a:t>Oscillatoria</a:t>
            </a:r>
            <a:r>
              <a:rPr lang="en-US" i="1" dirty="0" smtClean="0">
                <a:solidFill>
                  <a:schemeClr val="tx2"/>
                </a:solidFill>
                <a:latin typeface="+mj-lt"/>
              </a:rPr>
              <a:t>  </a:t>
            </a:r>
            <a:r>
              <a:rPr lang="en-US" i="1" dirty="0" err="1" smtClean="0">
                <a:solidFill>
                  <a:schemeClr val="tx2"/>
                </a:solidFill>
                <a:latin typeface="+mj-lt"/>
              </a:rPr>
              <a:t>splendida</a:t>
            </a:r>
            <a:r>
              <a:rPr lang="en-US" dirty="0" smtClean="0">
                <a:solidFill>
                  <a:schemeClr val="tx2"/>
                </a:solidFill>
                <a:latin typeface="+mj-lt"/>
              </a:rPr>
              <a:t>  ,secrete some organic acids such as :</a:t>
            </a:r>
            <a:r>
              <a:rPr lang="en-US" dirty="0" err="1" smtClean="0">
                <a:solidFill>
                  <a:schemeClr val="tx2"/>
                </a:solidFill>
                <a:latin typeface="+mj-lt"/>
              </a:rPr>
              <a:t>Succinic</a:t>
            </a:r>
            <a:r>
              <a:rPr lang="en-US" dirty="0" smtClean="0">
                <a:solidFill>
                  <a:schemeClr val="tx2"/>
                </a:solidFill>
                <a:latin typeface="+mj-lt"/>
              </a:rPr>
              <a:t> acid , Tartaric acid  and Oxalic acid.</a:t>
            </a:r>
          </a:p>
          <a:p>
            <a:pPr marL="273050" lvl="1" indent="-273050" algn="just">
              <a:buClr>
                <a:srgbClr val="0BD0D9"/>
              </a:buClr>
              <a:buSzPct val="95000"/>
            </a:pPr>
            <a:endParaRPr lang="en-US" dirty="0" smtClean="0">
              <a:solidFill>
                <a:schemeClr val="tx2"/>
              </a:solidFill>
              <a:latin typeface="+mj-lt"/>
            </a:endParaRPr>
          </a:p>
          <a:p>
            <a:pPr algn="just"/>
            <a:r>
              <a:rPr lang="en-US" sz="2400" dirty="0" smtClean="0">
                <a:solidFill>
                  <a:schemeClr val="tx2"/>
                </a:solidFill>
                <a:latin typeface="+mj-lt"/>
              </a:rPr>
              <a:t>Some </a:t>
            </a:r>
            <a:r>
              <a:rPr lang="en-US" sz="2400" dirty="0" err="1" smtClean="0">
                <a:solidFill>
                  <a:schemeClr val="tx2"/>
                </a:solidFill>
                <a:latin typeface="+mj-lt"/>
              </a:rPr>
              <a:t>chemotrophic</a:t>
            </a:r>
            <a:r>
              <a:rPr lang="en-US" sz="2400" dirty="0" smtClean="0">
                <a:solidFill>
                  <a:schemeClr val="tx2"/>
                </a:solidFill>
                <a:latin typeface="+mj-lt"/>
              </a:rPr>
              <a:t> blue green algae secrete some organic acids such as Lactic acid as result of glucose fermentation</a:t>
            </a:r>
            <a:r>
              <a:rPr lang="en-US" sz="2400" dirty="0" smtClean="0">
                <a:solidFill>
                  <a:schemeClr val="tx2"/>
                </a:solidFill>
              </a:rPr>
              <a:t> </a:t>
            </a:r>
            <a:endParaRPr lang="ar-SA" sz="2400" dirty="0">
              <a:solidFill>
                <a:schemeClr val="tx2"/>
              </a:solidFill>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27</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81000"/>
            <a:ext cx="8229600" cy="857250"/>
          </a:xfrm>
        </p:spPr>
        <p:txBody>
          <a:bodyPr/>
          <a:lstStyle/>
          <a:p>
            <a:pPr algn="ctr"/>
            <a:r>
              <a:rPr lang="en-US" sz="4400" dirty="0" smtClean="0">
                <a:solidFill>
                  <a:srgbClr val="C00000"/>
                </a:solidFill>
                <a:latin typeface="+mn-lt"/>
              </a:rPr>
              <a:t>Auto-inhibitors &amp; antibiotics</a:t>
            </a:r>
            <a:endParaRPr lang="ar-SA" sz="4400" dirty="0">
              <a:solidFill>
                <a:srgbClr val="C00000"/>
              </a:solidFill>
              <a:latin typeface="+mn-lt"/>
            </a:endParaRPr>
          </a:p>
        </p:txBody>
      </p:sp>
      <p:sp>
        <p:nvSpPr>
          <p:cNvPr id="3" name="عنصر نائب للمحتوى 2"/>
          <p:cNvSpPr>
            <a:spLocks noGrp="1"/>
          </p:cNvSpPr>
          <p:nvPr>
            <p:ph idx="1"/>
          </p:nvPr>
        </p:nvSpPr>
        <p:spPr>
          <a:xfrm>
            <a:off x="381000" y="1371600"/>
            <a:ext cx="8229600" cy="5105400"/>
          </a:xfrm>
        </p:spPr>
        <p:txBody>
          <a:bodyPr/>
          <a:lstStyle/>
          <a:p>
            <a:pPr algn="just"/>
            <a:r>
              <a:rPr lang="en-US" sz="2400" dirty="0" smtClean="0">
                <a:solidFill>
                  <a:schemeClr val="tx2"/>
                </a:solidFill>
                <a:latin typeface="+mj-lt"/>
              </a:rPr>
              <a:t>Some  studies showed antibiotic activity of new </a:t>
            </a:r>
            <a:r>
              <a:rPr lang="en-US" sz="2400" dirty="0" err="1" smtClean="0">
                <a:solidFill>
                  <a:schemeClr val="tx2"/>
                </a:solidFill>
                <a:latin typeface="+mj-lt"/>
              </a:rPr>
              <a:t>cyanobacterial</a:t>
            </a:r>
            <a:r>
              <a:rPr lang="en-US" sz="2400" dirty="0" smtClean="0">
                <a:solidFill>
                  <a:schemeClr val="tx2"/>
                </a:solidFill>
                <a:latin typeface="+mj-lt"/>
              </a:rPr>
              <a:t> secretions on another organisms such as eukaryotic algae.</a:t>
            </a:r>
          </a:p>
          <a:p>
            <a:pPr algn="just"/>
            <a:r>
              <a:rPr lang="en-US" sz="2400" dirty="0" smtClean="0">
                <a:solidFill>
                  <a:schemeClr val="tx2"/>
                </a:solidFill>
                <a:latin typeface="+mj-lt"/>
              </a:rPr>
              <a:t>Auto -inhibition occurs as result of </a:t>
            </a:r>
            <a:r>
              <a:rPr lang="en-US" sz="2400" dirty="0" err="1" smtClean="0">
                <a:solidFill>
                  <a:schemeClr val="tx2"/>
                </a:solidFill>
                <a:latin typeface="+mj-lt"/>
              </a:rPr>
              <a:t>metabolitie</a:t>
            </a:r>
            <a:r>
              <a:rPr lang="en-US" sz="2400" dirty="0" smtClean="0">
                <a:solidFill>
                  <a:schemeClr val="tx2"/>
                </a:solidFill>
                <a:latin typeface="+mj-lt"/>
              </a:rPr>
              <a:t> accumulation  in culture media at stationary phase such as </a:t>
            </a:r>
            <a:r>
              <a:rPr lang="en-US" sz="2400" i="1" dirty="0" err="1" smtClean="0">
                <a:solidFill>
                  <a:schemeClr val="tx2"/>
                </a:solidFill>
                <a:latin typeface="+mj-lt"/>
              </a:rPr>
              <a:t>Nostoc</a:t>
            </a:r>
            <a:r>
              <a:rPr lang="en-US" sz="2400" i="1" dirty="0" smtClean="0">
                <a:solidFill>
                  <a:schemeClr val="tx2"/>
                </a:solidFill>
                <a:latin typeface="+mj-lt"/>
              </a:rPr>
              <a:t> </a:t>
            </a:r>
            <a:r>
              <a:rPr lang="en-US" sz="2400" i="1" dirty="0" err="1" smtClean="0">
                <a:solidFill>
                  <a:schemeClr val="tx2"/>
                </a:solidFill>
                <a:latin typeface="+mj-lt"/>
              </a:rPr>
              <a:t>punctiforme</a:t>
            </a:r>
            <a:r>
              <a:rPr lang="en-US" sz="2400" i="1" dirty="0" smtClean="0">
                <a:solidFill>
                  <a:schemeClr val="tx2"/>
                </a:solidFill>
                <a:latin typeface="+mj-lt"/>
              </a:rPr>
              <a:t>.</a:t>
            </a:r>
          </a:p>
          <a:p>
            <a:pPr algn="just"/>
            <a:r>
              <a:rPr lang="en-US" sz="2400" dirty="0" smtClean="0">
                <a:solidFill>
                  <a:schemeClr val="tx2"/>
                </a:solidFill>
                <a:latin typeface="+mj-lt"/>
              </a:rPr>
              <a:t>The naturally occurring nucleoside/nucleotide antibiotics which have been isolated from blue-green algae, they have </a:t>
            </a:r>
            <a:r>
              <a:rPr lang="en-US" sz="2400" dirty="0" err="1" smtClean="0">
                <a:solidFill>
                  <a:schemeClr val="tx2"/>
                </a:solidFill>
                <a:latin typeface="+mj-lt"/>
              </a:rPr>
              <a:t>antimycoplasmal</a:t>
            </a:r>
            <a:r>
              <a:rPr lang="en-US" sz="2400" dirty="0" smtClean="0">
                <a:solidFill>
                  <a:schemeClr val="tx2"/>
                </a:solidFill>
                <a:latin typeface="+mj-lt"/>
              </a:rPr>
              <a:t>, antiviral, </a:t>
            </a:r>
            <a:r>
              <a:rPr lang="en-US" sz="2400" dirty="0" err="1" smtClean="0">
                <a:solidFill>
                  <a:schemeClr val="tx2"/>
                </a:solidFill>
                <a:latin typeface="+mj-lt"/>
              </a:rPr>
              <a:t>hypotensive</a:t>
            </a:r>
            <a:r>
              <a:rPr lang="en-US" sz="2400" dirty="0" smtClean="0">
                <a:solidFill>
                  <a:schemeClr val="tx2"/>
                </a:solidFill>
                <a:latin typeface="+mj-lt"/>
              </a:rPr>
              <a:t>, antifungal, </a:t>
            </a:r>
            <a:r>
              <a:rPr lang="en-US" sz="2400" dirty="0" err="1" smtClean="0">
                <a:solidFill>
                  <a:schemeClr val="tx2"/>
                </a:solidFill>
                <a:latin typeface="+mj-lt"/>
              </a:rPr>
              <a:t>antimycobacterial</a:t>
            </a:r>
            <a:r>
              <a:rPr lang="en-US" sz="2400" dirty="0" smtClean="0">
                <a:solidFill>
                  <a:schemeClr val="tx2"/>
                </a:solidFill>
                <a:latin typeface="+mj-lt"/>
              </a:rPr>
              <a:t>, and antitumor activities and induce </a:t>
            </a:r>
            <a:r>
              <a:rPr lang="en-US" sz="2400" dirty="0" err="1" smtClean="0">
                <a:solidFill>
                  <a:schemeClr val="tx2"/>
                </a:solidFill>
                <a:latin typeface="+mj-lt"/>
              </a:rPr>
              <a:t>sporulation</a:t>
            </a:r>
            <a:r>
              <a:rPr lang="en-US" sz="2400" dirty="0" smtClean="0">
                <a:solidFill>
                  <a:schemeClr val="tx2"/>
                </a:solidFill>
                <a:latin typeface="+mj-lt"/>
              </a:rPr>
              <a:t>.</a:t>
            </a:r>
          </a:p>
          <a:p>
            <a:pPr algn="just"/>
            <a:r>
              <a:rPr lang="en-US" sz="2400" dirty="0" smtClean="0">
                <a:solidFill>
                  <a:schemeClr val="tx2"/>
                </a:solidFill>
                <a:latin typeface="+mj-lt"/>
              </a:rPr>
              <a:t>A number of compounds in </a:t>
            </a:r>
            <a:r>
              <a:rPr lang="en-US" sz="2400" dirty="0" err="1" smtClean="0">
                <a:solidFill>
                  <a:schemeClr val="tx2"/>
                </a:solidFill>
                <a:latin typeface="+mj-lt"/>
              </a:rPr>
              <a:t>cyanobacteria</a:t>
            </a:r>
            <a:r>
              <a:rPr lang="en-US" sz="2400" dirty="0" smtClean="0">
                <a:solidFill>
                  <a:schemeClr val="tx2"/>
                </a:solidFill>
                <a:latin typeface="+mj-lt"/>
              </a:rPr>
              <a:t> are inhibitors of proteases — </a:t>
            </a:r>
            <a:r>
              <a:rPr lang="en-US" sz="2400" dirty="0" err="1" smtClean="0">
                <a:solidFill>
                  <a:schemeClr val="tx2"/>
                </a:solidFill>
                <a:latin typeface="+mj-lt"/>
              </a:rPr>
              <a:t>micropeptins</a:t>
            </a:r>
            <a:r>
              <a:rPr lang="en-US" sz="2400" dirty="0" smtClean="0">
                <a:solidFill>
                  <a:schemeClr val="tx2"/>
                </a:solidFill>
                <a:latin typeface="+mj-lt"/>
              </a:rPr>
              <a:t>, </a:t>
            </a:r>
            <a:r>
              <a:rPr lang="en-US" sz="2400" dirty="0" err="1" smtClean="0">
                <a:solidFill>
                  <a:schemeClr val="tx2"/>
                </a:solidFill>
                <a:latin typeface="+mj-lt"/>
              </a:rPr>
              <a:t>cyanopeptolins</a:t>
            </a:r>
            <a:r>
              <a:rPr lang="en-US" sz="2400" dirty="0" smtClean="0">
                <a:solidFill>
                  <a:schemeClr val="tx2"/>
                </a:solidFill>
                <a:latin typeface="+mj-lt"/>
              </a:rPr>
              <a:t>, </a:t>
            </a:r>
            <a:r>
              <a:rPr lang="en-US" sz="2400" dirty="0" err="1" smtClean="0">
                <a:solidFill>
                  <a:schemeClr val="tx2"/>
                </a:solidFill>
                <a:latin typeface="+mj-lt"/>
              </a:rPr>
              <a:t>oscillapeptin</a:t>
            </a:r>
            <a:r>
              <a:rPr lang="en-US" sz="2400" dirty="0" smtClean="0">
                <a:solidFill>
                  <a:schemeClr val="tx2"/>
                </a:solidFill>
                <a:latin typeface="+mj-lt"/>
              </a:rPr>
              <a:t>, </a:t>
            </a:r>
            <a:r>
              <a:rPr lang="en-US" sz="2400" dirty="0" err="1" smtClean="0">
                <a:solidFill>
                  <a:schemeClr val="tx2"/>
                </a:solidFill>
                <a:latin typeface="+mj-lt"/>
              </a:rPr>
              <a:t>microviridin</a:t>
            </a:r>
            <a:r>
              <a:rPr lang="en-US" sz="2400" dirty="0" smtClean="0">
                <a:solidFill>
                  <a:schemeClr val="tx2"/>
                </a:solidFill>
                <a:latin typeface="+mj-lt"/>
              </a:rPr>
              <a:t>, </a:t>
            </a:r>
            <a:r>
              <a:rPr lang="en-US" sz="2400" dirty="0" err="1" smtClean="0">
                <a:solidFill>
                  <a:schemeClr val="tx2"/>
                </a:solidFill>
                <a:latin typeface="+mj-lt"/>
              </a:rPr>
              <a:t>aeruginosins</a:t>
            </a:r>
            <a:r>
              <a:rPr lang="en-US" sz="2400" dirty="0" smtClean="0">
                <a:solidFill>
                  <a:schemeClr val="tx2"/>
                </a:solidFill>
                <a:latin typeface="+mj-lt"/>
              </a:rPr>
              <a:t>- and other enzymes</a:t>
            </a:r>
            <a:endParaRPr lang="ar-SA" sz="2400" dirty="0" err="1"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28</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1143000"/>
          </a:xfrm>
        </p:spPr>
        <p:txBody>
          <a:bodyPr/>
          <a:lstStyle/>
          <a:p>
            <a:pPr algn="ctr"/>
            <a:r>
              <a:rPr lang="en-US" dirty="0" smtClean="0">
                <a:solidFill>
                  <a:srgbClr val="C00000"/>
                </a:solidFill>
                <a:latin typeface="+mn-lt"/>
              </a:rPr>
              <a:t>Toxins</a:t>
            </a:r>
            <a:endParaRPr lang="ar-SA" dirty="0">
              <a:solidFill>
                <a:srgbClr val="C00000"/>
              </a:solidFill>
              <a:latin typeface="+mn-lt"/>
            </a:endParaRPr>
          </a:p>
        </p:txBody>
      </p:sp>
      <p:sp>
        <p:nvSpPr>
          <p:cNvPr id="3" name="عنصر نائب للمحتوى 2"/>
          <p:cNvSpPr>
            <a:spLocks noGrp="1"/>
          </p:cNvSpPr>
          <p:nvPr>
            <p:ph idx="1"/>
          </p:nvPr>
        </p:nvSpPr>
        <p:spPr>
          <a:xfrm>
            <a:off x="457200" y="1828800"/>
            <a:ext cx="8229600" cy="4389437"/>
          </a:xfrm>
        </p:spPr>
        <p:txBody>
          <a:bodyPr/>
          <a:lstStyle/>
          <a:p>
            <a:pPr algn="just"/>
            <a:r>
              <a:rPr lang="en-US" sz="2400" dirty="0" smtClean="0">
                <a:solidFill>
                  <a:schemeClr val="tx2"/>
                </a:solidFill>
                <a:latin typeface="+mj-lt"/>
              </a:rPr>
              <a:t>Some authors defined two basic groups of </a:t>
            </a:r>
            <a:r>
              <a:rPr lang="en-US" sz="2400" dirty="0" err="1" smtClean="0">
                <a:solidFill>
                  <a:schemeClr val="tx2"/>
                </a:solidFill>
                <a:latin typeface="+mj-lt"/>
              </a:rPr>
              <a:t>cyanobacterial</a:t>
            </a:r>
            <a:r>
              <a:rPr lang="en-US" sz="2400" dirty="0" smtClean="0">
                <a:solidFill>
                  <a:schemeClr val="tx2"/>
                </a:solidFill>
                <a:latin typeface="+mj-lt"/>
              </a:rPr>
              <a:t> secondary metabolites based on their biological effects:</a:t>
            </a:r>
          </a:p>
          <a:p>
            <a:pPr lvl="1" algn="just">
              <a:buFont typeface="Wingdings" pitchFamily="2" charset="2"/>
              <a:buChar char="§"/>
            </a:pPr>
            <a:r>
              <a:rPr lang="en-US" dirty="0" err="1" smtClean="0">
                <a:solidFill>
                  <a:schemeClr val="tx2"/>
                </a:solidFill>
                <a:latin typeface="+mj-lt"/>
              </a:rPr>
              <a:t>Biotoxins</a:t>
            </a:r>
            <a:r>
              <a:rPr lang="en-US" dirty="0" smtClean="0">
                <a:solidFill>
                  <a:schemeClr val="tx2"/>
                </a:solidFill>
                <a:latin typeface="+mj-lt"/>
              </a:rPr>
              <a:t>: causing death to higher organisms.</a:t>
            </a:r>
          </a:p>
          <a:p>
            <a:pPr lvl="1" algn="just">
              <a:buFont typeface="Wingdings" pitchFamily="2" charset="2"/>
              <a:buChar char="§"/>
            </a:pPr>
            <a:r>
              <a:rPr lang="en-US" dirty="0" err="1" smtClean="0">
                <a:solidFill>
                  <a:schemeClr val="tx2"/>
                </a:solidFill>
                <a:latin typeface="+mj-lt"/>
              </a:rPr>
              <a:t>cytotoxins</a:t>
            </a:r>
            <a:r>
              <a:rPr lang="en-US" dirty="0" smtClean="0">
                <a:solidFill>
                  <a:schemeClr val="tx2"/>
                </a:solidFill>
                <a:latin typeface="+mj-lt"/>
              </a:rPr>
              <a:t>, compounds causing inhibition to cell cultures or single cell organisms.</a:t>
            </a:r>
          </a:p>
          <a:p>
            <a:pPr lvl="1" algn="just">
              <a:buNone/>
            </a:pPr>
            <a:endParaRPr lang="en-US" dirty="0" smtClean="0">
              <a:solidFill>
                <a:schemeClr val="tx2"/>
              </a:solidFill>
              <a:latin typeface="+mj-lt"/>
            </a:endParaRPr>
          </a:p>
          <a:p>
            <a:pPr algn="just">
              <a:buSzPct val="160000"/>
              <a:buFont typeface="Arial" pitchFamily="34" charset="0"/>
              <a:buChar char="•"/>
            </a:pPr>
            <a:r>
              <a:rPr lang="en-US" sz="2400" dirty="0" err="1" smtClean="0">
                <a:solidFill>
                  <a:schemeClr val="tx2"/>
                </a:solidFill>
                <a:latin typeface="+mj-lt"/>
              </a:rPr>
              <a:t>Themicrocystins</a:t>
            </a:r>
            <a:r>
              <a:rPr lang="en-US" sz="2400" dirty="0" smtClean="0">
                <a:solidFill>
                  <a:schemeClr val="tx2"/>
                </a:solidFill>
                <a:latin typeface="+mj-lt"/>
              </a:rPr>
              <a:t>, </a:t>
            </a:r>
            <a:r>
              <a:rPr lang="en-US" sz="2400" dirty="0" err="1" smtClean="0">
                <a:solidFill>
                  <a:schemeClr val="tx2"/>
                </a:solidFill>
                <a:latin typeface="+mj-lt"/>
              </a:rPr>
              <a:t>cylindrospermopsin</a:t>
            </a:r>
            <a:r>
              <a:rPr lang="en-US" sz="2400" dirty="0" smtClean="0">
                <a:solidFill>
                  <a:schemeClr val="tx2"/>
                </a:solidFill>
                <a:latin typeface="+mj-lt"/>
              </a:rPr>
              <a:t>, homo- and </a:t>
            </a:r>
            <a:r>
              <a:rPr lang="en-US" sz="2400" dirty="0" err="1" smtClean="0">
                <a:solidFill>
                  <a:schemeClr val="tx2"/>
                </a:solidFill>
                <a:latin typeface="+mj-lt"/>
              </a:rPr>
              <a:t>anatoxin</a:t>
            </a:r>
            <a:r>
              <a:rPr lang="en-US" sz="2400" dirty="0" smtClean="0">
                <a:solidFill>
                  <a:schemeClr val="tx2"/>
                </a:solidFill>
                <a:latin typeface="+mj-lt"/>
              </a:rPr>
              <a:t>-a, </a:t>
            </a:r>
            <a:r>
              <a:rPr lang="en-US" sz="2400" dirty="0" err="1" smtClean="0">
                <a:solidFill>
                  <a:schemeClr val="tx2"/>
                </a:solidFill>
                <a:latin typeface="+mj-lt"/>
              </a:rPr>
              <a:t>anatoxin</a:t>
            </a:r>
            <a:r>
              <a:rPr lang="en-US" sz="2400" dirty="0" smtClean="0">
                <a:solidFill>
                  <a:schemeClr val="tx2"/>
                </a:solidFill>
                <a:latin typeface="+mj-lt"/>
              </a:rPr>
              <a:t>-a(s) and </a:t>
            </a:r>
            <a:r>
              <a:rPr lang="en-US" sz="2400" dirty="0" err="1" smtClean="0">
                <a:solidFill>
                  <a:schemeClr val="tx2"/>
                </a:solidFill>
                <a:latin typeface="+mj-lt"/>
              </a:rPr>
              <a:t>saxitoxins</a:t>
            </a:r>
            <a:r>
              <a:rPr lang="en-US" sz="2400" dirty="0" smtClean="0">
                <a:solidFill>
                  <a:schemeClr val="tx2"/>
                </a:solidFill>
                <a:latin typeface="+mj-lt"/>
              </a:rPr>
              <a:t> are the most common algae toxins and are associated with </a:t>
            </a:r>
            <a:r>
              <a:rPr lang="en-US" sz="2400" i="1" dirty="0" err="1" smtClean="0">
                <a:solidFill>
                  <a:schemeClr val="tx2"/>
                </a:solidFill>
                <a:latin typeface="+mj-lt"/>
              </a:rPr>
              <a:t>Microcystis</a:t>
            </a:r>
            <a:r>
              <a:rPr lang="en-US" sz="2400" i="1" dirty="0" smtClean="0">
                <a:solidFill>
                  <a:schemeClr val="tx2"/>
                </a:solidFill>
                <a:latin typeface="+mj-lt"/>
              </a:rPr>
              <a:t>, Anabaena, </a:t>
            </a:r>
            <a:r>
              <a:rPr lang="en-US" sz="2400" i="1" dirty="0" err="1" smtClean="0">
                <a:solidFill>
                  <a:schemeClr val="tx2"/>
                </a:solidFill>
                <a:latin typeface="+mj-lt"/>
              </a:rPr>
              <a:t>Oscillatoria</a:t>
            </a:r>
            <a:r>
              <a:rPr lang="en-US" sz="2400" i="1" dirty="0" smtClean="0">
                <a:solidFill>
                  <a:schemeClr val="tx2"/>
                </a:solidFill>
                <a:latin typeface="+mj-lt"/>
              </a:rPr>
              <a:t> and </a:t>
            </a:r>
            <a:r>
              <a:rPr lang="en-US" sz="2400" i="1" dirty="0" err="1" smtClean="0">
                <a:solidFill>
                  <a:schemeClr val="tx2"/>
                </a:solidFill>
                <a:latin typeface="+mj-lt"/>
              </a:rPr>
              <a:t>Nostoc</a:t>
            </a:r>
            <a:r>
              <a:rPr lang="en-US" sz="2400" i="1" dirty="0" smtClean="0">
                <a:solidFill>
                  <a:schemeClr val="tx2"/>
                </a:solidFill>
                <a:latin typeface="+mj-lt"/>
              </a:rPr>
              <a:t> species.</a:t>
            </a:r>
          </a:p>
          <a:p>
            <a:pPr algn="just">
              <a:buSzPct val="160000"/>
              <a:buNone/>
            </a:pPr>
            <a:endParaRPr lang="en-US" sz="2400" dirty="0" smtClean="0">
              <a:solidFill>
                <a:schemeClr val="tx2"/>
              </a:solidFill>
              <a:latin typeface="+mj-lt"/>
            </a:endParaRPr>
          </a:p>
          <a:p>
            <a:pPr algn="just">
              <a:buSzPct val="160000"/>
              <a:buFont typeface="Arial" pitchFamily="34" charset="0"/>
              <a:buChar char="•"/>
            </a:pPr>
            <a:endParaRPr lang="en-US" sz="2400" dirty="0" smtClean="0">
              <a:solidFill>
                <a:schemeClr val="tx2"/>
              </a:solidFill>
              <a:latin typeface="+mj-lt"/>
            </a:endParaRPr>
          </a:p>
          <a:p>
            <a:pPr algn="just"/>
            <a:endParaRPr lang="ar-SA" sz="2400" dirty="0" smtClean="0">
              <a:latin typeface="+mj-lt"/>
            </a:endParaRPr>
          </a:p>
          <a:p>
            <a:endParaRPr lang="ar-SA" dirty="0">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29</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4600" y="762000"/>
            <a:ext cx="3886200" cy="838200"/>
          </a:xfrm>
        </p:spPr>
        <p:txBody>
          <a:bodyPr/>
          <a:lstStyle/>
          <a:p>
            <a:pPr algn="ctr"/>
            <a:r>
              <a:rPr lang="en-US" dirty="0" smtClean="0">
                <a:solidFill>
                  <a:srgbClr val="C00000"/>
                </a:solidFill>
                <a:latin typeface="+mn-lt"/>
              </a:rPr>
              <a:t>Introduction</a:t>
            </a:r>
            <a:endParaRPr lang="ar-SA" dirty="0">
              <a:solidFill>
                <a:srgbClr val="C00000"/>
              </a:solidFill>
              <a:latin typeface="+mn-lt"/>
            </a:endParaRPr>
          </a:p>
        </p:txBody>
      </p:sp>
      <p:sp>
        <p:nvSpPr>
          <p:cNvPr id="3" name="عنصر نائب للمحتوى 2"/>
          <p:cNvSpPr>
            <a:spLocks noGrp="1"/>
          </p:cNvSpPr>
          <p:nvPr>
            <p:ph idx="1"/>
          </p:nvPr>
        </p:nvSpPr>
        <p:spPr>
          <a:xfrm>
            <a:off x="381000" y="1981200"/>
            <a:ext cx="8229600" cy="4114800"/>
          </a:xfrm>
        </p:spPr>
        <p:txBody>
          <a:bodyPr/>
          <a:lstStyle/>
          <a:p>
            <a:pPr algn="just"/>
            <a:r>
              <a:rPr lang="en-US" sz="2400" dirty="0" smtClean="0">
                <a:solidFill>
                  <a:schemeClr val="tx2"/>
                </a:solidFill>
                <a:latin typeface="+mj-lt"/>
              </a:rPr>
              <a:t>Primary metabolite : a metabolite is directly involved in normal growth, development, and reproduction.</a:t>
            </a:r>
          </a:p>
          <a:p>
            <a:pPr algn="just">
              <a:buNone/>
            </a:pPr>
            <a:endParaRPr lang="en-US" sz="2400" dirty="0" smtClean="0">
              <a:solidFill>
                <a:schemeClr val="tx2"/>
              </a:solidFill>
              <a:latin typeface="+mj-lt"/>
            </a:endParaRPr>
          </a:p>
          <a:p>
            <a:pPr algn="just">
              <a:buNone/>
            </a:pPr>
            <a:endParaRPr lang="en-US" sz="2400" dirty="0" smtClean="0">
              <a:solidFill>
                <a:schemeClr val="tx2"/>
              </a:solidFill>
              <a:latin typeface="+mj-lt"/>
            </a:endParaRPr>
          </a:p>
          <a:p>
            <a:pPr algn="just"/>
            <a:r>
              <a:rPr lang="en-US" sz="2400" dirty="0" smtClean="0">
                <a:solidFill>
                  <a:schemeClr val="tx2"/>
                </a:solidFill>
                <a:latin typeface="+mj-lt"/>
              </a:rPr>
              <a:t> Secondary metabolites : also known as natural products, are those products (chemical compounds) of metabolism that are not essential for normal growth, development or reproduction of an organism. In this sense they are "secondary".</a:t>
            </a: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3</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609600"/>
            <a:ext cx="8229600" cy="781050"/>
          </a:xfrm>
        </p:spPr>
        <p:txBody>
          <a:bodyPr/>
          <a:lstStyle/>
          <a:p>
            <a:pPr algn="ctr"/>
            <a:r>
              <a:rPr lang="en-US" sz="1800" dirty="0" smtClean="0">
                <a:solidFill>
                  <a:srgbClr val="C00000"/>
                </a:solidFill>
              </a:rPr>
              <a:t>Fig. 2. Possible implications of </a:t>
            </a:r>
            <a:r>
              <a:rPr lang="en-US" sz="1800" dirty="0" err="1" smtClean="0">
                <a:solidFill>
                  <a:srgbClr val="C00000"/>
                </a:solidFill>
              </a:rPr>
              <a:t>cyanobacterial</a:t>
            </a:r>
            <a:r>
              <a:rPr lang="en-US" sz="1800" dirty="0" smtClean="0">
                <a:solidFill>
                  <a:srgbClr val="C00000"/>
                </a:solidFill>
              </a:rPr>
              <a:t> secondary metabolites for aquaculture species</a:t>
            </a:r>
            <a:endParaRPr lang="ar-SA" sz="1800" dirty="0">
              <a:solidFill>
                <a:srgbClr val="C00000"/>
              </a:solidFill>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30</a:t>
            </a:fld>
            <a:endParaRPr lang="en-US" dirty="0"/>
          </a:p>
        </p:txBody>
      </p:sp>
      <p:pic>
        <p:nvPicPr>
          <p:cNvPr id="5" name="Picture 2"/>
          <p:cNvPicPr>
            <a:picLocks noGrp="1" noChangeAspect="1" noChangeArrowheads="1"/>
          </p:cNvPicPr>
          <p:nvPr>
            <p:ph idx="1"/>
          </p:nvPr>
        </p:nvPicPr>
        <p:blipFill>
          <a:blip r:embed="rId3" cstate="print"/>
          <a:srcRect/>
          <a:stretch>
            <a:fillRect/>
          </a:stretch>
        </p:blipFill>
        <p:spPr bwMode="auto">
          <a:xfrm>
            <a:off x="381000" y="1371600"/>
            <a:ext cx="8329349" cy="5034294"/>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685800"/>
            <a:ext cx="8458200" cy="704850"/>
          </a:xfrm>
        </p:spPr>
        <p:txBody>
          <a:bodyPr/>
          <a:lstStyle/>
          <a:p>
            <a:pPr algn="ctr"/>
            <a:r>
              <a:rPr lang="en-US" sz="3200" dirty="0" smtClean="0">
                <a:solidFill>
                  <a:srgbClr val="C00000"/>
                </a:solidFill>
                <a:latin typeface="+mn-lt"/>
              </a:rPr>
              <a:t>High value metabolites from </a:t>
            </a:r>
            <a:r>
              <a:rPr lang="en-US" sz="3200" dirty="0" err="1" smtClean="0">
                <a:solidFill>
                  <a:srgbClr val="C00000"/>
                </a:solidFill>
                <a:latin typeface="+mn-lt"/>
              </a:rPr>
              <a:t>Cyanobacteria</a:t>
            </a:r>
            <a:endParaRPr lang="ar-SA" sz="3200" dirty="0">
              <a:solidFill>
                <a:srgbClr val="C00000"/>
              </a:solidFill>
              <a:latin typeface="+mn-lt"/>
            </a:endParaRPr>
          </a:p>
        </p:txBody>
      </p:sp>
      <p:sp>
        <p:nvSpPr>
          <p:cNvPr id="3" name="عنصر نائب للمحتوى 2"/>
          <p:cNvSpPr>
            <a:spLocks noGrp="1"/>
          </p:cNvSpPr>
          <p:nvPr>
            <p:ph idx="1"/>
          </p:nvPr>
        </p:nvSpPr>
        <p:spPr>
          <a:xfrm>
            <a:off x="381000" y="1600200"/>
            <a:ext cx="8229600" cy="4800600"/>
          </a:xfrm>
        </p:spPr>
        <p:txBody>
          <a:bodyPr/>
          <a:lstStyle/>
          <a:p>
            <a:r>
              <a:rPr lang="en-US" sz="2400" dirty="0" err="1" smtClean="0">
                <a:solidFill>
                  <a:schemeClr val="tx2"/>
                </a:solidFill>
                <a:latin typeface="+mj-lt"/>
              </a:rPr>
              <a:t>Cyanovirin</a:t>
            </a:r>
            <a:r>
              <a:rPr lang="en-US" sz="2400" dirty="0" smtClean="0">
                <a:solidFill>
                  <a:schemeClr val="tx2"/>
                </a:solidFill>
                <a:latin typeface="+mj-lt"/>
              </a:rPr>
              <a:t>-N: against HIV-1.</a:t>
            </a:r>
          </a:p>
          <a:p>
            <a:r>
              <a:rPr lang="en-US" sz="2400" dirty="0" err="1" smtClean="0">
                <a:solidFill>
                  <a:schemeClr val="tx2"/>
                </a:solidFill>
                <a:latin typeface="+mj-lt"/>
              </a:rPr>
              <a:t>Borophycin</a:t>
            </a:r>
            <a:r>
              <a:rPr lang="en-US" sz="2400" dirty="0" smtClean="0">
                <a:solidFill>
                  <a:schemeClr val="tx2"/>
                </a:solidFill>
                <a:latin typeface="+mj-lt"/>
              </a:rPr>
              <a:t>: against carcinoma, antimicrobial activity  </a:t>
            </a:r>
          </a:p>
          <a:p>
            <a:r>
              <a:rPr lang="en-US" sz="2400" dirty="0" err="1" smtClean="0">
                <a:solidFill>
                  <a:schemeClr val="tx2"/>
                </a:solidFill>
                <a:latin typeface="+mj-lt"/>
              </a:rPr>
              <a:t>Cryptophycin</a:t>
            </a:r>
            <a:r>
              <a:rPr lang="en-US" sz="2400" dirty="0" smtClean="0">
                <a:solidFill>
                  <a:schemeClr val="tx2"/>
                </a:solidFill>
                <a:latin typeface="+mj-lt"/>
              </a:rPr>
              <a:t>: fungicide.</a:t>
            </a:r>
          </a:p>
          <a:p>
            <a:r>
              <a:rPr lang="en-US" sz="2400" dirty="0" err="1" smtClean="0">
                <a:solidFill>
                  <a:schemeClr val="tx2"/>
                </a:solidFill>
                <a:latin typeface="+mj-lt"/>
              </a:rPr>
              <a:t>Lipopeptides</a:t>
            </a:r>
            <a:r>
              <a:rPr lang="en-US" sz="2400" dirty="0" smtClean="0">
                <a:solidFill>
                  <a:schemeClr val="tx2"/>
                </a:solidFill>
                <a:latin typeface="+mj-lt"/>
              </a:rPr>
              <a:t>: anticancer,  antibiotic, enzyme inhibitor, antiviral and antifungal activities .</a:t>
            </a:r>
          </a:p>
          <a:p>
            <a:r>
              <a:rPr lang="en-US" sz="2400" dirty="0" err="1" smtClean="0">
                <a:solidFill>
                  <a:schemeClr val="tx2"/>
                </a:solidFill>
                <a:latin typeface="+mj-lt"/>
              </a:rPr>
              <a:t>Carotenoids</a:t>
            </a:r>
            <a:r>
              <a:rPr lang="en-US" sz="2400" dirty="0" smtClean="0">
                <a:solidFill>
                  <a:schemeClr val="tx2"/>
                </a:solidFill>
                <a:latin typeface="+mj-lt"/>
              </a:rPr>
              <a:t> : antioxidant properties.</a:t>
            </a:r>
          </a:p>
          <a:p>
            <a:r>
              <a:rPr lang="en-US" sz="2400" dirty="0" err="1" smtClean="0">
                <a:solidFill>
                  <a:schemeClr val="tx2"/>
                </a:solidFill>
                <a:latin typeface="+mj-lt"/>
              </a:rPr>
              <a:t>Sulfonic</a:t>
            </a:r>
            <a:r>
              <a:rPr lang="en-US" sz="2400" dirty="0" smtClean="0">
                <a:solidFill>
                  <a:schemeClr val="tx2"/>
                </a:solidFill>
                <a:latin typeface="+mj-lt"/>
              </a:rPr>
              <a:t> acid :Antiviral Effect (such as HIV).</a:t>
            </a:r>
          </a:p>
          <a:p>
            <a:r>
              <a:rPr lang="en-US" sz="2400" dirty="0" err="1" smtClean="0">
                <a:solidFill>
                  <a:schemeClr val="tx2"/>
                </a:solidFill>
                <a:latin typeface="+mj-lt"/>
              </a:rPr>
              <a:t>Sulphated</a:t>
            </a:r>
            <a:r>
              <a:rPr lang="en-US" sz="2400" dirty="0" smtClean="0">
                <a:solidFill>
                  <a:schemeClr val="tx2"/>
                </a:solidFill>
                <a:latin typeface="+mj-lt"/>
              </a:rPr>
              <a:t> polysaccharide &amp;calcium </a:t>
            </a:r>
            <a:r>
              <a:rPr lang="en-US" sz="2400" dirty="0" err="1" smtClean="0">
                <a:solidFill>
                  <a:schemeClr val="tx2"/>
                </a:solidFill>
                <a:latin typeface="+mj-lt"/>
              </a:rPr>
              <a:t>spirulans</a:t>
            </a:r>
            <a:r>
              <a:rPr lang="en-US" sz="2400" dirty="0" smtClean="0">
                <a:solidFill>
                  <a:schemeClr val="tx2"/>
                </a:solidFill>
                <a:latin typeface="+mj-lt"/>
              </a:rPr>
              <a:t>:  inhibit tumor invasion and metastasis. </a:t>
            </a:r>
          </a:p>
          <a:p>
            <a:r>
              <a:rPr lang="en-US" sz="2400" dirty="0" smtClean="0">
                <a:solidFill>
                  <a:schemeClr val="tx2"/>
                </a:solidFill>
                <a:latin typeface="+mj-lt"/>
              </a:rPr>
              <a:t>Alkaloids:(such as </a:t>
            </a:r>
            <a:r>
              <a:rPr lang="en-US" sz="2400" dirty="0" err="1" smtClean="0">
                <a:solidFill>
                  <a:schemeClr val="tx2"/>
                </a:solidFill>
                <a:latin typeface="+mj-lt"/>
              </a:rPr>
              <a:t>hydroxymanzamine</a:t>
            </a:r>
            <a:r>
              <a:rPr lang="en-US" sz="2400" dirty="0" smtClean="0">
                <a:solidFill>
                  <a:schemeClr val="tx2"/>
                </a:solidFill>
                <a:latin typeface="+mj-lt"/>
              </a:rPr>
              <a:t>):</a:t>
            </a:r>
            <a:r>
              <a:rPr lang="en-US" sz="2400" dirty="0" err="1" smtClean="0">
                <a:solidFill>
                  <a:schemeClr val="tx2"/>
                </a:solidFill>
                <a:latin typeface="+mj-lt"/>
              </a:rPr>
              <a:t>Antituberculosis</a:t>
            </a:r>
            <a:r>
              <a:rPr lang="en-US" sz="2400" dirty="0" smtClean="0">
                <a:solidFill>
                  <a:schemeClr val="tx2"/>
                </a:solidFill>
                <a:latin typeface="+mj-lt"/>
              </a:rPr>
              <a:t> Activity .</a:t>
            </a:r>
            <a:endParaRPr lang="ar-SA" sz="2400" dirty="0"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31</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2000"/>
                                        <p:tgtEl>
                                          <p:spTgt spid="3">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09600"/>
            <a:ext cx="8229600" cy="1143000"/>
          </a:xfrm>
        </p:spPr>
        <p:txBody>
          <a:bodyPr/>
          <a:lstStyle/>
          <a:p>
            <a:pPr algn="ctr"/>
            <a:r>
              <a:rPr lang="en-US" sz="3200" dirty="0" smtClean="0">
                <a:solidFill>
                  <a:srgbClr val="C00000"/>
                </a:solidFill>
                <a:latin typeface="+mn-lt"/>
              </a:rPr>
              <a:t>Compounds That Only Occur in Algae and Their Metabolism</a:t>
            </a:r>
            <a:endParaRPr lang="ar-SA" sz="3200" dirty="0">
              <a:solidFill>
                <a:srgbClr val="C00000"/>
              </a:solidFill>
              <a:latin typeface="+mn-lt"/>
            </a:endParaRPr>
          </a:p>
        </p:txBody>
      </p:sp>
      <p:sp>
        <p:nvSpPr>
          <p:cNvPr id="3" name="عنصر نائب للمحتوى 2"/>
          <p:cNvSpPr>
            <a:spLocks noGrp="1"/>
          </p:cNvSpPr>
          <p:nvPr>
            <p:ph idx="1"/>
          </p:nvPr>
        </p:nvSpPr>
        <p:spPr/>
        <p:txBody>
          <a:bodyPr/>
          <a:lstStyle/>
          <a:p>
            <a:pPr algn="just"/>
            <a:r>
              <a:rPr lang="en-US" sz="2400" dirty="0" smtClean="0">
                <a:solidFill>
                  <a:schemeClr val="tx2"/>
                </a:solidFill>
                <a:latin typeface="+mj-lt"/>
              </a:rPr>
              <a:t>Enzymes of </a:t>
            </a:r>
            <a:r>
              <a:rPr lang="en-US" sz="2400" dirty="0" err="1" smtClean="0">
                <a:solidFill>
                  <a:schemeClr val="tx2"/>
                </a:solidFill>
                <a:latin typeface="+mj-lt"/>
              </a:rPr>
              <a:t>glycolate</a:t>
            </a:r>
            <a:r>
              <a:rPr lang="en-US" sz="2400" dirty="0" smtClean="0">
                <a:solidFill>
                  <a:schemeClr val="tx2"/>
                </a:solidFill>
                <a:latin typeface="+mj-lt"/>
              </a:rPr>
              <a:t> metabolism, through to the </a:t>
            </a:r>
            <a:r>
              <a:rPr lang="en-US" sz="2400" dirty="0" err="1" smtClean="0">
                <a:solidFill>
                  <a:schemeClr val="tx2"/>
                </a:solidFill>
                <a:latin typeface="+mj-lt"/>
              </a:rPr>
              <a:t>polyglucan</a:t>
            </a:r>
            <a:r>
              <a:rPr lang="en-US" sz="2400" dirty="0" smtClean="0">
                <a:solidFill>
                  <a:schemeClr val="tx2"/>
                </a:solidFill>
                <a:latin typeface="+mj-lt"/>
              </a:rPr>
              <a:t> organic carbon stores that act as a metabolic buffer between organic carbon production (or acquisition) and downstream metabolism.</a:t>
            </a:r>
          </a:p>
          <a:p>
            <a:pPr algn="just">
              <a:buNone/>
            </a:pPr>
            <a:endParaRPr lang="en-US" sz="2400" dirty="0" smtClean="0">
              <a:solidFill>
                <a:schemeClr val="tx2"/>
              </a:solidFill>
              <a:latin typeface="+mj-lt"/>
            </a:endParaRPr>
          </a:p>
          <a:p>
            <a:pPr algn="just"/>
            <a:r>
              <a:rPr lang="en-US" sz="2400" dirty="0" smtClean="0">
                <a:solidFill>
                  <a:schemeClr val="tx2"/>
                </a:solidFill>
                <a:latin typeface="+mj-lt"/>
              </a:rPr>
              <a:t>Alga-specific </a:t>
            </a:r>
            <a:r>
              <a:rPr lang="en-US" sz="2400" dirty="0" err="1" smtClean="0">
                <a:solidFill>
                  <a:schemeClr val="tx2"/>
                </a:solidFill>
                <a:latin typeface="+mj-lt"/>
              </a:rPr>
              <a:t>endproducts</a:t>
            </a:r>
            <a:r>
              <a:rPr lang="en-US" sz="2400" dirty="0" smtClean="0">
                <a:solidFill>
                  <a:schemeClr val="tx2"/>
                </a:solidFill>
                <a:latin typeface="+mj-lt"/>
              </a:rPr>
              <a:t> such as extracellular structural materials (e.g. </a:t>
            </a:r>
            <a:r>
              <a:rPr lang="en-US" sz="2400" dirty="0" err="1" smtClean="0">
                <a:solidFill>
                  <a:schemeClr val="tx2"/>
                </a:solidFill>
                <a:latin typeface="+mj-lt"/>
              </a:rPr>
              <a:t>agarose</a:t>
            </a:r>
            <a:r>
              <a:rPr lang="en-US" sz="2400" dirty="0" smtClean="0">
                <a:solidFill>
                  <a:schemeClr val="tx2"/>
                </a:solidFill>
                <a:latin typeface="+mj-lt"/>
              </a:rPr>
              <a:t>, </a:t>
            </a:r>
            <a:r>
              <a:rPr lang="en-US" sz="2400" dirty="0" err="1" smtClean="0">
                <a:solidFill>
                  <a:schemeClr val="tx2"/>
                </a:solidFill>
                <a:latin typeface="+mj-lt"/>
              </a:rPr>
              <a:t>agaropectin</a:t>
            </a:r>
            <a:r>
              <a:rPr lang="en-US" sz="2400" dirty="0" smtClean="0">
                <a:solidFill>
                  <a:schemeClr val="tx2"/>
                </a:solidFill>
                <a:latin typeface="+mj-lt"/>
              </a:rPr>
              <a:t>, </a:t>
            </a:r>
            <a:r>
              <a:rPr lang="en-US" sz="2400" dirty="0" err="1" smtClean="0">
                <a:solidFill>
                  <a:schemeClr val="tx2"/>
                </a:solidFill>
                <a:latin typeface="+mj-lt"/>
              </a:rPr>
              <a:t>alginic</a:t>
            </a:r>
            <a:r>
              <a:rPr lang="en-US" sz="2400" dirty="0" smtClean="0">
                <a:solidFill>
                  <a:schemeClr val="tx2"/>
                </a:solidFill>
                <a:latin typeface="+mj-lt"/>
              </a:rPr>
              <a:t> acid and </a:t>
            </a:r>
            <a:r>
              <a:rPr lang="en-US" sz="2400" dirty="0" err="1" smtClean="0">
                <a:solidFill>
                  <a:schemeClr val="tx2"/>
                </a:solidFill>
                <a:latin typeface="+mj-lt"/>
              </a:rPr>
              <a:t>carrageenans</a:t>
            </a:r>
            <a:r>
              <a:rPr lang="en-US" sz="2400" dirty="0" smtClean="0">
                <a:solidFill>
                  <a:schemeClr val="tx2"/>
                </a:solidFill>
                <a:latin typeface="+mj-lt"/>
              </a:rPr>
              <a:t>) and anti-</a:t>
            </a:r>
            <a:r>
              <a:rPr lang="en-US" sz="2400" dirty="0" err="1" smtClean="0">
                <a:solidFill>
                  <a:schemeClr val="tx2"/>
                </a:solidFill>
                <a:latin typeface="+mj-lt"/>
              </a:rPr>
              <a:t>biophage</a:t>
            </a:r>
            <a:r>
              <a:rPr lang="en-US" sz="2400" dirty="0" smtClean="0">
                <a:solidFill>
                  <a:schemeClr val="tx2"/>
                </a:solidFill>
                <a:latin typeface="+mj-lt"/>
              </a:rPr>
              <a:t> compounds and compatible solutes of widespread occurrence but with alga-specific synthetic pathways (e.g. </a:t>
            </a:r>
            <a:r>
              <a:rPr lang="en-US" sz="2400" dirty="0" err="1" smtClean="0">
                <a:solidFill>
                  <a:schemeClr val="tx2"/>
                </a:solidFill>
                <a:latin typeface="+mj-lt"/>
              </a:rPr>
              <a:t>dimethylsulfoniopropionate</a:t>
            </a:r>
            <a:r>
              <a:rPr lang="en-US" sz="2400" dirty="0" smtClean="0">
                <a:solidFill>
                  <a:schemeClr val="tx2"/>
                </a:solidFill>
                <a:latin typeface="+mj-lt"/>
              </a:rPr>
              <a:t>).</a:t>
            </a:r>
            <a:endParaRPr lang="ar-SA" sz="2400" dirty="0" smtClean="0">
              <a:solidFill>
                <a:schemeClr val="tx2"/>
              </a:solidFill>
              <a:latin typeface="+mj-lt"/>
            </a:endParaRPr>
          </a:p>
          <a:p>
            <a:endParaRPr lang="ar-SA" sz="2400" dirty="0"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32</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09600"/>
            <a:ext cx="8229600" cy="1143000"/>
          </a:xfrm>
        </p:spPr>
        <p:txBody>
          <a:bodyPr/>
          <a:lstStyle/>
          <a:p>
            <a:pPr algn="ctr"/>
            <a:r>
              <a:rPr lang="en-US" sz="3600" dirty="0" smtClean="0">
                <a:solidFill>
                  <a:srgbClr val="C00000"/>
                </a:solidFill>
                <a:latin typeface="+mn-lt"/>
              </a:rPr>
              <a:t>Metabolites from Blue- Green algae with economical impact</a:t>
            </a:r>
            <a:endParaRPr lang="ar-SA" sz="3600" dirty="0">
              <a:solidFill>
                <a:srgbClr val="C00000"/>
              </a:solidFill>
              <a:latin typeface="+mn-lt"/>
            </a:endParaRPr>
          </a:p>
        </p:txBody>
      </p:sp>
      <p:sp>
        <p:nvSpPr>
          <p:cNvPr id="3" name="عنصر نائب للمحتوى 2"/>
          <p:cNvSpPr>
            <a:spLocks noGrp="1"/>
          </p:cNvSpPr>
          <p:nvPr>
            <p:ph idx="1"/>
          </p:nvPr>
        </p:nvSpPr>
        <p:spPr>
          <a:xfrm>
            <a:off x="457200" y="1905000"/>
            <a:ext cx="8229600" cy="4389437"/>
          </a:xfrm>
        </p:spPr>
        <p:txBody>
          <a:bodyPr/>
          <a:lstStyle/>
          <a:p>
            <a:pPr algn="just"/>
            <a:r>
              <a:rPr lang="en-US" sz="2400" dirty="0" smtClean="0">
                <a:solidFill>
                  <a:schemeClr val="tx2"/>
                </a:solidFill>
                <a:latin typeface="+mj-lt"/>
              </a:rPr>
              <a:t>Blue green algae are promising organisms for providing both novel biologically active substances and essential compounds for human nutrition.</a:t>
            </a:r>
          </a:p>
          <a:p>
            <a:pPr algn="just">
              <a:buNone/>
            </a:pPr>
            <a:endParaRPr lang="en-US" sz="2400" dirty="0" smtClean="0">
              <a:solidFill>
                <a:schemeClr val="tx2"/>
              </a:solidFill>
              <a:latin typeface="+mj-lt"/>
            </a:endParaRPr>
          </a:p>
          <a:p>
            <a:pPr algn="just"/>
            <a:r>
              <a:rPr lang="en-US" sz="2400" dirty="0" smtClean="0">
                <a:solidFill>
                  <a:schemeClr val="tx2"/>
                </a:solidFill>
                <a:latin typeface="+mj-lt"/>
              </a:rPr>
              <a:t>Both secondary and primary metabolisms have been studied as a prelude to future rational economic exploitation.</a:t>
            </a:r>
          </a:p>
          <a:p>
            <a:pPr algn="just">
              <a:buNone/>
            </a:pPr>
            <a:endParaRPr lang="en-US" sz="2400" dirty="0" smtClean="0">
              <a:solidFill>
                <a:schemeClr val="tx2"/>
              </a:solidFill>
              <a:latin typeface="+mj-lt"/>
            </a:endParaRPr>
          </a:p>
          <a:p>
            <a:pPr algn="just"/>
            <a:r>
              <a:rPr lang="en-US" sz="2400" dirty="0" smtClean="0">
                <a:solidFill>
                  <a:schemeClr val="tx2"/>
                </a:solidFill>
                <a:latin typeface="+mj-lt"/>
              </a:rPr>
              <a:t>The secondary metabolism is of restricted distribution, while the primary metabolism furnishes intermediates for the synthesis of essential macromolecules</a:t>
            </a:r>
          </a:p>
          <a:p>
            <a:pPr algn="just"/>
            <a:endParaRPr lang="ar-SA" sz="2400" dirty="0" smtClean="0">
              <a:solidFill>
                <a:schemeClr val="tx2"/>
              </a:solidFill>
              <a:latin typeface="+mj-lt"/>
            </a:endParaRPr>
          </a:p>
          <a:p>
            <a:pPr algn="just"/>
            <a:endParaRPr lang="en-US" sz="2400" dirty="0" smtClean="0">
              <a:solidFill>
                <a:schemeClr val="tx2"/>
              </a:solidFill>
              <a:latin typeface="+mj-lt"/>
            </a:endParaRPr>
          </a:p>
          <a:p>
            <a:endParaRPr lang="ar-SA" sz="2400" dirty="0" smtClean="0">
              <a:solidFill>
                <a:schemeClr val="tx2"/>
              </a:solidFill>
              <a:latin typeface="+mj-lt"/>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33</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457200" y="762000"/>
            <a:ext cx="8229600" cy="5684837"/>
          </a:xfrm>
        </p:spPr>
        <p:txBody>
          <a:bodyPr/>
          <a:lstStyle/>
          <a:p>
            <a:pPr algn="just"/>
            <a:r>
              <a:rPr lang="en-US" sz="2400" dirty="0" smtClean="0">
                <a:solidFill>
                  <a:schemeClr val="tx2"/>
                </a:solidFill>
                <a:latin typeface="+mj-lt"/>
              </a:rPr>
              <a:t>Biosynthetic studies have been few and mainly concerned with secondary metabolism, which present a high structural diversity, due to modifications and combinations of reactions from the primary metabolic pathways.</a:t>
            </a:r>
          </a:p>
          <a:p>
            <a:pPr algn="just">
              <a:buNone/>
            </a:pPr>
            <a:endParaRPr lang="en-US" sz="2400" dirty="0" smtClean="0">
              <a:solidFill>
                <a:schemeClr val="tx2"/>
              </a:solidFill>
              <a:latin typeface="+mj-lt"/>
            </a:endParaRPr>
          </a:p>
          <a:p>
            <a:pPr algn="just"/>
            <a:r>
              <a:rPr lang="en-US" sz="2400" dirty="0" smtClean="0">
                <a:solidFill>
                  <a:schemeClr val="tx2"/>
                </a:solidFill>
                <a:latin typeface="+mj-lt"/>
              </a:rPr>
              <a:t>Emergence of molecular biology tools, metabolic pathways have been clarified, paving the way for generating novel bioactive metabolites in quantity by genetic engineering.</a:t>
            </a:r>
          </a:p>
          <a:p>
            <a:pPr algn="just">
              <a:buNone/>
            </a:pPr>
            <a:endParaRPr lang="en-US" sz="2400" dirty="0" smtClean="0">
              <a:solidFill>
                <a:schemeClr val="tx2"/>
              </a:solidFill>
              <a:latin typeface="+mj-lt"/>
            </a:endParaRPr>
          </a:p>
          <a:p>
            <a:pPr algn="just"/>
            <a:r>
              <a:rPr lang="en-US" sz="2400" dirty="0" smtClean="0">
                <a:solidFill>
                  <a:schemeClr val="tx2"/>
                </a:solidFill>
                <a:latin typeface="+mj-lt"/>
              </a:rPr>
              <a:t>The main substances biosynthesized by blue green algae with potential economic impact in food science, pharmaceutical industry and public health. Emphasis is given to fatty acids, steroids, </a:t>
            </a:r>
            <a:r>
              <a:rPr lang="en-US" sz="2400" dirty="0" err="1" smtClean="0">
                <a:solidFill>
                  <a:schemeClr val="tx2"/>
                </a:solidFill>
                <a:latin typeface="+mj-lt"/>
              </a:rPr>
              <a:t>carotenoids</a:t>
            </a:r>
            <a:r>
              <a:rPr lang="en-US" sz="2400" dirty="0" smtClean="0">
                <a:solidFill>
                  <a:schemeClr val="tx2"/>
                </a:solidFill>
                <a:latin typeface="+mj-lt"/>
              </a:rPr>
              <a:t>, polysaccharides, </a:t>
            </a:r>
            <a:r>
              <a:rPr lang="en-US" sz="2400" dirty="0" err="1" smtClean="0">
                <a:solidFill>
                  <a:schemeClr val="tx2"/>
                </a:solidFill>
                <a:latin typeface="+mj-lt"/>
              </a:rPr>
              <a:t>lectins</a:t>
            </a:r>
            <a:r>
              <a:rPr lang="en-US" sz="2400" dirty="0" smtClean="0">
                <a:solidFill>
                  <a:schemeClr val="tx2"/>
                </a:solidFill>
                <a:latin typeface="+mj-lt"/>
              </a:rPr>
              <a:t>, </a:t>
            </a:r>
            <a:r>
              <a:rPr lang="en-US" sz="2400" dirty="0" err="1" smtClean="0">
                <a:solidFill>
                  <a:schemeClr val="tx2"/>
                </a:solidFill>
                <a:latin typeface="+mj-lt"/>
              </a:rPr>
              <a:t>mycosporine</a:t>
            </a:r>
            <a:r>
              <a:rPr lang="en-US" sz="2400" dirty="0" smtClean="0">
                <a:solidFill>
                  <a:schemeClr val="tx2"/>
                </a:solidFill>
                <a:latin typeface="+mj-lt"/>
              </a:rPr>
              <a:t>-like amino acids, halogenated compounds, </a:t>
            </a:r>
            <a:r>
              <a:rPr lang="en-US" sz="2400" dirty="0" err="1" smtClean="0">
                <a:solidFill>
                  <a:schemeClr val="tx2"/>
                </a:solidFill>
                <a:latin typeface="+mj-lt"/>
              </a:rPr>
              <a:t>polyketides</a:t>
            </a:r>
            <a:r>
              <a:rPr lang="en-US" sz="2400" dirty="0" smtClean="0">
                <a:solidFill>
                  <a:schemeClr val="tx2"/>
                </a:solidFill>
                <a:latin typeface="+mj-lt"/>
              </a:rPr>
              <a:t> and toxins.</a:t>
            </a:r>
            <a:endParaRPr lang="ar-SA" sz="2400" dirty="0" smtClean="0">
              <a:solidFill>
                <a:schemeClr val="tx2"/>
              </a:solidFill>
              <a:latin typeface="+mj-lt"/>
            </a:endParaRPr>
          </a:p>
          <a:p>
            <a:endParaRPr lang="ar-SA" sz="2400" dirty="0" smtClean="0">
              <a:solidFill>
                <a:schemeClr val="tx2"/>
              </a:solidFill>
              <a:latin typeface="+mj-lt"/>
            </a:endParaRPr>
          </a:p>
        </p:txBody>
      </p:sp>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34</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2000"/>
                                        <p:tgtEl>
                                          <p:spTgt spid="5">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fade">
                                      <p:cBhvr>
                                        <p:cTn id="13"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533400"/>
            <a:ext cx="8229600" cy="1219200"/>
          </a:xfrm>
        </p:spPr>
        <p:txBody>
          <a:bodyPr/>
          <a:lstStyle/>
          <a:p>
            <a:pPr algn="ctr"/>
            <a:r>
              <a:rPr lang="en-US" sz="3200" dirty="0" smtClean="0">
                <a:solidFill>
                  <a:srgbClr val="C00000"/>
                </a:solidFill>
                <a:latin typeface="+mn-lt"/>
              </a:rPr>
              <a:t>Factors affecting on execration rate of </a:t>
            </a:r>
            <a:r>
              <a:rPr lang="en-US" sz="3200" dirty="0" err="1" smtClean="0">
                <a:solidFill>
                  <a:srgbClr val="C00000"/>
                </a:solidFill>
                <a:latin typeface="+mn-lt"/>
              </a:rPr>
              <a:t>extrametbolites</a:t>
            </a:r>
            <a:endParaRPr lang="ar-SA" sz="3200" dirty="0">
              <a:solidFill>
                <a:srgbClr val="C00000"/>
              </a:solidFill>
              <a:latin typeface="+mn-lt"/>
            </a:endParaRPr>
          </a:p>
        </p:txBody>
      </p:sp>
      <p:sp>
        <p:nvSpPr>
          <p:cNvPr id="3" name="عنصر نائب للمحتوى 2"/>
          <p:cNvSpPr>
            <a:spLocks noGrp="1"/>
          </p:cNvSpPr>
          <p:nvPr>
            <p:ph idx="1"/>
          </p:nvPr>
        </p:nvSpPr>
        <p:spPr>
          <a:xfrm>
            <a:off x="381000" y="1828800"/>
            <a:ext cx="8229600" cy="4572000"/>
          </a:xfrm>
        </p:spPr>
        <p:txBody>
          <a:bodyPr/>
          <a:lstStyle/>
          <a:p>
            <a:pPr algn="just">
              <a:lnSpc>
                <a:spcPct val="150000"/>
              </a:lnSpc>
            </a:pPr>
            <a:r>
              <a:rPr lang="en-US" sz="2500" dirty="0" smtClean="0">
                <a:solidFill>
                  <a:schemeClr val="tx2"/>
                </a:solidFill>
                <a:latin typeface="+mj-lt"/>
              </a:rPr>
              <a:t>Light intensity.</a:t>
            </a:r>
          </a:p>
          <a:p>
            <a:pPr algn="just">
              <a:lnSpc>
                <a:spcPct val="150000"/>
              </a:lnSpc>
            </a:pPr>
            <a:r>
              <a:rPr lang="en-US" sz="2500" dirty="0" smtClean="0">
                <a:solidFill>
                  <a:schemeClr val="tx2"/>
                </a:solidFill>
                <a:latin typeface="+mj-lt"/>
              </a:rPr>
              <a:t>PH.</a:t>
            </a:r>
          </a:p>
          <a:p>
            <a:pPr algn="just">
              <a:lnSpc>
                <a:spcPct val="150000"/>
              </a:lnSpc>
            </a:pPr>
            <a:r>
              <a:rPr lang="en-US" sz="2500" dirty="0" smtClean="0">
                <a:solidFill>
                  <a:schemeClr val="tx2"/>
                </a:solidFill>
                <a:latin typeface="+mj-lt"/>
              </a:rPr>
              <a:t>Temperature.</a:t>
            </a:r>
          </a:p>
          <a:p>
            <a:pPr algn="just">
              <a:lnSpc>
                <a:spcPct val="150000"/>
              </a:lnSpc>
            </a:pPr>
            <a:r>
              <a:rPr lang="en-US" sz="2500" dirty="0" smtClean="0">
                <a:solidFill>
                  <a:schemeClr val="tx2"/>
                </a:solidFill>
                <a:latin typeface="+mj-lt"/>
              </a:rPr>
              <a:t>Salinity.</a:t>
            </a:r>
          </a:p>
          <a:p>
            <a:pPr algn="just">
              <a:lnSpc>
                <a:spcPct val="150000"/>
              </a:lnSpc>
            </a:pPr>
            <a:r>
              <a:rPr lang="en-US" sz="2500" dirty="0" smtClean="0">
                <a:solidFill>
                  <a:schemeClr val="tx2"/>
                </a:solidFill>
                <a:latin typeface="+mj-lt"/>
              </a:rPr>
              <a:t>Mutation.</a:t>
            </a:r>
          </a:p>
          <a:p>
            <a:pPr algn="just">
              <a:lnSpc>
                <a:spcPct val="150000"/>
              </a:lnSpc>
            </a:pPr>
            <a:r>
              <a:rPr lang="en-US" sz="2500" dirty="0" smtClean="0">
                <a:solidFill>
                  <a:schemeClr val="tx2"/>
                </a:solidFill>
                <a:latin typeface="+mj-lt"/>
              </a:rPr>
              <a:t>Nature of culture media.</a:t>
            </a:r>
          </a:p>
          <a:p>
            <a:pPr algn="just">
              <a:lnSpc>
                <a:spcPct val="150000"/>
              </a:lnSpc>
            </a:pPr>
            <a:r>
              <a:rPr lang="en-US" sz="2500" dirty="0" smtClean="0">
                <a:solidFill>
                  <a:schemeClr val="tx2"/>
                </a:solidFill>
                <a:latin typeface="+mj-lt"/>
              </a:rPr>
              <a:t>Number of cells(</a:t>
            </a:r>
            <a:r>
              <a:rPr lang="en-US" sz="2500" dirty="0" err="1" smtClean="0">
                <a:solidFill>
                  <a:schemeClr val="tx2"/>
                </a:solidFill>
                <a:latin typeface="+mj-lt"/>
              </a:rPr>
              <a:t>Fogg</a:t>
            </a:r>
            <a:r>
              <a:rPr lang="en-US" sz="2500" dirty="0" smtClean="0">
                <a:solidFill>
                  <a:schemeClr val="tx2"/>
                </a:solidFill>
                <a:latin typeface="+mj-lt"/>
              </a:rPr>
              <a:t> 1952,1958).</a:t>
            </a: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35</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133600"/>
            <a:ext cx="8305800" cy="1524000"/>
          </a:xfrm>
        </p:spPr>
        <p:txBody>
          <a:bodyPr/>
          <a:lstStyle/>
          <a:p>
            <a:pPr algn="ctr">
              <a:defRPr/>
            </a:pPr>
            <a:r>
              <a:rPr lang="en-US" sz="6000" dirty="0" smtClean="0">
                <a:latin typeface="Segoe Print" pitchFamily="2" charset="0"/>
                <a:cs typeface="Times New Roman" pitchFamily="18" charset="0"/>
              </a:rPr>
              <a:t> Thank you</a:t>
            </a:r>
            <a:endParaRPr lang="en-US" sz="6000" dirty="0">
              <a:latin typeface="Segoe Print" pitchFamily="2" charset="0"/>
              <a:cs typeface="Times New Roman" pitchFamily="18" charset="0"/>
            </a:endParaRPr>
          </a:p>
        </p:txBody>
      </p:sp>
      <p:sp>
        <p:nvSpPr>
          <p:cNvPr id="6" name="Slide Number Placeholder 5"/>
          <p:cNvSpPr>
            <a:spLocks noGrp="1"/>
          </p:cNvSpPr>
          <p:nvPr>
            <p:ph type="sldNum" sz="quarter" idx="12"/>
          </p:nvPr>
        </p:nvSpPr>
        <p:spPr/>
        <p:txBody>
          <a:bodyPr/>
          <a:lstStyle/>
          <a:p>
            <a:pPr>
              <a:defRPr/>
            </a:pPr>
            <a:fld id="{936E0DEE-4EE5-48F7-B33C-6671AEDD659C}" type="slidenum">
              <a:rPr lang="en-US" smtClean="0"/>
              <a:pPr>
                <a:defRPr/>
              </a:pPr>
              <a:t>36</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685800" y="762000"/>
            <a:ext cx="8001000" cy="685800"/>
          </a:xfrm>
        </p:spPr>
        <p:txBody>
          <a:bodyPr/>
          <a:lstStyle/>
          <a:p>
            <a:pPr algn="ctr"/>
            <a:r>
              <a:rPr lang="en-US" sz="2400" dirty="0" smtClean="0">
                <a:solidFill>
                  <a:srgbClr val="C00000"/>
                </a:solidFill>
              </a:rPr>
              <a:t>Fig. 1. Main pathways of some secondary and primary metabolites biosynthesis</a:t>
            </a:r>
            <a:endParaRPr lang="ar-SA" sz="2400" dirty="0">
              <a:solidFill>
                <a:srgbClr val="C00000"/>
              </a:solidFill>
            </a:endParaRPr>
          </a:p>
        </p:txBody>
      </p:sp>
      <p:sp>
        <p:nvSpPr>
          <p:cNvPr id="5" name="عنصر نائب للمحتوى 4"/>
          <p:cNvSpPr>
            <a:spLocks noGrp="1"/>
          </p:cNvSpPr>
          <p:nvPr>
            <p:ph idx="1"/>
          </p:nvPr>
        </p:nvSpPr>
        <p:spPr>
          <a:xfrm>
            <a:off x="457200" y="1447801"/>
            <a:ext cx="8077200" cy="4876800"/>
          </a:xfrm>
        </p:spPr>
        <p:txBody>
          <a:bodyPr/>
          <a:lstStyle/>
          <a:p>
            <a:endParaRPr lang="ar-SA" dirty="0"/>
          </a:p>
        </p:txBody>
      </p:sp>
      <p:sp>
        <p:nvSpPr>
          <p:cNvPr id="2" name="عنصر نائب لرقم الشريحة 1"/>
          <p:cNvSpPr>
            <a:spLocks noGrp="1"/>
          </p:cNvSpPr>
          <p:nvPr>
            <p:ph type="sldNum" sz="quarter" idx="12"/>
          </p:nvPr>
        </p:nvSpPr>
        <p:spPr/>
        <p:txBody>
          <a:bodyPr/>
          <a:lstStyle/>
          <a:p>
            <a:pPr>
              <a:defRPr/>
            </a:pPr>
            <a:fld id="{FAE8033C-22EF-49FF-8947-425679711109}" type="slidenum">
              <a:rPr lang="en-US" smtClean="0"/>
              <a:pPr>
                <a:defRPr/>
              </a:pPr>
              <a:t>4</a:t>
            </a:fld>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457200" y="1447800"/>
            <a:ext cx="8077200" cy="4876800"/>
          </a:xfrm>
          <a:prstGeom prst="rect">
            <a:avLst/>
          </a:prstGeom>
          <a:noFill/>
          <a:ln w="9525">
            <a:noFill/>
            <a:miter lim="800000"/>
            <a:headEnd/>
            <a:tailEnd/>
          </a:ln>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1295400" y="609600"/>
            <a:ext cx="6705600" cy="781050"/>
          </a:xfrm>
        </p:spPr>
        <p:txBody>
          <a:bodyPr/>
          <a:lstStyle/>
          <a:p>
            <a:pPr algn="ctr"/>
            <a:r>
              <a:rPr lang="en-US" sz="3600" dirty="0" smtClean="0">
                <a:solidFill>
                  <a:srgbClr val="C00000"/>
                </a:solidFill>
                <a:latin typeface="+mn-lt"/>
              </a:rPr>
              <a:t>Soluble extracellular products</a:t>
            </a:r>
            <a:endParaRPr lang="ar-SA" sz="3600" dirty="0">
              <a:solidFill>
                <a:srgbClr val="C00000"/>
              </a:solidFill>
              <a:latin typeface="+mn-lt"/>
            </a:endParaRPr>
          </a:p>
        </p:txBody>
      </p:sp>
      <p:sp>
        <p:nvSpPr>
          <p:cNvPr id="3" name="عنصر نائب للمحتوى 2"/>
          <p:cNvSpPr>
            <a:spLocks noGrp="1"/>
          </p:cNvSpPr>
          <p:nvPr>
            <p:ph idx="1"/>
          </p:nvPr>
        </p:nvSpPr>
        <p:spPr>
          <a:xfrm>
            <a:off x="381000" y="1600200"/>
            <a:ext cx="8229600" cy="4267200"/>
          </a:xfrm>
        </p:spPr>
        <p:txBody>
          <a:bodyPr/>
          <a:lstStyle/>
          <a:p>
            <a:pPr algn="just">
              <a:lnSpc>
                <a:spcPct val="150000"/>
              </a:lnSpc>
            </a:pPr>
            <a:r>
              <a:rPr lang="en-US" sz="2400" dirty="0" smtClean="0">
                <a:solidFill>
                  <a:schemeClr val="tx2"/>
                </a:solidFill>
                <a:latin typeface="+mj-lt"/>
                <a:ea typeface="+mj-ea"/>
                <a:cs typeface="+mj-cs"/>
              </a:rPr>
              <a:t>Blue green algae, in general, inhabit aquatic environments so it is possible for organic substances to enter algal cells from the environment and so the possibility must be considered that the passage of similar substances can take place equally readily in the opposite direction with the result that appreciable proportions of the products of metabolism are liberated in extracellular form from healthy algal cells.</a:t>
            </a:r>
            <a:endParaRPr lang="ar-SA" sz="2400" dirty="0">
              <a:solidFill>
                <a:schemeClr val="tx2"/>
              </a:solidFill>
              <a:latin typeface="+mj-lt"/>
              <a:ea typeface="+mj-ea"/>
              <a:cs typeface="+mj-cs"/>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5</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295400"/>
            <a:ext cx="8382000" cy="4724400"/>
          </a:xfrm>
        </p:spPr>
        <p:txBody>
          <a:bodyPr/>
          <a:lstStyle/>
          <a:p>
            <a:pPr algn="just">
              <a:lnSpc>
                <a:spcPct val="150000"/>
              </a:lnSpc>
            </a:pPr>
            <a:r>
              <a:rPr lang="en-US" sz="2400" dirty="0" smtClean="0">
                <a:solidFill>
                  <a:schemeClr val="tx2"/>
                </a:solidFill>
                <a:latin typeface="+mj-lt"/>
                <a:ea typeface="+mj-ea"/>
                <a:cs typeface="+mj-cs"/>
              </a:rPr>
              <a:t>Cyanobacteria are well-known producers of secondary metabolites of different chemical structures and a wide range of biological functions.</a:t>
            </a:r>
          </a:p>
          <a:p>
            <a:pPr algn="just">
              <a:lnSpc>
                <a:spcPct val="150000"/>
              </a:lnSpc>
              <a:buNone/>
            </a:pPr>
            <a:endParaRPr lang="en-US" sz="2400" dirty="0" smtClean="0">
              <a:solidFill>
                <a:schemeClr val="tx2"/>
              </a:solidFill>
              <a:latin typeface="+mj-lt"/>
              <a:ea typeface="+mj-ea"/>
              <a:cs typeface="+mj-cs"/>
            </a:endParaRPr>
          </a:p>
          <a:p>
            <a:pPr algn="just">
              <a:lnSpc>
                <a:spcPct val="150000"/>
              </a:lnSpc>
            </a:pPr>
            <a:r>
              <a:rPr lang="en-US" sz="2400" dirty="0" err="1" smtClean="0">
                <a:solidFill>
                  <a:schemeClr val="tx2"/>
                </a:solidFill>
                <a:latin typeface="+mj-lt"/>
                <a:ea typeface="+mj-ea"/>
                <a:cs typeface="+mj-cs"/>
              </a:rPr>
              <a:t>Cyanobacteria</a:t>
            </a:r>
            <a:r>
              <a:rPr lang="en-US" sz="2400" dirty="0" smtClean="0">
                <a:solidFill>
                  <a:schemeClr val="tx2"/>
                </a:solidFill>
                <a:latin typeface="+mj-lt"/>
                <a:ea typeface="+mj-ea"/>
                <a:cs typeface="+mj-cs"/>
              </a:rPr>
              <a:t> such as </a:t>
            </a:r>
            <a:r>
              <a:rPr lang="en-US" sz="2400" i="1" dirty="0" err="1" smtClean="0">
                <a:solidFill>
                  <a:schemeClr val="tx2"/>
                </a:solidFill>
                <a:latin typeface="+mj-lt"/>
                <a:ea typeface="+mj-ea"/>
                <a:cs typeface="+mj-cs"/>
              </a:rPr>
              <a:t>Microcystis</a:t>
            </a:r>
            <a:r>
              <a:rPr lang="en-US" sz="2400" i="1" dirty="0" smtClean="0">
                <a:solidFill>
                  <a:schemeClr val="tx2"/>
                </a:solidFill>
                <a:latin typeface="+mj-lt"/>
                <a:ea typeface="+mj-ea"/>
                <a:cs typeface="+mj-cs"/>
              </a:rPr>
              <a:t>, Anabaena, </a:t>
            </a:r>
            <a:r>
              <a:rPr lang="en-US" sz="2400" i="1" dirty="0" err="1" smtClean="0">
                <a:solidFill>
                  <a:schemeClr val="tx2"/>
                </a:solidFill>
                <a:latin typeface="+mj-lt"/>
                <a:ea typeface="+mj-ea"/>
                <a:cs typeface="+mj-cs"/>
              </a:rPr>
              <a:t>Nostoc</a:t>
            </a:r>
            <a:r>
              <a:rPr lang="en-US" sz="2400" i="1" dirty="0" smtClean="0">
                <a:solidFill>
                  <a:schemeClr val="tx2"/>
                </a:solidFill>
                <a:latin typeface="+mj-lt"/>
                <a:ea typeface="+mj-ea"/>
                <a:cs typeface="+mj-cs"/>
              </a:rPr>
              <a:t> </a:t>
            </a:r>
            <a:r>
              <a:rPr lang="en-US" sz="2400" dirty="0" smtClean="0">
                <a:solidFill>
                  <a:schemeClr val="tx2"/>
                </a:solidFill>
                <a:latin typeface="+mj-lt"/>
                <a:ea typeface="+mj-ea"/>
                <a:cs typeface="+mj-cs"/>
              </a:rPr>
              <a:t>and </a:t>
            </a:r>
            <a:r>
              <a:rPr lang="en-US" sz="2400" i="1" dirty="0" err="1" smtClean="0">
                <a:solidFill>
                  <a:schemeClr val="tx2"/>
                </a:solidFill>
                <a:latin typeface="+mj-lt"/>
                <a:ea typeface="+mj-ea"/>
                <a:cs typeface="+mj-cs"/>
              </a:rPr>
              <a:t>Oscillatoria</a:t>
            </a:r>
            <a:r>
              <a:rPr lang="en-US" sz="2400" i="1" dirty="0" smtClean="0">
                <a:solidFill>
                  <a:schemeClr val="tx2"/>
                </a:solidFill>
                <a:latin typeface="+mj-lt"/>
                <a:ea typeface="+mj-ea"/>
                <a:cs typeface="+mj-cs"/>
              </a:rPr>
              <a:t> </a:t>
            </a:r>
            <a:r>
              <a:rPr lang="en-US" sz="2400" dirty="0" smtClean="0">
                <a:solidFill>
                  <a:schemeClr val="tx2"/>
                </a:solidFill>
                <a:latin typeface="+mj-lt"/>
                <a:ea typeface="+mj-ea"/>
                <a:cs typeface="+mj-cs"/>
              </a:rPr>
              <a:t>produce a great variety of secondary metabolites.</a:t>
            </a:r>
          </a:p>
          <a:p>
            <a:pPr algn="just">
              <a:lnSpc>
                <a:spcPct val="150000"/>
              </a:lnSpc>
              <a:buNone/>
            </a:pPr>
            <a:endParaRPr lang="en-US" sz="2400" dirty="0" smtClean="0">
              <a:solidFill>
                <a:schemeClr val="tx2"/>
              </a:solidFill>
              <a:latin typeface="+mj-lt"/>
              <a:ea typeface="+mj-ea"/>
              <a:cs typeface="+mj-cs"/>
            </a:endParaRPr>
          </a:p>
          <a:p>
            <a:pPr algn="just">
              <a:lnSpc>
                <a:spcPct val="150000"/>
              </a:lnSpc>
              <a:buNone/>
            </a:pPr>
            <a:endParaRPr lang="en-US" sz="2400" dirty="0" smtClean="0">
              <a:solidFill>
                <a:schemeClr val="tx2"/>
              </a:solidFill>
              <a:latin typeface="+mj-lt"/>
              <a:ea typeface="+mj-ea"/>
              <a:cs typeface="+mj-cs"/>
            </a:endParaRPr>
          </a:p>
        </p:txBody>
      </p:sp>
      <p:sp>
        <p:nvSpPr>
          <p:cNvPr id="4" name="عنصر نائب لرقم الشريحة 3"/>
          <p:cNvSpPr>
            <a:spLocks noGrp="1"/>
          </p:cNvSpPr>
          <p:nvPr>
            <p:ph type="sldNum" sz="quarter" idx="12"/>
          </p:nvPr>
        </p:nvSpPr>
        <p:spPr/>
        <p:txBody>
          <a:bodyPr/>
          <a:lstStyle/>
          <a:p>
            <a:pPr>
              <a:lnSpc>
                <a:spcPct val="150000"/>
              </a:lnSpc>
              <a:defRPr/>
            </a:pPr>
            <a:fld id="{81A08113-A124-49AE-9CC1-ACA7304D8482}" type="slidenum">
              <a:rPr lang="en-US" smtClean="0"/>
              <a:pPr>
                <a:lnSpc>
                  <a:spcPct val="150000"/>
                </a:lnSpc>
                <a:defRPr/>
              </a:pPr>
              <a:t>6</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914400"/>
            <a:ext cx="8610600" cy="5257800"/>
          </a:xfrm>
        </p:spPr>
        <p:txBody>
          <a:bodyPr/>
          <a:lstStyle/>
          <a:p>
            <a:pPr algn="just">
              <a:lnSpc>
                <a:spcPct val="150000"/>
              </a:lnSpc>
            </a:pPr>
            <a:r>
              <a:rPr lang="en-US" sz="2400" dirty="0" smtClean="0">
                <a:solidFill>
                  <a:schemeClr val="tx2"/>
                </a:solidFill>
                <a:latin typeface="+mj-lt"/>
                <a:ea typeface="+mj-ea"/>
                <a:cs typeface="+mj-cs"/>
              </a:rPr>
              <a:t>The nature of the extracellular compounds of </a:t>
            </a:r>
            <a:r>
              <a:rPr lang="en-US" sz="2400" i="1" dirty="0" smtClean="0">
                <a:solidFill>
                  <a:schemeClr val="tx2"/>
                </a:solidFill>
                <a:latin typeface="+mj-lt"/>
                <a:ea typeface="+mj-ea"/>
                <a:cs typeface="+mj-cs"/>
              </a:rPr>
              <a:t>Anabaena </a:t>
            </a:r>
            <a:r>
              <a:rPr lang="en-US" sz="2400" i="1" dirty="0" err="1" smtClean="0">
                <a:solidFill>
                  <a:schemeClr val="tx2"/>
                </a:solidFill>
                <a:latin typeface="+mj-lt"/>
                <a:ea typeface="+mj-ea"/>
                <a:cs typeface="+mj-cs"/>
              </a:rPr>
              <a:t>cylindrica</a:t>
            </a:r>
            <a:r>
              <a:rPr lang="en-US" sz="2400" dirty="0" smtClean="0">
                <a:solidFill>
                  <a:schemeClr val="tx2"/>
                </a:solidFill>
                <a:latin typeface="+mj-lt"/>
                <a:ea typeface="+mj-ea"/>
                <a:cs typeface="+mj-cs"/>
              </a:rPr>
              <a:t> has been found to liberate extracellular pentose in amounts of up to 1-4% of its dry weight as well as nitrogenous substances which may represent a considerably greater proportion of the total carbon fixed by the alga.</a:t>
            </a:r>
            <a:endParaRPr lang="ar-SA" sz="2400" dirty="0" smtClean="0">
              <a:solidFill>
                <a:schemeClr val="tx2"/>
              </a:solidFill>
              <a:latin typeface="+mj-lt"/>
              <a:ea typeface="+mj-ea"/>
              <a:cs typeface="+mj-cs"/>
            </a:endParaRPr>
          </a:p>
          <a:p>
            <a:pPr algn="just">
              <a:lnSpc>
                <a:spcPct val="150000"/>
              </a:lnSpc>
            </a:pPr>
            <a:endParaRPr lang="en-US" sz="2400" dirty="0" smtClean="0">
              <a:solidFill>
                <a:schemeClr val="tx2"/>
              </a:solidFill>
              <a:latin typeface="+mj-lt"/>
              <a:ea typeface="+mj-ea"/>
              <a:cs typeface="+mj-cs"/>
            </a:endParaRPr>
          </a:p>
          <a:p>
            <a:pPr algn="just">
              <a:lnSpc>
                <a:spcPct val="150000"/>
              </a:lnSpc>
            </a:pPr>
            <a:r>
              <a:rPr lang="en-US" sz="2400" dirty="0" smtClean="0">
                <a:solidFill>
                  <a:schemeClr val="tx2"/>
                </a:solidFill>
                <a:latin typeface="+mj-lt"/>
                <a:ea typeface="+mj-ea"/>
                <a:cs typeface="+mj-cs"/>
              </a:rPr>
              <a:t>It is to be noted that the dissolved organic matter to be found both in freshwater and seawater consists principally of substances of a nitrogenous nature and of </a:t>
            </a:r>
            <a:r>
              <a:rPr lang="en-US" sz="2400" dirty="0" err="1" smtClean="0">
                <a:solidFill>
                  <a:schemeClr val="tx2"/>
                </a:solidFill>
                <a:latin typeface="+mj-lt"/>
                <a:ea typeface="+mj-ea"/>
                <a:cs typeface="+mj-cs"/>
              </a:rPr>
              <a:t>pentosans</a:t>
            </a:r>
            <a:r>
              <a:rPr lang="en-US" sz="2400" dirty="0" smtClean="0">
                <a:solidFill>
                  <a:schemeClr val="tx2"/>
                </a:solidFill>
                <a:latin typeface="+mj-lt"/>
                <a:ea typeface="+mj-ea"/>
                <a:cs typeface="+mj-cs"/>
              </a:rPr>
              <a:t>. </a:t>
            </a:r>
          </a:p>
          <a:p>
            <a:pPr algn="just">
              <a:lnSpc>
                <a:spcPct val="150000"/>
              </a:lnSpc>
              <a:buNone/>
            </a:pPr>
            <a:endParaRPr lang="en-US" sz="2400" dirty="0" smtClean="0">
              <a:solidFill>
                <a:schemeClr val="tx2"/>
              </a:solidFill>
              <a:latin typeface="+mj-lt"/>
              <a:ea typeface="+mj-ea"/>
              <a:cs typeface="+mj-cs"/>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7</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95400"/>
            <a:ext cx="8229600" cy="4648200"/>
          </a:xfrm>
        </p:spPr>
        <p:txBody>
          <a:bodyPr/>
          <a:lstStyle/>
          <a:p>
            <a:pPr algn="just">
              <a:lnSpc>
                <a:spcPct val="150000"/>
              </a:lnSpc>
            </a:pPr>
            <a:r>
              <a:rPr lang="en-US" sz="2400" dirty="0" smtClean="0">
                <a:solidFill>
                  <a:schemeClr val="tx2"/>
                </a:solidFill>
                <a:latin typeface="+mj-lt"/>
                <a:ea typeface="+mj-ea"/>
                <a:cs typeface="+mj-cs"/>
              </a:rPr>
              <a:t> Organic acids, alcohols and other extracellular products commonly found in cultures of bacteria and fungi have never been found in appreciable quantities in filtrates from blue green algal cultures.</a:t>
            </a:r>
            <a:endParaRPr lang="ar-SA" sz="2400" dirty="0" smtClean="0">
              <a:solidFill>
                <a:schemeClr val="tx2"/>
              </a:solidFill>
              <a:latin typeface="+mj-lt"/>
              <a:ea typeface="+mj-ea"/>
              <a:cs typeface="+mj-cs"/>
            </a:endParaRPr>
          </a:p>
          <a:p>
            <a:pPr algn="just">
              <a:lnSpc>
                <a:spcPct val="150000"/>
              </a:lnSpc>
              <a:buNone/>
            </a:pPr>
            <a:endParaRPr lang="en-US" sz="2400" dirty="0" smtClean="0">
              <a:solidFill>
                <a:schemeClr val="tx2"/>
              </a:solidFill>
              <a:latin typeface="+mj-lt"/>
              <a:ea typeface="+mj-ea"/>
              <a:cs typeface="+mj-cs"/>
            </a:endParaRPr>
          </a:p>
          <a:p>
            <a:pPr algn="just">
              <a:lnSpc>
                <a:spcPct val="150000"/>
              </a:lnSpc>
            </a:pPr>
            <a:r>
              <a:rPr lang="en-US" sz="2400" dirty="0" smtClean="0">
                <a:solidFill>
                  <a:schemeClr val="tx2"/>
                </a:solidFill>
                <a:latin typeface="+mj-lt"/>
                <a:ea typeface="+mj-ea"/>
                <a:cs typeface="+mj-cs"/>
              </a:rPr>
              <a:t>Extracellular nitrogenous products in cultures of nitrogen fixing algae have been noted.</a:t>
            </a:r>
            <a:endParaRPr lang="ar-SA" sz="2400" dirty="0">
              <a:solidFill>
                <a:schemeClr val="tx2"/>
              </a:solidFill>
              <a:latin typeface="+mj-lt"/>
              <a:ea typeface="+mj-ea"/>
              <a:cs typeface="+mj-cs"/>
            </a:endParaRPr>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8</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609600"/>
            <a:ext cx="8229600" cy="5837237"/>
          </a:xfrm>
        </p:spPr>
        <p:txBody>
          <a:bodyPr/>
          <a:lstStyle/>
          <a:p>
            <a:pPr algn="just">
              <a:buSzPct val="155000"/>
              <a:buFont typeface="Arial" pitchFamily="34" charset="0"/>
              <a:buChar char="•"/>
            </a:pPr>
            <a:r>
              <a:rPr lang="en-US" sz="2200" dirty="0" smtClean="0">
                <a:solidFill>
                  <a:schemeClr val="tx2"/>
                </a:solidFill>
                <a:latin typeface="+mj-lt"/>
              </a:rPr>
              <a:t>Cyanobacteria produce a wide variety of toxins and other bioactive compounds, which include:</a:t>
            </a:r>
          </a:p>
          <a:p>
            <a:pPr lvl="1" algn="just">
              <a:buFont typeface="Wingdings" pitchFamily="2" charset="2"/>
              <a:buChar char="§"/>
            </a:pPr>
            <a:r>
              <a:rPr lang="en-US" sz="2200" dirty="0" smtClean="0">
                <a:solidFill>
                  <a:schemeClr val="tx2"/>
                </a:solidFill>
                <a:latin typeface="+mj-lt"/>
              </a:rPr>
              <a:t> 40% </a:t>
            </a:r>
            <a:r>
              <a:rPr lang="en-US" sz="2200" dirty="0" err="1" smtClean="0">
                <a:solidFill>
                  <a:schemeClr val="tx2"/>
                </a:solidFill>
                <a:latin typeface="+mj-lt"/>
              </a:rPr>
              <a:t>lipopeptides</a:t>
            </a:r>
            <a:endParaRPr lang="en-US" sz="2200" dirty="0" smtClean="0">
              <a:solidFill>
                <a:schemeClr val="tx2"/>
              </a:solidFill>
              <a:latin typeface="+mj-lt"/>
            </a:endParaRPr>
          </a:p>
          <a:p>
            <a:pPr lvl="1" algn="just">
              <a:buFont typeface="Wingdings" pitchFamily="2" charset="2"/>
              <a:buChar char="§"/>
            </a:pPr>
            <a:r>
              <a:rPr lang="en-US" sz="2200" dirty="0" smtClean="0">
                <a:solidFill>
                  <a:schemeClr val="tx2"/>
                </a:solidFill>
                <a:latin typeface="+mj-lt"/>
              </a:rPr>
              <a:t> 5.6% amino acids</a:t>
            </a:r>
          </a:p>
          <a:p>
            <a:pPr lvl="1" algn="just">
              <a:buFont typeface="Wingdings" pitchFamily="2" charset="2"/>
              <a:buChar char="§"/>
            </a:pPr>
            <a:r>
              <a:rPr lang="en-US" sz="2200" dirty="0" smtClean="0">
                <a:solidFill>
                  <a:schemeClr val="tx2"/>
                </a:solidFill>
                <a:latin typeface="+mj-lt"/>
              </a:rPr>
              <a:t>4.2% fatty acids</a:t>
            </a:r>
          </a:p>
          <a:p>
            <a:pPr lvl="1" algn="just">
              <a:buFont typeface="Wingdings" pitchFamily="2" charset="2"/>
              <a:buChar char="§"/>
            </a:pPr>
            <a:r>
              <a:rPr lang="en-US" sz="2200" dirty="0" smtClean="0">
                <a:solidFill>
                  <a:schemeClr val="tx2"/>
                </a:solidFill>
                <a:latin typeface="+mj-lt"/>
              </a:rPr>
              <a:t>4.2% </a:t>
            </a:r>
            <a:r>
              <a:rPr lang="en-US" sz="2200" dirty="0" err="1" smtClean="0">
                <a:solidFill>
                  <a:schemeClr val="tx2"/>
                </a:solidFill>
                <a:latin typeface="+mj-lt"/>
              </a:rPr>
              <a:t>macrolides</a:t>
            </a:r>
            <a:endParaRPr lang="en-US" sz="2200" dirty="0" smtClean="0">
              <a:solidFill>
                <a:schemeClr val="tx2"/>
              </a:solidFill>
              <a:latin typeface="+mj-lt"/>
            </a:endParaRPr>
          </a:p>
          <a:p>
            <a:pPr lvl="1" algn="just">
              <a:buFont typeface="Wingdings" pitchFamily="2" charset="2"/>
              <a:buChar char="§"/>
            </a:pPr>
            <a:r>
              <a:rPr lang="en-US" sz="2200" dirty="0" smtClean="0">
                <a:solidFill>
                  <a:schemeClr val="tx2"/>
                </a:solidFill>
                <a:latin typeface="+mj-lt"/>
              </a:rPr>
              <a:t>9% amides.</a:t>
            </a:r>
          </a:p>
          <a:p>
            <a:pPr algn="just">
              <a:buSzPct val="155000"/>
              <a:buFont typeface="Arial" pitchFamily="34" charset="0"/>
              <a:buChar char="•"/>
            </a:pPr>
            <a:r>
              <a:rPr lang="en-US" sz="2200" dirty="0" smtClean="0">
                <a:solidFill>
                  <a:schemeClr val="tx2"/>
                </a:solidFill>
                <a:latin typeface="+mj-lt"/>
              </a:rPr>
              <a:t> </a:t>
            </a:r>
            <a:r>
              <a:rPr lang="en-US" sz="2200" dirty="0" err="1" smtClean="0">
                <a:solidFill>
                  <a:schemeClr val="tx2"/>
                </a:solidFill>
                <a:latin typeface="+mj-lt"/>
              </a:rPr>
              <a:t>Cyanobacterial</a:t>
            </a:r>
            <a:r>
              <a:rPr lang="en-US" sz="2200" dirty="0" smtClean="0">
                <a:solidFill>
                  <a:schemeClr val="tx2"/>
                </a:solidFill>
                <a:latin typeface="+mj-lt"/>
              </a:rPr>
              <a:t> </a:t>
            </a:r>
            <a:r>
              <a:rPr lang="en-US" sz="2200" dirty="0" err="1" smtClean="0">
                <a:solidFill>
                  <a:schemeClr val="tx2"/>
                </a:solidFill>
                <a:latin typeface="+mj-lt"/>
              </a:rPr>
              <a:t>lipopeptides</a:t>
            </a:r>
            <a:r>
              <a:rPr lang="en-US" sz="2200" dirty="0" smtClean="0">
                <a:solidFill>
                  <a:schemeClr val="tx2"/>
                </a:solidFill>
                <a:latin typeface="+mj-lt"/>
              </a:rPr>
              <a:t> include different compounds like:</a:t>
            </a:r>
          </a:p>
          <a:p>
            <a:pPr lvl="1" algn="just">
              <a:buFont typeface="Wingdings" pitchFamily="2" charset="2"/>
              <a:buChar char="§"/>
            </a:pPr>
            <a:r>
              <a:rPr lang="en-US" sz="2200" dirty="0" smtClean="0">
                <a:solidFill>
                  <a:schemeClr val="tx2"/>
                </a:solidFill>
                <a:latin typeface="+mj-lt"/>
              </a:rPr>
              <a:t> </a:t>
            </a:r>
            <a:r>
              <a:rPr lang="en-US" sz="2200" dirty="0" err="1" smtClean="0">
                <a:solidFill>
                  <a:schemeClr val="tx2"/>
                </a:solidFill>
                <a:latin typeface="+mj-lt"/>
              </a:rPr>
              <a:t>Cytotoxic</a:t>
            </a:r>
            <a:r>
              <a:rPr lang="en-US" sz="2200" dirty="0" smtClean="0">
                <a:solidFill>
                  <a:schemeClr val="tx2"/>
                </a:solidFill>
                <a:latin typeface="+mj-lt"/>
              </a:rPr>
              <a:t> (41%)</a:t>
            </a:r>
          </a:p>
          <a:p>
            <a:pPr lvl="1" algn="just">
              <a:buFont typeface="Wingdings" pitchFamily="2" charset="2"/>
              <a:buChar char="§"/>
            </a:pPr>
            <a:r>
              <a:rPr lang="en-US" sz="2200" dirty="0" smtClean="0">
                <a:solidFill>
                  <a:schemeClr val="tx2"/>
                </a:solidFill>
                <a:latin typeface="+mj-lt"/>
              </a:rPr>
              <a:t> Antitumor(13%)</a:t>
            </a:r>
          </a:p>
          <a:p>
            <a:pPr lvl="1" algn="just">
              <a:buFont typeface="Wingdings" pitchFamily="2" charset="2"/>
              <a:buChar char="§"/>
            </a:pPr>
            <a:r>
              <a:rPr lang="en-US" sz="2200" dirty="0" smtClean="0">
                <a:solidFill>
                  <a:schemeClr val="tx2"/>
                </a:solidFill>
                <a:latin typeface="+mj-lt"/>
              </a:rPr>
              <a:t>Antiviral (4%)</a:t>
            </a:r>
          </a:p>
          <a:p>
            <a:pPr lvl="1" algn="just">
              <a:buFont typeface="Wingdings" pitchFamily="2" charset="2"/>
              <a:buChar char="§"/>
            </a:pPr>
            <a:r>
              <a:rPr lang="en-US" sz="2200" dirty="0" smtClean="0">
                <a:solidFill>
                  <a:schemeClr val="tx2"/>
                </a:solidFill>
                <a:latin typeface="+mj-lt"/>
              </a:rPr>
              <a:t>Antibiotics(12%) </a:t>
            </a:r>
          </a:p>
          <a:p>
            <a:pPr lvl="1" algn="just">
              <a:buFont typeface="Wingdings" pitchFamily="2" charset="2"/>
              <a:buChar char="§"/>
            </a:pPr>
            <a:r>
              <a:rPr lang="en-US" sz="2200" dirty="0" smtClean="0">
                <a:solidFill>
                  <a:schemeClr val="tx2"/>
                </a:solidFill>
                <a:latin typeface="+mj-lt"/>
              </a:rPr>
              <a:t>The remaining 18% activities include </a:t>
            </a:r>
            <a:r>
              <a:rPr lang="en-US" sz="2200" dirty="0" err="1" smtClean="0">
                <a:solidFill>
                  <a:schemeClr val="tx2"/>
                </a:solidFill>
                <a:latin typeface="+mj-lt"/>
              </a:rPr>
              <a:t>antimalarial</a:t>
            </a:r>
            <a:r>
              <a:rPr lang="en-US" sz="2200" dirty="0" smtClean="0">
                <a:solidFill>
                  <a:schemeClr val="tx2"/>
                </a:solidFill>
                <a:latin typeface="+mj-lt"/>
              </a:rPr>
              <a:t>, </a:t>
            </a:r>
            <a:r>
              <a:rPr lang="en-US" sz="2200" dirty="0" err="1" smtClean="0">
                <a:solidFill>
                  <a:schemeClr val="tx2"/>
                </a:solidFill>
                <a:latin typeface="+mj-lt"/>
              </a:rPr>
              <a:t>antimycotics</a:t>
            </a:r>
            <a:r>
              <a:rPr lang="en-US" sz="2200" dirty="0" smtClean="0">
                <a:solidFill>
                  <a:schemeClr val="tx2"/>
                </a:solidFill>
                <a:latin typeface="+mj-lt"/>
              </a:rPr>
              <a:t>, multi-drug resistance reversers, </a:t>
            </a:r>
            <a:r>
              <a:rPr lang="en-US" sz="2200" dirty="0" err="1" smtClean="0">
                <a:solidFill>
                  <a:schemeClr val="tx2"/>
                </a:solidFill>
                <a:latin typeface="+mj-lt"/>
              </a:rPr>
              <a:t>antifeedant</a:t>
            </a:r>
            <a:r>
              <a:rPr lang="en-US" sz="2200" dirty="0" smtClean="0">
                <a:solidFill>
                  <a:schemeClr val="tx2"/>
                </a:solidFill>
                <a:latin typeface="+mj-lt"/>
              </a:rPr>
              <a:t>, herbicides and immunosuppressive agents ( see the following  tables).</a:t>
            </a:r>
          </a:p>
          <a:p>
            <a:pPr>
              <a:buNone/>
            </a:pPr>
            <a:endParaRPr lang="ar-SA" sz="2200" dirty="0" smtClean="0"/>
          </a:p>
          <a:p>
            <a:endParaRPr lang="ar-SA" sz="2200" dirty="0"/>
          </a:p>
        </p:txBody>
      </p:sp>
      <p:sp>
        <p:nvSpPr>
          <p:cNvPr id="4" name="عنصر نائب لرقم الشريحة 3"/>
          <p:cNvSpPr>
            <a:spLocks noGrp="1"/>
          </p:cNvSpPr>
          <p:nvPr>
            <p:ph type="sldNum" sz="quarter" idx="12"/>
          </p:nvPr>
        </p:nvSpPr>
        <p:spPr/>
        <p:txBody>
          <a:bodyPr/>
          <a:lstStyle/>
          <a:p>
            <a:pPr>
              <a:defRPr/>
            </a:pPr>
            <a:fld id="{81A08113-A124-49AE-9CC1-ACA7304D8482}" type="slidenum">
              <a:rPr lang="en-US" smtClean="0"/>
              <a:pPr>
                <a:defRPr/>
              </a:pPr>
              <a:t>9</a:t>
            </a:fld>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20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2000"/>
                                        <p:tgtEl>
                                          <p:spTgt spid="3">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2000"/>
                                        <p:tgtEl>
                                          <p:spTgt spid="3">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2000"/>
                                        <p:tgtEl>
                                          <p:spTgt spid="3">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2000"/>
                                        <p:tgtEl>
                                          <p:spTgt spid="3">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fade">
                                      <p:cBhvr>
                                        <p:cTn id="40"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2888</TotalTime>
  <Words>1544</Words>
  <Application>Microsoft Office PowerPoint</Application>
  <PresentationFormat>On-screen Show (4:3)</PresentationFormat>
  <Paragraphs>199</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Slide 1</vt:lpstr>
      <vt:lpstr>Cyanobacterial  Extra-Metabolites  </vt:lpstr>
      <vt:lpstr>Introduction</vt:lpstr>
      <vt:lpstr>Fig. 1. Main pathways of some secondary and primary metabolites biosynthesis</vt:lpstr>
      <vt:lpstr>Soluble extracellular products</vt:lpstr>
      <vt:lpstr>Slide 6</vt:lpstr>
      <vt:lpstr>Slide 7</vt:lpstr>
      <vt:lpstr>Slide 8</vt:lpstr>
      <vt:lpstr>Slide 9</vt:lpstr>
      <vt:lpstr>Slide 10</vt:lpstr>
      <vt:lpstr> Tables summarizing Compounds isolated from cyanobacteria</vt:lpstr>
      <vt:lpstr>Slide 12</vt:lpstr>
      <vt:lpstr>Slide 13</vt:lpstr>
      <vt:lpstr>Slide 14</vt:lpstr>
      <vt:lpstr>Slide 15</vt:lpstr>
      <vt:lpstr>Slide 16</vt:lpstr>
      <vt:lpstr>Slide 17</vt:lpstr>
      <vt:lpstr>Carbohydrates and related substances</vt:lpstr>
      <vt:lpstr>Slide 19</vt:lpstr>
      <vt:lpstr>Nitrogenous substances</vt:lpstr>
      <vt:lpstr>TABLE .1.The amino acids  of some cyanobacteria compared with  some eukaryotic algae and higher plant  Amounts are given as g. amino-acid N/100 g. protein N</vt:lpstr>
      <vt:lpstr>Slide 22</vt:lpstr>
      <vt:lpstr>Fatty acids</vt:lpstr>
      <vt:lpstr>Major fatty acids isolated from  coccoid unicellular blue-green algae: genera Aphanocapsa, Gloeocapsa, Microcystis, Chlorogloea</vt:lpstr>
      <vt:lpstr>Vitamins and growth substances</vt:lpstr>
      <vt:lpstr>Enzymes</vt:lpstr>
      <vt:lpstr>     Organic acids </vt:lpstr>
      <vt:lpstr>Auto-inhibitors &amp; antibiotics</vt:lpstr>
      <vt:lpstr>Toxins</vt:lpstr>
      <vt:lpstr>Fig. 2. Possible implications of cyanobacterial secondary metabolites for aquaculture species</vt:lpstr>
      <vt:lpstr>High value metabolites from Cyanobacteria</vt:lpstr>
      <vt:lpstr>Compounds That Only Occur in Algae and Their Metabolism</vt:lpstr>
      <vt:lpstr>Metabolites from Blue- Green algae with economical impact</vt:lpstr>
      <vt:lpstr>Slide 34</vt:lpstr>
      <vt:lpstr>Factors affecting on execration rate of extrametbolites</vt:lpstr>
      <vt:lpstr> Thank you</vt:lpstr>
    </vt:vector>
  </TitlesOfParts>
  <Company>ecpl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Absorption</dc:title>
  <dc:creator>Anam Saeed</dc:creator>
  <cp:lastModifiedBy>Hoba</cp:lastModifiedBy>
  <cp:revision>431</cp:revision>
  <dcterms:created xsi:type="dcterms:W3CDTF">2009-02-06T13:34:31Z</dcterms:created>
  <dcterms:modified xsi:type="dcterms:W3CDTF">2011-05-15T09:46:45Z</dcterms:modified>
</cp:coreProperties>
</file>