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4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73" r:id="rId15"/>
    <p:sldId id="268" r:id="rId16"/>
    <p:sldId id="269" r:id="rId17"/>
    <p:sldId id="267" r:id="rId18"/>
    <p:sldId id="270" r:id="rId19"/>
    <p:sldId id="271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0" d="100"/>
          <a:sy n="8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5E5EE1A-0763-44A2-8E35-12555075D44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19515EB-EF0D-4877-82DD-D1E7C963CB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 Not all species within a genus produce the same toxins. 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addition to these toxins, many other bioactive compounds have been isolated from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cyanobacteria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Some have been determined to be toxic to specific organisms and are potentially toxic to humans.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6226C-8006-474A-B57D-B5F8101CA37C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515EB-EF0D-4877-82DD-D1E7C963CBF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686AFC-224C-49A6-AA2E-089B91EC661E}" type="datetimeFigureOut">
              <a:rPr lang="ar-SA" smtClean="0"/>
              <a:pPr/>
              <a:t>12/06/1432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70D89F-1F46-490A-999F-0675E55AA82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-cyanosite.bio.purdue.edu/cyanotox/toxins/aplysia.html" TargetMode="External"/><Relationship Id="rId3" Type="http://schemas.openxmlformats.org/officeDocument/2006/relationships/hyperlink" Target="http://www-cyanosite.bio.purdue.edu/cyanotox/toxiccyanos/anabaena.html" TargetMode="External"/><Relationship Id="rId7" Type="http://schemas.openxmlformats.org/officeDocument/2006/relationships/hyperlink" Target="http://www-cyanosite.bio.purdue.edu/cyanotox/toxins/cylindro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-cyanosite.bio.purdue.edu/cyanotox/toxins/saxitoxins.html" TargetMode="External"/><Relationship Id="rId11" Type="http://schemas.openxmlformats.org/officeDocument/2006/relationships/hyperlink" Target="http://www-cyanosite.bio.purdue.edu/cyanotox/toxins/nodularin.html" TargetMode="External"/><Relationship Id="rId5" Type="http://schemas.openxmlformats.org/officeDocument/2006/relationships/hyperlink" Target="http://www-cyanosite.bio.purdue.edu/cyanotox/toxins/microcystins.html" TargetMode="External"/><Relationship Id="rId10" Type="http://schemas.openxmlformats.org/officeDocument/2006/relationships/hyperlink" Target="http://www-cyanosite.bio.purdue.edu/cyanotox/toxiccyanos/microcystis.html" TargetMode="External"/><Relationship Id="rId4" Type="http://schemas.openxmlformats.org/officeDocument/2006/relationships/hyperlink" Target="http://www-cyanosite.bio.purdue.edu/cyanotox/toxins/anatoxin.html" TargetMode="External"/><Relationship Id="rId9" Type="http://schemas.openxmlformats.org/officeDocument/2006/relationships/hyperlink" Target="http://www-cyanosite.bio.purdue.edu/cyanotox/toxins/lyngbyatoxin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2" descr="C:\Users\aalqait\Desktop\فهرس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147637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11560" y="4149080"/>
            <a:ext cx="8305800" cy="1981200"/>
          </a:xfrm>
        </p:spPr>
        <p:txBody>
          <a:bodyPr/>
          <a:lstStyle/>
          <a:p>
            <a:r>
              <a:rPr lang="en-US" sz="3600" dirty="0" smtClean="0"/>
              <a:t>King Saud University </a:t>
            </a:r>
            <a:br>
              <a:rPr lang="en-US" sz="3600" dirty="0" smtClean="0"/>
            </a:br>
            <a:r>
              <a:rPr lang="en-US" sz="3600" dirty="0" smtClean="0"/>
              <a:t>College of Science </a:t>
            </a:r>
            <a:br>
              <a:rPr lang="en-US" sz="3600" dirty="0" smtClean="0"/>
            </a:br>
            <a:r>
              <a:rPr lang="en-US" sz="3600" dirty="0" smtClean="0"/>
              <a:t>Microbiology Department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By: </a:t>
            </a:r>
            <a:r>
              <a:rPr lang="en-US" sz="3600" dirty="0" err="1" smtClean="0"/>
              <a:t>Abdelrahman</a:t>
            </a:r>
            <a:r>
              <a:rPr lang="en-US" sz="3600" dirty="0" smtClean="0"/>
              <a:t> A. </a:t>
            </a:r>
            <a:r>
              <a:rPr lang="en-US" sz="3600" dirty="0" err="1" smtClean="0"/>
              <a:t>Dawoud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/>
              <a:t>Yasser </a:t>
            </a:r>
            <a:r>
              <a:rPr lang="en-US" sz="3600" dirty="0" smtClean="0"/>
              <a:t> Al </a:t>
            </a:r>
            <a:r>
              <a:rPr lang="en-US" sz="3600" dirty="0" err="1" smtClean="0"/>
              <a:t>Hajaj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Faisal </a:t>
            </a:r>
            <a:r>
              <a:rPr lang="en-US" sz="3600" dirty="0" smtClean="0"/>
              <a:t>  l </a:t>
            </a:r>
            <a:r>
              <a:rPr lang="en-US" sz="3600" dirty="0" err="1" smtClean="0"/>
              <a:t>Mutairy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Mohammed </a:t>
            </a:r>
            <a:r>
              <a:rPr lang="en-US" sz="3600" dirty="0" smtClean="0"/>
              <a:t>  </a:t>
            </a:r>
            <a:r>
              <a:rPr lang="en-US" sz="3600" dirty="0" err="1" smtClean="0"/>
              <a:t>Ansari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400" b="1" dirty="0" smtClean="0">
                <a:latin typeface="Algerian" pitchFamily="82" charset="0"/>
              </a:rPr>
              <a:t>Prof. </a:t>
            </a:r>
            <a:r>
              <a:rPr lang="en-US" b="1" dirty="0" err="1" smtClean="0">
                <a:latin typeface="Algerian" pitchFamily="82" charset="0"/>
              </a:rPr>
              <a:t>Ibraheem</a:t>
            </a:r>
            <a:r>
              <a:rPr lang="en-US" sz="4400" b="1" dirty="0" smtClean="0">
                <a:latin typeface="Algerian" pitchFamily="82" charset="0"/>
              </a:rPr>
              <a:t> </a:t>
            </a:r>
            <a:r>
              <a:rPr lang="en-US" sz="4400" b="1" dirty="0" smtClean="0">
                <a:latin typeface="Algerian" pitchFamily="82" charset="0"/>
              </a:rPr>
              <a:t>  </a:t>
            </a:r>
            <a:r>
              <a:rPr lang="en-US" b="1" dirty="0" smtClean="0">
                <a:latin typeface="Algerian" pitchFamily="82" charset="0"/>
              </a:rPr>
              <a:t>IBM </a:t>
            </a:r>
            <a:endParaRPr lang="ar-SA" b="1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0688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/>
              <a:t>Anatoxin</a:t>
            </a:r>
            <a:r>
              <a:rPr lang="en-US" sz="3600" b="1" dirty="0"/>
              <a:t>-a</a:t>
            </a:r>
          </a:p>
          <a:p>
            <a:pPr algn="l"/>
            <a:r>
              <a:rPr lang="en-US" sz="3600" dirty="0"/>
              <a:t>• Small molecular</a:t>
            </a:r>
          </a:p>
          <a:p>
            <a:pPr algn="l"/>
            <a:r>
              <a:rPr lang="en-US" sz="3600" dirty="0"/>
              <a:t>weight alkaloid that</a:t>
            </a:r>
          </a:p>
          <a:p>
            <a:pPr algn="l"/>
            <a:r>
              <a:rPr lang="en-US" sz="3600" dirty="0"/>
              <a:t>mimics acetylcholine</a:t>
            </a:r>
          </a:p>
          <a:p>
            <a:pPr algn="l"/>
            <a:r>
              <a:rPr lang="en-US" sz="3600" dirty="0"/>
              <a:t>• 7 structural variants</a:t>
            </a:r>
          </a:p>
          <a:p>
            <a:pPr algn="l"/>
            <a:r>
              <a:rPr lang="en-US" sz="3600" dirty="0"/>
              <a:t>known to exist</a:t>
            </a:r>
          </a:p>
          <a:p>
            <a:pPr algn="l"/>
            <a:r>
              <a:rPr lang="en-US" sz="3600" dirty="0"/>
              <a:t>• Structural analogue of</a:t>
            </a:r>
          </a:p>
          <a:p>
            <a:pPr algn="l"/>
            <a:r>
              <a:rPr lang="en-US" sz="3600" dirty="0"/>
              <a:t>cocaine</a:t>
            </a:r>
          </a:p>
          <a:p>
            <a:pPr algn="l"/>
            <a:r>
              <a:rPr lang="en-US" sz="3600" dirty="0"/>
              <a:t>• Death by paralysis</a:t>
            </a:r>
          </a:p>
          <a:p>
            <a:pPr algn="l"/>
            <a:r>
              <a:rPr lang="en-US" sz="3600" dirty="0"/>
              <a:t>and asphyxiation</a:t>
            </a:r>
            <a:endParaRPr lang="ar-SA" sz="3600" dirty="0"/>
          </a:p>
        </p:txBody>
      </p:sp>
      <p:pic>
        <p:nvPicPr>
          <p:cNvPr id="34818" name="Picture 2" descr="A diagram of anatoxin-a(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996952"/>
            <a:ext cx="2304256" cy="1512168"/>
          </a:xfrm>
          <a:prstGeom prst="rect">
            <a:avLst/>
          </a:prstGeom>
          <a:noFill/>
        </p:spPr>
      </p:pic>
      <p:pic>
        <p:nvPicPr>
          <p:cNvPr id="34820" name="Picture 4" descr="A diagram of anatoxin-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484784"/>
            <a:ext cx="2376264" cy="1238250"/>
          </a:xfrm>
          <a:prstGeom prst="rect">
            <a:avLst/>
          </a:prstGeom>
          <a:noFill/>
        </p:spPr>
      </p:pic>
      <p:pic>
        <p:nvPicPr>
          <p:cNvPr id="34822" name="Picture 6" descr="http://www-cyanosite.bio.purdue.edu/cyanotox/toxins/homoanatoxi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869160"/>
            <a:ext cx="2592288" cy="117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20688"/>
            <a:ext cx="828092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LPS </a:t>
            </a:r>
            <a:r>
              <a:rPr lang="en-US" sz="3600" b="1" dirty="0" err="1"/>
              <a:t>endotoxins</a:t>
            </a:r>
            <a:endParaRPr lang="en-US" sz="3600" b="1" dirty="0"/>
          </a:p>
          <a:p>
            <a:pPr algn="l"/>
            <a:r>
              <a:rPr lang="en-US" sz="2800" dirty="0"/>
              <a:t>Characteristic of Gram negative bacteria (including </a:t>
            </a:r>
            <a:r>
              <a:rPr lang="en-US" sz="2800" dirty="0" err="1"/>
              <a:t>cyanobacteria</a:t>
            </a:r>
            <a:r>
              <a:rPr lang="en-US" sz="2800" dirty="0"/>
              <a:t>)</a:t>
            </a:r>
          </a:p>
          <a:p>
            <a:pPr algn="l"/>
            <a:r>
              <a:rPr lang="en-US" sz="2800" dirty="0"/>
              <a:t>Found in the outer layer of the cell wall</a:t>
            </a:r>
          </a:p>
          <a:p>
            <a:pPr algn="l"/>
            <a:r>
              <a:rPr lang="en-US" sz="2800" dirty="0"/>
              <a:t>The lipid A component responsible for human health effects</a:t>
            </a:r>
          </a:p>
          <a:p>
            <a:pPr algn="l"/>
            <a:r>
              <a:rPr lang="en-US" sz="2800" dirty="0"/>
              <a:t>Fever, vomiting, </a:t>
            </a:r>
            <a:r>
              <a:rPr lang="en-US" sz="2800" dirty="0" err="1"/>
              <a:t>diarrhoea</a:t>
            </a:r>
            <a:r>
              <a:rPr lang="en-US" sz="2800" dirty="0"/>
              <a:t> and inflammation</a:t>
            </a:r>
            <a:endParaRPr lang="ar-SA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77768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3"/>
            <a:ext cx="770485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BMAA- a new</a:t>
            </a:r>
          </a:p>
          <a:p>
            <a:pPr algn="ctr"/>
            <a:r>
              <a:rPr lang="en-US" sz="3200" b="1" dirty="0" err="1"/>
              <a:t>cyanobacterial</a:t>
            </a:r>
            <a:r>
              <a:rPr lang="en-US" sz="3200" b="1" dirty="0"/>
              <a:t> toxin?</a:t>
            </a:r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• </a:t>
            </a:r>
            <a:r>
              <a:rPr lang="en-US" sz="3200" dirty="0"/>
              <a:t>Non-protein amino acid</a:t>
            </a:r>
          </a:p>
          <a:p>
            <a:pPr algn="l"/>
            <a:r>
              <a:rPr lang="en-US" sz="3200" dirty="0"/>
              <a:t>• Binds to </a:t>
            </a:r>
            <a:r>
              <a:rPr lang="en-US" sz="3200" dirty="0" err="1"/>
              <a:t>glutamic</a:t>
            </a:r>
            <a:r>
              <a:rPr lang="en-US" sz="3200" dirty="0"/>
              <a:t> acid</a:t>
            </a:r>
          </a:p>
          <a:p>
            <a:pPr algn="l"/>
            <a:r>
              <a:rPr lang="en-US" sz="3200" dirty="0"/>
              <a:t>receptors</a:t>
            </a:r>
          </a:p>
          <a:p>
            <a:pPr algn="l"/>
            <a:r>
              <a:rPr lang="en-US" sz="3200" dirty="0"/>
              <a:t>• Acutely </a:t>
            </a:r>
            <a:r>
              <a:rPr lang="en-US" sz="3200" dirty="0" err="1"/>
              <a:t>neurotoxic</a:t>
            </a:r>
            <a:r>
              <a:rPr lang="en-US" sz="3200" dirty="0"/>
              <a:t> to</a:t>
            </a:r>
          </a:p>
          <a:p>
            <a:pPr algn="l"/>
            <a:r>
              <a:rPr lang="en-US" sz="3200" dirty="0"/>
              <a:t>primates in high doses</a:t>
            </a:r>
          </a:p>
          <a:p>
            <a:pPr algn="l"/>
            <a:r>
              <a:rPr lang="en-US" sz="3200" dirty="0"/>
              <a:t>• Associated with an</a:t>
            </a:r>
          </a:p>
          <a:p>
            <a:pPr algn="l"/>
            <a:r>
              <a:rPr lang="en-US" sz="3200" dirty="0"/>
              <a:t>incidence of Motor Neuron</a:t>
            </a:r>
          </a:p>
          <a:p>
            <a:pPr algn="l"/>
            <a:r>
              <a:rPr lang="en-US" sz="2800" dirty="0"/>
              <a:t>Disease</a:t>
            </a:r>
            <a:endParaRPr lang="ar-SA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276872"/>
            <a:ext cx="28083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err="1"/>
              <a:t>cyanobacteria</a:t>
            </a:r>
            <a:r>
              <a:rPr lang="en-US" sz="3600" dirty="0"/>
              <a:t> and the toxins they </a:t>
            </a:r>
            <a:r>
              <a:rPr lang="en-US" sz="3600" dirty="0" smtClean="0"/>
              <a:t>produce</a:t>
            </a:r>
            <a:r>
              <a:rPr lang="en-US" sz="3600" dirty="0"/>
              <a:t/>
            </a:r>
            <a:br>
              <a:rPr lang="en-US" sz="3600" dirty="0"/>
            </a:br>
            <a:endParaRPr lang="ar-SA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560" y="1124747"/>
          <a:ext cx="7776864" cy="5894070"/>
        </p:xfrm>
        <a:graphic>
          <a:graphicData uri="http://schemas.openxmlformats.org/drawingml/2006/table">
            <a:tbl>
              <a:tblPr/>
              <a:tblGrid>
                <a:gridCol w="3888432"/>
                <a:gridCol w="3888432"/>
              </a:tblGrid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Genus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Toxins produced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3"/>
                        </a:rPr>
                        <a:t>Anabaena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4"/>
                        </a:rPr>
                        <a:t>Anatoxins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6"/>
                        </a:rPr>
                        <a:t>Saxitoxins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Anabaenopsis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Aphanizomenon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6"/>
                        </a:rPr>
                        <a:t>Saxitoxins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7"/>
                        </a:rPr>
                        <a:t>Cylindrospermopsins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Cylindrospermopsis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  <a:hlinkClick r:id="rId7"/>
                        </a:rPr>
                        <a:t>Cylindrospermopsins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  <a:hlinkClick r:id="rId6"/>
                        </a:rPr>
                        <a:t>Saxitoxins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Hapalosiphon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Lyngbya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8"/>
                        </a:rPr>
                        <a:t>Aplysiatoxins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9"/>
                        </a:rPr>
                        <a:t>Lyngbyatoxin 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10"/>
                        </a:rPr>
                        <a:t>Microcystis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Nodularia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11"/>
                        </a:rPr>
                        <a:t>Nodularin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Nostoc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Phormidium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 (</a:t>
                      </a: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Oscillatoria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4"/>
                        </a:rPr>
                        <a:t>Anatoxin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064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Planktothrix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 (</a:t>
                      </a: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Oscillatoria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)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4"/>
                        </a:rPr>
                        <a:t>Anatoxins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8"/>
                        </a:rPr>
                        <a:t>Aplysiatoxins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5"/>
                        </a:rPr>
                        <a:t>Microcystins</a:t>
                      </a: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, </a:t>
                      </a: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6"/>
                        </a:rPr>
                        <a:t>Saxitoxins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Schizothrix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8"/>
                        </a:rPr>
                        <a:t>Aplysiatoxins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Trichodesmium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yet to be identified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71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i="1">
                          <a:latin typeface="Times New Roman"/>
                          <a:ea typeface="Times New Roman"/>
                          <a:cs typeface="Arial"/>
                        </a:rPr>
                        <a:t>Umezakia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u="sng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Arial"/>
                          <a:hlinkClick r:id="rId7"/>
                        </a:rPr>
                        <a:t>Cylindrospermopsin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112474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defRPr/>
            </a:pPr>
            <a:r>
              <a:rPr lang="en-US" sz="3600" dirty="0"/>
              <a:t>* Not all species within a genus produce the same toxins. </a:t>
            </a:r>
            <a:br>
              <a:rPr lang="en-US" sz="3600" dirty="0"/>
            </a:br>
            <a:r>
              <a:rPr lang="en-US" sz="3600" dirty="0"/>
              <a:t>In addition to these toxins, many other bioactive compounds have been isolated from </a:t>
            </a:r>
            <a:r>
              <a:rPr lang="en-US" sz="3600" dirty="0" err="1"/>
              <a:t>cyanobacteria</a:t>
            </a:r>
            <a:r>
              <a:rPr lang="en-US" sz="3600" dirty="0"/>
              <a:t>. Some have been determined to be toxic to specific organisms and are potentially toxic to humans.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764704"/>
            <a:ext cx="806489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/>
              <a:t>Impacts </a:t>
            </a:r>
            <a:r>
              <a:rPr lang="en-US" sz="3600" b="1" dirty="0"/>
              <a:t>on </a:t>
            </a:r>
            <a:r>
              <a:rPr lang="en-US" sz="3600" b="1" dirty="0" smtClean="0"/>
              <a:t>Human Health</a:t>
            </a:r>
            <a:endParaRPr lang="en-US" sz="3600" b="1" dirty="0"/>
          </a:p>
          <a:p>
            <a:pPr algn="l"/>
            <a:endParaRPr lang="en-US" sz="3200" dirty="0" smtClean="0"/>
          </a:p>
          <a:p>
            <a:pPr algn="l"/>
            <a:r>
              <a:rPr lang="en-US" sz="3200" dirty="0" smtClean="0"/>
              <a:t>• </a:t>
            </a:r>
            <a:r>
              <a:rPr lang="en-US" sz="3200" b="1" dirty="0"/>
              <a:t>Gastrointestinal upsets</a:t>
            </a:r>
          </a:p>
          <a:p>
            <a:pPr algn="l"/>
            <a:r>
              <a:rPr lang="en-US" sz="3200" dirty="0"/>
              <a:t>(USA, Zimbabwe, UK, Australia, Sweden)</a:t>
            </a:r>
          </a:p>
          <a:p>
            <a:pPr algn="l"/>
            <a:r>
              <a:rPr lang="en-US" sz="3200" dirty="0" smtClean="0"/>
              <a:t>• </a:t>
            </a:r>
            <a:r>
              <a:rPr lang="en-US" sz="3200" b="1" dirty="0"/>
              <a:t>Contact dermatitis, mucosal irritation</a:t>
            </a:r>
          </a:p>
          <a:p>
            <a:pPr algn="l"/>
            <a:r>
              <a:rPr lang="en-US" sz="3200" dirty="0"/>
              <a:t>(Pacific </a:t>
            </a:r>
            <a:r>
              <a:rPr lang="en-US" sz="3200" dirty="0" err="1"/>
              <a:t>Islands,UK</a:t>
            </a:r>
            <a:r>
              <a:rPr lang="en-US" sz="3200" dirty="0"/>
              <a:t>, USA, Norway, Australia)</a:t>
            </a:r>
          </a:p>
          <a:p>
            <a:pPr algn="l"/>
            <a:r>
              <a:rPr lang="en-US" sz="3200" dirty="0" smtClean="0"/>
              <a:t>• </a:t>
            </a:r>
            <a:r>
              <a:rPr lang="en-US" sz="3200" b="1" dirty="0"/>
              <a:t>Liver damage (Brazil, Australia)</a:t>
            </a:r>
          </a:p>
          <a:p>
            <a:pPr algn="l"/>
            <a:r>
              <a:rPr lang="en-US" sz="3200" dirty="0" smtClean="0"/>
              <a:t>• </a:t>
            </a:r>
            <a:r>
              <a:rPr lang="en-US" sz="3200" b="1" dirty="0"/>
              <a:t>Kidney damage (Australia)</a:t>
            </a:r>
          </a:p>
          <a:p>
            <a:pPr algn="l"/>
            <a:r>
              <a:rPr lang="en-US" sz="3200" dirty="0"/>
              <a:t>• </a:t>
            </a:r>
            <a:r>
              <a:rPr lang="en-US" sz="3200" b="1" dirty="0"/>
              <a:t>Neurological damage (Brazil)</a:t>
            </a:r>
          </a:p>
          <a:p>
            <a:pPr algn="l"/>
            <a:r>
              <a:rPr lang="en-US" sz="3200" dirty="0"/>
              <a:t>• </a:t>
            </a:r>
            <a:r>
              <a:rPr lang="en-US" sz="3200" b="1" dirty="0"/>
              <a:t>Pulmonary consolidation (atypical pneumonia, UK)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04664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Potential </a:t>
            </a:r>
            <a:r>
              <a:rPr lang="en-US" sz="3200" b="1" dirty="0" smtClean="0"/>
              <a:t>Long-Term Health </a:t>
            </a:r>
            <a:r>
              <a:rPr lang="en-US" sz="3200" b="1" dirty="0"/>
              <a:t>E</a:t>
            </a:r>
            <a:r>
              <a:rPr lang="en-US" sz="3200" b="1" dirty="0" smtClean="0"/>
              <a:t>ffects</a:t>
            </a:r>
            <a:endParaRPr lang="en-US" sz="3200" b="1" dirty="0"/>
          </a:p>
          <a:p>
            <a:pPr algn="l"/>
            <a:endParaRPr lang="en-US" sz="3200" dirty="0"/>
          </a:p>
          <a:p>
            <a:pPr algn="l"/>
            <a:r>
              <a:rPr lang="en-US" sz="3200" dirty="0" smtClean="0"/>
              <a:t>• </a:t>
            </a:r>
            <a:r>
              <a:rPr lang="en-US" sz="3200" b="1" dirty="0" err="1" smtClean="0"/>
              <a:t>Microcystins</a:t>
            </a:r>
            <a:endParaRPr lang="en-US" sz="3200" b="1" dirty="0"/>
          </a:p>
          <a:p>
            <a:pPr algn="l"/>
            <a:r>
              <a:rPr lang="en-US" sz="3200" dirty="0"/>
              <a:t>– </a:t>
            </a:r>
            <a:r>
              <a:rPr lang="en-US" sz="3200" dirty="0" err="1"/>
              <a:t>Tumour</a:t>
            </a:r>
            <a:r>
              <a:rPr lang="en-US" sz="3200" dirty="0"/>
              <a:t> promotion</a:t>
            </a:r>
          </a:p>
          <a:p>
            <a:pPr algn="l"/>
            <a:r>
              <a:rPr lang="en-US" sz="3200" dirty="0"/>
              <a:t>• </a:t>
            </a:r>
            <a:r>
              <a:rPr lang="en-US" sz="3200" b="1" dirty="0" err="1"/>
              <a:t>Nodularin</a:t>
            </a:r>
            <a:endParaRPr lang="en-US" sz="3200" b="1" dirty="0"/>
          </a:p>
          <a:p>
            <a:pPr algn="l"/>
            <a:r>
              <a:rPr lang="en-US" sz="3200" dirty="0"/>
              <a:t>– </a:t>
            </a:r>
            <a:r>
              <a:rPr lang="en-US" sz="3200" dirty="0" err="1"/>
              <a:t>Tumour</a:t>
            </a:r>
            <a:r>
              <a:rPr lang="en-US" sz="3200" dirty="0"/>
              <a:t> promotion and possible carcinogenicity</a:t>
            </a:r>
          </a:p>
          <a:p>
            <a:pPr algn="l"/>
            <a:r>
              <a:rPr lang="en-US" sz="3200" dirty="0"/>
              <a:t>• </a:t>
            </a:r>
            <a:r>
              <a:rPr lang="en-US" sz="3200" b="1" dirty="0" err="1"/>
              <a:t>Cylindrospermopsin</a:t>
            </a:r>
            <a:endParaRPr lang="en-US" sz="3200" b="1" dirty="0"/>
          </a:p>
          <a:p>
            <a:pPr algn="l"/>
            <a:r>
              <a:rPr lang="en-US" sz="3200" dirty="0"/>
              <a:t>– Carcinogenicity through effects on DNA</a:t>
            </a:r>
          </a:p>
          <a:p>
            <a:pPr algn="l"/>
            <a:r>
              <a:rPr lang="en-US" sz="3200" dirty="0"/>
              <a:t>• </a:t>
            </a:r>
            <a:r>
              <a:rPr lang="en-US" sz="3200" b="1" dirty="0"/>
              <a:t>BMAA</a:t>
            </a:r>
          </a:p>
          <a:p>
            <a:pPr algn="l"/>
            <a:r>
              <a:rPr lang="en-US" sz="3200" dirty="0"/>
              <a:t>– Possible association with human </a:t>
            </a:r>
            <a:r>
              <a:rPr lang="en-US" sz="3200" dirty="0" err="1"/>
              <a:t>neurodegeneration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692696"/>
            <a:ext cx="66967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/>
              <a:t>Exposure routes</a:t>
            </a:r>
          </a:p>
          <a:p>
            <a:pPr algn="l"/>
            <a:endParaRPr lang="en-US" sz="4400" dirty="0" smtClean="0"/>
          </a:p>
          <a:p>
            <a:pPr algn="l"/>
            <a:r>
              <a:rPr lang="en-US" sz="4400" dirty="0" smtClean="0"/>
              <a:t>• </a:t>
            </a:r>
            <a:r>
              <a:rPr lang="en-US" sz="4400" dirty="0"/>
              <a:t>Drinking water</a:t>
            </a:r>
          </a:p>
          <a:p>
            <a:pPr algn="l"/>
            <a:r>
              <a:rPr lang="en-US" sz="4400" dirty="0"/>
              <a:t>• Diet</a:t>
            </a:r>
          </a:p>
          <a:p>
            <a:pPr algn="l"/>
            <a:r>
              <a:rPr lang="en-US" sz="4400" dirty="0"/>
              <a:t>• Dermal</a:t>
            </a:r>
          </a:p>
          <a:p>
            <a:pPr algn="l"/>
            <a:r>
              <a:rPr lang="en-US" sz="4400" dirty="0"/>
              <a:t>• Pulmonary</a:t>
            </a:r>
          </a:p>
          <a:p>
            <a:pPr algn="l"/>
            <a:r>
              <a:rPr lang="en-US" sz="4400" dirty="0"/>
              <a:t>• </a:t>
            </a:r>
            <a:r>
              <a:rPr lang="en-US" sz="4400" dirty="0" err="1"/>
              <a:t>Haemodialysis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Human health incidents</a:t>
            </a:r>
          </a:p>
          <a:p>
            <a:pPr algn="l"/>
            <a:r>
              <a:rPr lang="en-US" sz="3600" dirty="0" smtClean="0"/>
              <a:t>• </a:t>
            </a:r>
            <a:r>
              <a:rPr lang="en-US" sz="3600" dirty="0" err="1"/>
              <a:t>Itaparica</a:t>
            </a:r>
            <a:r>
              <a:rPr lang="en-US" sz="3600" dirty="0"/>
              <a:t> Dam</a:t>
            </a:r>
          </a:p>
          <a:p>
            <a:pPr algn="l"/>
            <a:r>
              <a:rPr lang="en-US" sz="3600" dirty="0"/>
              <a:t>– Gastrointestinal upset (2000 cases)</a:t>
            </a:r>
          </a:p>
          <a:p>
            <a:pPr algn="l"/>
            <a:r>
              <a:rPr lang="en-US" sz="3600" dirty="0"/>
              <a:t>– 88 deaths over a 42 day period</a:t>
            </a:r>
          </a:p>
          <a:p>
            <a:pPr algn="l"/>
            <a:r>
              <a:rPr lang="en-US" sz="3600" dirty="0"/>
              <a:t>– </a:t>
            </a:r>
            <a:r>
              <a:rPr lang="en-US" sz="3600" i="1" dirty="0" err="1"/>
              <a:t>Microcystis</a:t>
            </a:r>
            <a:r>
              <a:rPr lang="en-US" sz="3600" i="1" dirty="0"/>
              <a:t> and Anabaena present in water</a:t>
            </a:r>
          </a:p>
          <a:p>
            <a:pPr algn="l"/>
            <a:r>
              <a:rPr lang="en-US" sz="3600" dirty="0"/>
              <a:t>– </a:t>
            </a:r>
            <a:r>
              <a:rPr lang="en-US" sz="3600" dirty="0" err="1"/>
              <a:t>Cyanotoxins</a:t>
            </a:r>
            <a:r>
              <a:rPr lang="en-US" sz="3600" dirty="0"/>
              <a:t> thought to be the cause</a:t>
            </a:r>
          </a:p>
          <a:p>
            <a:pPr algn="l"/>
            <a:r>
              <a:rPr lang="en-US" sz="3600" dirty="0"/>
              <a:t>• Primary liver cancer in China</a:t>
            </a:r>
          </a:p>
          <a:p>
            <a:pPr algn="l"/>
            <a:r>
              <a:rPr lang="en-US" sz="3600" dirty="0"/>
              <a:t>– “Hot spots” related to drinking water supply</a:t>
            </a:r>
          </a:p>
          <a:p>
            <a:pPr algn="l"/>
            <a:r>
              <a:rPr lang="en-US" sz="3600" dirty="0"/>
              <a:t>– Surface vs. well water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340768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CLIMATE </a:t>
            </a:r>
            <a:r>
              <a:rPr lang="en-US" sz="3200" b="1" dirty="0" smtClean="0"/>
              <a:t>CHANGE</a:t>
            </a:r>
          </a:p>
          <a:p>
            <a:pPr algn="ctr"/>
            <a:r>
              <a:rPr lang="en-US" sz="3200" b="1" dirty="0" smtClean="0"/>
              <a:t>internationally </a:t>
            </a:r>
            <a:r>
              <a:rPr lang="en-US" sz="3200" b="1" dirty="0"/>
              <a:t>agreed </a:t>
            </a:r>
            <a:r>
              <a:rPr lang="en-US" sz="3200" b="1" dirty="0" smtClean="0"/>
              <a:t>that </a:t>
            </a:r>
            <a:r>
              <a:rPr lang="en-US" sz="3200" b="1" dirty="0" err="1" smtClean="0"/>
              <a:t>cyanobacterial</a:t>
            </a:r>
            <a:endParaRPr lang="en-US" sz="3200" dirty="0" smtClean="0"/>
          </a:p>
          <a:p>
            <a:pPr algn="l"/>
            <a:r>
              <a:rPr lang="en-US" sz="3200" dirty="0" smtClean="0"/>
              <a:t>Blooms will increase in geographical spread, population density and seasonal duration</a:t>
            </a:r>
            <a:endParaRPr lang="ar-SA" sz="3200" dirty="0" smtClean="0"/>
          </a:p>
          <a:p>
            <a:pPr algn="l"/>
            <a:endParaRPr lang="en-US" sz="3200" dirty="0" smtClean="0"/>
          </a:p>
        </p:txBody>
      </p:sp>
      <p:sp>
        <p:nvSpPr>
          <p:cNvPr id="22530" name="AutoShape 2" descr="data:image/jpg;base64,/9j/4AAQSkZJRgABAQAAAQABAAD/2wBDAAkGBwgHBgkIBwgKCgkLDRYPDQwMDRsUFRAWIB0iIiAdHx8kKDQsJCYxJx8fLT0tMTU3Ojo6Iys/RD84QzQ5Ojf/2wBDAQoKCg0MDRoPDxo3JR8lNzc3Nzc3Nzc3Nzc3Nzc3Nzc3Nzc3Nzc3Nzc3Nzc3Nzc3Nzc3Nzc3Nzc3Nzc3Nzc3Nzf/wAARCACcAKYDASIAAhEBAxEB/8QAHAABAAIDAQEBAAAAAAAAAAAAAAUGAQIEBwMI/8QAORAAAQMDAgMGAwYFBQEAAAAAAQACAwQFERIhBhMxIkFRYXGBBxTBFSMykbHwM0Kh0eFSY4KS8aL/xAAaAQEAAwEBAQAAAAAAAAAAAAAAAQMEBQIG/8QAJhEAAgIBBAICAQUAAAAAAAAAAAECAxEEEiExIkEFURMGIzJhkf/aAAwDAQACEQMRAD8A8NREQBERAEREAW2k4z3LDRkhTNPbnSURlA2wvMpKPZ7hBy6ImPqcpJ1WZWFjyAtM5Xo8hoyCgGc4W8Q39Vtyi0HwUZGOD4Is4WFJAREQBERAEREAREQBERAEREARFkIDaMEvAHirlamn7J0kHPoq3ZoWy1bA/wDDlej09vZHbnua3bScLDq7VHEWdDRV5zI88qYNUz8BRjhhxCtfyb3TP7PUKBqaYxVGlwwcrRXNMouqceSTstmkrI2vDepxnCleI7D8jQB+nB07nCtHCVPBDSUTSBk9p2VZ+LrVDX2CSSEDLYzjAXIt17jqFH1k2qmEa8Y5Z+eyNlquurh5QDfArkXcTysnKksPAREUkBERAEREAREQBERAEREAWQsL6QRulmbG0buOECWS5/D3h115qwXDDG4yV7HLw5C2l5LPDHRcXw+sgs9ohL2/eSNBKtztzjdcGUHrpzaljb0dB2unEYnmFXYRTXJkZaNJ7yFSOMLU6kvDGNbscEL2TieMRVNNKNwHYKrNbam3u+xbARxAZKp0+odcvJ9GmX7kFnopba2ejhJZkctmAvQOHa90/B8pqSc6D3qNvvDDdUrITqaWjovneR9m2OngiOC4AEKL5QtSilzksWHjng8x4ggdHUP2OnORsoUr2/iDg2OfhyKpa377RqJ9l4pPGYpnsd1acFdnR6mN0cL0czVV4luXTPkiyVhbDKEREAREQBERAERZQGEWVhAZVg4FoRcOJ6CBwy0ygu9Aq+PRXn4R0ctRxVDJGzVoHh3qnUtxpk0WUrzR7lcHPgZEIAclwaGj6LWquL4B93EC7vLzsPZfasqeU90cbxsNJe3cu9/BQtS7rhXfG/DqEnbP36M9+s3eMT586S7XeCOebl0THB83Me1oDB13AHXwWL/xBZaFzKThyigqKpz9POfnQ0+RO7t/bzUXUUstSSGNw3UGukfsxmemXdy77TwrSvlY+arqmVcbw8PiaWANb1aD4+efRRra9PpG2kKrZvjJD1dXcaKaQ3C80EdSYTI6j+We4NaPF/cfzUFLd4rpUspa1pppmyBreYMMJPdk9D5FZ4+kjHEc8NH8wBTuDBzpXvcX/wAx7RJwTjyPXvVbujKkNBmY4QyAO0PO7QfH99FglTVclNrDf+muvUTrfZ79U6fsrkadgwNII8l+Z+L6X5PiGtiAwOZkBXrgjjaeilitF6mMlG46Ked5yYT3Nce9vcM9PTpWvic0DimZ7Rs5o91m0VVlGqlGXTXBdOSnS3/ZUEWUx5LsmIwizhYQBERAEREBnScqasHC154hfi10T5WA4dK7sxt9XHZeu2n4YcO01Q2d4qKoNGzJ3jTn0AGfQq80dOykaxkEcYiYMNja0MAHgMDCplavReqX7PL7L8FHyBr7zdQ0H8TKVmcf8nf2Vsovg9wnCwc+OsqD/uVJGf8AqAro2p0AEgBpHjg/v0XHV3YMaQzGc+P0RzSXIVbb4K8fhpwY0aDaskHr8zKSf/pbWjh218MW+qqLZT8k1MoYwl5cWtB65JPXCkX3IiLmyEAgZx06KO4kuUQdT0FPK17KdgDy07F2B+f+So00bLtVXFfxTyzxfiut/bNX1HmuaafI6qPNTkdV8ZKjbqvsIxijj4PrPVaDh2p0RPaj1kBw9lN013oILVFUUbDTtZgSt1auW7pnPcHfTzVPqp8g7rax1QlNVbuVrNW0YdjONOSf1XB+YohZHc/RqobXBbrJeLfJNUU8UM4mnmMkkz2E5edsEncdCBtjbGVV7xaw4VTZ2NLQ/wC4OTnT1XxBmtNXvCxxLQ3IbuAOi+01Y+oe+WU4J3OOnovlPwyjbmvpnVhCLhlnnl+oW02QN8hazRy8RUlvkDs1ERME7zvsAC1x9Rt6grp4nc5xccEAnA9N/wDCjeHKx1LVTxA4EsY/MdPquy14JrtFNeN+19MlJ7XbqGn0mNr343LtyuClsHNkdNUMdHD1bHnBP9gpW1RfPXTMgD44RqOehPd+/JS9wc2KNzzjOMY8FWpSRrlXH6KfcaSii+7bFy3dxDsqClboe5vgu+7TmSY/RR73FziStEM45MdjWeDVEReysIiID9SQytzkuxtv5roNZTxtxzMOUQyoaBs4A+q5ppOa7tEOGe9c9s6KwyTq7u2IapDlnc49P/VB1tyY54MRGfHKxV09SGl1K9jmHIMUhxn0P0KqVzbUUT3SxxSx4Paie049QV43ZPe1eiUu11k0lpdjOwwuCGsJb5Kr3C5yVPR3T2XXRXBzDHI0jUwhwzuMg5XT0Fzr3YMGrhnBZo6h0jmsYC5zjgNG5J8lJx2S8zvLGW2pDh/qZpH5nAViprxSVcUMtRTxZeGSNe0Ds7ZG/llS774yOlyQ5xDSRjvCxW/qS9PbGsrl8e4cyfB5dXxSUPNiuFJUwPx2CW6cHzBG491Hy1kYa+CgM0bpgGSvfI3Dmk9D2QQM9fRXa/cRGrtdRE+JkrA05Y841b+X76eq86ius1IJRTNYwygB+RrzjyO2N10YXz1Fe6S5KlCMWddHU1tLc4qCV+tglDXR51DGdyD9V1XuqdTFxa7Sw9G53PoFDTX2tc57nPjcXDH8MDA9lEV1XLVSGSZwJxjYYGFT+Hy3NYL3NYwmLzcDWODQ0BjfPOVGUjtFYx3hn9Ct5Nyuzh60z3WuLImu5bW/ePxs0FJpRiK+Zot3D1L8vbmTPGHy/eOP6f0UNxDXZLmgq01rG0lNh0gaQ3GMLze81JfM7B71mhHLNdksRI2Z+t5K+aysLWYXyEREAREQHrtPeNWNz+ak4bhC1uqV3tledR3IsOGjdS9t5lU4OmfpaVilE2qReoLxCezG8Y7wV1Oq2SDDAWEjuGx9uhUZZxbqRoe5oc4fzHdS0N1pXvcA0OGNiQFS4lqZUOIrHT1Yc/kR01Rjsyxtwx/qqS/mUsphkGl7Tgheyy1sUoLSxhaeoIUNdOGLddYi5rfl5e58e49wf8L1Xa4PkiyCnErnCt4MhNJUOADWZjOdyB1b57b+ymrhLm3y1ImIMbSRpJCpF8sdfYZg55D4dWGTx9M+fgfVSBvjaqyTwuwx4ZghxzlTPTxnYrIrgq/PJVuEj4Vt4MsfKiBa3fUScl/r1UY6XzXI6XfchamTzXSi9qwjDg+75F8HvWjn+JW9LTz1tTHT0sZkmkOGsHepciUuTnecr1Gy00dqskLG4EhbqeR3uPU/T2XBbODKShDZ7nIKiYdWD+G36n3X1u1YyCFzYyNI6AHoFjts38I2VVuHLIPia46sgE/mqPM8veSpK8VZmlJHRRRVlUcIptllmERFaVBERAEREB3wVAadR3UlHdnNwAcBQAJHRfaMOcc5wq3BHuM2iyx3mTQG6zhSVBdn4HaKqcbHEjfZSELuXH+LCplBF8bC4RXcF/4t/NSkd6DYg1u3iqHTVETA4klzidvJdsdSXPDWuwM75KqcCxTL9TXJlS0xPjbI1w7TXAEEeedl8JrFY6tj2Pt0Eer+aLsEfkoGmrhExrGHoN1IQVusZ39l5w10esp9nDavh/BLWTmtrHmmY/EccZAc4eLj3eG3grMzhjh6lj0C2U79sEy5cT7kritdwH2m5hdkOjJ37sf+rW83XQHdvHkFO+cu2TGMI9I0uHD1hex3LoYY9urAQR/VcXCdpgtctbWB+ok6Ii7ctb3j3P6KOdey6LUX9fBfCju+m3T6nHPMO/ipW7rJD2d+yRvN60ucGuxhU243R0geNWQSuW5V5llcclRb3lx6rRXV9medv0JHl7srREV5nCIiAIiIAiIgMjquiN4A3XMs5UNA7xUaR1XzdUOdtnZcayDgqNpOWd7J9A6r6Q1Ty/8AFjdRpcT3rZkhb6qHAlSaLJHXY21b+q747rpAAd/VU8VBzkrb5k+JVbrLFaXS3XAivdKSNLYjkk+Kh7vd3zSv0kY9VDisc0HDjuMLle8uOSUjVzyepW5R3CteGEAjyWjKx7YnsDtnHK4UVuxFO5mznFxJK1RF6PIREQBERAEREAREQBERAEREAREQBZWEQGVhEQBERAEREAREQBERAEREAREQH//Z"/>
          <p:cNvSpPr>
            <a:spLocks noChangeAspect="1" noChangeArrowheads="1"/>
          </p:cNvSpPr>
          <p:nvPr/>
        </p:nvSpPr>
        <p:spPr bwMode="auto">
          <a:xfrm>
            <a:off x="8772525" y="-639763"/>
            <a:ext cx="142875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CcAKYDASIAAhEBAxEB/8QAHAABAAIDAQEBAAAAAAAAAAAAAAUGAQIEBwMI/8QAORAAAQMDAgMGAwYFBQEAAAAAAQACAwQFERIhBhMxIkFRYXGBBxTBFSMykbHwM0Kh0eFSY4KS8aL/xAAaAQEAAwEBAQAAAAAAAAAAAAAAAQMEBQIG/8QAJhEAAgIBBAICAQUAAAAAAAAAAAECAxEEEiExIkEFURMGIzJhkf/aAAwDAQACEQMRAD8A8NREQBERAEREAW2k4z3LDRkhTNPbnSURlA2wvMpKPZ7hBy6ImPqcpJ1WZWFjyAtM5Xo8hoyCgGc4W8Q39Vtyi0HwUZGOD4Is4WFJAREQBERAEREAREQBERAEREARFkIDaMEvAHirlamn7J0kHPoq3ZoWy1bA/wDDlej09vZHbnua3bScLDq7VHEWdDRV5zI88qYNUz8BRjhhxCtfyb3TP7PUKBqaYxVGlwwcrRXNMouqceSTstmkrI2vDepxnCleI7D8jQB+nB07nCtHCVPBDSUTSBk9p2VZ+LrVDX2CSSEDLYzjAXIt17jqFH1k2qmEa8Y5Z+eyNlquurh5QDfArkXcTysnKksPAREUkBERAEREAREQBERAEREAWQsL6QRulmbG0buOECWS5/D3h115qwXDDG4yV7HLw5C2l5LPDHRcXw+sgs9ohL2/eSNBKtztzjdcGUHrpzaljb0dB2unEYnmFXYRTXJkZaNJ7yFSOMLU6kvDGNbscEL2TieMRVNNKNwHYKrNbam3u+xbARxAZKp0+odcvJ9GmX7kFnopba2ejhJZkctmAvQOHa90/B8pqSc6D3qNvvDDdUrITqaWjovneR9m2OngiOC4AEKL5QtSilzksWHjng8x4ggdHUP2OnORsoUr2/iDg2OfhyKpa377RqJ9l4pPGYpnsd1acFdnR6mN0cL0czVV4luXTPkiyVhbDKEREAREQBERAERZQGEWVhAZVg4FoRcOJ6CBwy0ygu9Aq+PRXn4R0ctRxVDJGzVoHh3qnUtxpk0WUrzR7lcHPgZEIAclwaGj6LWquL4B93EC7vLzsPZfasqeU90cbxsNJe3cu9/BQtS7rhXfG/DqEnbP36M9+s3eMT586S7XeCOebl0THB83Me1oDB13AHXwWL/xBZaFzKThyigqKpz9POfnQ0+RO7t/bzUXUUstSSGNw3UGukfsxmemXdy77TwrSvlY+arqmVcbw8PiaWANb1aD4+efRRra9PpG2kKrZvjJD1dXcaKaQ3C80EdSYTI6j+We4NaPF/cfzUFLd4rpUspa1pppmyBreYMMJPdk9D5FZ4+kjHEc8NH8wBTuDBzpXvcX/wAx7RJwTjyPXvVbujKkNBmY4QyAO0PO7QfH99FglTVclNrDf+muvUTrfZ79U6fsrkadgwNII8l+Z+L6X5PiGtiAwOZkBXrgjjaeilitF6mMlG46Ked5yYT3Nce9vcM9PTpWvic0DimZ7Rs5o91m0VVlGqlGXTXBdOSnS3/ZUEWUx5LsmIwizhYQBERAEREBnScqasHC154hfi10T5WA4dK7sxt9XHZeu2n4YcO01Q2d4qKoNGzJ3jTn0AGfQq80dOykaxkEcYiYMNja0MAHgMDCplavReqX7PL7L8FHyBr7zdQ0H8TKVmcf8nf2Vsovg9wnCwc+OsqD/uVJGf8AqAro2p0AEgBpHjg/v0XHV3YMaQzGc+P0RzSXIVbb4K8fhpwY0aDaskHr8zKSf/pbWjh218MW+qqLZT8k1MoYwl5cWtB65JPXCkX3IiLmyEAgZx06KO4kuUQdT0FPK17KdgDy07F2B+f+So00bLtVXFfxTyzxfiut/bNX1HmuaafI6qPNTkdV8ZKjbqvsIxijj4PrPVaDh2p0RPaj1kBw9lN013oILVFUUbDTtZgSt1auW7pnPcHfTzVPqp8g7rax1QlNVbuVrNW0YdjONOSf1XB+YohZHc/RqobXBbrJeLfJNUU8UM4mnmMkkz2E5edsEncdCBtjbGVV7xaw4VTZ2NLQ/wC4OTnT1XxBmtNXvCxxLQ3IbuAOi+01Y+oe+WU4J3OOnovlPwyjbmvpnVhCLhlnnl+oW02QN8hazRy8RUlvkDs1ERME7zvsAC1x9Rt6grp4nc5xccEAnA9N/wDCjeHKx1LVTxA4EsY/MdPquy14JrtFNeN+19MlJ7XbqGn0mNr343LtyuClsHNkdNUMdHD1bHnBP9gpW1RfPXTMgD44RqOehPd+/JS9wc2KNzzjOMY8FWpSRrlXH6KfcaSii+7bFy3dxDsqClboe5vgu+7TmSY/RR73FziStEM45MdjWeDVEReysIiID9SQytzkuxtv5roNZTxtxzMOUQyoaBs4A+q5ppOa7tEOGe9c9s6KwyTq7u2IapDlnc49P/VB1tyY54MRGfHKxV09SGl1K9jmHIMUhxn0P0KqVzbUUT3SxxSx4Paie049QV43ZPe1eiUu11k0lpdjOwwuCGsJb5Kr3C5yVPR3T2XXRXBzDHI0jUwhwzuMg5XT0Fzr3YMGrhnBZo6h0jmsYC5zjgNG5J8lJx2S8zvLGW2pDh/qZpH5nAViprxSVcUMtRTxZeGSNe0Ds7ZG/llS774yOlyQ5xDSRjvCxW/qS9PbGsrl8e4cyfB5dXxSUPNiuFJUwPx2CW6cHzBG491Hy1kYa+CgM0bpgGSvfI3Dmk9D2QQM9fRXa/cRGrtdRE+JkrA05Y841b+X76eq86ius1IJRTNYwygB+RrzjyO2N10YXz1Fe6S5KlCMWddHU1tLc4qCV+tglDXR51DGdyD9V1XuqdTFxa7Sw9G53PoFDTX2tc57nPjcXDH8MDA9lEV1XLVSGSZwJxjYYGFT+Hy3NYL3NYwmLzcDWODQ0BjfPOVGUjtFYx3hn9Ct5Nyuzh60z3WuLImu5bW/ePxs0FJpRiK+Zot3D1L8vbmTPGHy/eOP6f0UNxDXZLmgq01rG0lNh0gaQ3GMLze81JfM7B71mhHLNdksRI2Z+t5K+aysLWYXyEREAREQHrtPeNWNz+ak4bhC1uqV3tledR3IsOGjdS9t5lU4OmfpaVilE2qReoLxCezG8Y7wV1Oq2SDDAWEjuGx9uhUZZxbqRoe5oc4fzHdS0N1pXvcA0OGNiQFS4lqZUOIrHT1Yc/kR01Rjsyxtwx/qqS/mUsphkGl7Tgheyy1sUoLSxhaeoIUNdOGLddYi5rfl5e58e49wf8L1Xa4PkiyCnErnCt4MhNJUOADWZjOdyB1b57b+ymrhLm3y1ImIMbSRpJCpF8sdfYZg55D4dWGTx9M+fgfVSBvjaqyTwuwx4ZghxzlTPTxnYrIrgq/PJVuEj4Vt4MsfKiBa3fUScl/r1UY6XzXI6XfchamTzXSi9qwjDg+75F8HvWjn+JW9LTz1tTHT0sZkmkOGsHepciUuTnecr1Gy00dqskLG4EhbqeR3uPU/T2XBbODKShDZ7nIKiYdWD+G36n3X1u1YyCFzYyNI6AHoFjts38I2VVuHLIPia46sgE/mqPM8veSpK8VZmlJHRRRVlUcIptllmERFaVBERAEREB3wVAadR3UlHdnNwAcBQAJHRfaMOcc5wq3BHuM2iyx3mTQG6zhSVBdn4HaKqcbHEjfZSELuXH+LCplBF8bC4RXcF/4t/NSkd6DYg1u3iqHTVETA4klzidvJdsdSXPDWuwM75KqcCxTL9TXJlS0xPjbI1w7TXAEEeedl8JrFY6tj2Pt0Eer+aLsEfkoGmrhExrGHoN1IQVusZ39l5w10esp9nDavh/BLWTmtrHmmY/EccZAc4eLj3eG3grMzhjh6lj0C2U79sEy5cT7kritdwH2m5hdkOjJ37sf+rW83XQHdvHkFO+cu2TGMI9I0uHD1hex3LoYY9urAQR/VcXCdpgtctbWB+ok6Ii7ctb3j3P6KOdey6LUX9fBfCju+m3T6nHPMO/ipW7rJD2d+yRvN60ucGuxhU243R0geNWQSuW5V5llcclRb3lx6rRXV9medv0JHl7srREV5nCIiAIiIAiIgMjquiN4A3XMs5UNA7xUaR1XzdUOdtnZcayDgqNpOWd7J9A6r6Q1Ty/8AFjdRpcT3rZkhb6qHAlSaLJHXY21b+q747rpAAd/VU8VBzkrb5k+JVbrLFaXS3XAivdKSNLYjkk+Kh7vd3zSv0kY9VDisc0HDjuMLle8uOSUjVzyepW5R3CteGEAjyWjKx7YnsDtnHK4UVuxFO5mznFxJK1RF6PIREQBERAEREAREQBERAEREAREQBZWEQGVhEQBERAEREAREQBERAEREAREQH//Z"/>
          <p:cNvSpPr>
            <a:spLocks noChangeAspect="1" noChangeArrowheads="1"/>
          </p:cNvSpPr>
          <p:nvPr/>
        </p:nvSpPr>
        <p:spPr bwMode="auto">
          <a:xfrm>
            <a:off x="8772525" y="-639763"/>
            <a:ext cx="142875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2534" name="Picture 6" descr="http://t3.gstatic.com/images?q=tbn:ANd9GcTxpcxI8v7s1CqTY9UsECvaFXE2-EM81bjQ9ReU4cjgULYrupFrX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81128"/>
            <a:ext cx="2483768" cy="1656184"/>
          </a:xfrm>
          <a:prstGeom prst="rect">
            <a:avLst/>
          </a:prstGeom>
          <a:noFill/>
        </p:spPr>
      </p:pic>
      <p:pic>
        <p:nvPicPr>
          <p:cNvPr id="22536" name="Picture 8" descr="http://t0.gstatic.com/images?q=tbn:ANd9GcTgoD7J4ynLucYPaw-pyS-hpPLT9nHcMoxF0usFaCGANGzfqJcB6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581128"/>
            <a:ext cx="2085975" cy="1686694"/>
          </a:xfrm>
          <a:prstGeom prst="rect">
            <a:avLst/>
          </a:prstGeom>
          <a:noFill/>
        </p:spPr>
      </p:pic>
      <p:pic>
        <p:nvPicPr>
          <p:cNvPr id="22538" name="Picture 10" descr="http://t3.gstatic.com/images?q=tbn:ANd9GcRhYd00NnVSphkO61G7D2CQpkoCZ28x0wMUSG4G_3vXof2IWIUt6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653136"/>
            <a:ext cx="2215133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/>
          <a:p>
            <a:r>
              <a:rPr lang="en-US" b="1" dirty="0" err="1"/>
              <a:t>Cyanobacterial</a:t>
            </a:r>
            <a:r>
              <a:rPr lang="en-US" b="1" dirty="0"/>
              <a:t> Toxins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861048"/>
            <a:ext cx="292722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861048"/>
            <a:ext cx="25858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861048"/>
            <a:ext cx="21717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124744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/>
              <a:t>Examination of the evolutionary history of </a:t>
            </a:r>
            <a:r>
              <a:rPr lang="en-US" sz="3200" dirty="0" err="1"/>
              <a:t>cyanobacteria</a:t>
            </a:r>
            <a:r>
              <a:rPr lang="en-US" sz="3200" dirty="0"/>
              <a:t>, studies of their</a:t>
            </a:r>
          </a:p>
          <a:p>
            <a:pPr algn="l"/>
            <a:r>
              <a:rPr lang="en-US" sz="3200" dirty="0" err="1"/>
              <a:t>ecophysiology</a:t>
            </a:r>
            <a:r>
              <a:rPr lang="en-US" sz="3200" dirty="0"/>
              <a:t>, and recent investigations of phytoplankton dynamics and</a:t>
            </a:r>
          </a:p>
          <a:p>
            <a:pPr algn="l"/>
            <a:r>
              <a:rPr lang="en-US" sz="3200" dirty="0"/>
              <a:t>community structure in response to global climate change all suggest that</a:t>
            </a:r>
          </a:p>
          <a:p>
            <a:pPr algn="l"/>
            <a:r>
              <a:rPr lang="en-US" sz="3200" dirty="0" err="1"/>
              <a:t>cyanobacteria</a:t>
            </a:r>
            <a:r>
              <a:rPr lang="en-US" sz="3200" dirty="0"/>
              <a:t> will probably thrive under environmental conditions associated</a:t>
            </a:r>
          </a:p>
          <a:p>
            <a:pPr algn="l"/>
            <a:r>
              <a:rPr lang="en-US" sz="3200" dirty="0"/>
              <a:t>with global warming.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Any Question ??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>
                <a:latin typeface="Comic Sans MS" pitchFamily="66" charset="0"/>
              </a:rPr>
              <a:t>The Team </a:t>
            </a:r>
            <a:endParaRPr lang="ar-SA" dirty="0"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764705"/>
            <a:ext cx="73448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b="1" dirty="0" err="1"/>
              <a:t>Cyanobacteria</a:t>
            </a:r>
            <a:r>
              <a:rPr lang="en-US" sz="2800" b="1" dirty="0"/>
              <a:t> ~ blue-green algae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• </a:t>
            </a:r>
            <a:r>
              <a:rPr lang="en-US" sz="2400" dirty="0"/>
              <a:t>Ancient, ubiquitous</a:t>
            </a:r>
          </a:p>
          <a:p>
            <a:pPr algn="l" rtl="0"/>
            <a:r>
              <a:rPr lang="en-US" sz="2400" dirty="0"/>
              <a:t>• Created world’s oxygen atmosphere</a:t>
            </a:r>
          </a:p>
          <a:p>
            <a:pPr algn="l" rtl="0"/>
            <a:r>
              <a:rPr lang="en-US" sz="2400" dirty="0"/>
              <a:t>• Ancestors of green plants</a:t>
            </a:r>
          </a:p>
          <a:p>
            <a:pPr algn="l" rtl="0"/>
            <a:r>
              <a:rPr lang="en-US" sz="2400" dirty="0"/>
              <a:t>• Produce ~ 50% of the oxygen in the</a:t>
            </a:r>
          </a:p>
          <a:p>
            <a:pPr algn="l" rtl="0"/>
            <a:r>
              <a:rPr lang="en-US" sz="2400" dirty="0"/>
              <a:t>atmosphere today</a:t>
            </a:r>
          </a:p>
          <a:p>
            <a:pPr algn="l" rtl="0"/>
            <a:r>
              <a:rPr lang="en-US" sz="2400" b="1" dirty="0"/>
              <a:t>BUT:</a:t>
            </a:r>
          </a:p>
          <a:p>
            <a:pPr algn="l" rtl="0"/>
            <a:r>
              <a:rPr lang="en-US" sz="2400" dirty="0"/>
              <a:t>• Develop excessive blooms, </a:t>
            </a:r>
            <a:r>
              <a:rPr lang="en-US" sz="2400" dirty="0" err="1"/>
              <a:t>scums</a:t>
            </a:r>
            <a:r>
              <a:rPr lang="en-US" sz="2400" dirty="0"/>
              <a:t>, mats</a:t>
            </a:r>
          </a:p>
          <a:p>
            <a:pPr algn="l" rtl="0"/>
            <a:r>
              <a:rPr lang="en-US" sz="2400" dirty="0"/>
              <a:t>due to human pressures on water</a:t>
            </a:r>
          </a:p>
          <a:p>
            <a:pPr algn="l" rtl="0"/>
            <a:r>
              <a:rPr lang="en-US" sz="2400" dirty="0"/>
              <a:t>resources</a:t>
            </a:r>
          </a:p>
          <a:p>
            <a:pPr algn="l" rtl="0"/>
            <a:r>
              <a:rPr lang="en-US" sz="2400" dirty="0"/>
              <a:t>• Present economic, aesthetic, and health</a:t>
            </a:r>
          </a:p>
          <a:p>
            <a:pPr algn="l" rtl="0"/>
            <a:r>
              <a:rPr lang="en-US" sz="2400" dirty="0"/>
              <a:t>problems</a:t>
            </a:r>
          </a:p>
          <a:p>
            <a:pPr algn="l" rtl="0"/>
            <a:r>
              <a:rPr lang="en-US" sz="2400" dirty="0"/>
              <a:t>• Many produce potent TOXINS</a:t>
            </a:r>
          </a:p>
          <a:p>
            <a:pPr algn="l" rtl="0"/>
            <a:r>
              <a:rPr lang="en-US" sz="2400" dirty="0"/>
              <a:t>• Risk management needs</a:t>
            </a:r>
            <a:endParaRPr lang="ar-SA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933056"/>
            <a:ext cx="21465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556792"/>
            <a:ext cx="2167136" cy="227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548680"/>
            <a:ext cx="874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Freshwater </a:t>
            </a:r>
            <a:r>
              <a:rPr lang="en-US" sz="2800" b="1" dirty="0" err="1"/>
              <a:t>cyanobacterial</a:t>
            </a:r>
            <a:r>
              <a:rPr lang="en-US" sz="2800" b="1" dirty="0"/>
              <a:t> blooms, a global</a:t>
            </a:r>
          </a:p>
          <a:p>
            <a:pPr algn="ctr"/>
            <a:r>
              <a:rPr lang="en-US" sz="2800" b="1" dirty="0"/>
              <a:t>phenomenon</a:t>
            </a:r>
            <a:endParaRPr lang="ar-SA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1772816"/>
            <a:ext cx="360040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72817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365104"/>
            <a:ext cx="7488832" cy="203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980728"/>
            <a:ext cx="273630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563888" y="836713"/>
            <a:ext cx="51845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Cyanotoxins</a:t>
            </a:r>
            <a:endParaRPr lang="en-US" sz="2800" b="1" dirty="0"/>
          </a:p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• </a:t>
            </a:r>
            <a:r>
              <a:rPr lang="en-US" sz="2800" dirty="0"/>
              <a:t>occur annually in water</a:t>
            </a:r>
          </a:p>
          <a:p>
            <a:pPr algn="l"/>
            <a:r>
              <a:rPr lang="en-US" sz="2800" dirty="0"/>
              <a:t>resources, including those</a:t>
            </a:r>
          </a:p>
          <a:p>
            <a:pPr algn="l"/>
            <a:r>
              <a:rPr lang="en-US" sz="2800" dirty="0"/>
              <a:t>used for drinking, fisheries,</a:t>
            </a:r>
          </a:p>
          <a:p>
            <a:pPr algn="l"/>
            <a:r>
              <a:rPr lang="en-US" sz="2800" dirty="0"/>
              <a:t>recreation and tourism</a:t>
            </a:r>
          </a:p>
          <a:p>
            <a:pPr algn="l"/>
            <a:r>
              <a:rPr lang="en-US" sz="2800" dirty="0"/>
              <a:t>• present substantial risks to</a:t>
            </a:r>
          </a:p>
          <a:p>
            <a:pPr algn="l"/>
            <a:r>
              <a:rPr lang="en-US" sz="2800" dirty="0"/>
              <a:t>human and animal </a:t>
            </a:r>
            <a:r>
              <a:rPr lang="en-US" sz="2800" dirty="0" smtClean="0"/>
              <a:t>health</a:t>
            </a:r>
            <a:endParaRPr lang="en-US" sz="2800" dirty="0"/>
          </a:p>
          <a:p>
            <a:pPr algn="l"/>
            <a:r>
              <a:rPr lang="en-US" sz="2800" dirty="0"/>
              <a:t>• are produced globally</a:t>
            </a:r>
          </a:p>
          <a:p>
            <a:pPr algn="l"/>
            <a:r>
              <a:rPr lang="en-US" sz="2800" dirty="0"/>
              <a:t>• require to be detected and</a:t>
            </a:r>
          </a:p>
          <a:p>
            <a:pPr algn="l"/>
            <a:r>
              <a:rPr lang="en-US" sz="2800" dirty="0"/>
              <a:t>quantified to meet guidelines</a:t>
            </a:r>
          </a:p>
          <a:p>
            <a:pPr algn="l"/>
            <a:r>
              <a:rPr lang="en-US" sz="2800" dirty="0"/>
              <a:t>and regulations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908720"/>
            <a:ext cx="8496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Classes of </a:t>
            </a:r>
            <a:r>
              <a:rPr lang="en-US" sz="3600" b="1" dirty="0" err="1" smtClean="0"/>
              <a:t>Cyanotoxins</a:t>
            </a:r>
            <a:endParaRPr lang="en-US" sz="3600" b="1" dirty="0"/>
          </a:p>
          <a:p>
            <a:pPr algn="l"/>
            <a:endParaRPr lang="en-US" b="1" dirty="0" smtClean="0"/>
          </a:p>
          <a:p>
            <a:pPr algn="l"/>
            <a:r>
              <a:rPr lang="en-US" sz="3200" b="1" dirty="0" smtClean="0"/>
              <a:t>(1) </a:t>
            </a:r>
            <a:r>
              <a:rPr lang="en-US" sz="3200" b="1" dirty="0" err="1" smtClean="0"/>
              <a:t>Hepatotoxins</a:t>
            </a:r>
            <a:r>
              <a:rPr lang="en-US" sz="3200" b="1" dirty="0"/>
              <a:t>: </a:t>
            </a:r>
            <a:r>
              <a:rPr lang="en-US" sz="3200" dirty="0" err="1"/>
              <a:t>microcystins</a:t>
            </a:r>
            <a:r>
              <a:rPr lang="en-US" sz="3200" dirty="0"/>
              <a:t>, </a:t>
            </a:r>
            <a:r>
              <a:rPr lang="en-US" sz="3200" dirty="0" err="1"/>
              <a:t>nodularins</a:t>
            </a:r>
            <a:endParaRPr lang="en-US" sz="3200" dirty="0"/>
          </a:p>
          <a:p>
            <a:pPr algn="l"/>
            <a:r>
              <a:rPr lang="en-US" sz="3200" dirty="0" err="1" smtClean="0"/>
              <a:t>cylindrospermopsins</a:t>
            </a:r>
            <a:endParaRPr lang="en-US" sz="3200" dirty="0" smtClean="0"/>
          </a:p>
          <a:p>
            <a:pPr algn="l"/>
            <a:endParaRPr lang="en-US" sz="3200" b="1" dirty="0" smtClean="0"/>
          </a:p>
          <a:p>
            <a:pPr algn="l"/>
            <a:r>
              <a:rPr lang="en-US" sz="3200" b="1" dirty="0" smtClean="0"/>
              <a:t>(2) Neurotoxins</a:t>
            </a:r>
            <a:r>
              <a:rPr lang="en-US" sz="3200" b="1" dirty="0"/>
              <a:t>: </a:t>
            </a:r>
            <a:r>
              <a:rPr lang="en-US" sz="3200" dirty="0" err="1" smtClean="0"/>
              <a:t>anatoxin</a:t>
            </a:r>
            <a:r>
              <a:rPr lang="en-US" sz="3200" dirty="0" smtClean="0"/>
              <a:t>-a, </a:t>
            </a:r>
            <a:r>
              <a:rPr lang="en-US" sz="3200" dirty="0" err="1" smtClean="0"/>
              <a:t>homoanatoxin</a:t>
            </a:r>
            <a:endParaRPr lang="en-US" sz="3200" dirty="0"/>
          </a:p>
          <a:p>
            <a:pPr algn="l"/>
            <a:r>
              <a:rPr lang="en-US" sz="3200" dirty="0" err="1"/>
              <a:t>anatoxin</a:t>
            </a:r>
            <a:r>
              <a:rPr lang="en-US" sz="3200" dirty="0"/>
              <a:t>-a(s), </a:t>
            </a:r>
            <a:r>
              <a:rPr lang="en-US" sz="3200" dirty="0" err="1"/>
              <a:t>saxitoxins</a:t>
            </a:r>
            <a:endParaRPr lang="en-US" sz="3200" dirty="0"/>
          </a:p>
          <a:p>
            <a:pPr algn="l"/>
            <a:endParaRPr lang="en-US" sz="3200" b="1" dirty="0" smtClean="0"/>
          </a:p>
          <a:p>
            <a:pPr algn="l"/>
            <a:r>
              <a:rPr lang="en-US" sz="3200" b="1" dirty="0" smtClean="0"/>
              <a:t>(3) Irritants </a:t>
            </a:r>
            <a:r>
              <a:rPr lang="en-US" sz="3200" b="1" dirty="0"/>
              <a:t>and allergenic toxins: </a:t>
            </a:r>
            <a:r>
              <a:rPr lang="en-US" sz="3200" dirty="0" err="1"/>
              <a:t>aplysiatoxins</a:t>
            </a:r>
            <a:r>
              <a:rPr lang="en-US" sz="3200" dirty="0"/>
              <a:t>,</a:t>
            </a:r>
          </a:p>
          <a:p>
            <a:pPr algn="l"/>
            <a:r>
              <a:rPr lang="en-US" sz="3200" dirty="0" err="1"/>
              <a:t>lipopolysaccharide</a:t>
            </a:r>
            <a:r>
              <a:rPr lang="en-US" sz="3200" dirty="0"/>
              <a:t> </a:t>
            </a:r>
            <a:r>
              <a:rPr lang="en-US" sz="3200" dirty="0" err="1"/>
              <a:t>endotoxins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620688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/>
              <a:t>Microcystins</a:t>
            </a:r>
            <a:endParaRPr lang="en-US" sz="4000" b="1" dirty="0"/>
          </a:p>
          <a:p>
            <a:pPr algn="l"/>
            <a:r>
              <a:rPr lang="en-US" sz="3200" dirty="0" smtClean="0"/>
              <a:t>• </a:t>
            </a:r>
            <a:r>
              <a:rPr lang="en-US" sz="3200" dirty="0"/>
              <a:t>Group of &gt;80</a:t>
            </a:r>
          </a:p>
          <a:p>
            <a:pPr algn="l"/>
            <a:r>
              <a:rPr lang="en-US" sz="3200" dirty="0"/>
              <a:t>structurally related</a:t>
            </a:r>
          </a:p>
          <a:p>
            <a:pPr algn="l"/>
            <a:r>
              <a:rPr lang="en-US" sz="3200" dirty="0"/>
              <a:t>cyclic </a:t>
            </a:r>
            <a:r>
              <a:rPr lang="en-US" sz="3200" dirty="0" err="1"/>
              <a:t>heptapeptides</a:t>
            </a:r>
            <a:endParaRPr lang="en-US" sz="3200" dirty="0"/>
          </a:p>
          <a:p>
            <a:pPr algn="l"/>
            <a:r>
              <a:rPr lang="en-US" sz="3200" dirty="0"/>
              <a:t>• In acute cases death</a:t>
            </a:r>
          </a:p>
          <a:p>
            <a:pPr algn="l"/>
            <a:r>
              <a:rPr lang="en-US" sz="3200" dirty="0"/>
              <a:t>occurs by</a:t>
            </a:r>
          </a:p>
          <a:p>
            <a:pPr algn="l"/>
            <a:r>
              <a:rPr lang="en-US" sz="3200" dirty="0" err="1"/>
              <a:t>hypovolaemic</a:t>
            </a:r>
            <a:r>
              <a:rPr lang="en-US" sz="3200" dirty="0"/>
              <a:t> shock</a:t>
            </a:r>
          </a:p>
          <a:p>
            <a:pPr algn="l"/>
            <a:r>
              <a:rPr lang="en-US" sz="3200" dirty="0"/>
              <a:t>• Able to inhibit protein</a:t>
            </a:r>
          </a:p>
          <a:p>
            <a:pPr algn="l"/>
            <a:r>
              <a:rPr lang="en-US" sz="3200" dirty="0" err="1"/>
              <a:t>phosphatases</a:t>
            </a:r>
            <a:r>
              <a:rPr lang="en-US" sz="3200" dirty="0"/>
              <a:t> and</a:t>
            </a:r>
          </a:p>
          <a:p>
            <a:pPr algn="l"/>
            <a:r>
              <a:rPr lang="en-US" sz="3200" dirty="0"/>
              <a:t>may affect cell cycle</a:t>
            </a:r>
          </a:p>
          <a:p>
            <a:pPr algn="l"/>
            <a:r>
              <a:rPr lang="en-US" sz="3200" dirty="0"/>
              <a:t>• </a:t>
            </a:r>
            <a:r>
              <a:rPr lang="en-US" sz="3200" dirty="0" err="1"/>
              <a:t>Tumour</a:t>
            </a:r>
            <a:r>
              <a:rPr lang="en-US" sz="3200" dirty="0"/>
              <a:t> promoters</a:t>
            </a:r>
            <a:endParaRPr lang="ar-SA" sz="3200" dirty="0"/>
          </a:p>
        </p:txBody>
      </p:sp>
      <p:pic>
        <p:nvPicPr>
          <p:cNvPr id="40962" name="Picture 2" descr="|A diagram of microcystin-LR|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808"/>
            <a:ext cx="344996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908720"/>
            <a:ext cx="5760640" cy="4668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/>
              <a:t>Cylindrospermopsin</a:t>
            </a:r>
            <a:endParaRPr lang="en-US" sz="3600" b="1" dirty="0"/>
          </a:p>
          <a:p>
            <a:pPr algn="l"/>
            <a:r>
              <a:rPr lang="en-US" sz="3600" dirty="0"/>
              <a:t>• A guanidine alkaloid</a:t>
            </a:r>
          </a:p>
          <a:p>
            <a:pPr algn="l"/>
            <a:r>
              <a:rPr lang="en-US" sz="3600" dirty="0" err="1"/>
              <a:t>hepatotoxin</a:t>
            </a:r>
            <a:r>
              <a:rPr lang="en-US" sz="3600" dirty="0"/>
              <a:t> </a:t>
            </a:r>
            <a:r>
              <a:rPr lang="en-US" sz="3600" dirty="0" err="1" smtClean="0"/>
              <a:t>andgenotoxin</a:t>
            </a:r>
            <a:endParaRPr lang="en-US" sz="3600" dirty="0"/>
          </a:p>
          <a:p>
            <a:pPr algn="l"/>
            <a:r>
              <a:rPr lang="en-US" sz="3600" dirty="0"/>
              <a:t>• Affects multiple organs</a:t>
            </a:r>
          </a:p>
          <a:p>
            <a:pPr algn="l"/>
            <a:r>
              <a:rPr lang="en-US" sz="3600" dirty="0"/>
              <a:t>• Inhibits eukaryotic </a:t>
            </a:r>
            <a:r>
              <a:rPr lang="ar-SA" sz="3600" dirty="0" smtClean="0"/>
              <a:t> </a:t>
            </a:r>
            <a:r>
              <a:rPr lang="en-US" sz="3600" dirty="0" smtClean="0"/>
              <a:t>protein translation</a:t>
            </a:r>
            <a:endParaRPr lang="en-US" sz="3600" dirty="0"/>
          </a:p>
          <a:p>
            <a:pPr algn="l"/>
            <a:r>
              <a:rPr lang="en-US" sz="3600" dirty="0"/>
              <a:t>• Causes DNA </a:t>
            </a:r>
            <a:r>
              <a:rPr lang="en-US" sz="3600" dirty="0" smtClean="0"/>
              <a:t>strand breaks</a:t>
            </a:r>
            <a:endParaRPr lang="en-US" sz="3600" dirty="0"/>
          </a:p>
          <a:p>
            <a:pPr algn="l"/>
            <a:r>
              <a:rPr lang="en-US" sz="3600" dirty="0"/>
              <a:t>• Mostly found in tropical</a:t>
            </a:r>
            <a:endParaRPr lang="ar-SA" sz="3600" dirty="0"/>
          </a:p>
        </p:txBody>
      </p:sp>
      <p:pic>
        <p:nvPicPr>
          <p:cNvPr id="38914" name="Picture 2" descr="http://www-cyanosite.bio.purdue.edu/cyanotox/toxins/cylindr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420888"/>
            <a:ext cx="259228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20688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/>
              <a:t>Saxitoxins</a:t>
            </a:r>
            <a:endParaRPr lang="en-US" sz="4000" b="1" dirty="0"/>
          </a:p>
          <a:p>
            <a:pPr algn="l"/>
            <a:r>
              <a:rPr lang="en-US" sz="4000" dirty="0"/>
              <a:t>• A group of ~20</a:t>
            </a:r>
          </a:p>
          <a:p>
            <a:pPr algn="l"/>
            <a:r>
              <a:rPr lang="en-US" sz="4000" dirty="0"/>
              <a:t>structurally related</a:t>
            </a:r>
          </a:p>
          <a:p>
            <a:pPr algn="l"/>
            <a:r>
              <a:rPr lang="en-US" sz="4000" dirty="0"/>
              <a:t>alkaloids</a:t>
            </a:r>
          </a:p>
          <a:p>
            <a:pPr algn="l"/>
            <a:r>
              <a:rPr lang="en-US" sz="4000" dirty="0"/>
              <a:t>• Bind to voltage gated</a:t>
            </a:r>
          </a:p>
          <a:p>
            <a:pPr algn="l"/>
            <a:r>
              <a:rPr lang="en-US" sz="4000" dirty="0"/>
              <a:t>Na+ channels</a:t>
            </a:r>
          </a:p>
          <a:p>
            <a:pPr algn="l"/>
            <a:r>
              <a:rPr lang="en-US" sz="4000" dirty="0"/>
              <a:t>• Paralysis and death</a:t>
            </a:r>
          </a:p>
          <a:p>
            <a:pPr algn="l"/>
            <a:r>
              <a:rPr lang="en-US" sz="4000" dirty="0"/>
              <a:t>• LD50 10</a:t>
            </a:r>
            <a:r>
              <a:rPr lang="el-GR" sz="4000" dirty="0"/>
              <a:t>μ</a:t>
            </a:r>
            <a:r>
              <a:rPr lang="en-US" sz="4000" dirty="0"/>
              <a:t>g kg-1 (</a:t>
            </a:r>
            <a:r>
              <a:rPr lang="en-US" sz="4000" dirty="0" err="1"/>
              <a:t>i.p</a:t>
            </a:r>
            <a:r>
              <a:rPr lang="en-US" sz="4000" dirty="0"/>
              <a:t>.</a:t>
            </a:r>
          </a:p>
          <a:p>
            <a:pPr algn="l"/>
            <a:r>
              <a:rPr lang="en-US" sz="4000" dirty="0"/>
              <a:t>mouse)</a:t>
            </a:r>
            <a:endParaRPr lang="ar-SA" sz="4000" dirty="0"/>
          </a:p>
        </p:txBody>
      </p:sp>
      <p:pic>
        <p:nvPicPr>
          <p:cNvPr id="36866" name="Picture 2" descr="http://www-cyanosite.bio.purdue.edu/cyanotox/toxins/saxitox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76872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197</TotalTime>
  <Words>690</Words>
  <Application>Microsoft Office PowerPoint</Application>
  <PresentationFormat>On-screen Show (4:3)</PresentationFormat>
  <Paragraphs>197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Paper</vt:lpstr>
      <vt:lpstr>King Saud University  College of Science  Microbiology Department   By: Abdelrahman A. Dawoud  Yasser  Al Hajaj Faisal   l Mutairy Mohammed   Ansari  Prof. Ibraheem   IBM </vt:lpstr>
      <vt:lpstr>Cyanobacterial Toxins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cyanobacteria and the toxins they produce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Any Question ?? </vt:lpstr>
      <vt:lpstr>Thank You for Your Attention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Saud University  College of Science  Microbiology Department   By: Abdelrahman A. Dawoud  Yasser Al Hajaj Faisal Al Mutairy Mohammed Ansari  Prof. Dr. Ibrahim Borae </dc:title>
  <dc:creator>Toshiba</dc:creator>
  <cp:lastModifiedBy>Hoba</cp:lastModifiedBy>
  <cp:revision>4</cp:revision>
  <dcterms:created xsi:type="dcterms:W3CDTF">2011-05-06T19:32:55Z</dcterms:created>
  <dcterms:modified xsi:type="dcterms:W3CDTF">2011-05-15T09:55:31Z</dcterms:modified>
</cp:coreProperties>
</file>