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6" r:id="rId4"/>
    <p:sldId id="267" r:id="rId5"/>
    <p:sldId id="268" r:id="rId6"/>
    <p:sldId id="269" r:id="rId7"/>
    <p:sldId id="270" r:id="rId8"/>
    <p:sldId id="271" r:id="rId9"/>
    <p:sldId id="274" r:id="rId10"/>
    <p:sldId id="272" r:id="rId11"/>
    <p:sldId id="275" r:id="rId12"/>
    <p:sldId id="276" r:id="rId13"/>
    <p:sldId id="277" r:id="rId14"/>
    <p:sldId id="278" r:id="rId15"/>
    <p:sldId id="279" r:id="rId16"/>
    <p:sldId id="280" r:id="rId17"/>
    <p:sldId id="26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645D8-A8BF-4451-837B-EDF1F3F539EC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081A8-65C3-4EC1-93C1-761AF4C66C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081A8-65C3-4EC1-93C1-761AF4C66C2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FB2E6E-1231-4C36-9D4F-4C49EBF5CC96}" type="slidenum">
              <a:rPr lang="en-US"/>
              <a:pPr/>
              <a:t>11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0C5A83-183A-4D56-BAA4-EF0E1E56E7F5}" type="slidenum">
              <a:rPr lang="en-US"/>
              <a:pPr/>
              <a:t>12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E8287A-92EF-4EAE-8365-590B11813D1B}" type="slidenum">
              <a:rPr lang="en-US"/>
              <a:pPr/>
              <a:t>14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5A13EB-FB1F-4F4C-832F-E325234C52BA}" type="slidenum">
              <a:rPr lang="en-US"/>
              <a:pPr/>
              <a:t>15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yalabdulkarim@ksu.edu.s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fac.ksu.edu.sa/yalabdulkari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lideshare.net/ebayworld/ebayppt/downloa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 482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95053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           </a:t>
            </a:r>
          </a:p>
          <a:p>
            <a:r>
              <a:rPr lang="en-US" sz="3600" dirty="0" smtClean="0"/>
              <a:t>    </a:t>
            </a:r>
            <a:r>
              <a:rPr lang="en-US" sz="3600" dirty="0" err="1" smtClean="0"/>
              <a:t>Yazeed</a:t>
            </a:r>
            <a:r>
              <a:rPr lang="en-US" sz="3600" dirty="0" smtClean="0"/>
              <a:t> </a:t>
            </a:r>
            <a:r>
              <a:rPr lang="en-US" sz="3600" dirty="0" err="1" smtClean="0"/>
              <a:t>Alabdulkarim</a:t>
            </a:r>
            <a:endParaRPr lang="en-US" sz="3600" dirty="0" smtClean="0"/>
          </a:p>
          <a:p>
            <a:r>
              <a:rPr lang="en-US" sz="3600" dirty="0" smtClean="0"/>
              <a:t>    </a:t>
            </a:r>
            <a:r>
              <a:rPr lang="en-US" sz="3600" dirty="0" smtClean="0">
                <a:hlinkClick r:id="rId3"/>
              </a:rPr>
              <a:t>yalabdulkarim@ksu.edu.sa</a:t>
            </a:r>
            <a:endParaRPr lang="en-US" sz="3600" dirty="0" smtClean="0"/>
          </a:p>
          <a:p>
            <a:r>
              <a:rPr lang="en-US" sz="3600" dirty="0" smtClean="0"/>
              <a:t>     </a:t>
            </a:r>
            <a:r>
              <a:rPr lang="en-US" sz="3600" dirty="0" smtClean="0">
                <a:hlinkClick r:id="rId4"/>
              </a:rPr>
              <a:t>http://fac.ksu.edu.sa/yalabdulkarim</a:t>
            </a:r>
            <a:endParaRPr lang="en-US" sz="3600" dirty="0" smtClean="0"/>
          </a:p>
          <a:p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en-US" sz="3600" dirty="0" smtClean="0">
                <a:solidFill>
                  <a:srgbClr val="FF0000"/>
                </a:solidFill>
              </a:rPr>
              <a:t>Please join the IS482_KSU group at </a:t>
            </a:r>
            <a:r>
              <a:rPr lang="en-US" sz="3600" dirty="0" smtClean="0">
                <a:solidFill>
                  <a:srgbClr val="FF0000"/>
                </a:solidFill>
              </a:rPr>
              <a:t>googlegroups.com before 10/10/2013 or you will receive 50% deduction penalty.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Acquisition of PayPal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PayPal uses existing electronic infrastructure of bank accounts and credit cards to allow “small” monetary exchanges online.</a:t>
            </a:r>
          </a:p>
          <a:p>
            <a:r>
              <a:rPr lang="en-US" dirty="0" smtClean="0"/>
              <a:t>Its  convenient for small businesses and individuals, because they can collect online payments without difficult set-up.</a:t>
            </a:r>
          </a:p>
          <a:p>
            <a:r>
              <a:rPr lang="en-US" dirty="0" smtClean="0"/>
              <a:t>eBay acquired PayPal in 2002 and has integrated it throughout its website as a payment option for auctions.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/>
              <a:t>1-</a:t>
            </a:r>
            <a:fld id="{F9B063D4-3C5A-4680-BDA6-4DC3D85814D6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 Threats or Issues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Bargaining power of suppliers.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Increasing </a:t>
            </a:r>
            <a:r>
              <a:rPr lang="en-US" dirty="0"/>
              <a:t>competition from Amazon and yahoo.</a:t>
            </a:r>
          </a:p>
          <a:p>
            <a:pPr>
              <a:lnSpc>
                <a:spcPct val="90000"/>
              </a:lnSpc>
            </a:pPr>
            <a:r>
              <a:rPr lang="en-US" dirty="0"/>
              <a:t>No barrier to entry in the industry.</a:t>
            </a:r>
          </a:p>
          <a:p>
            <a:pPr>
              <a:lnSpc>
                <a:spcPct val="90000"/>
              </a:lnSpc>
            </a:pPr>
            <a:r>
              <a:rPr lang="en-US" dirty="0"/>
              <a:t>Buyer-seller frauds</a:t>
            </a:r>
          </a:p>
          <a:p>
            <a:pPr>
              <a:lnSpc>
                <a:spcPct val="90000"/>
              </a:lnSpc>
            </a:pPr>
            <a:r>
              <a:rPr lang="en-US" dirty="0"/>
              <a:t>Technology failure or/and change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/>
              <a:t>1-</a:t>
            </a:r>
            <a:fld id="{FB1C6701-4576-45AD-94ED-4BFDFAB2C3C3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Issue of privacy and trust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EBay’s view and approach.</a:t>
            </a:r>
          </a:p>
          <a:p>
            <a:pPr>
              <a:lnSpc>
                <a:spcPct val="90000"/>
              </a:lnSpc>
            </a:pPr>
            <a:r>
              <a:rPr lang="en-US"/>
              <a:t>Trust is facilitated by fair information and principles.</a:t>
            </a:r>
          </a:p>
          <a:p>
            <a:pPr>
              <a:lnSpc>
                <a:spcPct val="90000"/>
              </a:lnSpc>
            </a:pPr>
            <a:r>
              <a:rPr lang="en-US"/>
              <a:t>Users should be provided with notice and communication, choice and control, security, authentication and enforcement.</a:t>
            </a:r>
          </a:p>
          <a:p>
            <a:pPr>
              <a:lnSpc>
                <a:spcPct val="90000"/>
              </a:lnSpc>
            </a:pPr>
            <a:r>
              <a:rPr lang="en-US"/>
              <a:t>eBay has earned this trust in time by consistent service.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/>
              <a:t>1-</a:t>
            </a:r>
            <a:fld id="{103F9C7C-F124-42E7-A5A7-D9EF95D3E144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eBay’s follow up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Target key product categories for special users.</a:t>
            </a:r>
          </a:p>
          <a:p>
            <a:pPr>
              <a:lnSpc>
                <a:spcPct val="90000"/>
              </a:lnSpc>
            </a:pPr>
            <a:r>
              <a:rPr lang="en-US" sz="2800"/>
              <a:t>Continue developing community tools.</a:t>
            </a:r>
          </a:p>
          <a:p>
            <a:pPr>
              <a:lnSpc>
                <a:spcPct val="90000"/>
              </a:lnSpc>
            </a:pPr>
            <a:r>
              <a:rPr lang="en-US" sz="2800"/>
              <a:t>Enhance the community for women and senior citizens.</a:t>
            </a:r>
          </a:p>
          <a:p>
            <a:pPr>
              <a:lnSpc>
                <a:spcPct val="90000"/>
              </a:lnSpc>
            </a:pPr>
            <a:r>
              <a:rPr lang="en-US" sz="2800"/>
              <a:t>Stress on adding services and features to make trading easier.</a:t>
            </a:r>
          </a:p>
          <a:p>
            <a:pPr>
              <a:lnSpc>
                <a:spcPct val="90000"/>
              </a:lnSpc>
            </a:pPr>
            <a:r>
              <a:rPr lang="en-US" sz="2800"/>
              <a:t>Expand value added services.</a:t>
            </a:r>
          </a:p>
          <a:p>
            <a:pPr>
              <a:lnSpc>
                <a:spcPct val="90000"/>
              </a:lnSpc>
            </a:pPr>
            <a:r>
              <a:rPr lang="en-US" sz="2800"/>
              <a:t>Major focus on trust and safety programs</a:t>
            </a:r>
          </a:p>
          <a:p>
            <a:pPr>
              <a:lnSpc>
                <a:spcPct val="90000"/>
              </a:lnSpc>
            </a:pPr>
            <a:r>
              <a:rPr lang="en-US" sz="2800"/>
              <a:t>Maximum transparency.  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/>
              <a:t>1-</a:t>
            </a:r>
            <a:fld id="{CFC8B9DC-5611-457D-8D91-3B290185D614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EBay's tackle of security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u="sng" dirty="0"/>
              <a:t>Feedback forum-</a:t>
            </a:r>
            <a:r>
              <a:rPr lang="en-US" sz="2800" dirty="0"/>
              <a:t> check the business practices or reputation of any buyer or seller on eBay. </a:t>
            </a:r>
          </a:p>
          <a:p>
            <a:pPr>
              <a:lnSpc>
                <a:spcPct val="90000"/>
              </a:lnSpc>
            </a:pPr>
            <a:r>
              <a:rPr lang="en-US" sz="2800" u="sng" dirty="0"/>
              <a:t>Escrow</a:t>
            </a:r>
            <a:r>
              <a:rPr lang="en-US" sz="2800" dirty="0"/>
              <a:t>- inspection of the product purchased before payment is being sent. </a:t>
            </a:r>
          </a:p>
          <a:p>
            <a:pPr>
              <a:lnSpc>
                <a:spcPct val="90000"/>
              </a:lnSpc>
            </a:pPr>
            <a:r>
              <a:rPr lang="en-US" sz="2800" u="sng" dirty="0"/>
              <a:t>Fraud protection program-</a:t>
            </a:r>
            <a:r>
              <a:rPr lang="en-US" sz="2800" dirty="0"/>
              <a:t> coverage of users up to $2OO.</a:t>
            </a:r>
          </a:p>
          <a:p>
            <a:pPr>
              <a:lnSpc>
                <a:spcPct val="90000"/>
              </a:lnSpc>
            </a:pPr>
            <a:r>
              <a:rPr lang="en-US" sz="2800" u="sng" dirty="0"/>
              <a:t>Verified rights owner program-</a:t>
            </a:r>
            <a:r>
              <a:rPr lang="en-US" sz="2800" dirty="0"/>
              <a:t> make sure that items do not violate intellectual property rights.</a:t>
            </a:r>
          </a:p>
          <a:p>
            <a:pPr>
              <a:lnSpc>
                <a:spcPct val="90000"/>
              </a:lnSpc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/>
              <a:t>1-</a:t>
            </a:r>
            <a:fld id="{6C6FABDF-8D82-487E-8C95-EF1A7B3E3A9E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Competition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sz="2800"/>
              <a:t>Major Competitors- </a:t>
            </a:r>
          </a:p>
          <a:p>
            <a:pPr lvl="1"/>
            <a:r>
              <a:rPr lang="en-US" sz="2400"/>
              <a:t>Amazon</a:t>
            </a:r>
          </a:p>
          <a:p>
            <a:pPr lvl="1"/>
            <a:r>
              <a:rPr lang="en-US" sz="2400"/>
              <a:t>AOL</a:t>
            </a:r>
          </a:p>
          <a:p>
            <a:pPr lvl="1"/>
            <a:r>
              <a:rPr lang="en-US" sz="2400"/>
              <a:t>Yahoo</a:t>
            </a:r>
          </a:p>
          <a:p>
            <a:r>
              <a:rPr lang="en-US" sz="2800"/>
              <a:t>Traditional stores</a:t>
            </a:r>
          </a:p>
          <a:p>
            <a:pPr lvl="1">
              <a:buFontTx/>
              <a:buChar char="•"/>
            </a:pPr>
            <a:r>
              <a:rPr lang="en-US" sz="2400"/>
              <a:t>Wal-Mart</a:t>
            </a:r>
          </a:p>
          <a:p>
            <a:pPr lvl="1">
              <a:buFontTx/>
              <a:buChar char="•"/>
            </a:pPr>
            <a:r>
              <a:rPr lang="en-US" sz="2400"/>
              <a:t>Dell</a:t>
            </a:r>
          </a:p>
          <a:p>
            <a:pPr lvl="1">
              <a:buFontTx/>
              <a:buChar char="•"/>
            </a:pPr>
            <a:r>
              <a:rPr lang="en-US" sz="2400"/>
              <a:t>Macy’s</a:t>
            </a:r>
          </a:p>
          <a:p>
            <a:pPr lvl="1">
              <a:buFontTx/>
              <a:buChar char="•"/>
            </a:pPr>
            <a:r>
              <a:rPr lang="en-US" sz="2400"/>
              <a:t>Home Depot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/>
              <a:t>1-</a:t>
            </a:r>
            <a:fld id="{63D881CF-23C3-4867-A8F3-96B569A59367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838200"/>
          </a:xfrm>
          <a:ln/>
        </p:spPr>
        <p:txBody>
          <a:bodyPr/>
          <a:lstStyle/>
          <a:p>
            <a:r>
              <a:rPr lang="en-US" dirty="0" smtClean="0"/>
              <a:t>    </a:t>
            </a:r>
            <a:r>
              <a:rPr lang="en-US" dirty="0" err="1" smtClean="0"/>
              <a:t>Ebay</a:t>
            </a:r>
            <a:r>
              <a:rPr lang="en-US" dirty="0" smtClean="0"/>
              <a:t> </a:t>
            </a:r>
            <a:r>
              <a:rPr lang="en-US" dirty="0"/>
              <a:t>Vs Yahoo</a:t>
            </a:r>
          </a:p>
        </p:txBody>
      </p:sp>
      <p:graphicFrame>
        <p:nvGraphicFramePr>
          <p:cNvPr id="66684" name="Group 124"/>
          <p:cNvGraphicFramePr>
            <a:graphicFrameLocks noGrp="1"/>
          </p:cNvGraphicFramePr>
          <p:nvPr>
            <p:ph idx="1"/>
          </p:nvPr>
        </p:nvGraphicFramePr>
        <p:xfrm>
          <a:off x="838200" y="838835"/>
          <a:ext cx="8991600" cy="5577205"/>
        </p:xfrm>
        <a:graphic>
          <a:graphicData uri="http://schemas.openxmlformats.org/drawingml/2006/table">
            <a:tbl>
              <a:tblPr/>
              <a:tblGrid>
                <a:gridCol w="2997200"/>
                <a:gridCol w="2997200"/>
                <a:gridCol w="2997200"/>
              </a:tblGrid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content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Ebay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Yahoo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Fee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Based on the reserve price of the item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 charge to any buyers or sellers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commission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Up to 5% of closing price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 buyer and seller when item is sold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Chances of buy/sell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More likely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Less likely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response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Not as efficient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Better than eBay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insurance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Charge of posting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scope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wide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Not as wide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400" dirty="0" smtClean="0"/>
              <a:t>Any Question ?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 Lectures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Project</a:t>
            </a:r>
          </a:p>
          <a:p>
            <a:pPr lvl="1"/>
            <a:r>
              <a:rPr lang="en-US" dirty="0" smtClean="0"/>
              <a:t>Max 4 students per group.</a:t>
            </a:r>
          </a:p>
          <a:p>
            <a:pPr lvl="1"/>
            <a:r>
              <a:rPr lang="en-US" dirty="0" smtClean="0"/>
              <a:t>Worth 10% of your grade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Some grades of the project will be assigned to class attendance.</a:t>
            </a:r>
            <a:endParaRPr lang="en-US" dirty="0" smtClean="0"/>
          </a:p>
          <a:p>
            <a:r>
              <a:rPr lang="en-US" dirty="0" smtClean="0"/>
              <a:t>Exercises and case studies.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E-Bay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An online auction platform that facilitates transaction between buyers and sellers of goods and services.</a:t>
            </a:r>
          </a:p>
          <a:p>
            <a:pPr>
              <a:lnSpc>
                <a:spcPct val="90000"/>
              </a:lnSpc>
            </a:pPr>
            <a:endParaRPr lang="en-US" u="sng" dirty="0" smtClean="0"/>
          </a:p>
          <a:p>
            <a:pPr>
              <a:lnSpc>
                <a:spcPct val="90000"/>
              </a:lnSpc>
            </a:pPr>
            <a:endParaRPr lang="en-US" u="sng" dirty="0" smtClean="0"/>
          </a:p>
          <a:p>
            <a:pPr>
              <a:lnSpc>
                <a:spcPct val="90000"/>
              </a:lnSpc>
            </a:pPr>
            <a:endParaRPr lang="en-US" u="sng" dirty="0" smtClean="0"/>
          </a:p>
          <a:p>
            <a:pPr>
              <a:lnSpc>
                <a:spcPct val="90000"/>
              </a:lnSpc>
            </a:pPr>
            <a:r>
              <a:rPr lang="en-US" sz="1800" u="sng" dirty="0" smtClean="0"/>
              <a:t>Case study borrowed from : </a:t>
            </a:r>
            <a:r>
              <a:rPr lang="en-US" sz="1800" dirty="0" smtClean="0">
                <a:hlinkClick r:id="rId2"/>
              </a:rPr>
              <a:t>http://www.slideshare.net/ebayworld/ebayppt/download</a:t>
            </a:r>
            <a:endParaRPr lang="en-US" sz="1800" u="sng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Mission &amp;Vision: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i="1" dirty="0" smtClean="0"/>
              <a:t>Vision: eBay pioneers communities built on commerce, sustained by trust, and inspired by opportunity. eBay brings together millions of people every day on a local, national and international basis through an array of websites that focus on commerce, payments and communications</a:t>
            </a:r>
            <a:endParaRPr lang="en-US" u="sng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Mission  is to provide a global online trading platform where practically anyone can trade practically anything.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Seller uploads the picture and description of the item to be sold.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Sale ends at predetermined time.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High bidder and seller contact each other and make arrangements of shipment.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Buyer sends funds to seller {money order, check, PayPal}, seller sends goods.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Buyer and seller then grade each other through feedback forums.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Revenue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Fees for the seller to post the item, any promotion activities and final sale commission.</a:t>
            </a:r>
          </a:p>
          <a:p>
            <a:r>
              <a:rPr lang="en-US" dirty="0" smtClean="0"/>
              <a:t>Advertising revenue.</a:t>
            </a:r>
          </a:p>
          <a:p>
            <a:r>
              <a:rPr lang="en-US" dirty="0" smtClean="0"/>
              <a:t>Selling profit.</a:t>
            </a:r>
          </a:p>
          <a:p>
            <a:r>
              <a:rPr lang="en-US" dirty="0" smtClean="0"/>
              <a:t>Major money comes from listing and trading services.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Proposition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Buyer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Massive Selection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More convenient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Saves time and money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Value added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Seller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 smtClean="0"/>
              <a:t> - Broadens market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 smtClean="0"/>
              <a:t> - Lower Distribution Cost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 smtClean="0"/>
              <a:t> - maximize selling price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 smtClean="0"/>
              <a:t> - repeat business and clientele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presence in over 20 countries internationally contributes to 40% of total revenue.</a:t>
            </a:r>
          </a:p>
          <a:p>
            <a:r>
              <a:rPr lang="en-US" dirty="0" smtClean="0"/>
              <a:t>Main competitors, Yahoo! and Amazon have seen 65% and 61% revenue growth respectively over 6 year period from ‘98 to ‘03</a:t>
            </a:r>
          </a:p>
          <a:p>
            <a:r>
              <a:rPr lang="en-US" dirty="0" smtClean="0"/>
              <a:t>eBay’s ’98 revenue was 47.4 million; ’03 jumped to $2.1 billion, a 134% average increase over previous year.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/>
              <a:t>1-</a:t>
            </a:r>
            <a:fld id="{7DFEBA7C-2B59-458F-A328-2B3B1CBAC035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ln/>
        </p:spPr>
        <p:txBody>
          <a:bodyPr/>
          <a:lstStyle/>
          <a:p>
            <a:r>
              <a:rPr lang="en-US" dirty="0" smtClean="0"/>
              <a:t>    eBay’s </a:t>
            </a:r>
            <a:r>
              <a:rPr lang="en-US" dirty="0"/>
              <a:t>Revenue</a:t>
            </a:r>
          </a:p>
        </p:txBody>
      </p:sp>
      <p:graphicFrame>
        <p:nvGraphicFramePr>
          <p:cNvPr id="59395" name="Object 3"/>
          <p:cNvGraphicFramePr>
            <a:graphicFrameLocks noChangeAspect="1"/>
          </p:cNvGraphicFramePr>
          <p:nvPr>
            <p:ph type="body" idx="1"/>
          </p:nvPr>
        </p:nvGraphicFramePr>
        <p:xfrm>
          <a:off x="914400" y="1600200"/>
          <a:ext cx="8153400" cy="4759325"/>
        </p:xfrm>
        <a:graphic>
          <a:graphicData uri="http://schemas.openxmlformats.org/presentationml/2006/ole">
            <p:oleObj spid="_x0000_s1026" name="Chart" r:id="rId3" imgW="4819680" imgH="3180960" progId="Excel.Sheet.8">
              <p:embed/>
            </p:oleObj>
          </a:graphicData>
        </a:graphic>
      </p:graphicFrame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2590800" y="58674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</a:rPr>
              <a:t>1998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6781800" y="58674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</a:rPr>
              <a:t>2003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131</TotalTime>
  <Words>703</Words>
  <Application>Microsoft Office PowerPoint</Application>
  <PresentationFormat>On-screen Show (4:3)</PresentationFormat>
  <Paragraphs>132</Paragraphs>
  <Slides>17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Solstice</vt:lpstr>
      <vt:lpstr>Chart</vt:lpstr>
      <vt:lpstr>IS 482</vt:lpstr>
      <vt:lpstr>Tutorial Lectures</vt:lpstr>
      <vt:lpstr>Case Study E-Bay </vt:lpstr>
      <vt:lpstr>Mission &amp;Vision:</vt:lpstr>
      <vt:lpstr>Business Model</vt:lpstr>
      <vt:lpstr>Revenue model</vt:lpstr>
      <vt:lpstr>Value Proposition</vt:lpstr>
      <vt:lpstr>Financials</vt:lpstr>
      <vt:lpstr>    eBay’s Revenue</vt:lpstr>
      <vt:lpstr>Acquisition of PayPal</vt:lpstr>
      <vt:lpstr> Threats or Issues</vt:lpstr>
      <vt:lpstr>Issue of privacy and trust</vt:lpstr>
      <vt:lpstr>eBay’s follow up</vt:lpstr>
      <vt:lpstr>EBay's tackle of security</vt:lpstr>
      <vt:lpstr>Competition</vt:lpstr>
      <vt:lpstr>    Ebay Vs Yahoo</vt:lpstr>
      <vt:lpstr>Thanks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442</dc:title>
  <dc:creator>Yazeed</dc:creator>
  <cp:lastModifiedBy>Yazeed</cp:lastModifiedBy>
  <cp:revision>11</cp:revision>
  <dcterms:created xsi:type="dcterms:W3CDTF">2006-08-16T00:00:00Z</dcterms:created>
  <dcterms:modified xsi:type="dcterms:W3CDTF">2013-09-09T13:53:58Z</dcterms:modified>
</cp:coreProperties>
</file>