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59" r:id="rId5"/>
    <p:sldId id="260" r:id="rId6"/>
    <p:sldId id="267" r:id="rId7"/>
    <p:sldId id="261" r:id="rId8"/>
    <p:sldId id="262" r:id="rId9"/>
    <p:sldId id="279" r:id="rId10"/>
    <p:sldId id="276" r:id="rId11"/>
    <p:sldId id="265" r:id="rId12"/>
    <p:sldId id="269" r:id="rId13"/>
    <p:sldId id="270" r:id="rId14"/>
    <p:sldId id="271" r:id="rId15"/>
    <p:sldId id="27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8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8" d="100"/>
          <a:sy n="68" d="100"/>
        </p:scale>
        <p:origin x="-163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398745C-7EB0-4C66-8B12-FB0DF9B12B90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2BB97A-49A4-4373-A9F3-1FC26290403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170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177FF-18B5-4568-81B1-E9232B687B93}" type="datetimeFigureOut">
              <a:rPr lang="ar-SA" smtClean="0"/>
              <a:pPr/>
              <a:t>13/05/34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07B37-8059-4B3A-A34D-48526934335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en-US" b="1" dirty="0"/>
              <a:t>THE EPITHELIAL TISSUE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5157192"/>
            <a:ext cx="366959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Prepared by : Reem Aldossari</a:t>
            </a:r>
            <a:endParaRPr lang="ar-SA" sz="2000" b="1" dirty="0">
              <a:solidFill>
                <a:srgbClr val="0070C0"/>
              </a:solidFill>
              <a:latin typeface="Kozuka Mincho Pro B" pitchFamily="18" charset="-128"/>
              <a:ea typeface="Kozuka Mincho Pro B" pitchFamily="18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76872"/>
            <a:ext cx="3134883" cy="23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t="16736" r="35025" b="6076"/>
          <a:stretch>
            <a:fillRect/>
          </a:stretch>
        </p:blipFill>
        <p:spPr bwMode="auto">
          <a:xfrm>
            <a:off x="539552" y="3501008"/>
            <a:ext cx="2829017" cy="252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9512" y="198884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Lab  2</a:t>
            </a:r>
            <a:br>
              <a:rPr lang="en-US" sz="3600" dirty="0" smtClean="0"/>
            </a:br>
            <a:r>
              <a:rPr lang="en-US" sz="3600" dirty="0" smtClean="0"/>
              <a:t>ZOO 103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2564904"/>
            <a:ext cx="7488832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84150" h="88900" prst="coolSlant"/>
            <a:bevelB w="88900" h="88900"/>
          </a:sp3d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sym typeface="Baskerville" charset="0"/>
              </a:rPr>
              <a:t>Under The Microscope</a:t>
            </a:r>
            <a:r>
              <a:rPr lang="en-US" sz="6000" dirty="0" smtClean="0">
                <a:solidFill>
                  <a:srgbClr val="59565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/>
            </a:r>
            <a:br>
              <a:rPr lang="en-US" sz="6000" dirty="0" smtClean="0">
                <a:solidFill>
                  <a:srgbClr val="59565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</a:b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195736" y="4509120"/>
            <a:ext cx="57606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b="1" dirty="0" smtClean="0"/>
              <a:t>Simple Squamous</a:t>
            </a:r>
            <a:r>
              <a:rPr lang="en-US" sz="2000" b="1" dirty="0" smtClean="0"/>
              <a:t> </a:t>
            </a:r>
            <a:r>
              <a:rPr lang="en-US" b="1" dirty="0" smtClean="0"/>
              <a:t>Epithelium ( Lining of mouth )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1-</a:t>
            </a:r>
            <a:r>
              <a:rPr lang="ar-SA" sz="2000" b="1" dirty="0" smtClean="0"/>
              <a:t> </a:t>
            </a:r>
            <a:r>
              <a:rPr lang="en-US" sz="2000" b="1" dirty="0" smtClean="0"/>
              <a:t>Cell membrane                </a:t>
            </a:r>
            <a:endParaRPr lang="ar-SA" sz="2000" b="1" dirty="0" smtClean="0"/>
          </a:p>
          <a:p>
            <a:pPr algn="ctr" rtl="0">
              <a:spcBef>
                <a:spcPct val="50000"/>
              </a:spcBef>
            </a:pPr>
            <a:r>
              <a:rPr lang="ar-SA" sz="2000" b="1" dirty="0" smtClean="0"/>
              <a:t>               </a:t>
            </a:r>
            <a:r>
              <a:rPr lang="en-US" sz="2000" b="1" dirty="0" smtClean="0"/>
              <a:t>     2-  Cytoplasm</a:t>
            </a:r>
            <a:r>
              <a:rPr lang="ar-SA" sz="2000" b="1" dirty="0" smtClean="0"/>
              <a:t>          </a:t>
            </a:r>
          </a:p>
          <a:p>
            <a:pPr algn="ctr" rtl="0">
              <a:spcBef>
                <a:spcPct val="50000"/>
              </a:spcBef>
            </a:pPr>
            <a:r>
              <a:rPr lang="en-US" sz="2000" b="1" dirty="0" smtClean="0"/>
              <a:t>3-</a:t>
            </a:r>
            <a:r>
              <a:rPr lang="ar-SA" sz="2000" b="1" dirty="0" smtClean="0"/>
              <a:t>   </a:t>
            </a:r>
            <a:r>
              <a:rPr lang="en-US" sz="2000" b="1" dirty="0" smtClean="0"/>
              <a:t>Nucleus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51520" y="836712"/>
            <a:ext cx="4071243" cy="3240087"/>
            <a:chOff x="107950" y="169863"/>
            <a:chExt cx="4322763" cy="324008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950" y="169863"/>
              <a:ext cx="4322763" cy="3240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Line 4"/>
            <p:cNvSpPr>
              <a:spLocks noChangeShapeType="1"/>
            </p:cNvSpPr>
            <p:nvPr/>
          </p:nvSpPr>
          <p:spPr bwMode="auto">
            <a:xfrm flipV="1">
              <a:off x="2195513" y="2133600"/>
              <a:ext cx="100965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1619250" y="1989138"/>
              <a:ext cx="5064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1909763" y="2997200"/>
              <a:ext cx="107950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 flipV="1">
              <a:off x="1547813" y="2565400"/>
              <a:ext cx="936625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484438" y="2349500"/>
              <a:ext cx="5048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547813" y="2781300"/>
              <a:ext cx="50323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Line 11"/>
          <p:cNvSpPr>
            <a:spLocks noChangeShapeType="1"/>
          </p:cNvSpPr>
          <p:nvPr/>
        </p:nvSpPr>
        <p:spPr bwMode="auto">
          <a:xfrm flipV="1">
            <a:off x="4495800" y="1773238"/>
            <a:ext cx="3098800" cy="1731962"/>
          </a:xfrm>
          <a:prstGeom prst="line">
            <a:avLst/>
          </a:prstGeom>
          <a:noFill/>
          <a:ln w="1905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04" name="Text Box 15"/>
          <p:cNvSpPr txBox="1">
            <a:spLocks noChangeArrowheads="1"/>
          </p:cNvSpPr>
          <p:nvPr/>
        </p:nvSpPr>
        <p:spPr bwMode="auto">
          <a:xfrm>
            <a:off x="611560" y="4293096"/>
            <a:ext cx="83529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Simple </a:t>
            </a:r>
            <a:r>
              <a:rPr lang="en-US" b="1" dirty="0"/>
              <a:t>Cuboidal </a:t>
            </a:r>
            <a:r>
              <a:rPr lang="en-US" b="1" dirty="0" smtClean="0"/>
              <a:t>Epithelium</a:t>
            </a:r>
          </a:p>
          <a:p>
            <a:pPr algn="ctr">
              <a:spcBef>
                <a:spcPct val="50000"/>
              </a:spcBef>
            </a:pPr>
            <a:r>
              <a:rPr lang="ar-SA" dirty="0" smtClean="0"/>
              <a:t>              </a:t>
            </a:r>
            <a:r>
              <a:rPr lang="en-US" dirty="0" smtClean="0"/>
              <a:t>1-Nucleus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       2-Basement </a:t>
            </a:r>
            <a:r>
              <a:rPr lang="en-US" dirty="0"/>
              <a:t>membrane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      </a:t>
            </a:r>
            <a:r>
              <a:rPr lang="en-US" dirty="0" smtClean="0"/>
              <a:t>3-Cuboidal </a:t>
            </a:r>
            <a:r>
              <a:rPr lang="en-US" dirty="0"/>
              <a:t>cell</a:t>
            </a:r>
            <a:r>
              <a:rPr lang="ar-SA" dirty="0"/>
              <a:t> </a:t>
            </a:r>
            <a:endParaRPr lang="ar-SA" dirty="0" smtClean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  </a:t>
            </a:r>
            <a:r>
              <a:rPr lang="en-US" dirty="0" smtClean="0"/>
              <a:t>4-Collecting </a:t>
            </a:r>
            <a:r>
              <a:rPr lang="en-US" dirty="0"/>
              <a:t>Tubules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635896" y="836712"/>
            <a:ext cx="5256262" cy="3039393"/>
            <a:chOff x="611560" y="908720"/>
            <a:chExt cx="8064574" cy="3039393"/>
          </a:xfrm>
        </p:grpSpPr>
        <p:grpSp>
          <p:nvGrpSpPr>
            <p:cNvPr id="18" name="Group 17"/>
            <p:cNvGrpSpPr/>
            <p:nvPr/>
          </p:nvGrpSpPr>
          <p:grpSpPr>
            <a:xfrm>
              <a:off x="611560" y="908720"/>
              <a:ext cx="8064574" cy="3039393"/>
              <a:chOff x="323850" y="260350"/>
              <a:chExt cx="8496300" cy="3687763"/>
            </a:xfrm>
          </p:grpSpPr>
          <p:pic>
            <p:nvPicPr>
              <p:cNvPr id="4098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6736" r="35025" b="6076"/>
              <a:stretch>
                <a:fillRect/>
              </a:stretch>
            </p:blipFill>
            <p:spPr bwMode="auto">
              <a:xfrm>
                <a:off x="323850" y="260350"/>
                <a:ext cx="3960813" cy="3529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99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5572" t="17326" r="4739" b="7083"/>
              <a:stretch>
                <a:fillRect/>
              </a:stretch>
            </p:blipFill>
            <p:spPr bwMode="auto">
              <a:xfrm>
                <a:off x="4572000" y="260350"/>
                <a:ext cx="4248150" cy="3455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0" name="Line 8"/>
              <p:cNvSpPr>
                <a:spLocks noChangeShapeType="1"/>
              </p:cNvSpPr>
              <p:nvPr/>
            </p:nvSpPr>
            <p:spPr bwMode="auto">
              <a:xfrm flipH="1" flipV="1">
                <a:off x="2989263" y="2781300"/>
                <a:ext cx="1506537" cy="723900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2" name="Line 13"/>
              <p:cNvSpPr>
                <a:spLocks noChangeShapeType="1"/>
              </p:cNvSpPr>
              <p:nvPr/>
            </p:nvSpPr>
            <p:spPr bwMode="auto">
              <a:xfrm>
                <a:off x="2484438" y="1555750"/>
                <a:ext cx="73025" cy="360363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3" name="Line 14"/>
              <p:cNvSpPr>
                <a:spLocks noChangeShapeType="1"/>
              </p:cNvSpPr>
              <p:nvPr/>
            </p:nvSpPr>
            <p:spPr bwMode="auto">
              <a:xfrm flipH="1" flipV="1">
                <a:off x="6227763" y="3141663"/>
                <a:ext cx="630237" cy="592137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5" name="Line 17"/>
              <p:cNvSpPr>
                <a:spLocks noChangeShapeType="1"/>
              </p:cNvSpPr>
              <p:nvPr/>
            </p:nvSpPr>
            <p:spPr bwMode="auto">
              <a:xfrm flipV="1">
                <a:off x="4495800" y="2708275"/>
                <a:ext cx="1155700" cy="796925"/>
              </a:xfrm>
              <a:prstGeom prst="line">
                <a:avLst/>
              </a:prstGeom>
              <a:noFill/>
              <a:ln w="19050">
                <a:solidFill>
                  <a:srgbClr val="FF7C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07" name="Text Box 19"/>
              <p:cNvSpPr txBox="1">
                <a:spLocks noChangeArrowheads="1"/>
              </p:cNvSpPr>
              <p:nvPr/>
            </p:nvSpPr>
            <p:spPr bwMode="auto">
              <a:xfrm>
                <a:off x="6705600" y="3581400"/>
                <a:ext cx="503238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2</a:t>
                </a:r>
              </a:p>
            </p:txBody>
          </p:sp>
          <p:sp>
            <p:nvSpPr>
              <p:cNvPr id="4108" name="Text Box 20"/>
              <p:cNvSpPr txBox="1">
                <a:spLocks noChangeArrowheads="1"/>
              </p:cNvSpPr>
              <p:nvPr/>
            </p:nvSpPr>
            <p:spPr bwMode="auto">
              <a:xfrm>
                <a:off x="4191000" y="3443288"/>
                <a:ext cx="504825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4</a:t>
                </a:r>
              </a:p>
            </p:txBody>
          </p:sp>
          <p:sp>
            <p:nvSpPr>
              <p:cNvPr id="4109" name="Line 21"/>
              <p:cNvSpPr>
                <a:spLocks noChangeShapeType="1"/>
              </p:cNvSpPr>
              <p:nvPr/>
            </p:nvSpPr>
            <p:spPr bwMode="auto">
              <a:xfrm>
                <a:off x="2484438" y="1557338"/>
                <a:ext cx="288925" cy="215900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0" name="Line 22"/>
              <p:cNvSpPr>
                <a:spLocks noChangeShapeType="1"/>
              </p:cNvSpPr>
              <p:nvPr/>
            </p:nvSpPr>
            <p:spPr bwMode="auto">
              <a:xfrm>
                <a:off x="7740650" y="1700213"/>
                <a:ext cx="215900" cy="288925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1" name="Line 23"/>
              <p:cNvSpPr>
                <a:spLocks noChangeShapeType="1"/>
              </p:cNvSpPr>
              <p:nvPr/>
            </p:nvSpPr>
            <p:spPr bwMode="auto">
              <a:xfrm flipH="1">
                <a:off x="7669213" y="1700213"/>
                <a:ext cx="71437" cy="360362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12" name="Text Box 24"/>
              <p:cNvSpPr txBox="1">
                <a:spLocks noChangeArrowheads="1"/>
              </p:cNvSpPr>
              <p:nvPr/>
            </p:nvSpPr>
            <p:spPr bwMode="auto">
              <a:xfrm>
                <a:off x="7524750" y="1477963"/>
                <a:ext cx="506413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3300"/>
                    </a:solidFill>
                  </a:rPr>
                  <a:t>3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411760" y="1700808"/>
              <a:ext cx="301686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ar-SA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2" name="Picture 3" descr="C:\Users\hopes\Desktop\145 zoo MY WORK\New Folder\sc_epithel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295232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539552" y="3933056"/>
            <a:ext cx="2213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C3399"/>
                </a:solidFill>
              </a:rPr>
              <a:t>T.S of (collecting tubule </a:t>
            </a:r>
            <a:r>
              <a:rPr lang="ar-SA" sz="2000" b="1" dirty="0" smtClean="0">
                <a:solidFill>
                  <a:srgbClr val="CC3399"/>
                </a:solidFill>
              </a:rPr>
              <a:t>(</a:t>
            </a:r>
            <a:r>
              <a:rPr lang="en-US" sz="2000" b="1" dirty="0" smtClean="0">
                <a:solidFill>
                  <a:srgbClr val="CC3399"/>
                </a:solidFill>
              </a:rPr>
              <a:t>in the kidney</a:t>
            </a:r>
            <a:endParaRPr lang="ar-SA" sz="2800" dirty="0">
              <a:solidFill>
                <a:srgbClr val="CC3399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44208" y="4005064"/>
            <a:ext cx="2213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C3399"/>
                </a:solidFill>
              </a:rPr>
              <a:t>T.S of Thyroid gland</a:t>
            </a:r>
            <a:endParaRPr lang="ar-SA" sz="2800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899592" y="4653136"/>
            <a:ext cx="77406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Simple </a:t>
            </a:r>
            <a:r>
              <a:rPr lang="en-US" b="1" dirty="0"/>
              <a:t>Columnar Epithelium</a:t>
            </a:r>
            <a:r>
              <a:rPr lang="ar-SA" b="1" dirty="0"/>
              <a:t> 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1-Nucleus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</a:t>
            </a:r>
            <a:r>
              <a:rPr lang="en-US" dirty="0" smtClean="0"/>
              <a:t>2-Plasma membrane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en-US" dirty="0" smtClean="0"/>
              <a:t>3-Basement </a:t>
            </a:r>
            <a:r>
              <a:rPr lang="en-US" dirty="0"/>
              <a:t>membrane</a:t>
            </a:r>
            <a:r>
              <a:rPr lang="ar-SA" dirty="0"/>
              <a:t> </a:t>
            </a:r>
          </a:p>
        </p:txBody>
      </p:sp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36712"/>
            <a:ext cx="5015458" cy="316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Line 7"/>
          <p:cNvSpPr>
            <a:spLocks noChangeShapeType="1"/>
          </p:cNvSpPr>
          <p:nvPr/>
        </p:nvSpPr>
        <p:spPr bwMode="auto">
          <a:xfrm>
            <a:off x="3293828" y="1638616"/>
            <a:ext cx="336272" cy="47102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49" name="Line 8"/>
          <p:cNvSpPr>
            <a:spLocks noChangeShapeType="1"/>
          </p:cNvSpPr>
          <p:nvPr/>
        </p:nvSpPr>
        <p:spPr bwMode="auto">
          <a:xfrm>
            <a:off x="3293828" y="1638616"/>
            <a:ext cx="601750" cy="352941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0" name="Line 9"/>
          <p:cNvSpPr>
            <a:spLocks noChangeShapeType="1"/>
          </p:cNvSpPr>
          <p:nvPr/>
        </p:nvSpPr>
        <p:spPr bwMode="auto">
          <a:xfrm flipH="1" flipV="1">
            <a:off x="3494412" y="2639050"/>
            <a:ext cx="1138606" cy="52941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1" name="Line 10"/>
          <p:cNvSpPr>
            <a:spLocks noChangeShapeType="1"/>
          </p:cNvSpPr>
          <p:nvPr/>
        </p:nvSpPr>
        <p:spPr bwMode="auto">
          <a:xfrm flipH="1">
            <a:off x="4050440" y="1023563"/>
            <a:ext cx="864278" cy="62283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2759923" y="1520537"/>
            <a:ext cx="469011" cy="29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4565173" y="3050382"/>
            <a:ext cx="469011" cy="29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4829176" y="836712"/>
            <a:ext cx="470486" cy="29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6155" name="Line 15"/>
          <p:cNvSpPr>
            <a:spLocks noChangeShapeType="1"/>
          </p:cNvSpPr>
          <p:nvPr/>
        </p:nvSpPr>
        <p:spPr bwMode="auto">
          <a:xfrm flipV="1">
            <a:off x="4633017" y="2520970"/>
            <a:ext cx="1873095" cy="64749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3898984" y="4149080"/>
            <a:ext cx="174663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CC3399"/>
                </a:solidFill>
              </a:rPr>
              <a:t>T.S of intestine</a:t>
            </a:r>
            <a:endParaRPr lang="ar-SA" sz="2000" b="1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1331640" y="4869160"/>
            <a:ext cx="619283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Epithelium tissues (Goblet cells )</a:t>
            </a:r>
            <a:endParaRPr lang="ar-SA" dirty="0" smtClean="0"/>
          </a:p>
          <a:p>
            <a:pPr algn="ctr">
              <a:spcBef>
                <a:spcPct val="50000"/>
              </a:spcBef>
            </a:pPr>
            <a:r>
              <a:rPr lang="en-US" dirty="0" smtClean="0"/>
              <a:t>1-Goblet cells</a:t>
            </a:r>
            <a:endParaRPr lang="ar-SA" dirty="0"/>
          </a:p>
          <a:p>
            <a:pPr algn="ctr">
              <a:spcBef>
                <a:spcPct val="50000"/>
              </a:spcBef>
            </a:pPr>
            <a:r>
              <a:rPr lang="ar-SA" dirty="0" smtClean="0"/>
              <a:t> </a:t>
            </a:r>
            <a:r>
              <a:rPr lang="en-US" dirty="0" smtClean="0"/>
              <a:t>2-Villi         </a:t>
            </a:r>
            <a:endParaRPr lang="ar-SA" dirty="0"/>
          </a:p>
          <a:p>
            <a:pPr algn="r">
              <a:spcBef>
                <a:spcPct val="50000"/>
              </a:spcBef>
            </a:pPr>
            <a:endParaRPr lang="ar-SA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16088" y="692696"/>
            <a:ext cx="5808240" cy="3995192"/>
            <a:chOff x="1716088" y="115888"/>
            <a:chExt cx="6096000" cy="4572000"/>
          </a:xfrm>
        </p:grpSpPr>
        <p:pic>
          <p:nvPicPr>
            <p:cNvPr id="7170" name="Picture 5"/>
            <p:cNvPicPr>
              <a:picLocks noChangeAspect="1" noChangeArrowheads="1"/>
            </p:cNvPicPr>
            <p:nvPr/>
          </p:nvPicPr>
          <p:blipFill>
            <a:blip r:embed="rId2" cstate="print">
              <a:lum bright="-14000" contrast="38000"/>
            </a:blip>
            <a:srcRect/>
            <a:stretch>
              <a:fillRect/>
            </a:stretch>
          </p:blipFill>
          <p:spPr bwMode="auto">
            <a:xfrm>
              <a:off x="1716088" y="115888"/>
              <a:ext cx="60960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1" name="Text Box 6"/>
            <p:cNvSpPr txBox="1">
              <a:spLocks noChangeArrowheads="1"/>
            </p:cNvSpPr>
            <p:nvPr/>
          </p:nvSpPr>
          <p:spPr bwMode="auto">
            <a:xfrm>
              <a:off x="2481263" y="2420938"/>
              <a:ext cx="5064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7172" name="Line 7"/>
            <p:cNvSpPr>
              <a:spLocks noChangeShapeType="1"/>
            </p:cNvSpPr>
            <p:nvPr/>
          </p:nvSpPr>
          <p:spPr bwMode="auto">
            <a:xfrm>
              <a:off x="3059113" y="2636838"/>
              <a:ext cx="1727200" cy="7143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3" name="Line 8"/>
            <p:cNvSpPr>
              <a:spLocks noChangeShapeType="1"/>
            </p:cNvSpPr>
            <p:nvPr/>
          </p:nvSpPr>
          <p:spPr bwMode="auto">
            <a:xfrm flipV="1">
              <a:off x="2987675" y="2060575"/>
              <a:ext cx="2085975" cy="57626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4" name="Line 9"/>
            <p:cNvSpPr>
              <a:spLocks noChangeShapeType="1"/>
            </p:cNvSpPr>
            <p:nvPr/>
          </p:nvSpPr>
          <p:spPr bwMode="auto">
            <a:xfrm>
              <a:off x="6477000" y="381000"/>
              <a:ext cx="122238" cy="6556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75" name="Text Box 10"/>
            <p:cNvSpPr txBox="1">
              <a:spLocks noChangeArrowheads="1"/>
            </p:cNvSpPr>
            <p:nvPr/>
          </p:nvSpPr>
          <p:spPr bwMode="auto">
            <a:xfrm>
              <a:off x="6019800" y="152400"/>
              <a:ext cx="5064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7177" name="Line 12"/>
            <p:cNvSpPr>
              <a:spLocks noChangeShapeType="1"/>
            </p:cNvSpPr>
            <p:nvPr/>
          </p:nvSpPr>
          <p:spPr bwMode="auto">
            <a:xfrm flipH="1">
              <a:off x="5715000" y="228600"/>
              <a:ext cx="381000" cy="1524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7189" y="2132856"/>
            <a:ext cx="54625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for your attention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7524328" y="5373216"/>
            <a:ext cx="576064" cy="57606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0"/>
            <a:ext cx="2304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C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Structure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CC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764704"/>
            <a:ext cx="619268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closely packed cells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Specialized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to cover external surfaces or line internal cavities.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Epithelial cells are packed tightly together, with almost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 intercellular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spaces and only a small amount of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intercellular substance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Rest on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Basement Membrane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thin sheet of connective tissue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provides structural support for the epithelium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binds it to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neighboring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structures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16000"/>
          </a:blip>
          <a:srcRect/>
          <a:stretch>
            <a:fillRect/>
          </a:stretch>
        </p:blipFill>
        <p:spPr bwMode="auto">
          <a:xfrm>
            <a:off x="6444208" y="2420888"/>
            <a:ext cx="2483768" cy="237626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509120"/>
            <a:ext cx="2016224" cy="461665"/>
          </a:xfrm>
          <a:prstGeom prst="rect">
            <a:avLst/>
          </a:prstGeom>
          <a:noFill/>
          <a:ln w="41275" cmpd="sng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Functions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528" y="5013176"/>
            <a:ext cx="5400600" cy="147732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14350" algn="l"/>
                <a:tab pos="9144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Protection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  <a:tab pos="9144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Permeability</a:t>
            </a:r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Sensations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Secretions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547664" y="0"/>
            <a:ext cx="4824536" cy="46166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Types of Epithelial Tissue 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764704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number of layers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of which it is composes.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Brace 6"/>
          <p:cNvSpPr/>
          <p:nvPr/>
        </p:nvSpPr>
        <p:spPr>
          <a:xfrm rot="16200000">
            <a:off x="4031940" y="-1143508"/>
            <a:ext cx="864096" cy="612068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678034" y="2240963"/>
            <a:ext cx="3202615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simple epithelium: which consist of only one layer</a:t>
            </a:r>
            <a:endParaRPr lang="ar-SA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grpSp>
        <p:nvGrpSpPr>
          <p:cNvPr id="16" name="مجموعة 23"/>
          <p:cNvGrpSpPr>
            <a:grpSpLocks/>
          </p:cNvGrpSpPr>
          <p:nvPr/>
        </p:nvGrpSpPr>
        <p:grpSpPr bwMode="auto">
          <a:xfrm>
            <a:off x="1173455" y="3321083"/>
            <a:ext cx="3231360" cy="523875"/>
            <a:chOff x="1219200" y="1362075"/>
            <a:chExt cx="6553200" cy="523816"/>
          </a:xfrm>
        </p:grpSpPr>
        <p:grpSp>
          <p:nvGrpSpPr>
            <p:cNvPr id="17" name="مجموعة 17"/>
            <p:cNvGrpSpPr>
              <a:grpSpLocks/>
            </p:cNvGrpSpPr>
            <p:nvPr/>
          </p:nvGrpSpPr>
          <p:grpSpPr bwMode="auto">
            <a:xfrm>
              <a:off x="1219200" y="1362075"/>
              <a:ext cx="6553200" cy="466725"/>
              <a:chOff x="1066800" y="609600"/>
              <a:chExt cx="7010400" cy="771525"/>
            </a:xfrm>
          </p:grpSpPr>
          <p:cxnSp>
            <p:nvCxnSpPr>
              <p:cNvPr id="19" name="رابط مستقيم 18"/>
              <p:cNvCxnSpPr/>
              <p:nvPr/>
            </p:nvCxnSpPr>
            <p:spPr>
              <a:xfrm rot="5400000">
                <a:off x="4306039" y="799140"/>
                <a:ext cx="390967" cy="1188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رابط مستقيم 19"/>
              <p:cNvCxnSpPr/>
              <p:nvPr/>
            </p:nvCxnSpPr>
            <p:spPr>
              <a:xfrm rot="10800000">
                <a:off x="1066800" y="1000567"/>
                <a:ext cx="70104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 rot="5400000">
                <a:off x="7875773" y="1179612"/>
                <a:ext cx="390966" cy="11887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 rot="5400000">
                <a:off x="877261" y="1179610"/>
                <a:ext cx="390966" cy="11888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رابط مستقيم 22"/>
            <p:cNvCxnSpPr/>
            <p:nvPr/>
          </p:nvCxnSpPr>
          <p:spPr>
            <a:xfrm rot="16200000" flipV="1">
              <a:off x="4274360" y="1740651"/>
              <a:ext cx="285718" cy="4762"/>
            </a:xfrm>
            <a:prstGeom prst="line">
              <a:avLst/>
            </a:prstGeom>
            <a:ln w="25400">
              <a:solidFill>
                <a:schemeClr val="accent2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مستطيل 3"/>
          <p:cNvSpPr>
            <a:spLocks noChangeArrowheads="1"/>
          </p:cNvSpPr>
          <p:nvPr/>
        </p:nvSpPr>
        <p:spPr bwMode="auto">
          <a:xfrm>
            <a:off x="323097" y="3825139"/>
            <a:ext cx="14397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squamous epithelium</a:t>
            </a:r>
            <a:endParaRPr lang="ar-SA" sz="2000" b="1" dirty="0"/>
          </a:p>
        </p:txBody>
      </p:sp>
      <p:sp>
        <p:nvSpPr>
          <p:cNvPr id="25" name="مستطيل 4"/>
          <p:cNvSpPr>
            <a:spLocks noChangeArrowheads="1"/>
          </p:cNvSpPr>
          <p:nvPr/>
        </p:nvSpPr>
        <p:spPr bwMode="auto">
          <a:xfrm>
            <a:off x="1967122" y="3897147"/>
            <a:ext cx="12471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cuboidal epithelium</a:t>
            </a:r>
            <a:endParaRPr lang="ar-SA" b="1" dirty="0"/>
          </a:p>
        </p:txBody>
      </p:sp>
      <p:sp>
        <p:nvSpPr>
          <p:cNvPr id="26" name="مستطيل 5"/>
          <p:cNvSpPr>
            <a:spLocks noChangeArrowheads="1"/>
          </p:cNvSpPr>
          <p:nvPr/>
        </p:nvSpPr>
        <p:spPr bwMode="auto">
          <a:xfrm>
            <a:off x="3282663" y="3825139"/>
            <a:ext cx="13201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columnar epithelium</a:t>
            </a:r>
            <a:endParaRPr lang="ar-SA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3188362" y="4617225"/>
            <a:ext cx="1728873" cy="868573"/>
            <a:chOff x="7347347" y="4725142"/>
            <a:chExt cx="2196004" cy="868573"/>
          </a:xfrm>
        </p:grpSpPr>
        <p:sp>
          <p:nvSpPr>
            <p:cNvPr id="32" name="مستطيل 15"/>
            <p:cNvSpPr>
              <a:spLocks noChangeArrowheads="1"/>
            </p:cNvSpPr>
            <p:nvPr/>
          </p:nvSpPr>
          <p:spPr bwMode="auto">
            <a:xfrm>
              <a:off x="8366552" y="5255161"/>
              <a:ext cx="1176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Stomach</a:t>
              </a:r>
              <a:endParaRPr lang="ar-SA" sz="2000" b="1" dirty="0">
                <a:solidFill>
                  <a:srgbClr val="CC3399"/>
                </a:solidFill>
              </a:endParaRPr>
            </a:p>
          </p:txBody>
        </p:sp>
        <p:sp>
          <p:nvSpPr>
            <p:cNvPr id="33" name="مستطيل 16"/>
            <p:cNvSpPr>
              <a:spLocks noChangeArrowheads="1"/>
            </p:cNvSpPr>
            <p:nvPr/>
          </p:nvSpPr>
          <p:spPr bwMode="auto">
            <a:xfrm>
              <a:off x="7347347" y="5255161"/>
              <a:ext cx="11829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Intestine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grpSp>
          <p:nvGrpSpPr>
            <p:cNvPr id="34" name="مجموعة 52"/>
            <p:cNvGrpSpPr>
              <a:grpSpLocks/>
            </p:cNvGrpSpPr>
            <p:nvPr/>
          </p:nvGrpSpPr>
          <p:grpSpPr bwMode="auto">
            <a:xfrm>
              <a:off x="7668344" y="4725142"/>
              <a:ext cx="1112828" cy="597892"/>
              <a:chOff x="7086600" y="4667248"/>
              <a:chExt cx="1376363" cy="590552"/>
            </a:xfrm>
          </p:grpSpPr>
          <p:cxnSp>
            <p:nvCxnSpPr>
              <p:cNvPr id="35" name="رابط مستقيم 46"/>
              <p:cNvCxnSpPr/>
              <p:nvPr/>
            </p:nvCxnSpPr>
            <p:spPr>
              <a:xfrm rot="16200000" flipV="1">
                <a:off x="7631908" y="480774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رابط مستقيم 47"/>
              <p:cNvCxnSpPr/>
              <p:nvPr/>
            </p:nvCxnSpPr>
            <p:spPr>
              <a:xfrm>
                <a:off x="7086600" y="4953000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رابط مستقيم 50"/>
              <p:cNvCxnSpPr/>
              <p:nvPr/>
            </p:nvCxnSpPr>
            <p:spPr>
              <a:xfrm rot="16200000" flipV="1">
                <a:off x="83177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رابط مستقيم 51"/>
              <p:cNvCxnSpPr/>
              <p:nvPr/>
            </p:nvCxnSpPr>
            <p:spPr>
              <a:xfrm rot="16200000" flipV="1">
                <a:off x="69461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1553255" y="4427283"/>
            <a:ext cx="1635107" cy="1486776"/>
            <a:chOff x="7214662" y="4463192"/>
            <a:chExt cx="2076904" cy="1486776"/>
          </a:xfrm>
        </p:grpSpPr>
        <p:sp>
          <p:nvSpPr>
            <p:cNvPr id="41" name="مستطيل 15"/>
            <p:cNvSpPr>
              <a:spLocks noChangeArrowheads="1"/>
            </p:cNvSpPr>
            <p:nvPr/>
          </p:nvSpPr>
          <p:spPr bwMode="auto">
            <a:xfrm>
              <a:off x="8175951" y="5118971"/>
              <a:ext cx="111561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Collecting tubule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sp>
          <p:nvSpPr>
            <p:cNvPr id="42" name="مستطيل 16"/>
            <p:cNvSpPr>
              <a:spLocks noChangeArrowheads="1"/>
            </p:cNvSpPr>
            <p:nvPr/>
          </p:nvSpPr>
          <p:spPr bwMode="auto">
            <a:xfrm>
              <a:off x="7214662" y="5048937"/>
              <a:ext cx="11838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Thyroid gland</a:t>
              </a:r>
              <a:endParaRPr lang="ar-SA" sz="1600" b="1" dirty="0">
                <a:solidFill>
                  <a:srgbClr val="CC3399"/>
                </a:solidFill>
              </a:endParaRPr>
            </a:p>
          </p:txBody>
        </p:sp>
        <p:grpSp>
          <p:nvGrpSpPr>
            <p:cNvPr id="43" name="مجموعة 52"/>
            <p:cNvGrpSpPr>
              <a:grpSpLocks/>
            </p:cNvGrpSpPr>
            <p:nvPr/>
          </p:nvGrpSpPr>
          <p:grpSpPr bwMode="auto">
            <a:xfrm>
              <a:off x="7957264" y="4463192"/>
              <a:ext cx="1108977" cy="578604"/>
              <a:chOff x="7443941" y="4408508"/>
              <a:chExt cx="1371600" cy="571500"/>
            </a:xfrm>
          </p:grpSpPr>
          <p:cxnSp>
            <p:nvCxnSpPr>
              <p:cNvPr id="44" name="رابط مستقيم 46"/>
              <p:cNvCxnSpPr/>
              <p:nvPr/>
            </p:nvCxnSpPr>
            <p:spPr>
              <a:xfrm rot="16200000" flipV="1">
                <a:off x="8010071" y="454900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رابط مستقيم 47"/>
              <p:cNvCxnSpPr/>
              <p:nvPr/>
            </p:nvCxnSpPr>
            <p:spPr>
              <a:xfrm>
                <a:off x="7443941" y="4694257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رابط مستقيم 50"/>
              <p:cNvCxnSpPr/>
              <p:nvPr/>
            </p:nvCxnSpPr>
            <p:spPr>
              <a:xfrm rot="16200000" flipV="1">
                <a:off x="8630177" y="4834751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رابط مستقيم 51"/>
              <p:cNvCxnSpPr/>
              <p:nvPr/>
            </p:nvCxnSpPr>
            <p:spPr>
              <a:xfrm rot="16200000" flipV="1">
                <a:off x="7320161" y="4808365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-131914" y="4545219"/>
            <a:ext cx="1962987" cy="1437838"/>
            <a:chOff x="7018383" y="4725144"/>
            <a:chExt cx="2493375" cy="1437838"/>
          </a:xfrm>
        </p:grpSpPr>
        <p:sp>
          <p:nvSpPr>
            <p:cNvPr id="49" name="مستطيل 15"/>
            <p:cNvSpPr>
              <a:spLocks noChangeArrowheads="1"/>
            </p:cNvSpPr>
            <p:nvPr/>
          </p:nvSpPr>
          <p:spPr bwMode="auto">
            <a:xfrm>
              <a:off x="8324134" y="5301208"/>
              <a:ext cx="11876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Lining of 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Mouth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Top view</a:t>
              </a:r>
              <a:endParaRPr lang="ar-SA" b="1" dirty="0">
                <a:solidFill>
                  <a:srgbClr val="CC3399"/>
                </a:solidFill>
              </a:endParaRPr>
            </a:p>
          </p:txBody>
        </p:sp>
        <p:sp>
          <p:nvSpPr>
            <p:cNvPr id="50" name="مستطيل 16"/>
            <p:cNvSpPr>
              <a:spLocks noChangeArrowheads="1"/>
            </p:cNvSpPr>
            <p:nvPr/>
          </p:nvSpPr>
          <p:spPr bwMode="auto">
            <a:xfrm>
              <a:off x="7018383" y="5301208"/>
              <a:ext cx="1455597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C3399"/>
                  </a:solidFill>
                </a:rPr>
                <a:t>Bowman’s capsule</a:t>
              </a:r>
            </a:p>
            <a:p>
              <a:r>
                <a:rPr lang="en-US" sz="1600" b="1" dirty="0" smtClean="0">
                  <a:solidFill>
                    <a:srgbClr val="CC3399"/>
                  </a:solidFill>
                </a:rPr>
                <a:t>Side view</a:t>
              </a:r>
              <a:endParaRPr lang="ar-SA" sz="1600" b="1" dirty="0">
                <a:solidFill>
                  <a:srgbClr val="CC3399"/>
                </a:solidFill>
              </a:endParaRPr>
            </a:p>
          </p:txBody>
        </p:sp>
        <p:grpSp>
          <p:nvGrpSpPr>
            <p:cNvPr id="51" name="مجموعة 52"/>
            <p:cNvGrpSpPr>
              <a:grpSpLocks/>
            </p:cNvGrpSpPr>
            <p:nvPr/>
          </p:nvGrpSpPr>
          <p:grpSpPr bwMode="auto">
            <a:xfrm>
              <a:off x="7668344" y="4725144"/>
              <a:ext cx="1112828" cy="597890"/>
              <a:chOff x="7086600" y="4667250"/>
              <a:chExt cx="1376363" cy="590550"/>
            </a:xfrm>
          </p:grpSpPr>
          <p:cxnSp>
            <p:nvCxnSpPr>
              <p:cNvPr id="52" name="رابط مستقيم 46"/>
              <p:cNvCxnSpPr/>
              <p:nvPr/>
            </p:nvCxnSpPr>
            <p:spPr>
              <a:xfrm rot="16200000" flipV="1">
                <a:off x="7631907" y="48077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رابط مستقيم 47"/>
              <p:cNvCxnSpPr/>
              <p:nvPr/>
            </p:nvCxnSpPr>
            <p:spPr>
              <a:xfrm>
                <a:off x="7086600" y="4953000"/>
                <a:ext cx="13716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رابط مستقيم 50"/>
              <p:cNvCxnSpPr/>
              <p:nvPr/>
            </p:nvCxnSpPr>
            <p:spPr>
              <a:xfrm rot="16200000" flipV="1">
                <a:off x="83177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رابط مستقيم 51"/>
              <p:cNvCxnSpPr/>
              <p:nvPr/>
            </p:nvCxnSpPr>
            <p:spPr>
              <a:xfrm rot="16200000" flipV="1">
                <a:off x="6946107" y="5112543"/>
                <a:ext cx="285750" cy="4763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5220072" y="2318100"/>
            <a:ext cx="3816424" cy="3670668"/>
            <a:chOff x="0" y="2420887"/>
            <a:chExt cx="4319464" cy="3020624"/>
          </a:xfrm>
        </p:grpSpPr>
        <p:sp>
          <p:nvSpPr>
            <p:cNvPr id="13" name="Rounded Rectangle 12"/>
            <p:cNvSpPr/>
            <p:nvPr/>
          </p:nvSpPr>
          <p:spPr>
            <a:xfrm>
              <a:off x="251519" y="2420887"/>
              <a:ext cx="4067945" cy="1318245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stratified epithelium: which consist of more than one layer</a:t>
              </a:r>
              <a:endParaRPr lang="ar-SA" b="1" dirty="0" smtClean="0">
                <a:solidFill>
                  <a:schemeClr val="bg1"/>
                </a:solidFill>
              </a:endParaRPr>
            </a:p>
            <a:p>
              <a:pPr algn="ctr"/>
              <a:endParaRPr lang="ar-SA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0" y="3789674"/>
              <a:ext cx="3707904" cy="1651837"/>
              <a:chOff x="6724369" y="5034366"/>
              <a:chExt cx="3419872" cy="1651837"/>
            </a:xfrm>
          </p:grpSpPr>
          <p:sp>
            <p:nvSpPr>
              <p:cNvPr id="57" name="مستطيل 15"/>
              <p:cNvSpPr>
                <a:spLocks noChangeArrowheads="1"/>
              </p:cNvSpPr>
              <p:nvPr/>
            </p:nvSpPr>
            <p:spPr bwMode="auto">
              <a:xfrm>
                <a:off x="6724369" y="5301208"/>
                <a:ext cx="3419872" cy="1384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</a:rPr>
                  <a:t>( Squamous,cuboidal,columnar)</a:t>
                </a:r>
              </a:p>
              <a:p>
                <a:pPr algn="ctr"/>
                <a:r>
                  <a:rPr lang="en-US" sz="2000" b="1" dirty="0" smtClean="0">
                    <a:solidFill>
                      <a:srgbClr val="CC3399"/>
                    </a:solidFill>
                  </a:rPr>
                  <a:t>Skin of Toad</a:t>
                </a:r>
              </a:p>
              <a:p>
                <a:pPr algn="ctr"/>
                <a:r>
                  <a:rPr lang="en-US" sz="2400" b="1" dirty="0" smtClean="0">
                    <a:solidFill>
                      <a:srgbClr val="CC3399"/>
                    </a:solidFill>
                  </a:rPr>
                  <a:t>( Frog </a:t>
                </a:r>
                <a:r>
                  <a:rPr lang="en-US" sz="2000" b="1" dirty="0" smtClean="0">
                    <a:solidFill>
                      <a:srgbClr val="CC3399"/>
                    </a:solidFill>
                  </a:rPr>
                  <a:t>)</a:t>
                </a:r>
                <a:endParaRPr lang="ar-SA" sz="2000" b="1" dirty="0">
                  <a:solidFill>
                    <a:srgbClr val="CC3399"/>
                  </a:solidFill>
                </a:endParaRPr>
              </a:p>
            </p:txBody>
          </p:sp>
          <p:cxnSp>
            <p:nvCxnSpPr>
              <p:cNvPr id="62" name="رابط مستقيم 50"/>
              <p:cNvCxnSpPr/>
              <p:nvPr/>
            </p:nvCxnSpPr>
            <p:spPr bwMode="auto">
              <a:xfrm flipH="1" flipV="1">
                <a:off x="8822718" y="5034366"/>
                <a:ext cx="5083" cy="577334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Brace 3"/>
          <p:cNvSpPr/>
          <p:nvPr/>
        </p:nvSpPr>
        <p:spPr>
          <a:xfrm rot="16200000">
            <a:off x="4391980" y="-1215516"/>
            <a:ext cx="504056" cy="61926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ounded Rectangle 4"/>
          <p:cNvSpPr/>
          <p:nvPr/>
        </p:nvSpPr>
        <p:spPr>
          <a:xfrm>
            <a:off x="6372200" y="2204864"/>
            <a:ext cx="2160240" cy="122413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Covering “surface” epithelium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en-US" sz="105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3707904" y="2204864"/>
            <a:ext cx="1872208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Glandular epithelium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323528" y="2204864"/>
            <a:ext cx="2736304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Neuro_epithium</a:t>
            </a:r>
            <a:endParaRPr lang="en-US" sz="20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2483768" y="0"/>
            <a:ext cx="4764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rgbClr val="00808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Types of Epithelial Tissue </a:t>
            </a:r>
            <a:endParaRPr lang="en-US" sz="1100" dirty="0" smtClean="0">
              <a:solidFill>
                <a:srgbClr val="00808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44008" y="1700808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588224" y="3717032"/>
            <a:ext cx="2088232" cy="2160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Simple.</a:t>
            </a:r>
            <a:endParaRPr lang="en-US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Stratified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dirty="0"/>
          </a:p>
        </p:txBody>
      </p:sp>
      <p:sp>
        <p:nvSpPr>
          <p:cNvPr id="16" name="Rounded Rectangle 15"/>
          <p:cNvSpPr/>
          <p:nvPr/>
        </p:nvSpPr>
        <p:spPr>
          <a:xfrm>
            <a:off x="3779912" y="3645024"/>
            <a:ext cx="1944216" cy="23042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epithelium of cells specialized to produce </a:t>
            </a:r>
          </a:p>
          <a:p>
            <a:pPr lvl="0"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secretion.</a:t>
            </a:r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/>
            <a:r>
              <a:rPr 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(Goblet cell)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sz="16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90872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Epithelial tissue can be divided into two groups depending on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their function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of which it is composes.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50026" y="-63787"/>
            <a:ext cx="36439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epithelium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528" y="744380"/>
            <a:ext cx="71287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Simple epithelium can be subdivided according to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shape and function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its cells.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23528" y="1916832"/>
            <a:ext cx="6624736" cy="384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2400" b="1" i="0" u="sng" strike="noStrike" cap="none" normalizeH="0" baseline="0" dirty="0" smtClean="0" bmk="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quamous epithelium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Squamous cells have the appearance of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thin, flat plates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Squamous cells tend to have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horizontal flattenednuclei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because of the thin flattened form of the cell.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They form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cavities such as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mouth, blood vessels, heart and lungs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764704"/>
            <a:ext cx="6984776" cy="5256584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3240360" cy="279560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699792" y="5013176"/>
            <a:ext cx="4812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en-US" sz="3600" b="1" u="sng" dirty="0" smtClean="0" bmk="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quamous epithelium</a:t>
            </a:r>
            <a:endParaRPr lang="en-US" sz="3200" b="1" dirty="0" smtClean="0">
              <a:solidFill>
                <a:srgbClr val="365F91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134883" cy="273630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1560" y="237322"/>
            <a:ext cx="7704856" cy="364705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 cells are roughly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square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or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shape.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Each cell has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spherical central nucleus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Cuboidal epithelium is found in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glands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the kidney tubules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ducts of the glands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14350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1445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3768" y="0"/>
            <a:ext cx="4843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514350" algn="l"/>
              </a:tabLst>
            </a:pPr>
            <a:r>
              <a:rPr lang="en-US" sz="28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 Cuboidal Epithelium</a:t>
            </a:r>
            <a:endParaRPr lang="en-US" sz="2400" b="1" dirty="0" smtClean="0">
              <a:solidFill>
                <a:srgbClr val="365F91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84" y="3573016"/>
            <a:ext cx="7560840" cy="2736304"/>
            <a:chOff x="395536" y="1052736"/>
            <a:chExt cx="8280920" cy="3672408"/>
          </a:xfrm>
        </p:grpSpPr>
        <p:pic>
          <p:nvPicPr>
            <p:cNvPr id="6" name="Picture 4" descr="~AUT0005"/>
            <p:cNvPicPr>
              <a:picLocks noChangeAspect="1" noChangeArrowheads="1"/>
            </p:cNvPicPr>
            <p:nvPr/>
          </p:nvPicPr>
          <p:blipFill>
            <a:blip r:embed="rId2" cstate="print"/>
            <a:srcRect t="3926" r="-2751" b="2533"/>
            <a:stretch>
              <a:fillRect/>
            </a:stretch>
          </p:blipFill>
          <p:spPr bwMode="auto">
            <a:xfrm>
              <a:off x="4499992" y="1124744"/>
              <a:ext cx="4176464" cy="3528392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-12000" contrast="16000"/>
            </a:blip>
            <a:srcRect/>
            <a:stretch>
              <a:fillRect/>
            </a:stretch>
          </p:blipFill>
          <p:spPr bwMode="auto">
            <a:xfrm>
              <a:off x="395536" y="1052736"/>
              <a:ext cx="3384376" cy="3672408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1643944"/>
            <a:ext cx="3744416" cy="3570111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cells are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elongated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column-shaped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nuclei are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elongated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are usually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oval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basal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Columnar epithelium forms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lining of the stomach and intestines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7664" y="0"/>
            <a:ext cx="4927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solidFill>
                  <a:srgbClr val="0070C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Simple Columnar Epithelium</a:t>
            </a:r>
            <a:endParaRPr lang="ar-SA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3851920" y="1052736"/>
            <a:ext cx="4968552" cy="4608512"/>
            <a:chOff x="539552" y="1052736"/>
            <a:chExt cx="7848872" cy="4104456"/>
          </a:xfrm>
        </p:grpSpPr>
        <p:pic>
          <p:nvPicPr>
            <p:cNvPr id="6" name="صورة 15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3" r="2064" b="4052"/>
            <a:stretch/>
          </p:blipFill>
          <p:spPr bwMode="auto">
            <a:xfrm>
              <a:off x="5004048" y="1052736"/>
              <a:ext cx="3384376" cy="4104456"/>
            </a:xfrm>
            <a:prstGeom prst="rect">
              <a:avLst/>
            </a:prstGeom>
            <a:ln w="38100" cap="sq">
              <a:solidFill>
                <a:schemeClr val="accent6">
                  <a:lumMod val="7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1052736"/>
              <a:ext cx="3672408" cy="4032448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55576" y="1168006"/>
            <a:ext cx="64807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Glandular Epithelium:  epithelium of cells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specialized to produce secretion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All glands are of composed of epithelium.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columnar and cuboidal epithelial cells.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83768" y="0"/>
            <a:ext cx="4344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Glandular Epithelium</a:t>
            </a:r>
            <a:r>
              <a:rPr lang="en-US" sz="3200" dirty="0" smtClean="0">
                <a:solidFill>
                  <a:srgbClr val="17365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9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84" y="3284984"/>
            <a:ext cx="7560840" cy="2880320"/>
            <a:chOff x="467544" y="1412776"/>
            <a:chExt cx="8280920" cy="3168352"/>
          </a:xfrm>
        </p:grpSpPr>
        <p:pic>
          <p:nvPicPr>
            <p:cNvPr id="6" name="Picture 51" descr="الوصف: C:\Users\Allah-Akbar\Desktop\nar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8024" y="1412776"/>
              <a:ext cx="3960440" cy="3096344"/>
            </a:xfrm>
            <a:prstGeom prst="rect">
              <a:avLst/>
            </a:prstGeom>
            <a:noFill/>
          </p:spPr>
        </p:pic>
        <p:grpSp>
          <p:nvGrpSpPr>
            <p:cNvPr id="8" name="Group 7"/>
            <p:cNvGrpSpPr/>
            <p:nvPr/>
          </p:nvGrpSpPr>
          <p:grpSpPr>
            <a:xfrm>
              <a:off x="467544" y="1412776"/>
              <a:ext cx="3816424" cy="3168352"/>
              <a:chOff x="1716088" y="115888"/>
              <a:chExt cx="6096000" cy="4572000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14000" contrast="38000"/>
              </a:blip>
              <a:srcRect/>
              <a:stretch>
                <a:fillRect/>
              </a:stretch>
            </p:blipFill>
            <p:spPr bwMode="auto">
              <a:xfrm>
                <a:off x="1716088" y="115888"/>
                <a:ext cx="6096000" cy="457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2481263" y="2420938"/>
                <a:ext cx="5064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FF00"/>
                    </a:solidFill>
                  </a:rPr>
                  <a:t>1</a:t>
                </a: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3059113" y="2636838"/>
                <a:ext cx="1727200" cy="7143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V="1">
                <a:off x="2987675" y="2060575"/>
                <a:ext cx="2085975" cy="57626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6477000" y="381000"/>
                <a:ext cx="122238" cy="65563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6019800" y="152400"/>
                <a:ext cx="506413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solidFill>
                      <a:srgbClr val="FFFF00"/>
                    </a:solidFill>
                  </a:rPr>
                  <a:t>2</a:t>
                </a:r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H="1">
                <a:off x="5715000" y="228600"/>
                <a:ext cx="381000" cy="15240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443</Words>
  <Application>Microsoft Office PowerPoint</Application>
  <PresentationFormat>عرض على الشاشة (3:4)‏</PresentationFormat>
  <Paragraphs>107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Office Theme</vt:lpstr>
      <vt:lpstr>THE EPITHELIAL TISSUE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EPITHELIAL TISSUE</dc:title>
  <dc:creator>Packard bell</dc:creator>
  <cp:lastModifiedBy>Amal Almuhanna</cp:lastModifiedBy>
  <cp:revision>13</cp:revision>
  <dcterms:created xsi:type="dcterms:W3CDTF">2013-01-26T14:39:54Z</dcterms:created>
  <dcterms:modified xsi:type="dcterms:W3CDTF">2013-03-24T09:28:14Z</dcterms:modified>
</cp:coreProperties>
</file>