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5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6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7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8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14" r:id="rId2"/>
    <p:sldId id="257" r:id="rId3"/>
    <p:sldId id="258" r:id="rId4"/>
    <p:sldId id="317" r:id="rId5"/>
    <p:sldId id="31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301" r:id="rId14"/>
    <p:sldId id="268" r:id="rId15"/>
    <p:sldId id="269" r:id="rId16"/>
    <p:sldId id="307" r:id="rId17"/>
    <p:sldId id="270" r:id="rId18"/>
    <p:sldId id="306" r:id="rId19"/>
    <p:sldId id="272" r:id="rId20"/>
    <p:sldId id="273" r:id="rId21"/>
    <p:sldId id="274" r:id="rId22"/>
    <p:sldId id="275" r:id="rId23"/>
    <p:sldId id="271" r:id="rId24"/>
    <p:sldId id="278" r:id="rId25"/>
    <p:sldId id="276" r:id="rId26"/>
    <p:sldId id="279" r:id="rId27"/>
    <p:sldId id="277" r:id="rId28"/>
    <p:sldId id="280" r:id="rId29"/>
    <p:sldId id="309" r:id="rId30"/>
    <p:sldId id="281" r:id="rId31"/>
    <p:sldId id="315" r:id="rId32"/>
    <p:sldId id="300" r:id="rId33"/>
    <p:sldId id="282" r:id="rId34"/>
    <p:sldId id="283" r:id="rId35"/>
    <p:sldId id="287" r:id="rId36"/>
    <p:sldId id="284" r:id="rId37"/>
    <p:sldId id="285" r:id="rId38"/>
    <p:sldId id="290" r:id="rId39"/>
    <p:sldId id="289" r:id="rId40"/>
    <p:sldId id="291" r:id="rId41"/>
    <p:sldId id="292" r:id="rId42"/>
    <p:sldId id="294" r:id="rId43"/>
    <p:sldId id="293" r:id="rId44"/>
    <p:sldId id="296" r:id="rId45"/>
    <p:sldId id="295" r:id="rId46"/>
    <p:sldId id="298" r:id="rId47"/>
    <p:sldId id="302" r:id="rId48"/>
    <p:sldId id="299" r:id="rId49"/>
    <p:sldId id="297" r:id="rId50"/>
    <p:sldId id="303" r:id="rId51"/>
    <p:sldId id="311" r:id="rId52"/>
    <p:sldId id="304" r:id="rId53"/>
    <p:sldId id="305" r:id="rId54"/>
    <p:sldId id="312" r:id="rId55"/>
    <p:sldId id="313" r:id="rId56"/>
    <p:sldId id="259" r:id="rId57"/>
    <p:sldId id="261" r:id="rId58"/>
    <p:sldId id="320" r:id="rId59"/>
    <p:sldId id="321" r:id="rId60"/>
    <p:sldId id="322" r:id="rId61"/>
    <p:sldId id="323" r:id="rId62"/>
    <p:sldId id="324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800000"/>
    <a:srgbClr val="CC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85475" autoAdjust="0"/>
  </p:normalViewPr>
  <p:slideViewPr>
    <p:cSldViewPr>
      <p:cViewPr varScale="1">
        <p:scale>
          <a:sx n="60" d="100"/>
          <a:sy n="60" d="100"/>
        </p:scale>
        <p:origin x="874" y="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39F01-609D-48F8-94AE-EDCE45220C28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65C6C5-772B-478A-99C5-9BA3AE421BA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0"/>
          <a:r>
            <a:rPr lang="en-US" sz="4000" b="1" dirty="0"/>
            <a:t>The </a:t>
          </a:r>
          <a:r>
            <a:rPr lang="en-US" sz="4000" b="1" dirty="0" err="1"/>
            <a:t>Rb</a:t>
          </a:r>
          <a:r>
            <a:rPr lang="en-US" sz="4000" b="1" dirty="0"/>
            <a:t> – Sr Method of Dating </a:t>
          </a:r>
          <a:endParaRPr lang="en-US" sz="4000" b="1" dirty="0">
            <a:solidFill>
              <a:srgbClr val="002060"/>
            </a:solidFill>
          </a:endParaRPr>
        </a:p>
      </dgm:t>
    </dgm:pt>
    <dgm:pt modelId="{B8F804C8-29E6-4F92-AC9C-FD4F9F84D419}" type="parTrans" cxnId="{4868840D-F09C-4DF1-B695-0A0A49A97741}">
      <dgm:prSet/>
      <dgm:spPr/>
      <dgm:t>
        <a:bodyPr/>
        <a:lstStyle/>
        <a:p>
          <a:endParaRPr lang="en-US"/>
        </a:p>
      </dgm:t>
    </dgm:pt>
    <dgm:pt modelId="{A405A1CE-9208-437C-AC12-27657E072BEA}" type="sibTrans" cxnId="{4868840D-F09C-4DF1-B695-0A0A49A97741}">
      <dgm:prSet/>
      <dgm:spPr/>
      <dgm:t>
        <a:bodyPr/>
        <a:lstStyle/>
        <a:p>
          <a:endParaRPr lang="en-US"/>
        </a:p>
      </dgm:t>
    </dgm:pt>
    <dgm:pt modelId="{C00F38C7-CF01-4859-87F4-030113E19461}" type="pres">
      <dgm:prSet presAssocID="{1FF39F01-609D-48F8-94AE-EDCE45220C28}" presName="linear" presStyleCnt="0">
        <dgm:presLayoutVars>
          <dgm:animLvl val="lvl"/>
          <dgm:resizeHandles val="exact"/>
        </dgm:presLayoutVars>
      </dgm:prSet>
      <dgm:spPr/>
    </dgm:pt>
    <dgm:pt modelId="{672CEC51-DF4F-4869-8D90-0F0BF0CF52A4}" type="pres">
      <dgm:prSet presAssocID="{1665C6C5-772B-478A-99C5-9BA3AE421BAD}" presName="parentText" presStyleLbl="node1" presStyleIdx="0" presStyleCnt="1" custScaleY="578718" custLinFactNeighborX="36514" custLinFactNeighborY="-12848">
        <dgm:presLayoutVars>
          <dgm:chMax val="0"/>
          <dgm:bulletEnabled val="1"/>
        </dgm:presLayoutVars>
      </dgm:prSet>
      <dgm:spPr/>
    </dgm:pt>
  </dgm:ptLst>
  <dgm:cxnLst>
    <dgm:cxn modelId="{4868840D-F09C-4DF1-B695-0A0A49A97741}" srcId="{1FF39F01-609D-48F8-94AE-EDCE45220C28}" destId="{1665C6C5-772B-478A-99C5-9BA3AE421BAD}" srcOrd="0" destOrd="0" parTransId="{B8F804C8-29E6-4F92-AC9C-FD4F9F84D419}" sibTransId="{A405A1CE-9208-437C-AC12-27657E072BEA}"/>
    <dgm:cxn modelId="{13C8D8AA-FAEA-4185-837B-E4B8D3EE79DF}" type="presOf" srcId="{1FF39F01-609D-48F8-94AE-EDCE45220C28}" destId="{C00F38C7-CF01-4859-87F4-030113E19461}" srcOrd="0" destOrd="0" presId="urn:microsoft.com/office/officeart/2005/8/layout/vList2"/>
    <dgm:cxn modelId="{CE9879DC-14C8-45B1-A4DF-DFBE176EA3B7}" type="presOf" srcId="{1665C6C5-772B-478A-99C5-9BA3AE421BAD}" destId="{672CEC51-DF4F-4869-8D90-0F0BF0CF52A4}" srcOrd="0" destOrd="0" presId="urn:microsoft.com/office/officeart/2005/8/layout/vList2"/>
    <dgm:cxn modelId="{F5CBE053-8934-416E-B9DF-29AC62D5E8FE}" type="presParOf" srcId="{C00F38C7-CF01-4859-87F4-030113E19461}" destId="{672CEC51-DF4F-4869-8D90-0F0BF0CF52A4}" srcOrd="0" destOrd="0" presId="urn:microsoft.com/office/officeart/2005/8/layout/vList2"/>
  </dgm:cxnLst>
  <dgm:bg>
    <a:pattFill prst="pct5">
      <a:fgClr>
        <a:schemeClr val="accent3">
          <a:lumMod val="40000"/>
          <a:lumOff val="60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2EE835-8B04-4196-A71D-041261F29CF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2CC1EC-8DEB-47CB-90C6-ED448CC9FE59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b="1" dirty="0"/>
            <a:t>Radioactive Decay of</a:t>
          </a:r>
          <a:r>
            <a:rPr lang="en-US" b="1" baseline="30000" dirty="0"/>
            <a:t> 87</a:t>
          </a:r>
          <a:r>
            <a:rPr lang="en-US" b="1" dirty="0"/>
            <a:t>Rb and the growth of </a:t>
          </a:r>
          <a:r>
            <a:rPr lang="en-US" b="1" baseline="30000" dirty="0"/>
            <a:t>87</a:t>
          </a:r>
          <a:r>
            <a:rPr lang="en-US" b="1" dirty="0"/>
            <a:t> </a:t>
          </a:r>
          <a:r>
            <a:rPr lang="en-US" b="1" dirty="0" err="1"/>
            <a:t>Sr</a:t>
          </a:r>
          <a:r>
            <a:rPr lang="en-US" b="1" dirty="0"/>
            <a:t>   </a:t>
          </a:r>
          <a:endParaRPr lang="en-US" dirty="0"/>
        </a:p>
      </dgm:t>
    </dgm:pt>
    <dgm:pt modelId="{A314CE7F-7C0E-4AFD-8F91-BF99F8908163}" type="parTrans" cxnId="{337EC939-7722-47CD-B9D4-4B8B277A76BA}">
      <dgm:prSet/>
      <dgm:spPr/>
      <dgm:t>
        <a:bodyPr/>
        <a:lstStyle/>
        <a:p>
          <a:endParaRPr lang="en-US"/>
        </a:p>
      </dgm:t>
    </dgm:pt>
    <dgm:pt modelId="{10967855-16E6-46CA-B08C-5343AF5498EC}" type="sibTrans" cxnId="{337EC939-7722-47CD-B9D4-4B8B277A76BA}">
      <dgm:prSet/>
      <dgm:spPr/>
      <dgm:t>
        <a:bodyPr/>
        <a:lstStyle/>
        <a:p>
          <a:endParaRPr lang="en-US"/>
        </a:p>
      </dgm:t>
    </dgm:pt>
    <dgm:pt modelId="{B5EC2053-9B0D-4D78-A590-A8E610DD22FC}" type="pres">
      <dgm:prSet presAssocID="{CC2EE835-8B04-4196-A71D-041261F29CF2}" presName="linear" presStyleCnt="0">
        <dgm:presLayoutVars>
          <dgm:animLvl val="lvl"/>
          <dgm:resizeHandles val="exact"/>
        </dgm:presLayoutVars>
      </dgm:prSet>
      <dgm:spPr/>
    </dgm:pt>
    <dgm:pt modelId="{3DC8A75B-A9DA-4EB7-B1FD-53ADD4C33771}" type="pres">
      <dgm:prSet presAssocID="{292CC1EC-8DEB-47CB-90C6-ED448CC9FE59}" presName="parentText" presStyleLbl="node1" presStyleIdx="0" presStyleCnt="1" custScaleY="158849" custLinFactNeighborX="272" custLinFactNeighborY="-22935">
        <dgm:presLayoutVars>
          <dgm:chMax val="0"/>
          <dgm:bulletEnabled val="1"/>
        </dgm:presLayoutVars>
      </dgm:prSet>
      <dgm:spPr/>
    </dgm:pt>
  </dgm:ptLst>
  <dgm:cxnLst>
    <dgm:cxn modelId="{337EC939-7722-47CD-B9D4-4B8B277A76BA}" srcId="{CC2EE835-8B04-4196-A71D-041261F29CF2}" destId="{292CC1EC-8DEB-47CB-90C6-ED448CC9FE59}" srcOrd="0" destOrd="0" parTransId="{A314CE7F-7C0E-4AFD-8F91-BF99F8908163}" sibTransId="{10967855-16E6-46CA-B08C-5343AF5498EC}"/>
    <dgm:cxn modelId="{EC4BA753-DB42-4227-AFE2-9FB5F84A922A}" type="presOf" srcId="{292CC1EC-8DEB-47CB-90C6-ED448CC9FE59}" destId="{3DC8A75B-A9DA-4EB7-B1FD-53ADD4C33771}" srcOrd="0" destOrd="0" presId="urn:microsoft.com/office/officeart/2005/8/layout/vList2"/>
    <dgm:cxn modelId="{95804AD7-23ED-4364-B100-056CE65B2EAA}" type="presOf" srcId="{CC2EE835-8B04-4196-A71D-041261F29CF2}" destId="{B5EC2053-9B0D-4D78-A590-A8E610DD22FC}" srcOrd="0" destOrd="0" presId="urn:microsoft.com/office/officeart/2005/8/layout/vList2"/>
    <dgm:cxn modelId="{627CEE0D-1622-4393-BE29-203A471E0521}" type="presParOf" srcId="{B5EC2053-9B0D-4D78-A590-A8E610DD22FC}" destId="{3DC8A75B-A9DA-4EB7-B1FD-53ADD4C337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353CA1-5D1B-427C-A1A3-896D4444F90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6A98EA-3604-4C67-8D88-ABDB8EFFB52F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b="1"/>
            <a:t>Radioactive Decay of</a:t>
          </a:r>
          <a:r>
            <a:rPr lang="en-US" b="1" baseline="30000"/>
            <a:t> 87</a:t>
          </a:r>
          <a:r>
            <a:rPr lang="en-US" b="1"/>
            <a:t>Rb and the growth of </a:t>
          </a:r>
          <a:r>
            <a:rPr lang="en-US" b="1" baseline="30000"/>
            <a:t>87</a:t>
          </a:r>
          <a:r>
            <a:rPr lang="en-US" b="1"/>
            <a:t> Sr   </a:t>
          </a:r>
          <a:endParaRPr lang="en-US"/>
        </a:p>
      </dgm:t>
    </dgm:pt>
    <dgm:pt modelId="{E495F037-CC16-437B-9BD4-0307260AF206}" type="parTrans" cxnId="{537BE5E6-F25A-41D3-8D26-CB593A2796E2}">
      <dgm:prSet/>
      <dgm:spPr/>
      <dgm:t>
        <a:bodyPr/>
        <a:lstStyle/>
        <a:p>
          <a:endParaRPr lang="en-US"/>
        </a:p>
      </dgm:t>
    </dgm:pt>
    <dgm:pt modelId="{D5F9E92D-BDDE-4264-9C8D-706E7B461488}" type="sibTrans" cxnId="{537BE5E6-F25A-41D3-8D26-CB593A2796E2}">
      <dgm:prSet/>
      <dgm:spPr/>
      <dgm:t>
        <a:bodyPr/>
        <a:lstStyle/>
        <a:p>
          <a:endParaRPr lang="en-US"/>
        </a:p>
      </dgm:t>
    </dgm:pt>
    <dgm:pt modelId="{63612A80-8750-41A7-A7DD-2914B74B97B0}" type="pres">
      <dgm:prSet presAssocID="{BA353CA1-5D1B-427C-A1A3-896D4444F903}" presName="linear" presStyleCnt="0">
        <dgm:presLayoutVars>
          <dgm:animLvl val="lvl"/>
          <dgm:resizeHandles val="exact"/>
        </dgm:presLayoutVars>
      </dgm:prSet>
      <dgm:spPr/>
    </dgm:pt>
    <dgm:pt modelId="{BE8C301B-879B-4427-9CFC-59BB7AB225B5}" type="pres">
      <dgm:prSet presAssocID="{6B6A98EA-3604-4C67-8D88-ABDB8EFFB52F}" presName="parentText" presStyleLbl="node1" presStyleIdx="0" presStyleCnt="1" custLinFactNeighborY="-43303">
        <dgm:presLayoutVars>
          <dgm:chMax val="0"/>
          <dgm:bulletEnabled val="1"/>
        </dgm:presLayoutVars>
      </dgm:prSet>
      <dgm:spPr/>
    </dgm:pt>
  </dgm:ptLst>
  <dgm:cxnLst>
    <dgm:cxn modelId="{2C8D932A-347C-4E43-86FD-94D81243EB99}" type="presOf" srcId="{BA353CA1-5D1B-427C-A1A3-896D4444F903}" destId="{63612A80-8750-41A7-A7DD-2914B74B97B0}" srcOrd="0" destOrd="0" presId="urn:microsoft.com/office/officeart/2005/8/layout/vList2"/>
    <dgm:cxn modelId="{537BE5E6-F25A-41D3-8D26-CB593A2796E2}" srcId="{BA353CA1-5D1B-427C-A1A3-896D4444F903}" destId="{6B6A98EA-3604-4C67-8D88-ABDB8EFFB52F}" srcOrd="0" destOrd="0" parTransId="{E495F037-CC16-437B-9BD4-0307260AF206}" sibTransId="{D5F9E92D-BDDE-4264-9C8D-706E7B461488}"/>
    <dgm:cxn modelId="{235ACCFF-BEFA-44C7-A44E-6E8F8C4E9162}" type="presOf" srcId="{6B6A98EA-3604-4C67-8D88-ABDB8EFFB52F}" destId="{BE8C301B-879B-4427-9CFC-59BB7AB225B5}" srcOrd="0" destOrd="0" presId="urn:microsoft.com/office/officeart/2005/8/layout/vList2"/>
    <dgm:cxn modelId="{399655AC-2C3E-407D-9F4D-B0398C2DB246}" type="presParOf" srcId="{63612A80-8750-41A7-A7DD-2914B74B97B0}" destId="{BE8C301B-879B-4427-9CFC-59BB7AB225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65EF83-10CF-477D-83D1-BA732AE6C5C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0801E1-A249-4DD0-9361-1DFDD0372896}">
      <dgm:prSet/>
      <dgm:spPr>
        <a:solidFill>
          <a:srgbClr val="009900"/>
        </a:solidFill>
      </dgm:spPr>
      <dgm:t>
        <a:bodyPr/>
        <a:lstStyle/>
        <a:p>
          <a:pPr rtl="0"/>
          <a:r>
            <a:rPr lang="en-US" baseline="34000" dirty="0"/>
            <a:t>87</a:t>
          </a:r>
          <a:r>
            <a:rPr lang="en-US" dirty="0"/>
            <a:t>Rb/</a:t>
          </a:r>
          <a:r>
            <a:rPr lang="en-US" b="1" baseline="30000" dirty="0"/>
            <a:t>87</a:t>
          </a:r>
          <a:r>
            <a:rPr lang="en-US" dirty="0"/>
            <a:t>Sr Decay Scheme</a:t>
          </a:r>
        </a:p>
      </dgm:t>
    </dgm:pt>
    <dgm:pt modelId="{0E643893-644A-4022-8448-8F98BC2F45F0}" type="parTrans" cxnId="{9680411B-3AA4-4E3C-AF85-4AD0448B6D32}">
      <dgm:prSet/>
      <dgm:spPr/>
      <dgm:t>
        <a:bodyPr/>
        <a:lstStyle/>
        <a:p>
          <a:endParaRPr lang="en-US"/>
        </a:p>
      </dgm:t>
    </dgm:pt>
    <dgm:pt modelId="{C1F060E7-EAA7-4F5C-B676-019F89BEA5E6}" type="sibTrans" cxnId="{9680411B-3AA4-4E3C-AF85-4AD0448B6D32}">
      <dgm:prSet/>
      <dgm:spPr/>
      <dgm:t>
        <a:bodyPr/>
        <a:lstStyle/>
        <a:p>
          <a:endParaRPr lang="en-US"/>
        </a:p>
      </dgm:t>
    </dgm:pt>
    <dgm:pt modelId="{7AC10E4F-75D4-453D-AF9F-D691A095EBE9}" type="pres">
      <dgm:prSet presAssocID="{1D65EF83-10CF-477D-83D1-BA732AE6C5C5}" presName="linear" presStyleCnt="0">
        <dgm:presLayoutVars>
          <dgm:animLvl val="lvl"/>
          <dgm:resizeHandles val="exact"/>
        </dgm:presLayoutVars>
      </dgm:prSet>
      <dgm:spPr/>
    </dgm:pt>
    <dgm:pt modelId="{F55D3574-BA47-439D-88C1-8C60A89FC665}" type="pres">
      <dgm:prSet presAssocID="{CF0801E1-A249-4DD0-9361-1DFDD037289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680411B-3AA4-4E3C-AF85-4AD0448B6D32}" srcId="{1D65EF83-10CF-477D-83D1-BA732AE6C5C5}" destId="{CF0801E1-A249-4DD0-9361-1DFDD0372896}" srcOrd="0" destOrd="0" parTransId="{0E643893-644A-4022-8448-8F98BC2F45F0}" sibTransId="{C1F060E7-EAA7-4F5C-B676-019F89BEA5E6}"/>
    <dgm:cxn modelId="{88017B28-22F1-4C61-9731-0E8CF05FC38F}" type="presOf" srcId="{CF0801E1-A249-4DD0-9361-1DFDD0372896}" destId="{F55D3574-BA47-439D-88C1-8C60A89FC665}" srcOrd="0" destOrd="0" presId="urn:microsoft.com/office/officeart/2005/8/layout/vList2"/>
    <dgm:cxn modelId="{795C4E8F-D309-44E2-B83A-884056EE2CF9}" type="presOf" srcId="{1D65EF83-10CF-477D-83D1-BA732AE6C5C5}" destId="{7AC10E4F-75D4-453D-AF9F-D691A095EBE9}" srcOrd="0" destOrd="0" presId="urn:microsoft.com/office/officeart/2005/8/layout/vList2"/>
    <dgm:cxn modelId="{A3DDC321-6D15-4140-ABF3-6274E8717577}" type="presParOf" srcId="{7AC10E4F-75D4-453D-AF9F-D691A095EBE9}" destId="{F55D3574-BA47-439D-88C1-8C60A89FC6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B22E44-1FEF-4575-9623-2DAD21D402C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2F6CDA-4A51-454A-A1D8-C19219CEFB82}">
      <dgm:prSet custT="1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0"/>
          <a:r>
            <a:rPr lang="en-US" sz="2800" b="1" dirty="0">
              <a:latin typeface="Garamond" pitchFamily="18" charset="0"/>
            </a:rPr>
            <a:t>Cont’d: Radioactive Decay of</a:t>
          </a:r>
          <a:r>
            <a:rPr lang="en-US" sz="2800" b="1" baseline="30000" dirty="0">
              <a:latin typeface="Garamond" pitchFamily="18" charset="0"/>
            </a:rPr>
            <a:t> 87</a:t>
          </a:r>
          <a:r>
            <a:rPr lang="en-US" sz="2800" b="1" dirty="0">
              <a:latin typeface="Garamond" pitchFamily="18" charset="0"/>
            </a:rPr>
            <a:t>Rb and the growth of </a:t>
          </a:r>
          <a:r>
            <a:rPr lang="en-US" sz="2800" b="1" baseline="30000" dirty="0">
              <a:latin typeface="Garamond" pitchFamily="18" charset="0"/>
            </a:rPr>
            <a:t>87</a:t>
          </a:r>
          <a:r>
            <a:rPr lang="en-US" sz="2800" b="1" dirty="0">
              <a:latin typeface="Garamond" pitchFamily="18" charset="0"/>
            </a:rPr>
            <a:t> </a:t>
          </a:r>
          <a:r>
            <a:rPr lang="en-US" sz="2800" b="1" dirty="0" err="1">
              <a:latin typeface="Garamond" pitchFamily="18" charset="0"/>
            </a:rPr>
            <a:t>Sr</a:t>
          </a:r>
          <a:r>
            <a:rPr lang="en-US" sz="2700" b="1" dirty="0">
              <a:latin typeface="Garamond" pitchFamily="18" charset="0"/>
            </a:rPr>
            <a:t>   </a:t>
          </a:r>
          <a:endParaRPr lang="en-US" sz="2700" dirty="0">
            <a:latin typeface="Garamond" pitchFamily="18" charset="0"/>
          </a:endParaRPr>
        </a:p>
      </dgm:t>
    </dgm:pt>
    <dgm:pt modelId="{BAC1D3CA-CA94-4384-B719-6B2A4FFB72B2}" type="parTrans" cxnId="{8B41FEE9-0FB8-410E-9F53-DDD31E2F362F}">
      <dgm:prSet/>
      <dgm:spPr/>
      <dgm:t>
        <a:bodyPr/>
        <a:lstStyle/>
        <a:p>
          <a:endParaRPr lang="en-US"/>
        </a:p>
      </dgm:t>
    </dgm:pt>
    <dgm:pt modelId="{ED3E60D7-0E14-4D90-AA6B-E5FCE1661051}" type="sibTrans" cxnId="{8B41FEE9-0FB8-410E-9F53-DDD31E2F362F}">
      <dgm:prSet/>
      <dgm:spPr/>
      <dgm:t>
        <a:bodyPr/>
        <a:lstStyle/>
        <a:p>
          <a:endParaRPr lang="en-US"/>
        </a:p>
      </dgm:t>
    </dgm:pt>
    <dgm:pt modelId="{7D33D5E7-FFD7-42BA-ADD6-62F0E4B54507}" type="pres">
      <dgm:prSet presAssocID="{24B22E44-1FEF-4575-9623-2DAD21D402C5}" presName="linear" presStyleCnt="0">
        <dgm:presLayoutVars>
          <dgm:animLvl val="lvl"/>
          <dgm:resizeHandles val="exact"/>
        </dgm:presLayoutVars>
      </dgm:prSet>
      <dgm:spPr/>
    </dgm:pt>
    <dgm:pt modelId="{CFA1F73D-0DF1-4C0B-BB9F-DB0CD054A8D1}" type="pres">
      <dgm:prSet presAssocID="{D52F6CDA-4A51-454A-A1D8-C19219CEFB82}" presName="parentText" presStyleLbl="node1" presStyleIdx="0" presStyleCnt="1" custScaleY="333002">
        <dgm:presLayoutVars>
          <dgm:chMax val="0"/>
          <dgm:bulletEnabled val="1"/>
        </dgm:presLayoutVars>
      </dgm:prSet>
      <dgm:spPr/>
    </dgm:pt>
  </dgm:ptLst>
  <dgm:cxnLst>
    <dgm:cxn modelId="{A465128C-BD37-417E-9C43-F87F5E4BBA68}" type="presOf" srcId="{24B22E44-1FEF-4575-9623-2DAD21D402C5}" destId="{7D33D5E7-FFD7-42BA-ADD6-62F0E4B54507}" srcOrd="0" destOrd="0" presId="urn:microsoft.com/office/officeart/2005/8/layout/vList2"/>
    <dgm:cxn modelId="{8B41FEE9-0FB8-410E-9F53-DDD31E2F362F}" srcId="{24B22E44-1FEF-4575-9623-2DAD21D402C5}" destId="{D52F6CDA-4A51-454A-A1D8-C19219CEFB82}" srcOrd="0" destOrd="0" parTransId="{BAC1D3CA-CA94-4384-B719-6B2A4FFB72B2}" sibTransId="{ED3E60D7-0E14-4D90-AA6B-E5FCE1661051}"/>
    <dgm:cxn modelId="{3A14C5F0-CBD8-4868-A7D5-F07F58C102A7}" type="presOf" srcId="{D52F6CDA-4A51-454A-A1D8-C19219CEFB82}" destId="{CFA1F73D-0DF1-4C0B-BB9F-DB0CD054A8D1}" srcOrd="0" destOrd="0" presId="urn:microsoft.com/office/officeart/2005/8/layout/vList2"/>
    <dgm:cxn modelId="{79643F67-B555-435E-9C90-471F19935F1E}" type="presParOf" srcId="{7D33D5E7-FFD7-42BA-ADD6-62F0E4B54507}" destId="{CFA1F73D-0DF1-4C0B-BB9F-DB0CD054A8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6BCC0C-F17B-4A2D-8B2D-D376C1B797F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682F6B-1E60-4894-844E-F9F466419F17}">
      <dgm:prSet custT="1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0"/>
          <a:r>
            <a:rPr lang="en-US" sz="2800" b="1" dirty="0">
              <a:latin typeface="Garamond" pitchFamily="18" charset="0"/>
            </a:rPr>
            <a:t>Cont’d: Radioactive Decay of</a:t>
          </a:r>
          <a:r>
            <a:rPr lang="en-US" sz="2800" b="1" baseline="30000" dirty="0">
              <a:latin typeface="Garamond" pitchFamily="18" charset="0"/>
            </a:rPr>
            <a:t> 87</a:t>
          </a:r>
          <a:r>
            <a:rPr lang="en-US" sz="2800" b="1" dirty="0">
              <a:latin typeface="Garamond" pitchFamily="18" charset="0"/>
            </a:rPr>
            <a:t>Rb and the growth of </a:t>
          </a:r>
          <a:r>
            <a:rPr lang="en-US" sz="2800" b="1" baseline="30000" dirty="0">
              <a:latin typeface="Garamond" pitchFamily="18" charset="0"/>
            </a:rPr>
            <a:t>87</a:t>
          </a:r>
          <a:r>
            <a:rPr lang="en-US" sz="2800" b="1" dirty="0">
              <a:latin typeface="Garamond" pitchFamily="18" charset="0"/>
            </a:rPr>
            <a:t> </a:t>
          </a:r>
          <a:r>
            <a:rPr lang="en-US" sz="2800" b="1" dirty="0" err="1">
              <a:latin typeface="Garamond" pitchFamily="18" charset="0"/>
            </a:rPr>
            <a:t>Sr</a:t>
          </a:r>
          <a:r>
            <a:rPr lang="en-US" sz="2800" b="1" dirty="0">
              <a:latin typeface="Garamond" pitchFamily="18" charset="0"/>
            </a:rPr>
            <a:t> </a:t>
          </a:r>
          <a:endParaRPr lang="en-US" sz="2800" dirty="0">
            <a:latin typeface="Garamond" pitchFamily="18" charset="0"/>
          </a:endParaRPr>
        </a:p>
      </dgm:t>
    </dgm:pt>
    <dgm:pt modelId="{2130569B-45C8-45D6-984E-13D58F60AC97}" type="parTrans" cxnId="{721D6E54-91ED-45FF-ABAD-06680415849E}">
      <dgm:prSet/>
      <dgm:spPr/>
      <dgm:t>
        <a:bodyPr/>
        <a:lstStyle/>
        <a:p>
          <a:endParaRPr lang="en-US"/>
        </a:p>
      </dgm:t>
    </dgm:pt>
    <dgm:pt modelId="{BB8272EC-B45B-4601-93C0-2C47D0A1A8B8}" type="sibTrans" cxnId="{721D6E54-91ED-45FF-ABAD-06680415849E}">
      <dgm:prSet/>
      <dgm:spPr/>
      <dgm:t>
        <a:bodyPr/>
        <a:lstStyle/>
        <a:p>
          <a:endParaRPr lang="en-US"/>
        </a:p>
      </dgm:t>
    </dgm:pt>
    <dgm:pt modelId="{8B99DEA7-9DA9-4134-8361-BBDFEBBCBC9A}" type="pres">
      <dgm:prSet presAssocID="{076BCC0C-F17B-4A2D-8B2D-D376C1B797F2}" presName="linear" presStyleCnt="0">
        <dgm:presLayoutVars>
          <dgm:animLvl val="lvl"/>
          <dgm:resizeHandles val="exact"/>
        </dgm:presLayoutVars>
      </dgm:prSet>
      <dgm:spPr/>
    </dgm:pt>
    <dgm:pt modelId="{FA2F68D5-CCA7-42D4-90B5-FEBEF7EAA1F5}" type="pres">
      <dgm:prSet presAssocID="{7F682F6B-1E60-4894-844E-F9F466419F17}" presName="parentText" presStyleLbl="node1" presStyleIdx="0" presStyleCnt="1" custScaleY="369011">
        <dgm:presLayoutVars>
          <dgm:chMax val="0"/>
          <dgm:bulletEnabled val="1"/>
        </dgm:presLayoutVars>
      </dgm:prSet>
      <dgm:spPr/>
    </dgm:pt>
  </dgm:ptLst>
  <dgm:cxnLst>
    <dgm:cxn modelId="{721D6E54-91ED-45FF-ABAD-06680415849E}" srcId="{076BCC0C-F17B-4A2D-8B2D-D376C1B797F2}" destId="{7F682F6B-1E60-4894-844E-F9F466419F17}" srcOrd="0" destOrd="0" parTransId="{2130569B-45C8-45D6-984E-13D58F60AC97}" sibTransId="{BB8272EC-B45B-4601-93C0-2C47D0A1A8B8}"/>
    <dgm:cxn modelId="{1871B9D7-04FB-4878-91BE-1F30C95E4128}" type="presOf" srcId="{7F682F6B-1E60-4894-844E-F9F466419F17}" destId="{FA2F68D5-CCA7-42D4-90B5-FEBEF7EAA1F5}" srcOrd="0" destOrd="0" presId="urn:microsoft.com/office/officeart/2005/8/layout/vList2"/>
    <dgm:cxn modelId="{822D2CF5-827B-42DB-84F8-8FACE23FCCB0}" type="presOf" srcId="{076BCC0C-F17B-4A2D-8B2D-D376C1B797F2}" destId="{8B99DEA7-9DA9-4134-8361-BBDFEBBCBC9A}" srcOrd="0" destOrd="0" presId="urn:microsoft.com/office/officeart/2005/8/layout/vList2"/>
    <dgm:cxn modelId="{9634C443-5835-4039-9848-0DF5650E453B}" type="presParOf" srcId="{8B99DEA7-9DA9-4134-8361-BBDFEBBCBC9A}" destId="{FA2F68D5-CCA7-42D4-90B5-FEBEF7EAA1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F519021-C05E-4134-9AB4-2FAA0B56052A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A7469A-5152-4FBD-A2FF-7BB195839B07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b="1" dirty="0"/>
            <a:t>Cont’d: Radioactive Decay of</a:t>
          </a:r>
          <a:r>
            <a:rPr lang="en-US" b="1" baseline="30000" dirty="0"/>
            <a:t> 87</a:t>
          </a:r>
          <a:r>
            <a:rPr lang="en-US" b="1" dirty="0"/>
            <a:t>Rb and the growth of </a:t>
          </a:r>
          <a:r>
            <a:rPr lang="en-US" b="1" baseline="30000" dirty="0">
              <a:latin typeface="Garamond" pitchFamily="18" charset="0"/>
            </a:rPr>
            <a:t>87</a:t>
          </a:r>
          <a:r>
            <a:rPr lang="en-US" b="1" dirty="0">
              <a:latin typeface="Garamond" pitchFamily="18" charset="0"/>
            </a:rPr>
            <a:t>Sr</a:t>
          </a:r>
          <a:r>
            <a:rPr lang="en-US" b="1" dirty="0"/>
            <a:t> </a:t>
          </a:r>
          <a:br>
            <a:rPr lang="en-US" dirty="0"/>
          </a:br>
          <a:endParaRPr lang="en-US" dirty="0"/>
        </a:p>
      </dgm:t>
    </dgm:pt>
    <dgm:pt modelId="{AD3CBC82-9376-49D0-88BB-226A093DDFEA}" type="parTrans" cxnId="{C0AB46AA-65AD-4DB2-95EC-7D2332CBC75E}">
      <dgm:prSet/>
      <dgm:spPr/>
      <dgm:t>
        <a:bodyPr/>
        <a:lstStyle/>
        <a:p>
          <a:endParaRPr lang="en-US"/>
        </a:p>
      </dgm:t>
    </dgm:pt>
    <dgm:pt modelId="{F003F0DA-9FB6-4CD9-8F42-8DD4EEF4368B}" type="sibTrans" cxnId="{C0AB46AA-65AD-4DB2-95EC-7D2332CBC75E}">
      <dgm:prSet/>
      <dgm:spPr/>
      <dgm:t>
        <a:bodyPr/>
        <a:lstStyle/>
        <a:p>
          <a:endParaRPr lang="en-US"/>
        </a:p>
      </dgm:t>
    </dgm:pt>
    <dgm:pt modelId="{955B7144-931C-4074-BE6D-DA09329BE18B}" type="pres">
      <dgm:prSet presAssocID="{FF519021-C05E-4134-9AB4-2FAA0B56052A}" presName="linear" presStyleCnt="0">
        <dgm:presLayoutVars>
          <dgm:animLvl val="lvl"/>
          <dgm:resizeHandles val="exact"/>
        </dgm:presLayoutVars>
      </dgm:prSet>
      <dgm:spPr/>
    </dgm:pt>
    <dgm:pt modelId="{C85E7D22-34B4-4587-9BB0-D6A9A3A5D6E3}" type="pres">
      <dgm:prSet presAssocID="{7DA7469A-5152-4FBD-A2FF-7BB195839B0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8607515-B44B-4E39-A34D-4BC8245FE0FF}" type="presOf" srcId="{7DA7469A-5152-4FBD-A2FF-7BB195839B07}" destId="{C85E7D22-34B4-4587-9BB0-D6A9A3A5D6E3}" srcOrd="0" destOrd="0" presId="urn:microsoft.com/office/officeart/2005/8/layout/vList2"/>
    <dgm:cxn modelId="{C0AB46AA-65AD-4DB2-95EC-7D2332CBC75E}" srcId="{FF519021-C05E-4134-9AB4-2FAA0B56052A}" destId="{7DA7469A-5152-4FBD-A2FF-7BB195839B07}" srcOrd="0" destOrd="0" parTransId="{AD3CBC82-9376-49D0-88BB-226A093DDFEA}" sibTransId="{F003F0DA-9FB6-4CD9-8F42-8DD4EEF4368B}"/>
    <dgm:cxn modelId="{9FF9CAB6-3B6B-475A-8141-16E3850A6CA1}" type="presOf" srcId="{FF519021-C05E-4134-9AB4-2FAA0B56052A}" destId="{955B7144-931C-4074-BE6D-DA09329BE18B}" srcOrd="0" destOrd="0" presId="urn:microsoft.com/office/officeart/2005/8/layout/vList2"/>
    <dgm:cxn modelId="{FF0C15A6-4D9E-46FE-86EF-4153CA89A53C}" type="presParOf" srcId="{955B7144-931C-4074-BE6D-DA09329BE18B}" destId="{C85E7D22-34B4-4587-9BB0-D6A9A3A5D6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B009B37-5371-4455-A0E4-86FF92B4B69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B9051F-F30E-4460-8A47-094481C93D99}">
      <dgm:prSet custT="1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0"/>
          <a:r>
            <a:rPr lang="en-US" sz="4000" b="1" dirty="0"/>
            <a:t>The Fundamental Equation</a:t>
          </a:r>
        </a:p>
      </dgm:t>
    </dgm:pt>
    <dgm:pt modelId="{74302D2B-AFEF-441C-8CC4-8F12E33E8F0A}" type="parTrans" cxnId="{80AC662E-BC49-4BA9-AEA0-7F15C090C298}">
      <dgm:prSet/>
      <dgm:spPr/>
      <dgm:t>
        <a:bodyPr/>
        <a:lstStyle/>
        <a:p>
          <a:endParaRPr lang="en-US"/>
        </a:p>
      </dgm:t>
    </dgm:pt>
    <dgm:pt modelId="{3F656BC6-86BC-42F3-ACF9-BD566723B5CE}" type="sibTrans" cxnId="{80AC662E-BC49-4BA9-AEA0-7F15C090C298}">
      <dgm:prSet/>
      <dgm:spPr/>
      <dgm:t>
        <a:bodyPr/>
        <a:lstStyle/>
        <a:p>
          <a:endParaRPr lang="en-US"/>
        </a:p>
      </dgm:t>
    </dgm:pt>
    <dgm:pt modelId="{705AD8FF-ABCC-42D9-A488-5CDF4411C7E5}" type="pres">
      <dgm:prSet presAssocID="{AB009B37-5371-4455-A0E4-86FF92B4B693}" presName="linear" presStyleCnt="0">
        <dgm:presLayoutVars>
          <dgm:animLvl val="lvl"/>
          <dgm:resizeHandles val="exact"/>
        </dgm:presLayoutVars>
      </dgm:prSet>
      <dgm:spPr/>
    </dgm:pt>
    <dgm:pt modelId="{E2C7EE43-75D7-4E56-8243-BD8B5A81DACE}" type="pres">
      <dgm:prSet presAssocID="{11B9051F-F30E-4460-8A47-094481C93D9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0AC662E-BC49-4BA9-AEA0-7F15C090C298}" srcId="{AB009B37-5371-4455-A0E4-86FF92B4B693}" destId="{11B9051F-F30E-4460-8A47-094481C93D99}" srcOrd="0" destOrd="0" parTransId="{74302D2B-AFEF-441C-8CC4-8F12E33E8F0A}" sibTransId="{3F656BC6-86BC-42F3-ACF9-BD566723B5CE}"/>
    <dgm:cxn modelId="{BD2281AC-6053-474E-9D1A-BF0802A1926E}" type="presOf" srcId="{11B9051F-F30E-4460-8A47-094481C93D99}" destId="{E2C7EE43-75D7-4E56-8243-BD8B5A81DACE}" srcOrd="0" destOrd="0" presId="urn:microsoft.com/office/officeart/2005/8/layout/vList2"/>
    <dgm:cxn modelId="{87BDD4C3-CF7F-44DE-8364-E1572B3DEA8B}" type="presOf" srcId="{AB009B37-5371-4455-A0E4-86FF92B4B693}" destId="{705AD8FF-ABCC-42D9-A488-5CDF4411C7E5}" srcOrd="0" destOrd="0" presId="urn:microsoft.com/office/officeart/2005/8/layout/vList2"/>
    <dgm:cxn modelId="{A5852DC5-E567-40B3-B37F-58D3C0BC80D1}" type="presParOf" srcId="{705AD8FF-ABCC-42D9-A488-5CDF4411C7E5}" destId="{E2C7EE43-75D7-4E56-8243-BD8B5A81DA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F63C334-F85F-4627-BBA7-09617918376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4A9BD7-D55B-446E-A42D-EC4A1BE5FD96}">
      <dgm:prSet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/>
            <a:t>Cont’d: The Fundamental Equation</a:t>
          </a:r>
        </a:p>
      </dgm:t>
    </dgm:pt>
    <dgm:pt modelId="{D95B72D7-B376-47F8-985C-66C25ED74AE3}" type="parTrans" cxnId="{60FF7AEE-E988-4175-887A-57731CE51275}">
      <dgm:prSet/>
      <dgm:spPr/>
      <dgm:t>
        <a:bodyPr/>
        <a:lstStyle/>
        <a:p>
          <a:endParaRPr lang="en-US"/>
        </a:p>
      </dgm:t>
    </dgm:pt>
    <dgm:pt modelId="{A16A8F0E-5D84-4E2F-A4B0-CA307C262CCA}" type="sibTrans" cxnId="{60FF7AEE-E988-4175-887A-57731CE51275}">
      <dgm:prSet/>
      <dgm:spPr/>
      <dgm:t>
        <a:bodyPr/>
        <a:lstStyle/>
        <a:p>
          <a:endParaRPr lang="en-US"/>
        </a:p>
      </dgm:t>
    </dgm:pt>
    <dgm:pt modelId="{F3614F2A-CE8F-4367-A76B-DDACEDBF1661}" type="pres">
      <dgm:prSet presAssocID="{5F63C334-F85F-4627-BBA7-096179183762}" presName="linear" presStyleCnt="0">
        <dgm:presLayoutVars>
          <dgm:animLvl val="lvl"/>
          <dgm:resizeHandles val="exact"/>
        </dgm:presLayoutVars>
      </dgm:prSet>
      <dgm:spPr/>
    </dgm:pt>
    <dgm:pt modelId="{AEE57F58-B6CC-489B-B182-41B124C07A98}" type="pres">
      <dgm:prSet presAssocID="{2E4A9BD7-D55B-446E-A42D-EC4A1BE5FD96}" presName="parentText" presStyleLbl="node1" presStyleIdx="0" presStyleCnt="1" custLinFactNeighborY="-9876">
        <dgm:presLayoutVars>
          <dgm:chMax val="0"/>
          <dgm:bulletEnabled val="1"/>
        </dgm:presLayoutVars>
      </dgm:prSet>
      <dgm:spPr/>
    </dgm:pt>
  </dgm:ptLst>
  <dgm:cxnLst>
    <dgm:cxn modelId="{30893D70-E8D3-43A0-BD6C-65E6B77076CD}" type="presOf" srcId="{5F63C334-F85F-4627-BBA7-096179183762}" destId="{F3614F2A-CE8F-4367-A76B-DDACEDBF1661}" srcOrd="0" destOrd="0" presId="urn:microsoft.com/office/officeart/2005/8/layout/vList2"/>
    <dgm:cxn modelId="{FB4792E4-8A88-4473-BADD-AE529AD50E8E}" type="presOf" srcId="{2E4A9BD7-D55B-446E-A42D-EC4A1BE5FD96}" destId="{AEE57F58-B6CC-489B-B182-41B124C07A98}" srcOrd="0" destOrd="0" presId="urn:microsoft.com/office/officeart/2005/8/layout/vList2"/>
    <dgm:cxn modelId="{60FF7AEE-E988-4175-887A-57731CE51275}" srcId="{5F63C334-F85F-4627-BBA7-096179183762}" destId="{2E4A9BD7-D55B-446E-A42D-EC4A1BE5FD96}" srcOrd="0" destOrd="0" parTransId="{D95B72D7-B376-47F8-985C-66C25ED74AE3}" sibTransId="{A16A8F0E-5D84-4E2F-A4B0-CA307C262CCA}"/>
    <dgm:cxn modelId="{9A536E65-146B-49FB-A4E5-FAA8709E6F29}" type="presParOf" srcId="{F3614F2A-CE8F-4367-A76B-DDACEDBF1661}" destId="{AEE57F58-B6CC-489B-B182-41B124C07A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BDD50B5-963D-430E-BBF9-39CE67EEFB3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2AE00-9813-4C24-B34E-88204D0CCDD2}">
      <dgm:prSet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/>
            <a:t>Mathematics used-The </a:t>
          </a:r>
          <a:r>
            <a:rPr lang="en-US" dirty="0" err="1"/>
            <a:t>Isochrom</a:t>
          </a:r>
          <a:r>
            <a:rPr lang="en-US" dirty="0"/>
            <a:t> Diagram</a:t>
          </a:r>
        </a:p>
      </dgm:t>
    </dgm:pt>
    <dgm:pt modelId="{89C723E7-286E-43B7-8A03-1CD703133C90}" type="parTrans" cxnId="{40D5D4A4-531A-440C-94D3-437D445B8044}">
      <dgm:prSet/>
      <dgm:spPr/>
      <dgm:t>
        <a:bodyPr/>
        <a:lstStyle/>
        <a:p>
          <a:endParaRPr lang="en-US"/>
        </a:p>
      </dgm:t>
    </dgm:pt>
    <dgm:pt modelId="{12F1673B-1262-4CC4-9B63-C071DF96D62A}" type="sibTrans" cxnId="{40D5D4A4-531A-440C-94D3-437D445B8044}">
      <dgm:prSet/>
      <dgm:spPr/>
      <dgm:t>
        <a:bodyPr/>
        <a:lstStyle/>
        <a:p>
          <a:endParaRPr lang="en-US"/>
        </a:p>
      </dgm:t>
    </dgm:pt>
    <dgm:pt modelId="{9549B3ED-CEFA-4A33-B538-F387F8C3D815}" type="pres">
      <dgm:prSet presAssocID="{4BDD50B5-963D-430E-BBF9-39CE67EEFB33}" presName="linear" presStyleCnt="0">
        <dgm:presLayoutVars>
          <dgm:animLvl val="lvl"/>
          <dgm:resizeHandles val="exact"/>
        </dgm:presLayoutVars>
      </dgm:prSet>
      <dgm:spPr/>
    </dgm:pt>
    <dgm:pt modelId="{5A4F1D4F-1015-45C3-A989-DDAC4613DEFC}" type="pres">
      <dgm:prSet presAssocID="{91C2AE00-9813-4C24-B34E-88204D0CCDD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8D9C91F-725C-4DF1-8BE1-B75BA17F8F00}" type="presOf" srcId="{4BDD50B5-963D-430E-BBF9-39CE67EEFB33}" destId="{9549B3ED-CEFA-4A33-B538-F387F8C3D815}" srcOrd="0" destOrd="0" presId="urn:microsoft.com/office/officeart/2005/8/layout/vList2"/>
    <dgm:cxn modelId="{D8A07749-C116-4586-ABEC-98BF44BDB620}" type="presOf" srcId="{91C2AE00-9813-4C24-B34E-88204D0CCDD2}" destId="{5A4F1D4F-1015-45C3-A989-DDAC4613DEFC}" srcOrd="0" destOrd="0" presId="urn:microsoft.com/office/officeart/2005/8/layout/vList2"/>
    <dgm:cxn modelId="{40D5D4A4-531A-440C-94D3-437D445B8044}" srcId="{4BDD50B5-963D-430E-BBF9-39CE67EEFB33}" destId="{91C2AE00-9813-4C24-B34E-88204D0CCDD2}" srcOrd="0" destOrd="0" parTransId="{89C723E7-286E-43B7-8A03-1CD703133C90}" sibTransId="{12F1673B-1262-4CC4-9B63-C071DF96D62A}"/>
    <dgm:cxn modelId="{154C099D-0E36-4269-94CB-4BC46E58CBB1}" type="presParOf" srcId="{9549B3ED-CEFA-4A33-B538-F387F8C3D815}" destId="{5A4F1D4F-1015-45C3-A989-DDAC4613DE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4FCC3B4-7795-466D-9C96-BCEE042D3F7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F80345-8C21-4463-B8C0-203E676B5980}">
      <dgm:prSet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/>
            <a:t>The Isochrom Diagram</a:t>
          </a:r>
        </a:p>
      </dgm:t>
    </dgm:pt>
    <dgm:pt modelId="{91D478BC-33E7-418E-995E-BDD48A4A89F2}" type="parTrans" cxnId="{C09ED6C6-6D21-4715-A039-1C085A36166E}">
      <dgm:prSet/>
      <dgm:spPr/>
      <dgm:t>
        <a:bodyPr/>
        <a:lstStyle/>
        <a:p>
          <a:endParaRPr lang="en-US"/>
        </a:p>
      </dgm:t>
    </dgm:pt>
    <dgm:pt modelId="{B36FBA80-ACE0-408C-A662-BE42DFF23320}" type="sibTrans" cxnId="{C09ED6C6-6D21-4715-A039-1C085A36166E}">
      <dgm:prSet/>
      <dgm:spPr/>
      <dgm:t>
        <a:bodyPr/>
        <a:lstStyle/>
        <a:p>
          <a:endParaRPr lang="en-US"/>
        </a:p>
      </dgm:t>
    </dgm:pt>
    <dgm:pt modelId="{061DB9EE-6EB3-4C40-B385-85AF69D8219C}" type="pres">
      <dgm:prSet presAssocID="{54FCC3B4-7795-466D-9C96-BCEE042D3F79}" presName="linear" presStyleCnt="0">
        <dgm:presLayoutVars>
          <dgm:animLvl val="lvl"/>
          <dgm:resizeHandles val="exact"/>
        </dgm:presLayoutVars>
      </dgm:prSet>
      <dgm:spPr/>
    </dgm:pt>
    <dgm:pt modelId="{6E09A8C1-E372-4351-AC6A-9DB288D37B9E}" type="pres">
      <dgm:prSet presAssocID="{21F80345-8C21-4463-B8C0-203E676B5980}" presName="parentText" presStyleLbl="node1" presStyleIdx="0" presStyleCnt="1" custLinFactNeighborX="926" custLinFactNeighborY="-25059">
        <dgm:presLayoutVars>
          <dgm:chMax val="0"/>
          <dgm:bulletEnabled val="1"/>
        </dgm:presLayoutVars>
      </dgm:prSet>
      <dgm:spPr/>
    </dgm:pt>
  </dgm:ptLst>
  <dgm:cxnLst>
    <dgm:cxn modelId="{FF554B41-562F-4224-868A-B15B60DEFE0C}" type="presOf" srcId="{54FCC3B4-7795-466D-9C96-BCEE042D3F79}" destId="{061DB9EE-6EB3-4C40-B385-85AF69D8219C}" srcOrd="0" destOrd="0" presId="urn:microsoft.com/office/officeart/2005/8/layout/vList2"/>
    <dgm:cxn modelId="{67DEAD82-9F0E-4F9A-AF52-4198218BC45C}" type="presOf" srcId="{21F80345-8C21-4463-B8C0-203E676B5980}" destId="{6E09A8C1-E372-4351-AC6A-9DB288D37B9E}" srcOrd="0" destOrd="0" presId="urn:microsoft.com/office/officeart/2005/8/layout/vList2"/>
    <dgm:cxn modelId="{C09ED6C6-6D21-4715-A039-1C085A36166E}" srcId="{54FCC3B4-7795-466D-9C96-BCEE042D3F79}" destId="{21F80345-8C21-4463-B8C0-203E676B5980}" srcOrd="0" destOrd="0" parTransId="{91D478BC-33E7-418E-995E-BDD48A4A89F2}" sibTransId="{B36FBA80-ACE0-408C-A662-BE42DFF23320}"/>
    <dgm:cxn modelId="{EC69CB60-DFD8-4976-85D3-44DA65210B23}" type="presParOf" srcId="{061DB9EE-6EB3-4C40-B385-85AF69D8219C}" destId="{6E09A8C1-E372-4351-AC6A-9DB288D37B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D01E7-6ED2-404C-A2BD-BEAEC5B0FC5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DA2294-B844-4AFC-BDC9-E5A12BA85172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en-US" sz="2400" b="1" dirty="0">
              <a:solidFill>
                <a:schemeClr val="tx1"/>
              </a:solidFill>
            </a:rPr>
            <a:t>Geo 564 Geochronology Course</a:t>
          </a:r>
          <a:endParaRPr lang="en-US" sz="2400" dirty="0">
            <a:solidFill>
              <a:schemeClr val="tx1"/>
            </a:solidFill>
          </a:endParaRPr>
        </a:p>
      </dgm:t>
    </dgm:pt>
    <dgm:pt modelId="{A00372EC-456A-4E66-AA21-FE311C1F58AF}" type="parTrans" cxnId="{389C9E8A-FB9B-4D27-A628-0652B0BC920E}">
      <dgm:prSet/>
      <dgm:spPr/>
      <dgm:t>
        <a:bodyPr/>
        <a:lstStyle/>
        <a:p>
          <a:endParaRPr lang="en-US"/>
        </a:p>
      </dgm:t>
    </dgm:pt>
    <dgm:pt modelId="{2916DA51-226B-41F9-B632-81804122B582}" type="sibTrans" cxnId="{389C9E8A-FB9B-4D27-A628-0652B0BC920E}">
      <dgm:prSet/>
      <dgm:spPr/>
      <dgm:t>
        <a:bodyPr/>
        <a:lstStyle/>
        <a:p>
          <a:endParaRPr lang="en-US"/>
        </a:p>
      </dgm:t>
    </dgm:pt>
    <dgm:pt modelId="{D9AAC330-66A5-4A13-A67E-4BBEB0B6994B}">
      <dgm:prSet custT="1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0"/>
          <a:r>
            <a:rPr lang="en-US" sz="2000" b="1" dirty="0">
              <a:solidFill>
                <a:schemeClr val="tx1"/>
              </a:solidFill>
            </a:rPr>
            <a:t>Course Director’  Dr. </a:t>
          </a:r>
          <a:r>
            <a:rPr lang="en-US" sz="2000" b="1" dirty="0" err="1">
              <a:solidFill>
                <a:schemeClr val="tx1"/>
              </a:solidFill>
            </a:rPr>
            <a:t>Bassam</a:t>
          </a:r>
          <a:r>
            <a:rPr lang="en-US" sz="2000" b="1" dirty="0">
              <a:solidFill>
                <a:schemeClr val="tx1"/>
              </a:solidFill>
            </a:rPr>
            <a:t>  A. A. </a:t>
          </a:r>
          <a:r>
            <a:rPr lang="en-US" sz="2000" b="1" dirty="0" err="1">
              <a:solidFill>
                <a:schemeClr val="tx1"/>
              </a:solidFill>
            </a:rPr>
            <a:t>Abuamarah</a:t>
          </a:r>
          <a:endParaRPr lang="en-US" sz="2000" b="1" dirty="0">
            <a:solidFill>
              <a:schemeClr val="tx1"/>
            </a:solidFill>
          </a:endParaRPr>
        </a:p>
      </dgm:t>
    </dgm:pt>
    <dgm:pt modelId="{8CBCF879-EF2C-4304-A0DD-9975B20416CA}" type="parTrans" cxnId="{1AA8CA77-288F-48CE-AD81-6F1CAA189098}">
      <dgm:prSet/>
      <dgm:spPr/>
      <dgm:t>
        <a:bodyPr/>
        <a:lstStyle/>
        <a:p>
          <a:endParaRPr lang="en-US"/>
        </a:p>
      </dgm:t>
    </dgm:pt>
    <dgm:pt modelId="{40780ABA-02E9-4AFE-9F13-4FA649FC7E8B}" type="sibTrans" cxnId="{1AA8CA77-288F-48CE-AD81-6F1CAA189098}">
      <dgm:prSet/>
      <dgm:spPr/>
      <dgm:t>
        <a:bodyPr/>
        <a:lstStyle/>
        <a:p>
          <a:endParaRPr lang="en-US"/>
        </a:p>
      </dgm:t>
    </dgm:pt>
    <dgm:pt modelId="{FB3BF537-3A92-433B-BED8-A1AC3AAA07C1}" type="pres">
      <dgm:prSet presAssocID="{538D01E7-6ED2-404C-A2BD-BEAEC5B0FC5C}" presName="linear" presStyleCnt="0">
        <dgm:presLayoutVars>
          <dgm:animLvl val="lvl"/>
          <dgm:resizeHandles val="exact"/>
        </dgm:presLayoutVars>
      </dgm:prSet>
      <dgm:spPr/>
    </dgm:pt>
    <dgm:pt modelId="{B0B2B2C1-590C-4939-9C4D-7715E21EF4FB}" type="pres">
      <dgm:prSet presAssocID="{EBDA2294-B844-4AFC-BDC9-E5A12BA8517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7AA1181-741F-4DFF-9F90-A0F47028780F}" type="pres">
      <dgm:prSet presAssocID="{2916DA51-226B-41F9-B632-81804122B582}" presName="spacer" presStyleCnt="0"/>
      <dgm:spPr/>
    </dgm:pt>
    <dgm:pt modelId="{9155113E-C6A7-4EA6-8B56-70A445ABB33F}" type="pres">
      <dgm:prSet presAssocID="{D9AAC330-66A5-4A13-A67E-4BBEB0B6994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9B2E012-D8CB-4E2B-AB79-770C4359D0E0}" type="presOf" srcId="{538D01E7-6ED2-404C-A2BD-BEAEC5B0FC5C}" destId="{FB3BF537-3A92-433B-BED8-A1AC3AAA07C1}" srcOrd="0" destOrd="0" presId="urn:microsoft.com/office/officeart/2005/8/layout/vList2"/>
    <dgm:cxn modelId="{42CD763E-DAA2-4821-BB5C-CCA240D2C734}" type="presOf" srcId="{D9AAC330-66A5-4A13-A67E-4BBEB0B6994B}" destId="{9155113E-C6A7-4EA6-8B56-70A445ABB33F}" srcOrd="0" destOrd="0" presId="urn:microsoft.com/office/officeart/2005/8/layout/vList2"/>
    <dgm:cxn modelId="{1AA8CA77-288F-48CE-AD81-6F1CAA189098}" srcId="{538D01E7-6ED2-404C-A2BD-BEAEC5B0FC5C}" destId="{D9AAC330-66A5-4A13-A67E-4BBEB0B6994B}" srcOrd="1" destOrd="0" parTransId="{8CBCF879-EF2C-4304-A0DD-9975B20416CA}" sibTransId="{40780ABA-02E9-4AFE-9F13-4FA649FC7E8B}"/>
    <dgm:cxn modelId="{389C9E8A-FB9B-4D27-A628-0652B0BC920E}" srcId="{538D01E7-6ED2-404C-A2BD-BEAEC5B0FC5C}" destId="{EBDA2294-B844-4AFC-BDC9-E5A12BA85172}" srcOrd="0" destOrd="0" parTransId="{A00372EC-456A-4E66-AA21-FE311C1F58AF}" sibTransId="{2916DA51-226B-41F9-B632-81804122B582}"/>
    <dgm:cxn modelId="{DB7BE8ED-D186-4D21-B6BF-BECACF3FDADE}" type="presOf" srcId="{EBDA2294-B844-4AFC-BDC9-E5A12BA85172}" destId="{B0B2B2C1-590C-4939-9C4D-7715E21EF4FB}" srcOrd="0" destOrd="0" presId="urn:microsoft.com/office/officeart/2005/8/layout/vList2"/>
    <dgm:cxn modelId="{F15F61D1-C8F7-4DE3-8AA2-A4DB76FE0991}" type="presParOf" srcId="{FB3BF537-3A92-433B-BED8-A1AC3AAA07C1}" destId="{B0B2B2C1-590C-4939-9C4D-7715E21EF4FB}" srcOrd="0" destOrd="0" presId="urn:microsoft.com/office/officeart/2005/8/layout/vList2"/>
    <dgm:cxn modelId="{46D915A7-0494-4F6F-9E9D-6AFCDC718486}" type="presParOf" srcId="{FB3BF537-3A92-433B-BED8-A1AC3AAA07C1}" destId="{77AA1181-741F-4DFF-9F90-A0F47028780F}" srcOrd="1" destOrd="0" presId="urn:microsoft.com/office/officeart/2005/8/layout/vList2"/>
    <dgm:cxn modelId="{71D681FA-0A6F-4F31-AEDA-B37A1E505CBB}" type="presParOf" srcId="{FB3BF537-3A92-433B-BED8-A1AC3AAA07C1}" destId="{9155113E-C6A7-4EA6-8B56-70A445ABB33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85620B4-53D3-45BC-A6D1-5A0AF7F1EB8A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683BFA-33EE-4F2B-B660-81CC45EED1B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/>
            <a:t>The Isochrom Diagram</a:t>
          </a:r>
        </a:p>
      </dgm:t>
    </dgm:pt>
    <dgm:pt modelId="{86A1E685-775A-4A47-BF65-EA794EF00BAF}" type="parTrans" cxnId="{B382CA61-136D-4BB5-8D1E-D3DB418439F6}">
      <dgm:prSet/>
      <dgm:spPr/>
      <dgm:t>
        <a:bodyPr/>
        <a:lstStyle/>
        <a:p>
          <a:endParaRPr lang="en-US"/>
        </a:p>
      </dgm:t>
    </dgm:pt>
    <dgm:pt modelId="{A4E08BCF-BEF9-4124-AA43-02D830BFE04D}" type="sibTrans" cxnId="{B382CA61-136D-4BB5-8D1E-D3DB418439F6}">
      <dgm:prSet/>
      <dgm:spPr/>
      <dgm:t>
        <a:bodyPr/>
        <a:lstStyle/>
        <a:p>
          <a:endParaRPr lang="en-US"/>
        </a:p>
      </dgm:t>
    </dgm:pt>
    <dgm:pt modelId="{E347D6A1-C78B-4327-8328-A9A97623C058}" type="pres">
      <dgm:prSet presAssocID="{C85620B4-53D3-45BC-A6D1-5A0AF7F1EB8A}" presName="linear" presStyleCnt="0">
        <dgm:presLayoutVars>
          <dgm:animLvl val="lvl"/>
          <dgm:resizeHandles val="exact"/>
        </dgm:presLayoutVars>
      </dgm:prSet>
      <dgm:spPr/>
    </dgm:pt>
    <dgm:pt modelId="{6F03C836-3A18-4480-B67D-EFF4F0A5FD6A}" type="pres">
      <dgm:prSet presAssocID="{8C683BFA-33EE-4F2B-B660-81CC45EED1B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10D9C06-16FD-42D2-9833-E164DB7A5B9D}" type="presOf" srcId="{8C683BFA-33EE-4F2B-B660-81CC45EED1B3}" destId="{6F03C836-3A18-4480-B67D-EFF4F0A5FD6A}" srcOrd="0" destOrd="0" presId="urn:microsoft.com/office/officeart/2005/8/layout/vList2"/>
    <dgm:cxn modelId="{B382CA61-136D-4BB5-8D1E-D3DB418439F6}" srcId="{C85620B4-53D3-45BC-A6D1-5A0AF7F1EB8A}" destId="{8C683BFA-33EE-4F2B-B660-81CC45EED1B3}" srcOrd="0" destOrd="0" parTransId="{86A1E685-775A-4A47-BF65-EA794EF00BAF}" sibTransId="{A4E08BCF-BEF9-4124-AA43-02D830BFE04D}"/>
    <dgm:cxn modelId="{54CA1CD3-1BB5-4C60-8467-DDFB8CE37401}" type="presOf" srcId="{C85620B4-53D3-45BC-A6D1-5A0AF7F1EB8A}" destId="{E347D6A1-C78B-4327-8328-A9A97623C058}" srcOrd="0" destOrd="0" presId="urn:microsoft.com/office/officeart/2005/8/layout/vList2"/>
    <dgm:cxn modelId="{5000552C-ECD3-4067-8148-427316EDD7C0}" type="presParOf" srcId="{E347D6A1-C78B-4327-8328-A9A97623C058}" destId="{6F03C836-3A18-4480-B67D-EFF4F0A5FD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CC800D6-FE87-41DE-B70A-623C5596669A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E12BFD-B33F-450F-A11E-92835566914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/>
            <a:t>Cont’d: The Isochron Diagram</a:t>
          </a:r>
        </a:p>
      </dgm:t>
    </dgm:pt>
    <dgm:pt modelId="{456E5341-9BFE-4118-AC93-79C364345983}" type="parTrans" cxnId="{0A5F61BD-7F2A-4376-BA13-41B16ED34923}">
      <dgm:prSet/>
      <dgm:spPr/>
      <dgm:t>
        <a:bodyPr/>
        <a:lstStyle/>
        <a:p>
          <a:endParaRPr lang="en-US"/>
        </a:p>
      </dgm:t>
    </dgm:pt>
    <dgm:pt modelId="{467F4BC0-B2A4-4906-9212-65C496311935}" type="sibTrans" cxnId="{0A5F61BD-7F2A-4376-BA13-41B16ED34923}">
      <dgm:prSet/>
      <dgm:spPr/>
      <dgm:t>
        <a:bodyPr/>
        <a:lstStyle/>
        <a:p>
          <a:endParaRPr lang="en-US"/>
        </a:p>
      </dgm:t>
    </dgm:pt>
    <dgm:pt modelId="{B6AC12ED-B0EB-4DD7-8D53-9126A3951F43}" type="pres">
      <dgm:prSet presAssocID="{5CC800D6-FE87-41DE-B70A-623C5596669A}" presName="linear" presStyleCnt="0">
        <dgm:presLayoutVars>
          <dgm:animLvl val="lvl"/>
          <dgm:resizeHandles val="exact"/>
        </dgm:presLayoutVars>
      </dgm:prSet>
      <dgm:spPr/>
    </dgm:pt>
    <dgm:pt modelId="{995AEC84-1A89-4FF9-805D-CAFAFA6F8113}" type="pres">
      <dgm:prSet presAssocID="{EAE12BFD-B33F-450F-A11E-92835566914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A5F61BD-7F2A-4376-BA13-41B16ED34923}" srcId="{5CC800D6-FE87-41DE-B70A-623C5596669A}" destId="{EAE12BFD-B33F-450F-A11E-928355669143}" srcOrd="0" destOrd="0" parTransId="{456E5341-9BFE-4118-AC93-79C364345983}" sibTransId="{467F4BC0-B2A4-4906-9212-65C496311935}"/>
    <dgm:cxn modelId="{53515DC6-64E7-48B8-836F-A36165BCDD4C}" type="presOf" srcId="{EAE12BFD-B33F-450F-A11E-928355669143}" destId="{995AEC84-1A89-4FF9-805D-CAFAFA6F8113}" srcOrd="0" destOrd="0" presId="urn:microsoft.com/office/officeart/2005/8/layout/vList2"/>
    <dgm:cxn modelId="{EE363FCA-670E-47C4-AF72-8FA96D17D214}" type="presOf" srcId="{5CC800D6-FE87-41DE-B70A-623C5596669A}" destId="{B6AC12ED-B0EB-4DD7-8D53-9126A3951F43}" srcOrd="0" destOrd="0" presId="urn:microsoft.com/office/officeart/2005/8/layout/vList2"/>
    <dgm:cxn modelId="{D9C541EA-44AC-46DE-85C9-F7C204348870}" type="presParOf" srcId="{B6AC12ED-B0EB-4DD7-8D53-9126A3951F43}" destId="{995AEC84-1A89-4FF9-805D-CAFAFA6F81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9B17FCB-599C-4DFF-B482-1E47151F8AB8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435836-1D51-4970-A37C-282ACFC70B52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/>
            <a:t>Dating of igneous Rocks</a:t>
          </a:r>
        </a:p>
      </dgm:t>
    </dgm:pt>
    <dgm:pt modelId="{C381B2FC-7AF9-4129-812A-8D67A10A23CF}" type="parTrans" cxnId="{6750E7DB-3513-4C55-9791-FDF8E770741B}">
      <dgm:prSet/>
      <dgm:spPr/>
      <dgm:t>
        <a:bodyPr/>
        <a:lstStyle/>
        <a:p>
          <a:endParaRPr lang="en-US"/>
        </a:p>
      </dgm:t>
    </dgm:pt>
    <dgm:pt modelId="{E46744D5-B9C6-45C6-A5C2-4B7D91311BB8}" type="sibTrans" cxnId="{6750E7DB-3513-4C55-9791-FDF8E770741B}">
      <dgm:prSet/>
      <dgm:spPr/>
      <dgm:t>
        <a:bodyPr/>
        <a:lstStyle/>
        <a:p>
          <a:endParaRPr lang="en-US"/>
        </a:p>
      </dgm:t>
    </dgm:pt>
    <dgm:pt modelId="{2909FD53-2D08-485A-8444-3E61B234A321}" type="pres">
      <dgm:prSet presAssocID="{F9B17FCB-599C-4DFF-B482-1E47151F8AB8}" presName="linear" presStyleCnt="0">
        <dgm:presLayoutVars>
          <dgm:animLvl val="lvl"/>
          <dgm:resizeHandles val="exact"/>
        </dgm:presLayoutVars>
      </dgm:prSet>
      <dgm:spPr/>
    </dgm:pt>
    <dgm:pt modelId="{F3C76D64-36C2-485A-AE08-6ED046751D29}" type="pres">
      <dgm:prSet presAssocID="{43435836-1D51-4970-A37C-282ACFC70B5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2FA495F-41B3-4D0C-BEB9-D84DA65A20E0}" type="presOf" srcId="{F9B17FCB-599C-4DFF-B482-1E47151F8AB8}" destId="{2909FD53-2D08-485A-8444-3E61B234A321}" srcOrd="0" destOrd="0" presId="urn:microsoft.com/office/officeart/2005/8/layout/vList2"/>
    <dgm:cxn modelId="{9CC1E6B1-37D2-434D-ADD4-7C3066EE4EBD}" type="presOf" srcId="{43435836-1D51-4970-A37C-282ACFC70B52}" destId="{F3C76D64-36C2-485A-AE08-6ED046751D29}" srcOrd="0" destOrd="0" presId="urn:microsoft.com/office/officeart/2005/8/layout/vList2"/>
    <dgm:cxn modelId="{6750E7DB-3513-4C55-9791-FDF8E770741B}" srcId="{F9B17FCB-599C-4DFF-B482-1E47151F8AB8}" destId="{43435836-1D51-4970-A37C-282ACFC70B52}" srcOrd="0" destOrd="0" parTransId="{C381B2FC-7AF9-4129-812A-8D67A10A23CF}" sibTransId="{E46744D5-B9C6-45C6-A5C2-4B7D91311BB8}"/>
    <dgm:cxn modelId="{0861B761-00BB-42F3-98A7-45B664C7061F}" type="presParOf" srcId="{2909FD53-2D08-485A-8444-3E61B234A321}" destId="{F3C76D64-36C2-485A-AE08-6ED046751D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877EB6C-2888-4318-9CB6-8CAD699594F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4567C9-44FA-4C63-A51A-410238B8C5A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/>
            <a:t>Cont’d: Dating of igneous Rocks</a:t>
          </a:r>
        </a:p>
      </dgm:t>
    </dgm:pt>
    <dgm:pt modelId="{090D51A8-C3C5-43DD-9842-3C25508F6270}" type="parTrans" cxnId="{04250643-317C-4CC6-8E4E-594007B11BA8}">
      <dgm:prSet/>
      <dgm:spPr/>
      <dgm:t>
        <a:bodyPr/>
        <a:lstStyle/>
        <a:p>
          <a:endParaRPr lang="en-US"/>
        </a:p>
      </dgm:t>
    </dgm:pt>
    <dgm:pt modelId="{9B100342-6286-4EF3-8282-7CED198E01B8}" type="sibTrans" cxnId="{04250643-317C-4CC6-8E4E-594007B11BA8}">
      <dgm:prSet/>
      <dgm:spPr/>
      <dgm:t>
        <a:bodyPr/>
        <a:lstStyle/>
        <a:p>
          <a:endParaRPr lang="en-US"/>
        </a:p>
      </dgm:t>
    </dgm:pt>
    <dgm:pt modelId="{ED393D06-CC26-443C-AA91-1C732867ED52}" type="pres">
      <dgm:prSet presAssocID="{B877EB6C-2888-4318-9CB6-8CAD699594F7}" presName="linear" presStyleCnt="0">
        <dgm:presLayoutVars>
          <dgm:animLvl val="lvl"/>
          <dgm:resizeHandles val="exact"/>
        </dgm:presLayoutVars>
      </dgm:prSet>
      <dgm:spPr/>
    </dgm:pt>
    <dgm:pt modelId="{4345FC0A-6DDE-468A-9561-B5803F0CFE71}" type="pres">
      <dgm:prSet presAssocID="{124567C9-44FA-4C63-A51A-410238B8C5A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4250643-317C-4CC6-8E4E-594007B11BA8}" srcId="{B877EB6C-2888-4318-9CB6-8CAD699594F7}" destId="{124567C9-44FA-4C63-A51A-410238B8C5A3}" srcOrd="0" destOrd="0" parTransId="{090D51A8-C3C5-43DD-9842-3C25508F6270}" sibTransId="{9B100342-6286-4EF3-8282-7CED198E01B8}"/>
    <dgm:cxn modelId="{3E094887-F765-4480-92DB-DB3FEA87065B}" type="presOf" srcId="{B877EB6C-2888-4318-9CB6-8CAD699594F7}" destId="{ED393D06-CC26-443C-AA91-1C732867ED52}" srcOrd="0" destOrd="0" presId="urn:microsoft.com/office/officeart/2005/8/layout/vList2"/>
    <dgm:cxn modelId="{FC00F494-14AA-4498-B8E9-E085CE9D794B}" type="presOf" srcId="{124567C9-44FA-4C63-A51A-410238B8C5A3}" destId="{4345FC0A-6DDE-468A-9561-B5803F0CFE71}" srcOrd="0" destOrd="0" presId="urn:microsoft.com/office/officeart/2005/8/layout/vList2"/>
    <dgm:cxn modelId="{7CAE3D45-BCB2-4688-9686-6840362982B1}" type="presParOf" srcId="{ED393D06-CC26-443C-AA91-1C732867ED52}" destId="{4345FC0A-6DDE-468A-9561-B5803F0CFE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1ABEBC9-F28C-4187-8817-5D817615701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8B28C-6D92-4DB5-AF3E-C22B82B97F30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/>
            <a:t>Cont’d: Dating of igneous Rocks</a:t>
          </a:r>
        </a:p>
      </dgm:t>
    </dgm:pt>
    <dgm:pt modelId="{58426D82-84A5-4397-8DAE-F225E773C43B}" type="parTrans" cxnId="{582893D3-F482-42B1-AB0F-B9869F9A064E}">
      <dgm:prSet/>
      <dgm:spPr/>
      <dgm:t>
        <a:bodyPr/>
        <a:lstStyle/>
        <a:p>
          <a:endParaRPr lang="en-US"/>
        </a:p>
      </dgm:t>
    </dgm:pt>
    <dgm:pt modelId="{322125FE-48DF-4E8F-BD92-7B8EA04FEA76}" type="sibTrans" cxnId="{582893D3-F482-42B1-AB0F-B9869F9A064E}">
      <dgm:prSet/>
      <dgm:spPr/>
      <dgm:t>
        <a:bodyPr/>
        <a:lstStyle/>
        <a:p>
          <a:endParaRPr lang="en-US"/>
        </a:p>
      </dgm:t>
    </dgm:pt>
    <dgm:pt modelId="{30F50675-F1AE-4FBD-96EA-A7AF668089DA}" type="pres">
      <dgm:prSet presAssocID="{51ABEBC9-F28C-4187-8817-5D817615701D}" presName="linear" presStyleCnt="0">
        <dgm:presLayoutVars>
          <dgm:animLvl val="lvl"/>
          <dgm:resizeHandles val="exact"/>
        </dgm:presLayoutVars>
      </dgm:prSet>
      <dgm:spPr/>
    </dgm:pt>
    <dgm:pt modelId="{0B9ABAEA-DF90-494E-A20D-CC20505A02F4}" type="pres">
      <dgm:prSet presAssocID="{40D8B28C-6D92-4DB5-AF3E-C22B82B97F3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E4B4D3A-F966-411F-A69D-B17FEFFC8438}" type="presOf" srcId="{40D8B28C-6D92-4DB5-AF3E-C22B82B97F30}" destId="{0B9ABAEA-DF90-494E-A20D-CC20505A02F4}" srcOrd="0" destOrd="0" presId="urn:microsoft.com/office/officeart/2005/8/layout/vList2"/>
    <dgm:cxn modelId="{A43FE49C-A4DC-40F9-8ABA-32F7A291F012}" type="presOf" srcId="{51ABEBC9-F28C-4187-8817-5D817615701D}" destId="{30F50675-F1AE-4FBD-96EA-A7AF668089DA}" srcOrd="0" destOrd="0" presId="urn:microsoft.com/office/officeart/2005/8/layout/vList2"/>
    <dgm:cxn modelId="{582893D3-F482-42B1-AB0F-B9869F9A064E}" srcId="{51ABEBC9-F28C-4187-8817-5D817615701D}" destId="{40D8B28C-6D92-4DB5-AF3E-C22B82B97F30}" srcOrd="0" destOrd="0" parTransId="{58426D82-84A5-4397-8DAE-F225E773C43B}" sibTransId="{322125FE-48DF-4E8F-BD92-7B8EA04FEA76}"/>
    <dgm:cxn modelId="{B6541248-A35C-4749-8BCE-BFBD4263F8FD}" type="presParOf" srcId="{30F50675-F1AE-4FBD-96EA-A7AF668089DA}" destId="{0B9ABAEA-DF90-494E-A20D-CC20505A02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AC642D9-A9DC-4141-96C7-85DF5F6F104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28643A-F83A-493C-9771-CAA7F5FA088E}">
      <dgm:prSet/>
      <dgm:spPr>
        <a:solidFill>
          <a:srgbClr val="009900"/>
        </a:solidFill>
      </dgm:spPr>
      <dgm:t>
        <a:bodyPr/>
        <a:lstStyle/>
        <a:p>
          <a:pPr rtl="0"/>
          <a:r>
            <a:rPr lang="en-US"/>
            <a:t>Cont’d: Dating of igneous Rocks</a:t>
          </a:r>
        </a:p>
      </dgm:t>
    </dgm:pt>
    <dgm:pt modelId="{28C2F6FF-48F9-401C-A5E8-DB4C05B1E348}" type="parTrans" cxnId="{EF8CA4DB-A03B-4430-BA4A-320B34164645}">
      <dgm:prSet/>
      <dgm:spPr/>
      <dgm:t>
        <a:bodyPr/>
        <a:lstStyle/>
        <a:p>
          <a:endParaRPr lang="en-US"/>
        </a:p>
      </dgm:t>
    </dgm:pt>
    <dgm:pt modelId="{F3BEB792-9CDD-454B-8605-4F77B7CAEB95}" type="sibTrans" cxnId="{EF8CA4DB-A03B-4430-BA4A-320B34164645}">
      <dgm:prSet/>
      <dgm:spPr/>
      <dgm:t>
        <a:bodyPr/>
        <a:lstStyle/>
        <a:p>
          <a:endParaRPr lang="en-US"/>
        </a:p>
      </dgm:t>
    </dgm:pt>
    <dgm:pt modelId="{44339BDD-5663-4421-9011-B32984862B7D}" type="pres">
      <dgm:prSet presAssocID="{BAC642D9-A9DC-4141-96C7-85DF5F6F104E}" presName="linear" presStyleCnt="0">
        <dgm:presLayoutVars>
          <dgm:animLvl val="lvl"/>
          <dgm:resizeHandles val="exact"/>
        </dgm:presLayoutVars>
      </dgm:prSet>
      <dgm:spPr/>
    </dgm:pt>
    <dgm:pt modelId="{2865E56D-931A-4A04-903C-B366EDFDDE82}" type="pres">
      <dgm:prSet presAssocID="{8828643A-F83A-493C-9771-CAA7F5FA088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205A069-7E28-439C-B797-661C24628A65}" type="presOf" srcId="{BAC642D9-A9DC-4141-96C7-85DF5F6F104E}" destId="{44339BDD-5663-4421-9011-B32984862B7D}" srcOrd="0" destOrd="0" presId="urn:microsoft.com/office/officeart/2005/8/layout/vList2"/>
    <dgm:cxn modelId="{7D63AAB6-E4DD-4223-BB4E-9CEA1E2247CE}" type="presOf" srcId="{8828643A-F83A-493C-9771-CAA7F5FA088E}" destId="{2865E56D-931A-4A04-903C-B366EDFDDE82}" srcOrd="0" destOrd="0" presId="urn:microsoft.com/office/officeart/2005/8/layout/vList2"/>
    <dgm:cxn modelId="{EF8CA4DB-A03B-4430-BA4A-320B34164645}" srcId="{BAC642D9-A9DC-4141-96C7-85DF5F6F104E}" destId="{8828643A-F83A-493C-9771-CAA7F5FA088E}" srcOrd="0" destOrd="0" parTransId="{28C2F6FF-48F9-401C-A5E8-DB4C05B1E348}" sibTransId="{F3BEB792-9CDD-454B-8605-4F77B7CAEB95}"/>
    <dgm:cxn modelId="{275BDF70-80B8-4C08-9E7C-2F5B9B36C990}" type="presParOf" srcId="{44339BDD-5663-4421-9011-B32984862B7D}" destId="{2865E56D-931A-4A04-903C-B366EDFDDE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62D971B-0974-4DCD-BD6E-027A50AAA814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F0E42A-FCC6-476A-A4F8-B28ACEA944BD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/>
            <a:t>Cont’d: Dating of Igneous Rocks</a:t>
          </a:r>
        </a:p>
      </dgm:t>
    </dgm:pt>
    <dgm:pt modelId="{E1E89667-9909-4D16-AB1E-5021C84D25A3}" type="parTrans" cxnId="{9CFA54B3-54C5-4095-A16B-5302DE2A7E58}">
      <dgm:prSet/>
      <dgm:spPr/>
      <dgm:t>
        <a:bodyPr/>
        <a:lstStyle/>
        <a:p>
          <a:endParaRPr lang="en-US"/>
        </a:p>
      </dgm:t>
    </dgm:pt>
    <dgm:pt modelId="{AA46A414-9D75-497B-AA9C-B78A2379F4B8}" type="sibTrans" cxnId="{9CFA54B3-54C5-4095-A16B-5302DE2A7E58}">
      <dgm:prSet/>
      <dgm:spPr/>
      <dgm:t>
        <a:bodyPr/>
        <a:lstStyle/>
        <a:p>
          <a:endParaRPr lang="en-US"/>
        </a:p>
      </dgm:t>
    </dgm:pt>
    <dgm:pt modelId="{A4914C56-1044-4E1B-89F7-D8C36828693D}" type="pres">
      <dgm:prSet presAssocID="{B62D971B-0974-4DCD-BD6E-027A50AAA814}" presName="linear" presStyleCnt="0">
        <dgm:presLayoutVars>
          <dgm:animLvl val="lvl"/>
          <dgm:resizeHandles val="exact"/>
        </dgm:presLayoutVars>
      </dgm:prSet>
      <dgm:spPr/>
    </dgm:pt>
    <dgm:pt modelId="{BFD7030A-C92A-4F9B-AAF9-4C2120BC9D82}" type="pres">
      <dgm:prSet presAssocID="{82F0E42A-FCC6-476A-A4F8-B28ACEA944BD}" presName="parentText" presStyleLbl="node1" presStyleIdx="0" presStyleCnt="1" custLinFactNeighborY="-7159">
        <dgm:presLayoutVars>
          <dgm:chMax val="0"/>
          <dgm:bulletEnabled val="1"/>
        </dgm:presLayoutVars>
      </dgm:prSet>
      <dgm:spPr/>
    </dgm:pt>
  </dgm:ptLst>
  <dgm:cxnLst>
    <dgm:cxn modelId="{1DA91295-29ED-469A-8680-B9FB153EA2E0}" type="presOf" srcId="{82F0E42A-FCC6-476A-A4F8-B28ACEA944BD}" destId="{BFD7030A-C92A-4F9B-AAF9-4C2120BC9D82}" srcOrd="0" destOrd="0" presId="urn:microsoft.com/office/officeart/2005/8/layout/vList2"/>
    <dgm:cxn modelId="{9CFA54B3-54C5-4095-A16B-5302DE2A7E58}" srcId="{B62D971B-0974-4DCD-BD6E-027A50AAA814}" destId="{82F0E42A-FCC6-476A-A4F8-B28ACEA944BD}" srcOrd="0" destOrd="0" parTransId="{E1E89667-9909-4D16-AB1E-5021C84D25A3}" sibTransId="{AA46A414-9D75-497B-AA9C-B78A2379F4B8}"/>
    <dgm:cxn modelId="{625276BE-451A-433F-9C13-FF131569114C}" type="presOf" srcId="{B62D971B-0974-4DCD-BD6E-027A50AAA814}" destId="{A4914C56-1044-4E1B-89F7-D8C36828693D}" srcOrd="0" destOrd="0" presId="urn:microsoft.com/office/officeart/2005/8/layout/vList2"/>
    <dgm:cxn modelId="{92719964-F744-46D1-9380-5E8B771F6D65}" type="presParOf" srcId="{A4914C56-1044-4E1B-89F7-D8C36828693D}" destId="{BFD7030A-C92A-4F9B-AAF9-4C2120BC9D82}" srcOrd="0" destOrd="0" presId="urn:microsoft.com/office/officeart/2005/8/layout/vList2"/>
  </dgm:cxnLst>
  <dgm:bg>
    <a:solidFill>
      <a:srgbClr val="0099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B2A5D8C-89A4-4C06-B1C3-190DB5AF081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299C2-29D3-414D-873C-F36432427C3B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/>
            <a:t>Cont’d: Dating of Igneous Rocks</a:t>
          </a:r>
        </a:p>
      </dgm:t>
    </dgm:pt>
    <dgm:pt modelId="{51E64FE7-F529-40E4-BB27-B859CF710352}" type="parTrans" cxnId="{37AE3FF3-AC2B-4276-AB52-70BA2A44059C}">
      <dgm:prSet/>
      <dgm:spPr/>
      <dgm:t>
        <a:bodyPr/>
        <a:lstStyle/>
        <a:p>
          <a:endParaRPr lang="en-US"/>
        </a:p>
      </dgm:t>
    </dgm:pt>
    <dgm:pt modelId="{2423BA39-730D-48A3-925C-8D8055238462}" type="sibTrans" cxnId="{37AE3FF3-AC2B-4276-AB52-70BA2A44059C}">
      <dgm:prSet/>
      <dgm:spPr/>
      <dgm:t>
        <a:bodyPr/>
        <a:lstStyle/>
        <a:p>
          <a:endParaRPr lang="en-US"/>
        </a:p>
      </dgm:t>
    </dgm:pt>
    <dgm:pt modelId="{E9413A64-0F2F-47AE-A333-D9824CD86C20}" type="pres">
      <dgm:prSet presAssocID="{3B2A5D8C-89A4-4C06-B1C3-190DB5AF081C}" presName="linear" presStyleCnt="0">
        <dgm:presLayoutVars>
          <dgm:animLvl val="lvl"/>
          <dgm:resizeHandles val="exact"/>
        </dgm:presLayoutVars>
      </dgm:prSet>
      <dgm:spPr/>
    </dgm:pt>
    <dgm:pt modelId="{6287000E-31B8-4656-BD9E-24C8031CDEB2}" type="pres">
      <dgm:prSet presAssocID="{0C5299C2-29D3-414D-873C-F36432427C3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0892816-59C3-4268-B672-96C6FA93EF4B}" type="presOf" srcId="{0C5299C2-29D3-414D-873C-F36432427C3B}" destId="{6287000E-31B8-4656-BD9E-24C8031CDEB2}" srcOrd="0" destOrd="0" presId="urn:microsoft.com/office/officeart/2005/8/layout/vList2"/>
    <dgm:cxn modelId="{6D88DB20-2261-46E5-97AA-1624C1B935E2}" type="presOf" srcId="{3B2A5D8C-89A4-4C06-B1C3-190DB5AF081C}" destId="{E9413A64-0F2F-47AE-A333-D9824CD86C20}" srcOrd="0" destOrd="0" presId="urn:microsoft.com/office/officeart/2005/8/layout/vList2"/>
    <dgm:cxn modelId="{37AE3FF3-AC2B-4276-AB52-70BA2A44059C}" srcId="{3B2A5D8C-89A4-4C06-B1C3-190DB5AF081C}" destId="{0C5299C2-29D3-414D-873C-F36432427C3B}" srcOrd="0" destOrd="0" parTransId="{51E64FE7-F529-40E4-BB27-B859CF710352}" sibTransId="{2423BA39-730D-48A3-925C-8D8055238462}"/>
    <dgm:cxn modelId="{56AAECA6-6FA2-4B04-8EB3-2B746BDEF6A0}" type="presParOf" srcId="{E9413A64-0F2F-47AE-A333-D9824CD86C20}" destId="{6287000E-31B8-4656-BD9E-24C8031CDE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B2A5D8C-89A4-4C06-B1C3-190DB5AF081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299C2-29D3-414D-873C-F36432427C3B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dirty="0"/>
            <a:t>Cont’d: Dating of Igneous Rocks</a:t>
          </a:r>
        </a:p>
      </dgm:t>
    </dgm:pt>
    <dgm:pt modelId="{51E64FE7-F529-40E4-BB27-B859CF710352}" type="parTrans" cxnId="{37AE3FF3-AC2B-4276-AB52-70BA2A44059C}">
      <dgm:prSet/>
      <dgm:spPr/>
      <dgm:t>
        <a:bodyPr/>
        <a:lstStyle/>
        <a:p>
          <a:endParaRPr lang="en-US"/>
        </a:p>
      </dgm:t>
    </dgm:pt>
    <dgm:pt modelId="{2423BA39-730D-48A3-925C-8D8055238462}" type="sibTrans" cxnId="{37AE3FF3-AC2B-4276-AB52-70BA2A44059C}">
      <dgm:prSet/>
      <dgm:spPr/>
      <dgm:t>
        <a:bodyPr/>
        <a:lstStyle/>
        <a:p>
          <a:endParaRPr lang="en-US"/>
        </a:p>
      </dgm:t>
    </dgm:pt>
    <dgm:pt modelId="{E9413A64-0F2F-47AE-A333-D9824CD86C20}" type="pres">
      <dgm:prSet presAssocID="{3B2A5D8C-89A4-4C06-B1C3-190DB5AF081C}" presName="linear" presStyleCnt="0">
        <dgm:presLayoutVars>
          <dgm:animLvl val="lvl"/>
          <dgm:resizeHandles val="exact"/>
        </dgm:presLayoutVars>
      </dgm:prSet>
      <dgm:spPr/>
    </dgm:pt>
    <dgm:pt modelId="{6287000E-31B8-4656-BD9E-24C8031CDEB2}" type="pres">
      <dgm:prSet presAssocID="{0C5299C2-29D3-414D-873C-F36432427C3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475C865-DC62-415A-82D0-E0C876C91A77}" type="presOf" srcId="{0C5299C2-29D3-414D-873C-F36432427C3B}" destId="{6287000E-31B8-4656-BD9E-24C8031CDEB2}" srcOrd="0" destOrd="0" presId="urn:microsoft.com/office/officeart/2005/8/layout/vList2"/>
    <dgm:cxn modelId="{09AEFBD7-B76C-4E3F-BC0D-0F873D6C0FF8}" type="presOf" srcId="{3B2A5D8C-89A4-4C06-B1C3-190DB5AF081C}" destId="{E9413A64-0F2F-47AE-A333-D9824CD86C20}" srcOrd="0" destOrd="0" presId="urn:microsoft.com/office/officeart/2005/8/layout/vList2"/>
    <dgm:cxn modelId="{37AE3FF3-AC2B-4276-AB52-70BA2A44059C}" srcId="{3B2A5D8C-89A4-4C06-B1C3-190DB5AF081C}" destId="{0C5299C2-29D3-414D-873C-F36432427C3B}" srcOrd="0" destOrd="0" parTransId="{51E64FE7-F529-40E4-BB27-B859CF710352}" sibTransId="{2423BA39-730D-48A3-925C-8D8055238462}"/>
    <dgm:cxn modelId="{9C08C6DD-9EFC-44AD-9C36-F20FAEB8EE07}" type="presParOf" srcId="{E9413A64-0F2F-47AE-A333-D9824CD86C20}" destId="{6287000E-31B8-4656-BD9E-24C8031CDE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5D5FEC5-D5D3-4157-A15E-78AD9EC65E4C}" type="doc">
      <dgm:prSet loTypeId="urn:microsoft.com/office/officeart/2005/8/layout/vList2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3898B353-4577-44C4-926B-89DF945D3722}">
      <dgm:prSet/>
      <dgm:spPr>
        <a:solidFill>
          <a:srgbClr val="009900"/>
        </a:solidFill>
      </dgm:spPr>
      <dgm:t>
        <a:bodyPr/>
        <a:lstStyle/>
        <a:p>
          <a:r>
            <a:rPr lang="en-US" b="1"/>
            <a:t>Rubidium-Strontium Isochrons</a:t>
          </a:r>
          <a:endParaRPr lang="en-US"/>
        </a:p>
      </dgm:t>
    </dgm:pt>
    <dgm:pt modelId="{93074236-A830-4AE8-96AC-2437E082ABB9}" type="parTrans" cxnId="{DEC64761-61E0-48CF-B680-6B960E69188A}">
      <dgm:prSet/>
      <dgm:spPr/>
      <dgm:t>
        <a:bodyPr/>
        <a:lstStyle/>
        <a:p>
          <a:endParaRPr lang="en-US"/>
        </a:p>
      </dgm:t>
    </dgm:pt>
    <dgm:pt modelId="{889C934C-F48A-4469-95A5-D53FCE17DF38}" type="sibTrans" cxnId="{DEC64761-61E0-48CF-B680-6B960E69188A}">
      <dgm:prSet/>
      <dgm:spPr/>
      <dgm:t>
        <a:bodyPr/>
        <a:lstStyle/>
        <a:p>
          <a:endParaRPr lang="en-US"/>
        </a:p>
      </dgm:t>
    </dgm:pt>
    <dgm:pt modelId="{311D0DC1-C424-4332-BB0D-01D49453962E}" type="pres">
      <dgm:prSet presAssocID="{E5D5FEC5-D5D3-4157-A15E-78AD9EC65E4C}" presName="linear" presStyleCnt="0">
        <dgm:presLayoutVars>
          <dgm:animLvl val="lvl"/>
          <dgm:resizeHandles val="exact"/>
        </dgm:presLayoutVars>
      </dgm:prSet>
      <dgm:spPr/>
    </dgm:pt>
    <dgm:pt modelId="{4F56A908-685F-4892-B02F-BDD807F81266}" type="pres">
      <dgm:prSet presAssocID="{3898B353-4577-44C4-926B-89DF945D372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EC64761-61E0-48CF-B680-6B960E69188A}" srcId="{E5D5FEC5-D5D3-4157-A15E-78AD9EC65E4C}" destId="{3898B353-4577-44C4-926B-89DF945D3722}" srcOrd="0" destOrd="0" parTransId="{93074236-A830-4AE8-96AC-2437E082ABB9}" sibTransId="{889C934C-F48A-4469-95A5-D53FCE17DF38}"/>
    <dgm:cxn modelId="{48E3727C-0D9B-46B7-8989-0F0EB401FA80}" type="presOf" srcId="{E5D5FEC5-D5D3-4157-A15E-78AD9EC65E4C}" destId="{311D0DC1-C424-4332-BB0D-01D49453962E}" srcOrd="0" destOrd="0" presId="urn:microsoft.com/office/officeart/2005/8/layout/vList2"/>
    <dgm:cxn modelId="{627172D6-D6B3-414B-874D-84F98468638B}" type="presOf" srcId="{3898B353-4577-44C4-926B-89DF945D3722}" destId="{4F56A908-685F-4892-B02F-BDD807F81266}" srcOrd="0" destOrd="0" presId="urn:microsoft.com/office/officeart/2005/8/layout/vList2"/>
    <dgm:cxn modelId="{19E5DF22-329A-482F-B80A-F3822A98A354}" type="presParOf" srcId="{311D0DC1-C424-4332-BB0D-01D49453962E}" destId="{4F56A908-685F-4892-B02F-BDD807F812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5880A-99A6-4F2B-A9C5-CEB84AEACDC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FA6BA8-16FE-49CD-A8B3-7AACBA3972F9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/>
            <a:t>The </a:t>
          </a:r>
          <a:r>
            <a:rPr lang="en-US" err="1"/>
            <a:t>Rb-Sr</a:t>
          </a:r>
          <a:r>
            <a:rPr lang="en-US"/>
            <a:t> method of Dating - Introduction</a:t>
          </a:r>
        </a:p>
      </dgm:t>
    </dgm:pt>
    <dgm:pt modelId="{868614DA-2D3E-43B6-B0BA-D0A6BED948D1}" type="parTrans" cxnId="{C24B0C49-010A-4784-B3A7-F2A6481DE8F8}">
      <dgm:prSet/>
      <dgm:spPr/>
      <dgm:t>
        <a:bodyPr/>
        <a:lstStyle/>
        <a:p>
          <a:endParaRPr lang="en-US"/>
        </a:p>
      </dgm:t>
    </dgm:pt>
    <dgm:pt modelId="{A19E4255-08A9-445C-B0A9-7531FDE9B272}" type="sibTrans" cxnId="{C24B0C49-010A-4784-B3A7-F2A6481DE8F8}">
      <dgm:prSet/>
      <dgm:spPr/>
      <dgm:t>
        <a:bodyPr/>
        <a:lstStyle/>
        <a:p>
          <a:endParaRPr lang="en-US"/>
        </a:p>
      </dgm:t>
    </dgm:pt>
    <dgm:pt modelId="{74DB50EE-EE75-4B8D-91D5-2B233660C34A}" type="pres">
      <dgm:prSet presAssocID="{56D5880A-99A6-4F2B-A9C5-CEB84AEACDC7}" presName="linear" presStyleCnt="0">
        <dgm:presLayoutVars>
          <dgm:animLvl val="lvl"/>
          <dgm:resizeHandles val="exact"/>
        </dgm:presLayoutVars>
      </dgm:prSet>
      <dgm:spPr/>
    </dgm:pt>
    <dgm:pt modelId="{C97D159D-DC33-4B9B-ACC6-BA1F3BC252F6}" type="pres">
      <dgm:prSet presAssocID="{31FA6BA8-16FE-49CD-A8B3-7AACBA3972F9}" presName="parentText" presStyleLbl="node1" presStyleIdx="0" presStyleCnt="1" custScaleY="132374">
        <dgm:presLayoutVars>
          <dgm:chMax val="0"/>
          <dgm:bulletEnabled val="1"/>
        </dgm:presLayoutVars>
      </dgm:prSet>
      <dgm:spPr/>
    </dgm:pt>
  </dgm:ptLst>
  <dgm:cxnLst>
    <dgm:cxn modelId="{C24B0C49-010A-4784-B3A7-F2A6481DE8F8}" srcId="{56D5880A-99A6-4F2B-A9C5-CEB84AEACDC7}" destId="{31FA6BA8-16FE-49CD-A8B3-7AACBA3972F9}" srcOrd="0" destOrd="0" parTransId="{868614DA-2D3E-43B6-B0BA-D0A6BED948D1}" sibTransId="{A19E4255-08A9-445C-B0A9-7531FDE9B272}"/>
    <dgm:cxn modelId="{3602B24C-2A42-43F7-964F-902FF4FF0A13}" type="presOf" srcId="{56D5880A-99A6-4F2B-A9C5-CEB84AEACDC7}" destId="{74DB50EE-EE75-4B8D-91D5-2B233660C34A}" srcOrd="0" destOrd="0" presId="urn:microsoft.com/office/officeart/2005/8/layout/vList2"/>
    <dgm:cxn modelId="{7A4762F8-5795-4066-8AC5-3F33C5A38A69}" type="presOf" srcId="{31FA6BA8-16FE-49CD-A8B3-7AACBA3972F9}" destId="{C97D159D-DC33-4B9B-ACC6-BA1F3BC252F6}" srcOrd="0" destOrd="0" presId="urn:microsoft.com/office/officeart/2005/8/layout/vList2"/>
    <dgm:cxn modelId="{BD5EC819-E655-415A-B1A3-5232826ECB6C}" type="presParOf" srcId="{74DB50EE-EE75-4B8D-91D5-2B233660C34A}" destId="{C97D159D-DC33-4B9B-ACC6-BA1F3BC252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9C335AF-4B76-4B03-8ADA-53B6B4E8BE0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6C297D-7EB6-475B-9C19-F8501CF823D4}">
      <dgm:prSet/>
      <dgm:spPr>
        <a:solidFill>
          <a:srgbClr val="009900"/>
        </a:solidFill>
      </dgm:spPr>
      <dgm:t>
        <a:bodyPr/>
        <a:lstStyle/>
        <a:p>
          <a:pPr rtl="0"/>
          <a:r>
            <a:rPr lang="en-US"/>
            <a:t>Cont’d: Dating of Igneous Rocks</a:t>
          </a:r>
        </a:p>
      </dgm:t>
    </dgm:pt>
    <dgm:pt modelId="{7B46674A-FAD4-48E1-9F90-58902CA1ABDE}" type="parTrans" cxnId="{E8BBC9CD-79C4-48BC-A412-AFFDA79F6DCE}">
      <dgm:prSet/>
      <dgm:spPr/>
      <dgm:t>
        <a:bodyPr/>
        <a:lstStyle/>
        <a:p>
          <a:endParaRPr lang="en-US"/>
        </a:p>
      </dgm:t>
    </dgm:pt>
    <dgm:pt modelId="{EDDED1E8-F9AE-464E-A3AA-E80A4005D64F}" type="sibTrans" cxnId="{E8BBC9CD-79C4-48BC-A412-AFFDA79F6DCE}">
      <dgm:prSet/>
      <dgm:spPr/>
      <dgm:t>
        <a:bodyPr/>
        <a:lstStyle/>
        <a:p>
          <a:endParaRPr lang="en-US"/>
        </a:p>
      </dgm:t>
    </dgm:pt>
    <dgm:pt modelId="{CCEF71E9-BF68-4106-994A-AB35EDA194FF}" type="pres">
      <dgm:prSet presAssocID="{A9C335AF-4B76-4B03-8ADA-53B6B4E8BE0D}" presName="linear" presStyleCnt="0">
        <dgm:presLayoutVars>
          <dgm:animLvl val="lvl"/>
          <dgm:resizeHandles val="exact"/>
        </dgm:presLayoutVars>
      </dgm:prSet>
      <dgm:spPr/>
    </dgm:pt>
    <dgm:pt modelId="{516BEB44-EB7D-4F1E-A436-6CB7B24AEDCD}" type="pres">
      <dgm:prSet presAssocID="{AD6C297D-7EB6-475B-9C19-F8501CF823D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A639B4C-A858-4C41-B12F-6F41D9E8C4FB}" type="presOf" srcId="{AD6C297D-7EB6-475B-9C19-F8501CF823D4}" destId="{516BEB44-EB7D-4F1E-A436-6CB7B24AEDCD}" srcOrd="0" destOrd="0" presId="urn:microsoft.com/office/officeart/2005/8/layout/vList2"/>
    <dgm:cxn modelId="{E8BBC9CD-79C4-48BC-A412-AFFDA79F6DCE}" srcId="{A9C335AF-4B76-4B03-8ADA-53B6B4E8BE0D}" destId="{AD6C297D-7EB6-475B-9C19-F8501CF823D4}" srcOrd="0" destOrd="0" parTransId="{7B46674A-FAD4-48E1-9F90-58902CA1ABDE}" sibTransId="{EDDED1E8-F9AE-464E-A3AA-E80A4005D64F}"/>
    <dgm:cxn modelId="{ABE780FC-D2E7-4881-96D7-569498A6E4E0}" type="presOf" srcId="{A9C335AF-4B76-4B03-8ADA-53B6B4E8BE0D}" destId="{CCEF71E9-BF68-4106-994A-AB35EDA194FF}" srcOrd="0" destOrd="0" presId="urn:microsoft.com/office/officeart/2005/8/layout/vList2"/>
    <dgm:cxn modelId="{50EAA033-00FC-4ED6-938F-48ACCB5317DC}" type="presParOf" srcId="{CCEF71E9-BF68-4106-994A-AB35EDA194FF}" destId="{516BEB44-EB7D-4F1E-A436-6CB7B24AED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C44B4BB-817F-44C3-BC93-5729624E846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84F41-0265-4E27-8A9E-391C8563F75C}">
      <dgm:prSet/>
      <dgm:spPr>
        <a:solidFill>
          <a:srgbClr val="009900"/>
        </a:solidFill>
      </dgm:spPr>
      <dgm:t>
        <a:bodyPr/>
        <a:lstStyle/>
        <a:p>
          <a:pPr rtl="0"/>
          <a:r>
            <a:rPr lang="en-US"/>
            <a:t>Dating of Metamorphic Rocks</a:t>
          </a:r>
        </a:p>
      </dgm:t>
    </dgm:pt>
    <dgm:pt modelId="{6C3ECE56-A3EC-4E82-BA3B-684533524049}" type="parTrans" cxnId="{3839B9CA-2C35-41C4-B83E-8950AEDAC2F7}">
      <dgm:prSet/>
      <dgm:spPr/>
      <dgm:t>
        <a:bodyPr/>
        <a:lstStyle/>
        <a:p>
          <a:endParaRPr lang="en-US"/>
        </a:p>
      </dgm:t>
    </dgm:pt>
    <dgm:pt modelId="{A02B1E12-D4E2-455C-AC45-2A5CDB300836}" type="sibTrans" cxnId="{3839B9CA-2C35-41C4-B83E-8950AEDAC2F7}">
      <dgm:prSet/>
      <dgm:spPr/>
      <dgm:t>
        <a:bodyPr/>
        <a:lstStyle/>
        <a:p>
          <a:endParaRPr lang="en-US"/>
        </a:p>
      </dgm:t>
    </dgm:pt>
    <dgm:pt modelId="{030BCD44-0994-4FD3-9B62-A5F411841573}" type="pres">
      <dgm:prSet presAssocID="{2C44B4BB-817F-44C3-BC93-5729624E8467}" presName="linear" presStyleCnt="0">
        <dgm:presLayoutVars>
          <dgm:animLvl val="lvl"/>
          <dgm:resizeHandles val="exact"/>
        </dgm:presLayoutVars>
      </dgm:prSet>
      <dgm:spPr/>
    </dgm:pt>
    <dgm:pt modelId="{E79D802F-4F2B-409C-A179-13F11DFE8E7A}" type="pres">
      <dgm:prSet presAssocID="{92984F41-0265-4E27-8A9E-391C8563F75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1A58852-8F81-4351-AEF6-A0DB37622830}" type="presOf" srcId="{92984F41-0265-4E27-8A9E-391C8563F75C}" destId="{E79D802F-4F2B-409C-A179-13F11DFE8E7A}" srcOrd="0" destOrd="0" presId="urn:microsoft.com/office/officeart/2005/8/layout/vList2"/>
    <dgm:cxn modelId="{88EC659A-5161-4454-AE44-4864669945E6}" type="presOf" srcId="{2C44B4BB-817F-44C3-BC93-5729624E8467}" destId="{030BCD44-0994-4FD3-9B62-A5F411841573}" srcOrd="0" destOrd="0" presId="urn:microsoft.com/office/officeart/2005/8/layout/vList2"/>
    <dgm:cxn modelId="{3839B9CA-2C35-41C4-B83E-8950AEDAC2F7}" srcId="{2C44B4BB-817F-44C3-BC93-5729624E8467}" destId="{92984F41-0265-4E27-8A9E-391C8563F75C}" srcOrd="0" destOrd="0" parTransId="{6C3ECE56-A3EC-4E82-BA3B-684533524049}" sibTransId="{A02B1E12-D4E2-455C-AC45-2A5CDB300836}"/>
    <dgm:cxn modelId="{4A391C91-5C08-4F3D-8F28-D2B7473B783A}" type="presParOf" srcId="{030BCD44-0994-4FD3-9B62-A5F411841573}" destId="{E79D802F-4F2B-409C-A179-13F11DFE8E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84BD75B-5BB9-4478-A113-0D94CBB3FF0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69EDAB-7483-4068-A16C-07096B488BD2}">
      <dgm:prSet custT="1"/>
      <dgm:spPr>
        <a:solidFill>
          <a:srgbClr val="009900"/>
        </a:solidFill>
      </dgm:spPr>
      <dgm:t>
        <a:bodyPr/>
        <a:lstStyle/>
        <a:p>
          <a:pPr algn="ctr" rtl="0"/>
          <a:r>
            <a:rPr lang="en-US" sz="3200" b="1"/>
            <a:t>Cont’d: Dating of Metamorphic Rocks</a:t>
          </a:r>
        </a:p>
      </dgm:t>
    </dgm:pt>
    <dgm:pt modelId="{3D544142-08E5-4BE2-AD21-64E386F2B962}" type="parTrans" cxnId="{88498CF5-59F4-4C51-ABC0-54E7A79586BE}">
      <dgm:prSet/>
      <dgm:spPr/>
      <dgm:t>
        <a:bodyPr/>
        <a:lstStyle/>
        <a:p>
          <a:endParaRPr lang="en-US"/>
        </a:p>
      </dgm:t>
    </dgm:pt>
    <dgm:pt modelId="{112A29AC-6E4C-4D21-9DA2-30EE7F5AD03A}" type="sibTrans" cxnId="{88498CF5-59F4-4C51-ABC0-54E7A79586BE}">
      <dgm:prSet/>
      <dgm:spPr/>
      <dgm:t>
        <a:bodyPr/>
        <a:lstStyle/>
        <a:p>
          <a:endParaRPr lang="en-US"/>
        </a:p>
      </dgm:t>
    </dgm:pt>
    <dgm:pt modelId="{B4D496F7-7CCE-4EE7-B432-4F0DFE4B223F}" type="pres">
      <dgm:prSet presAssocID="{884BD75B-5BB9-4478-A113-0D94CBB3FF0B}" presName="linear" presStyleCnt="0">
        <dgm:presLayoutVars>
          <dgm:animLvl val="lvl"/>
          <dgm:resizeHandles val="exact"/>
        </dgm:presLayoutVars>
      </dgm:prSet>
      <dgm:spPr/>
    </dgm:pt>
    <dgm:pt modelId="{FD72C2AB-D5C3-4E63-A150-FCC111D9FEE5}" type="pres">
      <dgm:prSet presAssocID="{D769EDAB-7483-4068-A16C-07096B488BD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A59235A-5B6B-42CA-ACBC-14EDE375D277}" type="presOf" srcId="{D769EDAB-7483-4068-A16C-07096B488BD2}" destId="{FD72C2AB-D5C3-4E63-A150-FCC111D9FEE5}" srcOrd="0" destOrd="0" presId="urn:microsoft.com/office/officeart/2005/8/layout/vList2"/>
    <dgm:cxn modelId="{C3FDFEA2-022A-44BB-89A9-4F5E21FA284D}" type="presOf" srcId="{884BD75B-5BB9-4478-A113-0D94CBB3FF0B}" destId="{B4D496F7-7CCE-4EE7-B432-4F0DFE4B223F}" srcOrd="0" destOrd="0" presId="urn:microsoft.com/office/officeart/2005/8/layout/vList2"/>
    <dgm:cxn modelId="{88498CF5-59F4-4C51-ABC0-54E7A79586BE}" srcId="{884BD75B-5BB9-4478-A113-0D94CBB3FF0B}" destId="{D769EDAB-7483-4068-A16C-07096B488BD2}" srcOrd="0" destOrd="0" parTransId="{3D544142-08E5-4BE2-AD21-64E386F2B962}" sibTransId="{112A29AC-6E4C-4D21-9DA2-30EE7F5AD03A}"/>
    <dgm:cxn modelId="{D18CFCF3-7279-4B6C-89FD-7D46FEB6A42F}" type="presParOf" srcId="{B4D496F7-7CCE-4EE7-B432-4F0DFE4B223F}" destId="{FD72C2AB-D5C3-4E63-A150-FCC111D9FE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5558692-0981-4047-89CC-5BDEBDB848D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DEE51-DEBD-490D-9DE8-38D9D6575FDC}">
      <dgm:prSet/>
      <dgm:spPr>
        <a:solidFill>
          <a:srgbClr val="00B050"/>
        </a:solidFill>
      </dgm:spPr>
      <dgm:t>
        <a:bodyPr/>
        <a:lstStyle/>
        <a:p>
          <a:pPr algn="ctr" rtl="0"/>
          <a:r>
            <a:rPr lang="en-US" b="1"/>
            <a:t>Cont’d: Dating of Metamorphic Rocks</a:t>
          </a:r>
        </a:p>
      </dgm:t>
    </dgm:pt>
    <dgm:pt modelId="{F8763EEA-5460-4FBC-A830-76ED0F530533}" type="parTrans" cxnId="{CFDA61F0-1E69-4B46-B23A-BBE54DB0CA45}">
      <dgm:prSet/>
      <dgm:spPr/>
      <dgm:t>
        <a:bodyPr/>
        <a:lstStyle/>
        <a:p>
          <a:endParaRPr lang="en-US"/>
        </a:p>
      </dgm:t>
    </dgm:pt>
    <dgm:pt modelId="{375F12E6-5332-47C6-89E7-ACF64882A6B4}" type="sibTrans" cxnId="{CFDA61F0-1E69-4B46-B23A-BBE54DB0CA45}">
      <dgm:prSet/>
      <dgm:spPr/>
      <dgm:t>
        <a:bodyPr/>
        <a:lstStyle/>
        <a:p>
          <a:endParaRPr lang="en-US"/>
        </a:p>
      </dgm:t>
    </dgm:pt>
    <dgm:pt modelId="{D6D2D309-3AB5-4524-B41C-036A995AAAAA}" type="pres">
      <dgm:prSet presAssocID="{75558692-0981-4047-89CC-5BDEBDB848D4}" presName="linear" presStyleCnt="0">
        <dgm:presLayoutVars>
          <dgm:animLvl val="lvl"/>
          <dgm:resizeHandles val="exact"/>
        </dgm:presLayoutVars>
      </dgm:prSet>
      <dgm:spPr/>
    </dgm:pt>
    <dgm:pt modelId="{12A1EDBA-CAC7-43EA-85BC-83136CB11C5D}" type="pres">
      <dgm:prSet presAssocID="{412DEE51-DEBD-490D-9DE8-38D9D6575FD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E124567-1F85-41AD-B847-8EDEDC8AF67D}" type="presOf" srcId="{412DEE51-DEBD-490D-9DE8-38D9D6575FDC}" destId="{12A1EDBA-CAC7-43EA-85BC-83136CB11C5D}" srcOrd="0" destOrd="0" presId="urn:microsoft.com/office/officeart/2005/8/layout/vList2"/>
    <dgm:cxn modelId="{52FED46A-12D7-4BF2-B3BF-36DC202D8CCE}" type="presOf" srcId="{75558692-0981-4047-89CC-5BDEBDB848D4}" destId="{D6D2D309-3AB5-4524-B41C-036A995AAAAA}" srcOrd="0" destOrd="0" presId="urn:microsoft.com/office/officeart/2005/8/layout/vList2"/>
    <dgm:cxn modelId="{CFDA61F0-1E69-4B46-B23A-BBE54DB0CA45}" srcId="{75558692-0981-4047-89CC-5BDEBDB848D4}" destId="{412DEE51-DEBD-490D-9DE8-38D9D6575FDC}" srcOrd="0" destOrd="0" parTransId="{F8763EEA-5460-4FBC-A830-76ED0F530533}" sibTransId="{375F12E6-5332-47C6-89E7-ACF64882A6B4}"/>
    <dgm:cxn modelId="{5860DE28-5811-473C-9973-C877A785F2B4}" type="presParOf" srcId="{D6D2D309-3AB5-4524-B41C-036A995AAAAA}" destId="{12A1EDBA-CAC7-43EA-85BC-83136CB11C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C7672A6-EBCF-4D91-A0F5-7C247A2E791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E4F644-8627-4114-9EED-31256E9D51C5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/>
            <a:t>Cont’d: Dating of Metamorphic Rocks</a:t>
          </a:r>
        </a:p>
      </dgm:t>
    </dgm:pt>
    <dgm:pt modelId="{85CB415A-20B6-46EA-8767-97CE6F319E8B}" type="parTrans" cxnId="{8D4203C6-BF64-4BE1-BC1C-3C71E8CE4F21}">
      <dgm:prSet/>
      <dgm:spPr/>
      <dgm:t>
        <a:bodyPr/>
        <a:lstStyle/>
        <a:p>
          <a:endParaRPr lang="en-US"/>
        </a:p>
      </dgm:t>
    </dgm:pt>
    <dgm:pt modelId="{2EAE5230-2529-4F39-A053-9F7FA009E6A3}" type="sibTrans" cxnId="{8D4203C6-BF64-4BE1-BC1C-3C71E8CE4F21}">
      <dgm:prSet/>
      <dgm:spPr/>
      <dgm:t>
        <a:bodyPr/>
        <a:lstStyle/>
        <a:p>
          <a:endParaRPr lang="en-US"/>
        </a:p>
      </dgm:t>
    </dgm:pt>
    <dgm:pt modelId="{014F1743-6D8F-4D38-8597-FE6D70D6B972}" type="pres">
      <dgm:prSet presAssocID="{0C7672A6-EBCF-4D91-A0F5-7C247A2E791F}" presName="linear" presStyleCnt="0">
        <dgm:presLayoutVars>
          <dgm:animLvl val="lvl"/>
          <dgm:resizeHandles val="exact"/>
        </dgm:presLayoutVars>
      </dgm:prSet>
      <dgm:spPr/>
    </dgm:pt>
    <dgm:pt modelId="{192058FA-65FA-44A8-9655-223202A6FA0A}" type="pres">
      <dgm:prSet presAssocID="{00E4F644-8627-4114-9EED-31256E9D51C5}" presName="parentText" presStyleLbl="node1" presStyleIdx="0" presStyleCnt="1" custLinFactNeighborY="-27278">
        <dgm:presLayoutVars>
          <dgm:chMax val="0"/>
          <dgm:bulletEnabled val="1"/>
        </dgm:presLayoutVars>
      </dgm:prSet>
      <dgm:spPr/>
    </dgm:pt>
  </dgm:ptLst>
  <dgm:cxnLst>
    <dgm:cxn modelId="{B7EE0D66-3790-4162-A0F5-D1D68C6DD8B4}" type="presOf" srcId="{0C7672A6-EBCF-4D91-A0F5-7C247A2E791F}" destId="{014F1743-6D8F-4D38-8597-FE6D70D6B972}" srcOrd="0" destOrd="0" presId="urn:microsoft.com/office/officeart/2005/8/layout/vList2"/>
    <dgm:cxn modelId="{8D4203C6-BF64-4BE1-BC1C-3C71E8CE4F21}" srcId="{0C7672A6-EBCF-4D91-A0F5-7C247A2E791F}" destId="{00E4F644-8627-4114-9EED-31256E9D51C5}" srcOrd="0" destOrd="0" parTransId="{85CB415A-20B6-46EA-8767-97CE6F319E8B}" sibTransId="{2EAE5230-2529-4F39-A053-9F7FA009E6A3}"/>
    <dgm:cxn modelId="{242CC5D3-1C8A-4282-8524-F8B6CD972422}" type="presOf" srcId="{00E4F644-8627-4114-9EED-31256E9D51C5}" destId="{192058FA-65FA-44A8-9655-223202A6FA0A}" srcOrd="0" destOrd="0" presId="urn:microsoft.com/office/officeart/2005/8/layout/vList2"/>
    <dgm:cxn modelId="{779FE384-F38A-4FD2-9F67-350CB6A91B16}" type="presParOf" srcId="{014F1743-6D8F-4D38-8597-FE6D70D6B972}" destId="{192058FA-65FA-44A8-9655-223202A6FA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4E4B002-9675-4130-9E95-265C61C8449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912F03-CD1D-405C-818D-26C3F3F8888E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en-US" sz="2800" b="1" dirty="0">
              <a:solidFill>
                <a:srgbClr val="003300"/>
              </a:solidFill>
            </a:rPr>
            <a:t>Dating Of </a:t>
          </a:r>
          <a:r>
            <a:rPr lang="en-US" sz="2800" b="1" i="1" u="sng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Sedimentary Processing </a:t>
          </a:r>
          <a:r>
            <a:rPr lang="en-US" sz="2800" b="1" dirty="0">
              <a:solidFill>
                <a:srgbClr val="003300"/>
              </a:solidFill>
            </a:rPr>
            <a:t>using </a:t>
          </a:r>
          <a:r>
            <a:rPr lang="en-US" sz="2800" b="1" dirty="0" err="1">
              <a:solidFill>
                <a:srgbClr val="003300"/>
              </a:solidFill>
            </a:rPr>
            <a:t>Sr</a:t>
          </a:r>
          <a:r>
            <a:rPr lang="en-US" sz="2800" b="1" dirty="0">
              <a:solidFill>
                <a:srgbClr val="003300"/>
              </a:solidFill>
            </a:rPr>
            <a:t> isotope of Marine Carbonate</a:t>
          </a:r>
        </a:p>
      </dgm:t>
    </dgm:pt>
    <dgm:pt modelId="{8D62AB00-E287-4156-920E-128A3A130516}" type="parTrans" cxnId="{3C19D058-2B44-40B4-80F1-3317A4509092}">
      <dgm:prSet/>
      <dgm:spPr/>
      <dgm:t>
        <a:bodyPr/>
        <a:lstStyle/>
        <a:p>
          <a:endParaRPr lang="en-US"/>
        </a:p>
      </dgm:t>
    </dgm:pt>
    <dgm:pt modelId="{79BEDA9B-28B6-4D23-B72A-9A4AF64F82E2}" type="sibTrans" cxnId="{3C19D058-2B44-40B4-80F1-3317A4509092}">
      <dgm:prSet/>
      <dgm:spPr/>
      <dgm:t>
        <a:bodyPr/>
        <a:lstStyle/>
        <a:p>
          <a:endParaRPr lang="en-US"/>
        </a:p>
      </dgm:t>
    </dgm:pt>
    <dgm:pt modelId="{05F85B53-C201-43FC-ABA0-D678EE3147E3}" type="pres">
      <dgm:prSet presAssocID="{04E4B002-9675-4130-9E95-265C61C84499}" presName="linear" presStyleCnt="0">
        <dgm:presLayoutVars>
          <dgm:animLvl val="lvl"/>
          <dgm:resizeHandles val="exact"/>
        </dgm:presLayoutVars>
      </dgm:prSet>
      <dgm:spPr/>
    </dgm:pt>
    <dgm:pt modelId="{3FFB706E-4744-41ED-B7C7-DFED8B3256CC}" type="pres">
      <dgm:prSet presAssocID="{7A912F03-CD1D-405C-818D-26C3F3F8888E}" presName="parentText" presStyleLbl="node1" presStyleIdx="0" presStyleCnt="1" custScaleY="112722" custLinFactY="100000" custLinFactNeighborX="935" custLinFactNeighborY="100296">
        <dgm:presLayoutVars>
          <dgm:chMax val="0"/>
          <dgm:bulletEnabled val="1"/>
        </dgm:presLayoutVars>
      </dgm:prSet>
      <dgm:spPr/>
    </dgm:pt>
  </dgm:ptLst>
  <dgm:cxnLst>
    <dgm:cxn modelId="{C616EA42-A142-43A1-8093-11071DED58DD}" type="presOf" srcId="{7A912F03-CD1D-405C-818D-26C3F3F8888E}" destId="{3FFB706E-4744-41ED-B7C7-DFED8B3256CC}" srcOrd="0" destOrd="0" presId="urn:microsoft.com/office/officeart/2005/8/layout/vList2"/>
    <dgm:cxn modelId="{3C19D058-2B44-40B4-80F1-3317A4509092}" srcId="{04E4B002-9675-4130-9E95-265C61C84499}" destId="{7A912F03-CD1D-405C-818D-26C3F3F8888E}" srcOrd="0" destOrd="0" parTransId="{8D62AB00-E287-4156-920E-128A3A130516}" sibTransId="{79BEDA9B-28B6-4D23-B72A-9A4AF64F82E2}"/>
    <dgm:cxn modelId="{B789AAF3-14B4-4A44-8548-05338B20042E}" type="presOf" srcId="{04E4B002-9675-4130-9E95-265C61C84499}" destId="{05F85B53-C201-43FC-ABA0-D678EE3147E3}" srcOrd="0" destOrd="0" presId="urn:microsoft.com/office/officeart/2005/8/layout/vList2"/>
    <dgm:cxn modelId="{83EBD93F-1CA6-4B61-AD17-91DCDD83D7BD}" type="presParOf" srcId="{05F85B53-C201-43FC-ABA0-D678EE3147E3}" destId="{3FFB706E-4744-41ED-B7C7-DFED8B3256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D60BF59-7E2E-4179-B4B5-D7F32B17D53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8EEDD4-405A-4A0B-91E4-F5CECE4D391C}">
      <dgm:prSet/>
      <dgm:spPr>
        <a:solidFill>
          <a:srgbClr val="0099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err="1"/>
            <a:t>Sr</a:t>
          </a:r>
          <a:r>
            <a:rPr lang="en-US"/>
            <a:t> isotopes of the mantle and the crust</a:t>
          </a:r>
        </a:p>
      </dgm:t>
    </dgm:pt>
    <dgm:pt modelId="{B94E5A54-E6AA-4D28-AB2C-2A9E4D7E0539}" type="parTrans" cxnId="{FA419973-79F9-48AE-9303-6E4EE829991E}">
      <dgm:prSet/>
      <dgm:spPr/>
      <dgm:t>
        <a:bodyPr/>
        <a:lstStyle/>
        <a:p>
          <a:endParaRPr lang="en-US"/>
        </a:p>
      </dgm:t>
    </dgm:pt>
    <dgm:pt modelId="{6A56F2B7-4269-4244-BB3C-E8655213E0C8}" type="sibTrans" cxnId="{FA419973-79F9-48AE-9303-6E4EE829991E}">
      <dgm:prSet/>
      <dgm:spPr/>
      <dgm:t>
        <a:bodyPr/>
        <a:lstStyle/>
        <a:p>
          <a:endParaRPr lang="en-US"/>
        </a:p>
      </dgm:t>
    </dgm:pt>
    <dgm:pt modelId="{B17A1FE6-C75F-49FE-B06C-5A3BECBE3536}" type="pres">
      <dgm:prSet presAssocID="{CD60BF59-7E2E-4179-B4B5-D7F32B17D53B}" presName="linear" presStyleCnt="0">
        <dgm:presLayoutVars>
          <dgm:animLvl val="lvl"/>
          <dgm:resizeHandles val="exact"/>
        </dgm:presLayoutVars>
      </dgm:prSet>
      <dgm:spPr/>
    </dgm:pt>
    <dgm:pt modelId="{A4D571C9-6384-43E2-B518-873317B261FA}" type="pres">
      <dgm:prSet presAssocID="{1D8EEDD4-405A-4A0B-91E4-F5CECE4D39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5D72433-BDCC-436B-AA86-4EFB10CB55B8}" type="presOf" srcId="{CD60BF59-7E2E-4179-B4B5-D7F32B17D53B}" destId="{B17A1FE6-C75F-49FE-B06C-5A3BECBE3536}" srcOrd="0" destOrd="0" presId="urn:microsoft.com/office/officeart/2005/8/layout/vList2"/>
    <dgm:cxn modelId="{FA419973-79F9-48AE-9303-6E4EE829991E}" srcId="{CD60BF59-7E2E-4179-B4B5-D7F32B17D53B}" destId="{1D8EEDD4-405A-4A0B-91E4-F5CECE4D391C}" srcOrd="0" destOrd="0" parTransId="{B94E5A54-E6AA-4D28-AB2C-2A9E4D7E0539}" sibTransId="{6A56F2B7-4269-4244-BB3C-E8655213E0C8}"/>
    <dgm:cxn modelId="{86BDC357-A68D-4D52-B611-DA1BAAAA84E7}" type="presOf" srcId="{1D8EEDD4-405A-4A0B-91E4-F5CECE4D391C}" destId="{A4D571C9-6384-43E2-B518-873317B261FA}" srcOrd="0" destOrd="0" presId="urn:microsoft.com/office/officeart/2005/8/layout/vList2"/>
    <dgm:cxn modelId="{8824B4AC-C726-430D-9D03-D2FB8C337756}" type="presParOf" srcId="{B17A1FE6-C75F-49FE-B06C-5A3BECBE3536}" destId="{A4D571C9-6384-43E2-B518-873317B261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829C462-C77F-4FEF-92E9-979045D3682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48735B-5964-487F-86BD-A8CA85C61098}">
      <dgm:prSet custT="1"/>
      <dgm:spPr>
        <a:solidFill>
          <a:srgbClr val="0099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0"/>
          <a:r>
            <a:rPr lang="en-US" sz="3200" b="0"/>
            <a:t>Cont’d : </a:t>
          </a:r>
          <a:r>
            <a:rPr lang="en-US" sz="3200" b="0" err="1"/>
            <a:t>Sr</a:t>
          </a:r>
          <a:r>
            <a:rPr lang="en-US" sz="3200" b="0"/>
            <a:t> isotopes of the mantle and the crust</a:t>
          </a:r>
        </a:p>
      </dgm:t>
    </dgm:pt>
    <dgm:pt modelId="{7B96970C-6778-4261-97F2-D4D19FA85C97}" type="parTrans" cxnId="{F0748F41-A17E-4A31-8E35-6D3757E6BAE5}">
      <dgm:prSet/>
      <dgm:spPr/>
      <dgm:t>
        <a:bodyPr/>
        <a:lstStyle/>
        <a:p>
          <a:endParaRPr lang="en-US"/>
        </a:p>
      </dgm:t>
    </dgm:pt>
    <dgm:pt modelId="{00CB1DFC-AE60-49DA-8ED3-CDB541409ADB}" type="sibTrans" cxnId="{F0748F41-A17E-4A31-8E35-6D3757E6BAE5}">
      <dgm:prSet/>
      <dgm:spPr/>
      <dgm:t>
        <a:bodyPr/>
        <a:lstStyle/>
        <a:p>
          <a:endParaRPr lang="en-US"/>
        </a:p>
      </dgm:t>
    </dgm:pt>
    <dgm:pt modelId="{F86C8B6F-6E6D-435D-8F68-99652DB15601}" type="pres">
      <dgm:prSet presAssocID="{7829C462-C77F-4FEF-92E9-979045D36821}" presName="linear" presStyleCnt="0">
        <dgm:presLayoutVars>
          <dgm:animLvl val="lvl"/>
          <dgm:resizeHandles val="exact"/>
        </dgm:presLayoutVars>
      </dgm:prSet>
      <dgm:spPr/>
    </dgm:pt>
    <dgm:pt modelId="{46A47B3A-C320-41BE-9A87-830BFCBBBBA7}" type="pres">
      <dgm:prSet presAssocID="{F048735B-5964-487F-86BD-A8CA85C61098}" presName="parentText" presStyleLbl="node1" presStyleIdx="0" presStyleCnt="1" custScaleY="304228">
        <dgm:presLayoutVars>
          <dgm:chMax val="0"/>
          <dgm:bulletEnabled val="1"/>
        </dgm:presLayoutVars>
      </dgm:prSet>
      <dgm:spPr/>
    </dgm:pt>
  </dgm:ptLst>
  <dgm:cxnLst>
    <dgm:cxn modelId="{F0748F41-A17E-4A31-8E35-6D3757E6BAE5}" srcId="{7829C462-C77F-4FEF-92E9-979045D36821}" destId="{F048735B-5964-487F-86BD-A8CA85C61098}" srcOrd="0" destOrd="0" parTransId="{7B96970C-6778-4261-97F2-D4D19FA85C97}" sibTransId="{00CB1DFC-AE60-49DA-8ED3-CDB541409ADB}"/>
    <dgm:cxn modelId="{5EC9CD59-DBC3-46CF-B564-8953E79C4A80}" type="presOf" srcId="{7829C462-C77F-4FEF-92E9-979045D36821}" destId="{F86C8B6F-6E6D-435D-8F68-99652DB15601}" srcOrd="0" destOrd="0" presId="urn:microsoft.com/office/officeart/2005/8/layout/vList2"/>
    <dgm:cxn modelId="{71F782FD-89C1-441C-815B-97A00F624DBD}" type="presOf" srcId="{F048735B-5964-487F-86BD-A8CA85C61098}" destId="{46A47B3A-C320-41BE-9A87-830BFCBBBBA7}" srcOrd="0" destOrd="0" presId="urn:microsoft.com/office/officeart/2005/8/layout/vList2"/>
    <dgm:cxn modelId="{94B17EF6-250E-450A-98E7-AB94EEBBC912}" type="presParOf" srcId="{F86C8B6F-6E6D-435D-8F68-99652DB15601}" destId="{46A47B3A-C320-41BE-9A87-830BFCBBBB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D5B9C7E-2FFD-4E00-BF6F-D5FEEC2E51C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466323-4675-47CA-8D4A-41C6D88F3DC7}">
      <dgm:prSet custT="1"/>
      <dgm:spPr>
        <a:solidFill>
          <a:srgbClr val="0099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0"/>
          <a:r>
            <a:rPr lang="en-US" sz="3200" b="1"/>
            <a:t>Cont’d : </a:t>
          </a:r>
          <a:r>
            <a:rPr lang="en-US" sz="3200" b="1" err="1"/>
            <a:t>Sr</a:t>
          </a:r>
          <a:r>
            <a:rPr lang="en-US" sz="3200" b="1"/>
            <a:t> isotopes of the mantle and the crust</a:t>
          </a:r>
        </a:p>
      </dgm:t>
    </dgm:pt>
    <dgm:pt modelId="{1206902F-97A2-4553-8226-D2ADE030644B}" type="parTrans" cxnId="{7BB26ADA-97E7-42E1-921E-A0EE92653ABE}">
      <dgm:prSet/>
      <dgm:spPr/>
      <dgm:t>
        <a:bodyPr/>
        <a:lstStyle/>
        <a:p>
          <a:endParaRPr lang="en-US"/>
        </a:p>
      </dgm:t>
    </dgm:pt>
    <dgm:pt modelId="{1BE17906-384F-4EB7-AC11-C9E178E4F8E6}" type="sibTrans" cxnId="{7BB26ADA-97E7-42E1-921E-A0EE92653ABE}">
      <dgm:prSet/>
      <dgm:spPr/>
      <dgm:t>
        <a:bodyPr/>
        <a:lstStyle/>
        <a:p>
          <a:endParaRPr lang="en-US"/>
        </a:p>
      </dgm:t>
    </dgm:pt>
    <dgm:pt modelId="{83523B27-6AB1-46DD-AD52-D6076C350FF3}" type="pres">
      <dgm:prSet presAssocID="{7D5B9C7E-2FFD-4E00-BF6F-D5FEEC2E51C9}" presName="linear" presStyleCnt="0">
        <dgm:presLayoutVars>
          <dgm:animLvl val="lvl"/>
          <dgm:resizeHandles val="exact"/>
        </dgm:presLayoutVars>
      </dgm:prSet>
      <dgm:spPr/>
    </dgm:pt>
    <dgm:pt modelId="{EEC01365-F263-4922-8EC6-A130E06FA896}" type="pres">
      <dgm:prSet presAssocID="{D4466323-4675-47CA-8D4A-41C6D88F3DC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B415917-AFFB-4BD8-9288-9B7B3A9EB445}" type="presOf" srcId="{D4466323-4675-47CA-8D4A-41C6D88F3DC7}" destId="{EEC01365-F263-4922-8EC6-A130E06FA896}" srcOrd="0" destOrd="0" presId="urn:microsoft.com/office/officeart/2005/8/layout/vList2"/>
    <dgm:cxn modelId="{767D5F20-B2D4-4365-8C4A-818D3A2A66FE}" type="presOf" srcId="{7D5B9C7E-2FFD-4E00-BF6F-D5FEEC2E51C9}" destId="{83523B27-6AB1-46DD-AD52-D6076C350FF3}" srcOrd="0" destOrd="0" presId="urn:microsoft.com/office/officeart/2005/8/layout/vList2"/>
    <dgm:cxn modelId="{7BB26ADA-97E7-42E1-921E-A0EE92653ABE}" srcId="{7D5B9C7E-2FFD-4E00-BF6F-D5FEEC2E51C9}" destId="{D4466323-4675-47CA-8D4A-41C6D88F3DC7}" srcOrd="0" destOrd="0" parTransId="{1206902F-97A2-4553-8226-D2ADE030644B}" sibTransId="{1BE17906-384F-4EB7-AC11-C9E178E4F8E6}"/>
    <dgm:cxn modelId="{BCEF4CCA-2A80-4BE0-9329-B08D1597D702}" type="presParOf" srcId="{83523B27-6AB1-46DD-AD52-D6076C350FF3}" destId="{EEC01365-F263-4922-8EC6-A130E06FA8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7F9EBC4-96B6-4469-A8FE-B1C9449FBD6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6C7DD9-6F80-4537-B1D8-06A0602AC5C2}">
      <dgm:prSet custT="1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0"/>
          <a:r>
            <a:rPr lang="en-US" sz="2800" b="1"/>
            <a:t>Cont’d : </a:t>
          </a:r>
          <a:r>
            <a:rPr lang="en-US" sz="2800" b="1" err="1"/>
            <a:t>Sr</a:t>
          </a:r>
          <a:r>
            <a:rPr lang="en-US" sz="2800" b="1"/>
            <a:t> isotopes of the mantle and the crust</a:t>
          </a:r>
          <a:endParaRPr lang="en-US" sz="2800"/>
        </a:p>
      </dgm:t>
    </dgm:pt>
    <dgm:pt modelId="{FF9D3593-8903-4630-84FB-D515C8571540}" type="parTrans" cxnId="{0950446D-8FB9-4989-A0DD-5846695C4F23}">
      <dgm:prSet/>
      <dgm:spPr/>
      <dgm:t>
        <a:bodyPr/>
        <a:lstStyle/>
        <a:p>
          <a:endParaRPr lang="en-US"/>
        </a:p>
      </dgm:t>
    </dgm:pt>
    <dgm:pt modelId="{CF68FB7D-8B13-43FC-9509-5DAFF482792D}" type="sibTrans" cxnId="{0950446D-8FB9-4989-A0DD-5846695C4F23}">
      <dgm:prSet/>
      <dgm:spPr/>
      <dgm:t>
        <a:bodyPr/>
        <a:lstStyle/>
        <a:p>
          <a:endParaRPr lang="en-US"/>
        </a:p>
      </dgm:t>
    </dgm:pt>
    <dgm:pt modelId="{48B8CBE7-CA2E-49B9-B1E5-B289F95C1014}" type="pres">
      <dgm:prSet presAssocID="{E7F9EBC4-96B6-4469-A8FE-B1C9449FBD60}" presName="linear" presStyleCnt="0">
        <dgm:presLayoutVars>
          <dgm:animLvl val="lvl"/>
          <dgm:resizeHandles val="exact"/>
        </dgm:presLayoutVars>
      </dgm:prSet>
      <dgm:spPr/>
    </dgm:pt>
    <dgm:pt modelId="{D788884D-4841-4DEA-93B1-BCE43D9A01B0}" type="pres">
      <dgm:prSet presAssocID="{676C7DD9-6F80-4537-B1D8-06A0602AC5C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27FC03A-2224-4990-A7E2-32E72D082D2F}" type="presOf" srcId="{E7F9EBC4-96B6-4469-A8FE-B1C9449FBD60}" destId="{48B8CBE7-CA2E-49B9-B1E5-B289F95C1014}" srcOrd="0" destOrd="0" presId="urn:microsoft.com/office/officeart/2005/8/layout/vList2"/>
    <dgm:cxn modelId="{0950446D-8FB9-4989-A0DD-5846695C4F23}" srcId="{E7F9EBC4-96B6-4469-A8FE-B1C9449FBD60}" destId="{676C7DD9-6F80-4537-B1D8-06A0602AC5C2}" srcOrd="0" destOrd="0" parTransId="{FF9D3593-8903-4630-84FB-D515C8571540}" sibTransId="{CF68FB7D-8B13-43FC-9509-5DAFF482792D}"/>
    <dgm:cxn modelId="{E31BDE89-12EA-4951-9276-F8EE2FAE6263}" type="presOf" srcId="{676C7DD9-6F80-4537-B1D8-06A0602AC5C2}" destId="{D788884D-4841-4DEA-93B1-BCE43D9A01B0}" srcOrd="0" destOrd="0" presId="urn:microsoft.com/office/officeart/2005/8/layout/vList2"/>
    <dgm:cxn modelId="{4AD3FCF6-5C44-45B0-8E7A-964FEB92F9AC}" type="presParOf" srcId="{48B8CBE7-CA2E-49B9-B1E5-B289F95C1014}" destId="{D788884D-4841-4DEA-93B1-BCE43D9A01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074F31-1021-4C8B-8BA6-440BA798E40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28729-D85F-4335-A77E-4902C5AE30F0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dirty="0"/>
            <a:t>Rb and Sr in the Periodic Table</a:t>
          </a:r>
        </a:p>
      </dgm:t>
    </dgm:pt>
    <dgm:pt modelId="{B991FA12-4A26-4127-9E28-63E28CED22E0}" type="parTrans" cxnId="{526AFBE0-67B3-4CE1-8111-FAE9FB00F1C9}">
      <dgm:prSet/>
      <dgm:spPr/>
      <dgm:t>
        <a:bodyPr/>
        <a:lstStyle/>
        <a:p>
          <a:endParaRPr lang="en-US"/>
        </a:p>
      </dgm:t>
    </dgm:pt>
    <dgm:pt modelId="{4C26E83F-F29A-4EA9-A15F-CB0B178BB68E}" type="sibTrans" cxnId="{526AFBE0-67B3-4CE1-8111-FAE9FB00F1C9}">
      <dgm:prSet/>
      <dgm:spPr/>
      <dgm:t>
        <a:bodyPr/>
        <a:lstStyle/>
        <a:p>
          <a:endParaRPr lang="en-US"/>
        </a:p>
      </dgm:t>
    </dgm:pt>
    <dgm:pt modelId="{1C264CAF-B128-4677-834C-347789AF4A46}" type="pres">
      <dgm:prSet presAssocID="{52074F31-1021-4C8B-8BA6-440BA798E409}" presName="linear" presStyleCnt="0">
        <dgm:presLayoutVars>
          <dgm:animLvl val="lvl"/>
          <dgm:resizeHandles val="exact"/>
        </dgm:presLayoutVars>
      </dgm:prSet>
      <dgm:spPr/>
    </dgm:pt>
    <dgm:pt modelId="{942656E4-CCC5-40C4-9BB4-031C3851583E}" type="pres">
      <dgm:prSet presAssocID="{A0E28729-D85F-4335-A77E-4902C5AE30F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E9CE024-6C73-4B22-9DB3-BF3C6D0B0AD1}" type="presOf" srcId="{52074F31-1021-4C8B-8BA6-440BA798E409}" destId="{1C264CAF-B128-4677-834C-347789AF4A46}" srcOrd="0" destOrd="0" presId="urn:microsoft.com/office/officeart/2005/8/layout/vList2"/>
    <dgm:cxn modelId="{30AC4336-698C-4E55-94BF-ED3CF35B17C2}" type="presOf" srcId="{A0E28729-D85F-4335-A77E-4902C5AE30F0}" destId="{942656E4-CCC5-40C4-9BB4-031C3851583E}" srcOrd="0" destOrd="0" presId="urn:microsoft.com/office/officeart/2005/8/layout/vList2"/>
    <dgm:cxn modelId="{526AFBE0-67B3-4CE1-8111-FAE9FB00F1C9}" srcId="{52074F31-1021-4C8B-8BA6-440BA798E409}" destId="{A0E28729-D85F-4335-A77E-4902C5AE30F0}" srcOrd="0" destOrd="0" parTransId="{B991FA12-4A26-4127-9E28-63E28CED22E0}" sibTransId="{4C26E83F-F29A-4EA9-A15F-CB0B178BB68E}"/>
    <dgm:cxn modelId="{1C857D29-18DC-4148-BB4F-861232CE4533}" type="presParOf" srcId="{1C264CAF-B128-4677-834C-347789AF4A46}" destId="{942656E4-CCC5-40C4-9BB4-031C385158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1E1A5B9-C50C-4010-A6EB-BBFD0B02D53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B8357E-5307-4693-8BA2-7257E3E32AB9}">
      <dgm:prSet/>
      <dgm:spPr>
        <a:solidFill>
          <a:srgbClr val="0099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0"/>
          <a:r>
            <a:rPr lang="en-US" b="1"/>
            <a:t>Cont’d : </a:t>
          </a:r>
          <a:r>
            <a:rPr lang="en-US" b="1" err="1"/>
            <a:t>Sr</a:t>
          </a:r>
          <a:r>
            <a:rPr lang="en-US" b="1"/>
            <a:t> isotopes of the mantle and the crust</a:t>
          </a:r>
        </a:p>
      </dgm:t>
    </dgm:pt>
    <dgm:pt modelId="{8C895ABA-50BF-4DD5-8371-2860A97306D8}" type="parTrans" cxnId="{0981125E-E86E-4316-B2F8-4A529D380C8C}">
      <dgm:prSet/>
      <dgm:spPr/>
      <dgm:t>
        <a:bodyPr/>
        <a:lstStyle/>
        <a:p>
          <a:endParaRPr lang="en-US"/>
        </a:p>
      </dgm:t>
    </dgm:pt>
    <dgm:pt modelId="{B5548A48-4311-4C0C-BB8F-97C761DD40B7}" type="sibTrans" cxnId="{0981125E-E86E-4316-B2F8-4A529D380C8C}">
      <dgm:prSet/>
      <dgm:spPr/>
      <dgm:t>
        <a:bodyPr/>
        <a:lstStyle/>
        <a:p>
          <a:endParaRPr lang="en-US"/>
        </a:p>
      </dgm:t>
    </dgm:pt>
    <dgm:pt modelId="{CC2D4064-4229-4540-A855-0323AFE494BB}" type="pres">
      <dgm:prSet presAssocID="{81E1A5B9-C50C-4010-A6EB-BBFD0B02D53B}" presName="linear" presStyleCnt="0">
        <dgm:presLayoutVars>
          <dgm:animLvl val="lvl"/>
          <dgm:resizeHandles val="exact"/>
        </dgm:presLayoutVars>
      </dgm:prSet>
      <dgm:spPr/>
    </dgm:pt>
    <dgm:pt modelId="{4A850627-B903-4E7E-A2AC-1F35B231FF25}" type="pres">
      <dgm:prSet presAssocID="{2BB8357E-5307-4693-8BA2-7257E3E32AB9}" presName="parentText" presStyleLbl="node1" presStyleIdx="0" presStyleCnt="1" custScaleY="151107" custLinFactNeighborX="-113" custLinFactNeighborY="-1309">
        <dgm:presLayoutVars>
          <dgm:chMax val="0"/>
          <dgm:bulletEnabled val="1"/>
        </dgm:presLayoutVars>
      </dgm:prSet>
      <dgm:spPr/>
    </dgm:pt>
  </dgm:ptLst>
  <dgm:cxnLst>
    <dgm:cxn modelId="{39115307-F04A-497A-B46D-F0D8904C9E6D}" type="presOf" srcId="{2BB8357E-5307-4693-8BA2-7257E3E32AB9}" destId="{4A850627-B903-4E7E-A2AC-1F35B231FF25}" srcOrd="0" destOrd="0" presId="urn:microsoft.com/office/officeart/2005/8/layout/vList2"/>
    <dgm:cxn modelId="{0981125E-E86E-4316-B2F8-4A529D380C8C}" srcId="{81E1A5B9-C50C-4010-A6EB-BBFD0B02D53B}" destId="{2BB8357E-5307-4693-8BA2-7257E3E32AB9}" srcOrd="0" destOrd="0" parTransId="{8C895ABA-50BF-4DD5-8371-2860A97306D8}" sibTransId="{B5548A48-4311-4C0C-BB8F-97C761DD40B7}"/>
    <dgm:cxn modelId="{4107587D-86C1-4EB0-AC8E-29415FD8D509}" type="presOf" srcId="{81E1A5B9-C50C-4010-A6EB-BBFD0B02D53B}" destId="{CC2D4064-4229-4540-A855-0323AFE494BB}" srcOrd="0" destOrd="0" presId="urn:microsoft.com/office/officeart/2005/8/layout/vList2"/>
    <dgm:cxn modelId="{0E9266B0-7234-4E32-B51F-4EBDB275F091}" type="presParOf" srcId="{CC2D4064-4229-4540-A855-0323AFE494BB}" destId="{4A850627-B903-4E7E-A2AC-1F35B231FF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2C4086C9-488A-4125-A2E6-419496A1EEB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F488A1-85A1-46F3-B6DD-27967DC3AA09}">
      <dgm:prSet/>
      <dgm:spPr>
        <a:solidFill>
          <a:srgbClr val="0099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/>
            <a:t>Sr Isotope source of the Oceans</a:t>
          </a:r>
        </a:p>
      </dgm:t>
    </dgm:pt>
    <dgm:pt modelId="{AF516D99-3C5D-408D-B4A3-2F2F158B0450}" type="parTrans" cxnId="{487A2E79-F1FC-44B1-8B15-4ED688253F6C}">
      <dgm:prSet/>
      <dgm:spPr/>
      <dgm:t>
        <a:bodyPr/>
        <a:lstStyle/>
        <a:p>
          <a:endParaRPr lang="en-US"/>
        </a:p>
      </dgm:t>
    </dgm:pt>
    <dgm:pt modelId="{129769C1-4437-4270-8398-CFF6E0463603}" type="sibTrans" cxnId="{487A2E79-F1FC-44B1-8B15-4ED688253F6C}">
      <dgm:prSet/>
      <dgm:spPr/>
      <dgm:t>
        <a:bodyPr/>
        <a:lstStyle/>
        <a:p>
          <a:endParaRPr lang="en-US"/>
        </a:p>
      </dgm:t>
    </dgm:pt>
    <dgm:pt modelId="{3B3FF8DE-F2FF-481F-913C-77969527168A}" type="pres">
      <dgm:prSet presAssocID="{2C4086C9-488A-4125-A2E6-419496A1EEBE}" presName="linear" presStyleCnt="0">
        <dgm:presLayoutVars>
          <dgm:animLvl val="lvl"/>
          <dgm:resizeHandles val="exact"/>
        </dgm:presLayoutVars>
      </dgm:prSet>
      <dgm:spPr/>
    </dgm:pt>
    <dgm:pt modelId="{1D996E7D-E1AD-456B-B724-1C8FCC96FDED}" type="pres">
      <dgm:prSet presAssocID="{52F488A1-85A1-46F3-B6DD-27967DC3AA0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428F72D-50C2-4335-8101-E9436D265CEA}" type="presOf" srcId="{2C4086C9-488A-4125-A2E6-419496A1EEBE}" destId="{3B3FF8DE-F2FF-481F-913C-77969527168A}" srcOrd="0" destOrd="0" presId="urn:microsoft.com/office/officeart/2005/8/layout/vList2"/>
    <dgm:cxn modelId="{487A2E79-F1FC-44B1-8B15-4ED688253F6C}" srcId="{2C4086C9-488A-4125-A2E6-419496A1EEBE}" destId="{52F488A1-85A1-46F3-B6DD-27967DC3AA09}" srcOrd="0" destOrd="0" parTransId="{AF516D99-3C5D-408D-B4A3-2F2F158B0450}" sibTransId="{129769C1-4437-4270-8398-CFF6E0463603}"/>
    <dgm:cxn modelId="{03F919DF-C8F3-4C77-8897-71EC591D5595}" type="presOf" srcId="{52F488A1-85A1-46F3-B6DD-27967DC3AA09}" destId="{1D996E7D-E1AD-456B-B724-1C8FCC96FDED}" srcOrd="0" destOrd="0" presId="urn:microsoft.com/office/officeart/2005/8/layout/vList2"/>
    <dgm:cxn modelId="{E78840CD-DC2F-401A-BDCF-60CB27EB788C}" type="presParOf" srcId="{3B3FF8DE-F2FF-481F-913C-77969527168A}" destId="{1D996E7D-E1AD-456B-B724-1C8FCC96FD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6885EC8-A412-4625-8AB3-255381B5DA7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44EDF1-3491-409E-B801-9ADAC4D86437}">
      <dgm:prSet/>
      <dgm:spPr>
        <a:solidFill>
          <a:srgbClr val="009900"/>
        </a:solidFill>
      </dgm:spPr>
      <dgm:t>
        <a:bodyPr/>
        <a:lstStyle/>
        <a:p>
          <a:pPr algn="ctr" rtl="0"/>
          <a:r>
            <a:rPr lang="en-US" b="1" dirty="0" err="1"/>
            <a:t>Sr</a:t>
          </a:r>
          <a:r>
            <a:rPr lang="en-US" b="1" dirty="0"/>
            <a:t> Isotope source of the Oceans</a:t>
          </a:r>
        </a:p>
      </dgm:t>
    </dgm:pt>
    <dgm:pt modelId="{7EB0B98A-F951-432C-AA04-55EBFE316BC5}" type="parTrans" cxnId="{13186F2A-5404-4619-AD85-5234CE9FE53C}">
      <dgm:prSet/>
      <dgm:spPr/>
      <dgm:t>
        <a:bodyPr/>
        <a:lstStyle/>
        <a:p>
          <a:endParaRPr lang="en-US"/>
        </a:p>
      </dgm:t>
    </dgm:pt>
    <dgm:pt modelId="{DD89DF07-C1DC-4435-9D9E-74FE28EBC672}" type="sibTrans" cxnId="{13186F2A-5404-4619-AD85-5234CE9FE53C}">
      <dgm:prSet/>
      <dgm:spPr/>
      <dgm:t>
        <a:bodyPr/>
        <a:lstStyle/>
        <a:p>
          <a:endParaRPr lang="en-US"/>
        </a:p>
      </dgm:t>
    </dgm:pt>
    <dgm:pt modelId="{9C34DA6B-4300-4310-8F21-9294CEB9DAC0}" type="pres">
      <dgm:prSet presAssocID="{46885EC8-A412-4625-8AB3-255381B5DA73}" presName="linear" presStyleCnt="0">
        <dgm:presLayoutVars>
          <dgm:animLvl val="lvl"/>
          <dgm:resizeHandles val="exact"/>
        </dgm:presLayoutVars>
      </dgm:prSet>
      <dgm:spPr/>
    </dgm:pt>
    <dgm:pt modelId="{6588AC71-49DA-4321-861B-60DD07A23CE9}" type="pres">
      <dgm:prSet presAssocID="{F444EDF1-3491-409E-B801-9ADAC4D8643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D815F13-D002-4120-B7B7-70D592A7076B}" type="presOf" srcId="{46885EC8-A412-4625-8AB3-255381B5DA73}" destId="{9C34DA6B-4300-4310-8F21-9294CEB9DAC0}" srcOrd="0" destOrd="0" presId="urn:microsoft.com/office/officeart/2005/8/layout/vList2"/>
    <dgm:cxn modelId="{13186F2A-5404-4619-AD85-5234CE9FE53C}" srcId="{46885EC8-A412-4625-8AB3-255381B5DA73}" destId="{F444EDF1-3491-409E-B801-9ADAC4D86437}" srcOrd="0" destOrd="0" parTransId="{7EB0B98A-F951-432C-AA04-55EBFE316BC5}" sibTransId="{DD89DF07-C1DC-4435-9D9E-74FE28EBC672}"/>
    <dgm:cxn modelId="{DD9A8645-990C-453D-8994-636740B9A31F}" type="presOf" srcId="{F444EDF1-3491-409E-B801-9ADAC4D86437}" destId="{6588AC71-49DA-4321-861B-60DD07A23CE9}" srcOrd="0" destOrd="0" presId="urn:microsoft.com/office/officeart/2005/8/layout/vList2"/>
    <dgm:cxn modelId="{ABC28A67-05DD-4A0E-8769-3F3D2E83E6AD}" type="presParOf" srcId="{9C34DA6B-4300-4310-8F21-9294CEB9DAC0}" destId="{6588AC71-49DA-4321-861B-60DD07A23C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AC36CA6A-1364-4886-8D9F-8E5A0A86240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6F6AE-8D82-4DE2-B341-D63A74FC46CA}">
      <dgm:prSet/>
      <dgm:spPr>
        <a:solidFill>
          <a:srgbClr val="0099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b="1" dirty="0" err="1"/>
            <a:t>Sr</a:t>
          </a:r>
          <a:r>
            <a:rPr lang="en-US" b="1" dirty="0"/>
            <a:t> Isotope source of the Oceans</a:t>
          </a:r>
          <a:endParaRPr lang="en-US" dirty="0"/>
        </a:p>
      </dgm:t>
    </dgm:pt>
    <dgm:pt modelId="{05868538-ECD6-4DA5-9D5D-3BEC3C2A6C42}" type="parTrans" cxnId="{C9C6B9BF-83BC-4516-9538-FACD82E85350}">
      <dgm:prSet/>
      <dgm:spPr/>
      <dgm:t>
        <a:bodyPr/>
        <a:lstStyle/>
        <a:p>
          <a:endParaRPr lang="en-US"/>
        </a:p>
      </dgm:t>
    </dgm:pt>
    <dgm:pt modelId="{43F3B527-4550-4612-8802-FDD9D4024D84}" type="sibTrans" cxnId="{C9C6B9BF-83BC-4516-9538-FACD82E85350}">
      <dgm:prSet/>
      <dgm:spPr/>
      <dgm:t>
        <a:bodyPr/>
        <a:lstStyle/>
        <a:p>
          <a:endParaRPr lang="en-US"/>
        </a:p>
      </dgm:t>
    </dgm:pt>
    <dgm:pt modelId="{8ADD6016-1A2D-459B-9D36-AED51F17A1F1}" type="pres">
      <dgm:prSet presAssocID="{AC36CA6A-1364-4886-8D9F-8E5A0A862401}" presName="linear" presStyleCnt="0">
        <dgm:presLayoutVars>
          <dgm:animLvl val="lvl"/>
          <dgm:resizeHandles val="exact"/>
        </dgm:presLayoutVars>
      </dgm:prSet>
      <dgm:spPr/>
    </dgm:pt>
    <dgm:pt modelId="{A8753D7D-E206-4374-903D-915A28FBBE98}" type="pres">
      <dgm:prSet presAssocID="{E0F6F6AE-8D82-4DE2-B341-D63A74FC46C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1B938B5-0A3F-4612-AA4E-62636BBB61F1}" type="presOf" srcId="{E0F6F6AE-8D82-4DE2-B341-D63A74FC46CA}" destId="{A8753D7D-E206-4374-903D-915A28FBBE98}" srcOrd="0" destOrd="0" presId="urn:microsoft.com/office/officeart/2005/8/layout/vList2"/>
    <dgm:cxn modelId="{C9C6B9BF-83BC-4516-9538-FACD82E85350}" srcId="{AC36CA6A-1364-4886-8D9F-8E5A0A862401}" destId="{E0F6F6AE-8D82-4DE2-B341-D63A74FC46CA}" srcOrd="0" destOrd="0" parTransId="{05868538-ECD6-4DA5-9D5D-3BEC3C2A6C42}" sibTransId="{43F3B527-4550-4612-8802-FDD9D4024D84}"/>
    <dgm:cxn modelId="{E8133FFA-1EB9-4F0F-B8F9-43E7BEA7A8A2}" type="presOf" srcId="{AC36CA6A-1364-4886-8D9F-8E5A0A862401}" destId="{8ADD6016-1A2D-459B-9D36-AED51F17A1F1}" srcOrd="0" destOrd="0" presId="urn:microsoft.com/office/officeart/2005/8/layout/vList2"/>
    <dgm:cxn modelId="{1011AB09-8389-403D-91D2-981CDCA354B7}" type="presParOf" srcId="{8ADD6016-1A2D-459B-9D36-AED51F17A1F1}" destId="{A8753D7D-E206-4374-903D-915A28FBBE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D6EC2A6-1A3D-4479-8F1F-B6DA925DD4D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57D6E0-25E2-41A3-BC90-EA24F96516D7}">
      <dgm:prSet/>
      <dgm:spPr>
        <a:solidFill>
          <a:srgbClr val="009900"/>
        </a:solidFill>
      </dgm:spPr>
      <dgm:t>
        <a:bodyPr/>
        <a:lstStyle/>
        <a:p>
          <a:pPr algn="ctr" rtl="0"/>
          <a:r>
            <a:rPr lang="en-US" dirty="0"/>
            <a:t>Summary</a:t>
          </a:r>
        </a:p>
      </dgm:t>
    </dgm:pt>
    <dgm:pt modelId="{6AA448F7-5871-4A45-91B0-D64039423E3A}" type="parTrans" cxnId="{3D379150-23B3-4F87-A363-1DB93171FF15}">
      <dgm:prSet/>
      <dgm:spPr/>
      <dgm:t>
        <a:bodyPr/>
        <a:lstStyle/>
        <a:p>
          <a:endParaRPr lang="en-US"/>
        </a:p>
      </dgm:t>
    </dgm:pt>
    <dgm:pt modelId="{7828043B-FAA6-47BE-9524-EA3E30751FB6}" type="sibTrans" cxnId="{3D379150-23B3-4F87-A363-1DB93171FF15}">
      <dgm:prSet/>
      <dgm:spPr/>
      <dgm:t>
        <a:bodyPr/>
        <a:lstStyle/>
        <a:p>
          <a:endParaRPr lang="en-US"/>
        </a:p>
      </dgm:t>
    </dgm:pt>
    <dgm:pt modelId="{EC180CDC-FEF0-4DAE-A41B-8B1F6E9417BC}" type="pres">
      <dgm:prSet presAssocID="{8D6EC2A6-1A3D-4479-8F1F-B6DA925DD4DB}" presName="linear" presStyleCnt="0">
        <dgm:presLayoutVars>
          <dgm:animLvl val="lvl"/>
          <dgm:resizeHandles val="exact"/>
        </dgm:presLayoutVars>
      </dgm:prSet>
      <dgm:spPr/>
    </dgm:pt>
    <dgm:pt modelId="{4B9962D9-75DE-4F68-9D70-F9A3793150C9}" type="pres">
      <dgm:prSet presAssocID="{8557D6E0-25E2-41A3-BC90-EA24F96516D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D379150-23B3-4F87-A363-1DB93171FF15}" srcId="{8D6EC2A6-1A3D-4479-8F1F-B6DA925DD4DB}" destId="{8557D6E0-25E2-41A3-BC90-EA24F96516D7}" srcOrd="0" destOrd="0" parTransId="{6AA448F7-5871-4A45-91B0-D64039423E3A}" sibTransId="{7828043B-FAA6-47BE-9524-EA3E30751FB6}"/>
    <dgm:cxn modelId="{9172A853-A59E-4FF2-AFF4-8E4804C5453F}" type="presOf" srcId="{8D6EC2A6-1A3D-4479-8F1F-B6DA925DD4DB}" destId="{EC180CDC-FEF0-4DAE-A41B-8B1F6E9417BC}" srcOrd="0" destOrd="0" presId="urn:microsoft.com/office/officeart/2005/8/layout/vList2"/>
    <dgm:cxn modelId="{5DBF7FA9-06E9-48BC-B4CB-6C2C97D547F0}" type="presOf" srcId="{8557D6E0-25E2-41A3-BC90-EA24F96516D7}" destId="{4B9962D9-75DE-4F68-9D70-F9A3793150C9}" srcOrd="0" destOrd="0" presId="urn:microsoft.com/office/officeart/2005/8/layout/vList2"/>
    <dgm:cxn modelId="{6E6E1844-3BB0-412B-AF9E-AF0F5C1F6C36}" type="presParOf" srcId="{EC180CDC-FEF0-4DAE-A41B-8B1F6E9417BC}" destId="{4B9962D9-75DE-4F68-9D70-F9A3793150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E00AE4F6-8E84-4731-B2B3-C821F70F3455}" type="doc">
      <dgm:prSet loTypeId="urn:microsoft.com/office/officeart/2005/8/layout/vList2" loCatId="list" qsTypeId="urn:microsoft.com/office/officeart/2005/8/quickstyle/3d2" qsCatId="3D" csTypeId="urn:microsoft.com/office/officeart/2005/8/colors/accent3_4" csCatId="accent3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106481C1-6F77-4F3F-B0A5-1F6C5D34DC40}">
      <dgm:prSet custT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t"/>
        <a:lstStyle/>
        <a:p>
          <a:pPr algn="ctr"/>
          <a:r>
            <a:rPr lang="en-US" sz="3200" b="1" dirty="0"/>
            <a:t>Rb Occurrence</a:t>
          </a:r>
          <a:br>
            <a:rPr lang="en-US" sz="3200" b="1" dirty="0"/>
          </a:br>
          <a:endParaRPr lang="en-US" sz="3200" dirty="0"/>
        </a:p>
      </dgm:t>
    </dgm:pt>
    <dgm:pt modelId="{D8989706-C001-4AC5-ACD1-2BA2C6C5A53B}" type="parTrans" cxnId="{BE8C4BF2-B710-4A7F-A3E3-EEF3CA6A1F17}">
      <dgm:prSet/>
      <dgm:spPr/>
      <dgm:t>
        <a:bodyPr/>
        <a:lstStyle/>
        <a:p>
          <a:pPr algn="ctr"/>
          <a:endParaRPr lang="en-US" sz="3200"/>
        </a:p>
      </dgm:t>
    </dgm:pt>
    <dgm:pt modelId="{F4E21CA9-3040-45B5-9D78-720D74654C06}" type="sibTrans" cxnId="{BE8C4BF2-B710-4A7F-A3E3-EEF3CA6A1F17}">
      <dgm:prSet/>
      <dgm:spPr/>
      <dgm:t>
        <a:bodyPr/>
        <a:lstStyle/>
        <a:p>
          <a:pPr algn="ctr"/>
          <a:endParaRPr lang="en-US" sz="3200"/>
        </a:p>
      </dgm:t>
    </dgm:pt>
    <dgm:pt modelId="{74BE925D-B0FE-474E-978B-6B6F5D5E4C59}" type="pres">
      <dgm:prSet presAssocID="{E00AE4F6-8E84-4731-B2B3-C821F70F3455}" presName="linear" presStyleCnt="0">
        <dgm:presLayoutVars>
          <dgm:animLvl val="lvl"/>
          <dgm:resizeHandles val="exact"/>
        </dgm:presLayoutVars>
      </dgm:prSet>
      <dgm:spPr/>
    </dgm:pt>
    <dgm:pt modelId="{A8EA1D24-AD5B-4866-A87A-38B81EA2B692}" type="pres">
      <dgm:prSet presAssocID="{106481C1-6F77-4F3F-B0A5-1F6C5D34DC4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50344A9-9903-4630-9F1E-3C4EB5E7FF5D}" type="presOf" srcId="{E00AE4F6-8E84-4731-B2B3-C821F70F3455}" destId="{74BE925D-B0FE-474E-978B-6B6F5D5E4C59}" srcOrd="0" destOrd="0" presId="urn:microsoft.com/office/officeart/2005/8/layout/vList2"/>
    <dgm:cxn modelId="{026AA8DF-26D3-4FF5-B007-E933EBFE5D5F}" type="presOf" srcId="{106481C1-6F77-4F3F-B0A5-1F6C5D34DC40}" destId="{A8EA1D24-AD5B-4866-A87A-38B81EA2B692}" srcOrd="0" destOrd="0" presId="urn:microsoft.com/office/officeart/2005/8/layout/vList2"/>
    <dgm:cxn modelId="{BE8C4BF2-B710-4A7F-A3E3-EEF3CA6A1F17}" srcId="{E00AE4F6-8E84-4731-B2B3-C821F70F3455}" destId="{106481C1-6F77-4F3F-B0A5-1F6C5D34DC40}" srcOrd="0" destOrd="0" parTransId="{D8989706-C001-4AC5-ACD1-2BA2C6C5A53B}" sibTransId="{F4E21CA9-3040-45B5-9D78-720D74654C06}"/>
    <dgm:cxn modelId="{8BE09F6E-11E0-4FE6-9D12-4F86FF7ABF52}" type="presParOf" srcId="{74BE925D-B0FE-474E-978B-6B6F5D5E4C59}" destId="{A8EA1D24-AD5B-4866-A87A-38B81EA2B692}" srcOrd="0" destOrd="0" presId="urn:microsoft.com/office/officeart/2005/8/layout/vList2"/>
  </dgm:cxnLst>
  <dgm:bg>
    <a:solidFill>
      <a:srgbClr val="0099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D076D0-B42F-4ADE-9018-0493498BDE1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7CC999-E002-4611-BF42-169BFF473FAE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/>
            <a:t>Cont’d: Rb and Sr in the Periodic Table</a:t>
          </a:r>
        </a:p>
      </dgm:t>
    </dgm:pt>
    <dgm:pt modelId="{A5D664B9-2F28-4A8A-8BA7-712653E01E74}" type="parTrans" cxnId="{9499E999-CC27-472F-8A0F-1D17656EE5F0}">
      <dgm:prSet/>
      <dgm:spPr/>
      <dgm:t>
        <a:bodyPr/>
        <a:lstStyle/>
        <a:p>
          <a:endParaRPr lang="en-US"/>
        </a:p>
      </dgm:t>
    </dgm:pt>
    <dgm:pt modelId="{BB9FDBFC-1BBE-4AF4-878E-90AD1F246DF5}" type="sibTrans" cxnId="{9499E999-CC27-472F-8A0F-1D17656EE5F0}">
      <dgm:prSet/>
      <dgm:spPr/>
      <dgm:t>
        <a:bodyPr/>
        <a:lstStyle/>
        <a:p>
          <a:endParaRPr lang="en-US"/>
        </a:p>
      </dgm:t>
    </dgm:pt>
    <dgm:pt modelId="{53F68A68-E99B-42F3-9482-37ECF98429AF}" type="pres">
      <dgm:prSet presAssocID="{E3D076D0-B42F-4ADE-9018-0493498BDE17}" presName="linear" presStyleCnt="0">
        <dgm:presLayoutVars>
          <dgm:animLvl val="lvl"/>
          <dgm:resizeHandles val="exact"/>
        </dgm:presLayoutVars>
      </dgm:prSet>
      <dgm:spPr/>
    </dgm:pt>
    <dgm:pt modelId="{64A90928-16BD-4736-BF40-515B85EE41BD}" type="pres">
      <dgm:prSet presAssocID="{247CC999-E002-4611-BF42-169BFF473FA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D6CF704-0AB4-4613-A760-80581A596420}" type="presOf" srcId="{247CC999-E002-4611-BF42-169BFF473FAE}" destId="{64A90928-16BD-4736-BF40-515B85EE41BD}" srcOrd="0" destOrd="0" presId="urn:microsoft.com/office/officeart/2005/8/layout/vList2"/>
    <dgm:cxn modelId="{D22D0397-462D-4DD2-AFE3-40F297840C92}" type="presOf" srcId="{E3D076D0-B42F-4ADE-9018-0493498BDE17}" destId="{53F68A68-E99B-42F3-9482-37ECF98429AF}" srcOrd="0" destOrd="0" presId="urn:microsoft.com/office/officeart/2005/8/layout/vList2"/>
    <dgm:cxn modelId="{9499E999-CC27-472F-8A0F-1D17656EE5F0}" srcId="{E3D076D0-B42F-4ADE-9018-0493498BDE17}" destId="{247CC999-E002-4611-BF42-169BFF473FAE}" srcOrd="0" destOrd="0" parTransId="{A5D664B9-2F28-4A8A-8BA7-712653E01E74}" sibTransId="{BB9FDBFC-1BBE-4AF4-878E-90AD1F246DF5}"/>
    <dgm:cxn modelId="{65B0FCC1-B266-4EF5-8941-07A049F82AE0}" type="presParOf" srcId="{53F68A68-E99B-42F3-9482-37ECF98429AF}" destId="{64A90928-16BD-4736-BF40-515B85EE41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282198-E5C9-4370-8C68-527FC294A48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113ECC-A19F-4F58-99AB-DABC9392B1E9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/>
            <a:t>Cont’d: Rb and Sr in the Periodic Table</a:t>
          </a:r>
        </a:p>
      </dgm:t>
    </dgm:pt>
    <dgm:pt modelId="{093F3F61-FC64-47C7-A856-861D938EFED0}" type="parTrans" cxnId="{6BC72C2E-879E-4DFF-95F2-0377343530E8}">
      <dgm:prSet/>
      <dgm:spPr/>
      <dgm:t>
        <a:bodyPr/>
        <a:lstStyle/>
        <a:p>
          <a:endParaRPr lang="en-US"/>
        </a:p>
      </dgm:t>
    </dgm:pt>
    <dgm:pt modelId="{007008EC-30CA-4C1B-8965-9E3ADA7FECAE}" type="sibTrans" cxnId="{6BC72C2E-879E-4DFF-95F2-0377343530E8}">
      <dgm:prSet/>
      <dgm:spPr/>
      <dgm:t>
        <a:bodyPr/>
        <a:lstStyle/>
        <a:p>
          <a:endParaRPr lang="en-US"/>
        </a:p>
      </dgm:t>
    </dgm:pt>
    <dgm:pt modelId="{29F468CC-C2E6-4543-B047-7A604F00F22D}" type="pres">
      <dgm:prSet presAssocID="{29282198-E5C9-4370-8C68-527FC294A489}" presName="linear" presStyleCnt="0">
        <dgm:presLayoutVars>
          <dgm:animLvl val="lvl"/>
          <dgm:resizeHandles val="exact"/>
        </dgm:presLayoutVars>
      </dgm:prSet>
      <dgm:spPr/>
    </dgm:pt>
    <dgm:pt modelId="{88BA03AE-441F-4FC3-928E-47068935DFAB}" type="pres">
      <dgm:prSet presAssocID="{BF113ECC-A19F-4F58-99AB-DABC9392B1E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BC72C2E-879E-4DFF-95F2-0377343530E8}" srcId="{29282198-E5C9-4370-8C68-527FC294A489}" destId="{BF113ECC-A19F-4F58-99AB-DABC9392B1E9}" srcOrd="0" destOrd="0" parTransId="{093F3F61-FC64-47C7-A856-861D938EFED0}" sibTransId="{007008EC-30CA-4C1B-8965-9E3ADA7FECAE}"/>
    <dgm:cxn modelId="{C43AB87E-B504-4E73-A367-F3C3052A22E0}" type="presOf" srcId="{29282198-E5C9-4370-8C68-527FC294A489}" destId="{29F468CC-C2E6-4543-B047-7A604F00F22D}" srcOrd="0" destOrd="0" presId="urn:microsoft.com/office/officeart/2005/8/layout/vList2"/>
    <dgm:cxn modelId="{86C040C8-E496-4EB8-B3DD-917415D7CFD0}" type="presOf" srcId="{BF113ECC-A19F-4F58-99AB-DABC9392B1E9}" destId="{88BA03AE-441F-4FC3-928E-47068935DFAB}" srcOrd="0" destOrd="0" presId="urn:microsoft.com/office/officeart/2005/8/layout/vList2"/>
    <dgm:cxn modelId="{246F5EEA-D7DA-4FBF-9D4B-20C3E1C1EE66}" type="presParOf" srcId="{29F468CC-C2E6-4543-B047-7A604F00F22D}" destId="{88BA03AE-441F-4FC3-928E-47068935DF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6C0750-26A1-4809-8919-B01134B4B12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A897B4-9213-48C1-AD5D-DD7272776AFB}">
      <dgm:prSet/>
      <dgm:spPr>
        <a:solidFill>
          <a:srgbClr val="00B050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/>
            <a:t>Cont’d: Rb and Sr in the Periodic Table</a:t>
          </a:r>
        </a:p>
      </dgm:t>
    </dgm:pt>
    <dgm:pt modelId="{9C7B107F-BA7D-4B8E-8C70-76496EA4FF00}" type="parTrans" cxnId="{B5404059-A651-4F6D-B14F-76E7CED387EC}">
      <dgm:prSet/>
      <dgm:spPr/>
      <dgm:t>
        <a:bodyPr/>
        <a:lstStyle/>
        <a:p>
          <a:endParaRPr lang="en-US"/>
        </a:p>
      </dgm:t>
    </dgm:pt>
    <dgm:pt modelId="{4D48242F-2BE8-424F-B6D4-C61B1A528C2C}" type="sibTrans" cxnId="{B5404059-A651-4F6D-B14F-76E7CED387EC}">
      <dgm:prSet/>
      <dgm:spPr/>
      <dgm:t>
        <a:bodyPr/>
        <a:lstStyle/>
        <a:p>
          <a:endParaRPr lang="en-US"/>
        </a:p>
      </dgm:t>
    </dgm:pt>
    <dgm:pt modelId="{3637CEB6-6E11-4A3C-9A1E-19D6A55C9F34}" type="pres">
      <dgm:prSet presAssocID="{466C0750-26A1-4809-8919-B01134B4B125}" presName="linear" presStyleCnt="0">
        <dgm:presLayoutVars>
          <dgm:animLvl val="lvl"/>
          <dgm:resizeHandles val="exact"/>
        </dgm:presLayoutVars>
      </dgm:prSet>
      <dgm:spPr/>
    </dgm:pt>
    <dgm:pt modelId="{CDA2A498-7020-467B-9D14-1201D522214E}" type="pres">
      <dgm:prSet presAssocID="{9BA897B4-9213-48C1-AD5D-DD7272776AF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E60BB03-8133-459C-BE94-8A5CDBEE0423}" type="presOf" srcId="{466C0750-26A1-4809-8919-B01134B4B125}" destId="{3637CEB6-6E11-4A3C-9A1E-19D6A55C9F34}" srcOrd="0" destOrd="0" presId="urn:microsoft.com/office/officeart/2005/8/layout/vList2"/>
    <dgm:cxn modelId="{1899E907-21FF-49E9-8E24-5B0122213622}" type="presOf" srcId="{9BA897B4-9213-48C1-AD5D-DD7272776AFB}" destId="{CDA2A498-7020-467B-9D14-1201D522214E}" srcOrd="0" destOrd="0" presId="urn:microsoft.com/office/officeart/2005/8/layout/vList2"/>
    <dgm:cxn modelId="{B5404059-A651-4F6D-B14F-76E7CED387EC}" srcId="{466C0750-26A1-4809-8919-B01134B4B125}" destId="{9BA897B4-9213-48C1-AD5D-DD7272776AFB}" srcOrd="0" destOrd="0" parTransId="{9C7B107F-BA7D-4B8E-8C70-76496EA4FF00}" sibTransId="{4D48242F-2BE8-424F-B6D4-C61B1A528C2C}"/>
    <dgm:cxn modelId="{FA58C8DD-E2C0-40DD-B4FA-B4071041198D}" type="presParOf" srcId="{3637CEB6-6E11-4A3C-9A1E-19D6A55C9F34}" destId="{CDA2A498-7020-467B-9D14-1201D52221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CB9939-370A-4A8D-B3A6-B81DCA29BAF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8436DD-647B-412A-85EB-AF3B35C4064D}">
      <dgm:prSet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/>
            <a:t>Cont’d: Rb and Sr in the Periodic Table</a:t>
          </a:r>
        </a:p>
      </dgm:t>
    </dgm:pt>
    <dgm:pt modelId="{44490243-733E-496A-B7D0-E7BFAF05D734}" type="parTrans" cxnId="{28A14044-C0DB-4EB3-8C6D-A36E02E18AD6}">
      <dgm:prSet/>
      <dgm:spPr/>
      <dgm:t>
        <a:bodyPr/>
        <a:lstStyle/>
        <a:p>
          <a:endParaRPr lang="en-US"/>
        </a:p>
      </dgm:t>
    </dgm:pt>
    <dgm:pt modelId="{017BCB1C-323B-471F-9B10-B446F3D2AD5B}" type="sibTrans" cxnId="{28A14044-C0DB-4EB3-8C6D-A36E02E18AD6}">
      <dgm:prSet/>
      <dgm:spPr/>
      <dgm:t>
        <a:bodyPr/>
        <a:lstStyle/>
        <a:p>
          <a:endParaRPr lang="en-US"/>
        </a:p>
      </dgm:t>
    </dgm:pt>
    <dgm:pt modelId="{85DBB892-B3A3-4FC1-83EE-4283062AD9EA}" type="pres">
      <dgm:prSet presAssocID="{00CB9939-370A-4A8D-B3A6-B81DCA29BAF9}" presName="linear" presStyleCnt="0">
        <dgm:presLayoutVars>
          <dgm:animLvl val="lvl"/>
          <dgm:resizeHandles val="exact"/>
        </dgm:presLayoutVars>
      </dgm:prSet>
      <dgm:spPr/>
    </dgm:pt>
    <dgm:pt modelId="{BEF01740-D1CF-4449-87FA-E3DCD870AEF2}" type="pres">
      <dgm:prSet presAssocID="{A18436DD-647B-412A-85EB-AF3B35C4064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68E1E0D-2037-4B65-ADF7-FF1348332A8F}" type="presOf" srcId="{A18436DD-647B-412A-85EB-AF3B35C4064D}" destId="{BEF01740-D1CF-4449-87FA-E3DCD870AEF2}" srcOrd="0" destOrd="0" presId="urn:microsoft.com/office/officeart/2005/8/layout/vList2"/>
    <dgm:cxn modelId="{28A14044-C0DB-4EB3-8C6D-A36E02E18AD6}" srcId="{00CB9939-370A-4A8D-B3A6-B81DCA29BAF9}" destId="{A18436DD-647B-412A-85EB-AF3B35C4064D}" srcOrd="0" destOrd="0" parTransId="{44490243-733E-496A-B7D0-E7BFAF05D734}" sibTransId="{017BCB1C-323B-471F-9B10-B446F3D2AD5B}"/>
    <dgm:cxn modelId="{D24DCDAE-809C-4F2E-8BC8-A461EE800616}" type="presOf" srcId="{00CB9939-370A-4A8D-B3A6-B81DCA29BAF9}" destId="{85DBB892-B3A3-4FC1-83EE-4283062AD9EA}" srcOrd="0" destOrd="0" presId="urn:microsoft.com/office/officeart/2005/8/layout/vList2"/>
    <dgm:cxn modelId="{B85E8E99-D5CB-44BB-ACDF-9792CE77AA4A}" type="presParOf" srcId="{85DBB892-B3A3-4FC1-83EE-4283062AD9EA}" destId="{BEF01740-D1CF-4449-87FA-E3DCD870AE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B74D2C-10B9-4B41-8DF7-708CF7321BF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7C44C8-0412-4BE0-97EE-2813EB2C08B1}">
      <dgm:prSet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/>
            <a:t>The </a:t>
          </a:r>
          <a:r>
            <a:rPr lang="en-US">
              <a:sym typeface="Symbol"/>
            </a:rPr>
            <a:t></a:t>
          </a:r>
          <a:r>
            <a:rPr lang="en-US"/>
            <a:t> decay Mechanism</a:t>
          </a:r>
        </a:p>
      </dgm:t>
    </dgm:pt>
    <dgm:pt modelId="{3E65C6F6-D656-46DC-948D-2E88D1D61284}" type="parTrans" cxnId="{D8D5BC7B-4FA7-4C1E-BF70-F1977AA8F7AA}">
      <dgm:prSet/>
      <dgm:spPr/>
      <dgm:t>
        <a:bodyPr/>
        <a:lstStyle/>
        <a:p>
          <a:endParaRPr lang="en-US"/>
        </a:p>
      </dgm:t>
    </dgm:pt>
    <dgm:pt modelId="{B08CAD12-FCC3-49D6-AC97-29C6D5D3C161}" type="sibTrans" cxnId="{D8D5BC7B-4FA7-4C1E-BF70-F1977AA8F7AA}">
      <dgm:prSet/>
      <dgm:spPr/>
      <dgm:t>
        <a:bodyPr/>
        <a:lstStyle/>
        <a:p>
          <a:endParaRPr lang="en-US"/>
        </a:p>
      </dgm:t>
    </dgm:pt>
    <dgm:pt modelId="{D00D67E9-46B9-46D2-BF6D-4EA767BD3C5B}" type="pres">
      <dgm:prSet presAssocID="{B6B74D2C-10B9-4B41-8DF7-708CF7321BFE}" presName="linear" presStyleCnt="0">
        <dgm:presLayoutVars>
          <dgm:animLvl val="lvl"/>
          <dgm:resizeHandles val="exact"/>
        </dgm:presLayoutVars>
      </dgm:prSet>
      <dgm:spPr/>
    </dgm:pt>
    <dgm:pt modelId="{D0A59DC2-4112-4831-B79E-47E43F63379E}" type="pres">
      <dgm:prSet presAssocID="{737C44C8-0412-4BE0-97EE-2813EB2C08B1}" presName="parentText" presStyleLbl="node1" presStyleIdx="0" presStyleCnt="1" custLinFactNeighborY="-7219">
        <dgm:presLayoutVars>
          <dgm:chMax val="0"/>
          <dgm:bulletEnabled val="1"/>
        </dgm:presLayoutVars>
      </dgm:prSet>
      <dgm:spPr/>
    </dgm:pt>
  </dgm:ptLst>
  <dgm:cxnLst>
    <dgm:cxn modelId="{D8D5BC7B-4FA7-4C1E-BF70-F1977AA8F7AA}" srcId="{B6B74D2C-10B9-4B41-8DF7-708CF7321BFE}" destId="{737C44C8-0412-4BE0-97EE-2813EB2C08B1}" srcOrd="0" destOrd="0" parTransId="{3E65C6F6-D656-46DC-948D-2E88D1D61284}" sibTransId="{B08CAD12-FCC3-49D6-AC97-29C6D5D3C161}"/>
    <dgm:cxn modelId="{637122BE-2680-4399-ACA1-4D0CAA5B9F76}" type="presOf" srcId="{737C44C8-0412-4BE0-97EE-2813EB2C08B1}" destId="{D0A59DC2-4112-4831-B79E-47E43F63379E}" srcOrd="0" destOrd="0" presId="urn:microsoft.com/office/officeart/2005/8/layout/vList2"/>
    <dgm:cxn modelId="{27C5AEE5-74D8-41D0-8938-5169B428A948}" type="presOf" srcId="{B6B74D2C-10B9-4B41-8DF7-708CF7321BFE}" destId="{D00D67E9-46B9-46D2-BF6D-4EA767BD3C5B}" srcOrd="0" destOrd="0" presId="urn:microsoft.com/office/officeart/2005/8/layout/vList2"/>
    <dgm:cxn modelId="{563DC85C-F47F-40AF-87B4-1E742AF68EA2}" type="presParOf" srcId="{D00D67E9-46B9-46D2-BF6D-4EA767BD3C5B}" destId="{D0A59DC2-4112-4831-B79E-47E43F6337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CEC51-DF4F-4869-8D90-0F0BF0CF52A4}">
      <dsp:nvSpPr>
        <dsp:cNvPr id="0" name=""/>
        <dsp:cNvSpPr/>
      </dsp:nvSpPr>
      <dsp:spPr>
        <a:xfrm>
          <a:off x="0" y="0"/>
          <a:ext cx="7696200" cy="186628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The </a:t>
          </a:r>
          <a:r>
            <a:rPr lang="en-US" sz="4000" b="1" kern="1200" dirty="0" err="1"/>
            <a:t>Rb</a:t>
          </a:r>
          <a:r>
            <a:rPr lang="en-US" sz="4000" b="1" kern="1200" dirty="0"/>
            <a:t> – Sr Method of Dating </a:t>
          </a:r>
          <a:endParaRPr lang="en-US" sz="4000" b="1" kern="1200" dirty="0">
            <a:solidFill>
              <a:srgbClr val="002060"/>
            </a:solidFill>
          </a:endParaRPr>
        </a:p>
      </dsp:txBody>
      <dsp:txXfrm>
        <a:off x="91105" y="91105"/>
        <a:ext cx="7513990" cy="16840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8A75B-A9DA-4EB7-B1FD-53ADD4C33771}">
      <dsp:nvSpPr>
        <dsp:cNvPr id="0" name=""/>
        <dsp:cNvSpPr/>
      </dsp:nvSpPr>
      <dsp:spPr>
        <a:xfrm>
          <a:off x="0" y="0"/>
          <a:ext cx="8229600" cy="1142997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Radioactive Decay of</a:t>
          </a:r>
          <a:r>
            <a:rPr lang="en-US" sz="3000" b="1" kern="1200" baseline="30000" dirty="0"/>
            <a:t> 87</a:t>
          </a:r>
          <a:r>
            <a:rPr lang="en-US" sz="3000" b="1" kern="1200" dirty="0"/>
            <a:t>Rb and the growth of </a:t>
          </a:r>
          <a:r>
            <a:rPr lang="en-US" sz="3000" b="1" kern="1200" baseline="30000" dirty="0"/>
            <a:t>87</a:t>
          </a:r>
          <a:r>
            <a:rPr lang="en-US" sz="3000" b="1" kern="1200" dirty="0"/>
            <a:t> </a:t>
          </a:r>
          <a:r>
            <a:rPr lang="en-US" sz="3000" b="1" kern="1200" dirty="0" err="1"/>
            <a:t>Sr</a:t>
          </a:r>
          <a:r>
            <a:rPr lang="en-US" sz="3000" b="1" kern="1200" dirty="0"/>
            <a:t>   </a:t>
          </a:r>
          <a:endParaRPr lang="en-US" sz="3000" kern="1200" dirty="0"/>
        </a:p>
      </dsp:txBody>
      <dsp:txXfrm>
        <a:off x="55797" y="55797"/>
        <a:ext cx="8118006" cy="10314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C301B-879B-4427-9CFC-59BB7AB225B5}">
      <dsp:nvSpPr>
        <dsp:cNvPr id="0" name=""/>
        <dsp:cNvSpPr/>
      </dsp:nvSpPr>
      <dsp:spPr>
        <a:xfrm>
          <a:off x="0" y="0"/>
          <a:ext cx="8534400" cy="74353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Radioactive Decay of</a:t>
          </a:r>
          <a:r>
            <a:rPr lang="en-US" sz="3100" b="1" kern="1200" baseline="30000"/>
            <a:t> 87</a:t>
          </a:r>
          <a:r>
            <a:rPr lang="en-US" sz="3100" b="1" kern="1200"/>
            <a:t>Rb and the growth of </a:t>
          </a:r>
          <a:r>
            <a:rPr lang="en-US" sz="3100" b="1" kern="1200" baseline="30000"/>
            <a:t>87</a:t>
          </a:r>
          <a:r>
            <a:rPr lang="en-US" sz="3100" b="1" kern="1200"/>
            <a:t> Sr   </a:t>
          </a:r>
          <a:endParaRPr lang="en-US" sz="3100" kern="1200"/>
        </a:p>
      </dsp:txBody>
      <dsp:txXfrm>
        <a:off x="36296" y="36296"/>
        <a:ext cx="8461808" cy="6709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D3574-BA47-439D-88C1-8C60A89FC66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baseline="34000" dirty="0"/>
            <a:t>87</a:t>
          </a:r>
          <a:r>
            <a:rPr lang="en-US" sz="4700" kern="1200" dirty="0"/>
            <a:t>Rb/</a:t>
          </a:r>
          <a:r>
            <a:rPr lang="en-US" sz="4700" b="1" kern="1200" baseline="30000" dirty="0"/>
            <a:t>87</a:t>
          </a:r>
          <a:r>
            <a:rPr lang="en-US" sz="4700" kern="1200" dirty="0"/>
            <a:t>Sr Decay Scheme</a:t>
          </a:r>
        </a:p>
      </dsp:txBody>
      <dsp:txXfrm>
        <a:off x="55030" y="62882"/>
        <a:ext cx="8119540" cy="10172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1F73D-0DF1-4C0B-BB9F-DB0CD054A8D1}">
      <dsp:nvSpPr>
        <dsp:cNvPr id="0" name=""/>
        <dsp:cNvSpPr/>
      </dsp:nvSpPr>
      <dsp:spPr>
        <a:xfrm>
          <a:off x="0" y="193086"/>
          <a:ext cx="9144000" cy="1031464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Garamond" pitchFamily="18" charset="0"/>
            </a:rPr>
            <a:t>Cont’d: Radioactive Decay of</a:t>
          </a:r>
          <a:r>
            <a:rPr lang="en-US" sz="2800" b="1" kern="1200" baseline="30000" dirty="0">
              <a:latin typeface="Garamond" pitchFamily="18" charset="0"/>
            </a:rPr>
            <a:t> 87</a:t>
          </a:r>
          <a:r>
            <a:rPr lang="en-US" sz="2800" b="1" kern="1200" dirty="0">
              <a:latin typeface="Garamond" pitchFamily="18" charset="0"/>
            </a:rPr>
            <a:t>Rb and the growth of </a:t>
          </a:r>
          <a:r>
            <a:rPr lang="en-US" sz="2800" b="1" kern="1200" baseline="30000" dirty="0">
              <a:latin typeface="Garamond" pitchFamily="18" charset="0"/>
            </a:rPr>
            <a:t>87</a:t>
          </a:r>
          <a:r>
            <a:rPr lang="en-US" sz="2800" b="1" kern="1200" dirty="0">
              <a:latin typeface="Garamond" pitchFamily="18" charset="0"/>
            </a:rPr>
            <a:t> </a:t>
          </a:r>
          <a:r>
            <a:rPr lang="en-US" sz="2800" b="1" kern="1200" dirty="0" err="1">
              <a:latin typeface="Garamond" pitchFamily="18" charset="0"/>
            </a:rPr>
            <a:t>Sr</a:t>
          </a:r>
          <a:r>
            <a:rPr lang="en-US" sz="2700" b="1" kern="1200" dirty="0">
              <a:latin typeface="Garamond" pitchFamily="18" charset="0"/>
            </a:rPr>
            <a:t>   </a:t>
          </a:r>
          <a:endParaRPr lang="en-US" sz="2700" kern="1200" dirty="0">
            <a:latin typeface="Garamond" pitchFamily="18" charset="0"/>
          </a:endParaRPr>
        </a:p>
      </dsp:txBody>
      <dsp:txXfrm>
        <a:off x="50352" y="243438"/>
        <a:ext cx="9043296" cy="9307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68D5-CCA7-42D4-90B5-FEBEF7EAA1F5}">
      <dsp:nvSpPr>
        <dsp:cNvPr id="0" name=""/>
        <dsp:cNvSpPr/>
      </dsp:nvSpPr>
      <dsp:spPr>
        <a:xfrm>
          <a:off x="0" y="558"/>
          <a:ext cx="8763000" cy="1141883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Garamond" pitchFamily="18" charset="0"/>
            </a:rPr>
            <a:t>Cont’d: Radioactive Decay of</a:t>
          </a:r>
          <a:r>
            <a:rPr lang="en-US" sz="2800" b="1" kern="1200" baseline="30000" dirty="0">
              <a:latin typeface="Garamond" pitchFamily="18" charset="0"/>
            </a:rPr>
            <a:t> 87</a:t>
          </a:r>
          <a:r>
            <a:rPr lang="en-US" sz="2800" b="1" kern="1200" dirty="0">
              <a:latin typeface="Garamond" pitchFamily="18" charset="0"/>
            </a:rPr>
            <a:t>Rb and the growth of </a:t>
          </a:r>
          <a:r>
            <a:rPr lang="en-US" sz="2800" b="1" kern="1200" baseline="30000" dirty="0">
              <a:latin typeface="Garamond" pitchFamily="18" charset="0"/>
            </a:rPr>
            <a:t>87</a:t>
          </a:r>
          <a:r>
            <a:rPr lang="en-US" sz="2800" b="1" kern="1200" dirty="0">
              <a:latin typeface="Garamond" pitchFamily="18" charset="0"/>
            </a:rPr>
            <a:t> </a:t>
          </a:r>
          <a:r>
            <a:rPr lang="en-US" sz="2800" b="1" kern="1200" dirty="0" err="1">
              <a:latin typeface="Garamond" pitchFamily="18" charset="0"/>
            </a:rPr>
            <a:t>Sr</a:t>
          </a:r>
          <a:r>
            <a:rPr lang="en-US" sz="2800" b="1" kern="1200" dirty="0">
              <a:latin typeface="Garamond" pitchFamily="18" charset="0"/>
            </a:rPr>
            <a:t> </a:t>
          </a:r>
          <a:endParaRPr lang="en-US" sz="2800" kern="1200" dirty="0">
            <a:latin typeface="Garamond" pitchFamily="18" charset="0"/>
          </a:endParaRPr>
        </a:p>
      </dsp:txBody>
      <dsp:txXfrm>
        <a:off x="55742" y="56300"/>
        <a:ext cx="8651516" cy="10303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E7D22-34B4-4587-9BB0-D6A9A3A5D6E3}">
      <dsp:nvSpPr>
        <dsp:cNvPr id="0" name=""/>
        <dsp:cNvSpPr/>
      </dsp:nvSpPr>
      <dsp:spPr>
        <a:xfrm>
          <a:off x="0" y="54359"/>
          <a:ext cx="8229600" cy="103428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Cont’d: Radioactive Decay of</a:t>
          </a:r>
          <a:r>
            <a:rPr lang="en-US" sz="2600" b="1" kern="1200" baseline="30000" dirty="0"/>
            <a:t> 87</a:t>
          </a:r>
          <a:r>
            <a:rPr lang="en-US" sz="2600" b="1" kern="1200" dirty="0"/>
            <a:t>Rb and the growth of </a:t>
          </a:r>
          <a:r>
            <a:rPr lang="en-US" sz="2600" b="1" kern="1200" baseline="30000" dirty="0">
              <a:latin typeface="Garamond" pitchFamily="18" charset="0"/>
            </a:rPr>
            <a:t>87</a:t>
          </a:r>
          <a:r>
            <a:rPr lang="en-US" sz="2600" b="1" kern="1200" dirty="0">
              <a:latin typeface="Garamond" pitchFamily="18" charset="0"/>
            </a:rPr>
            <a:t>Sr</a:t>
          </a:r>
          <a:r>
            <a:rPr lang="en-US" sz="2600" b="1" kern="1200" dirty="0"/>
            <a:t> </a:t>
          </a:r>
          <a:br>
            <a:rPr lang="en-US" sz="2600" kern="1200" dirty="0"/>
          </a:br>
          <a:endParaRPr lang="en-US" sz="2600" kern="1200" dirty="0"/>
        </a:p>
      </dsp:txBody>
      <dsp:txXfrm>
        <a:off x="50489" y="104848"/>
        <a:ext cx="8128622" cy="9333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7EE43-75D7-4E56-8243-BD8B5A81DACE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The Fundamental Equation</a:t>
          </a:r>
        </a:p>
      </dsp:txBody>
      <dsp:txXfrm>
        <a:off x="55744" y="56283"/>
        <a:ext cx="8118112" cy="103043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57F58-B6CC-489B-B182-41B124C07A98}">
      <dsp:nvSpPr>
        <dsp:cNvPr id="0" name=""/>
        <dsp:cNvSpPr/>
      </dsp:nvSpPr>
      <dsp:spPr>
        <a:xfrm>
          <a:off x="0" y="0"/>
          <a:ext cx="8229600" cy="1031354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Cont’d: The Fundamental Equation</a:t>
          </a:r>
        </a:p>
      </dsp:txBody>
      <dsp:txXfrm>
        <a:off x="50347" y="50347"/>
        <a:ext cx="8128906" cy="9306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F1D4F-1015-45C3-A989-DDAC4613DEFC}">
      <dsp:nvSpPr>
        <dsp:cNvPr id="0" name=""/>
        <dsp:cNvSpPr/>
      </dsp:nvSpPr>
      <dsp:spPr>
        <a:xfrm>
          <a:off x="0" y="139770"/>
          <a:ext cx="8229600" cy="86346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Mathematics used-The </a:t>
          </a:r>
          <a:r>
            <a:rPr lang="en-US" sz="3600" kern="1200" dirty="0" err="1"/>
            <a:t>Isochrom</a:t>
          </a:r>
          <a:r>
            <a:rPr lang="en-US" sz="3600" kern="1200" dirty="0"/>
            <a:t> Diagram</a:t>
          </a:r>
        </a:p>
      </dsp:txBody>
      <dsp:txXfrm>
        <a:off x="42151" y="181921"/>
        <a:ext cx="8145298" cy="77915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9A8C1-E372-4351-AC6A-9DB288D37B9E}">
      <dsp:nvSpPr>
        <dsp:cNvPr id="0" name=""/>
        <dsp:cNvSpPr/>
      </dsp:nvSpPr>
      <dsp:spPr>
        <a:xfrm>
          <a:off x="0" y="0"/>
          <a:ext cx="8229600" cy="86346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The Isochrom Diagram</a:t>
          </a:r>
        </a:p>
      </dsp:txBody>
      <dsp:txXfrm>
        <a:off x="42151" y="42151"/>
        <a:ext cx="8145298" cy="779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2B2C1-590C-4939-9C4D-7715E21EF4FB}">
      <dsp:nvSpPr>
        <dsp:cNvPr id="0" name=""/>
        <dsp:cNvSpPr/>
      </dsp:nvSpPr>
      <dsp:spPr>
        <a:xfrm>
          <a:off x="0" y="307"/>
          <a:ext cx="7992888" cy="420468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Geo 564 Geochronology Course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0526" y="20833"/>
        <a:ext cx="7951836" cy="379416"/>
      </dsp:txXfrm>
    </dsp:sp>
    <dsp:sp modelId="{9155113E-C6A7-4EA6-8B56-70A445ABB33F}">
      <dsp:nvSpPr>
        <dsp:cNvPr id="0" name=""/>
        <dsp:cNvSpPr/>
      </dsp:nvSpPr>
      <dsp:spPr>
        <a:xfrm>
          <a:off x="0" y="431125"/>
          <a:ext cx="7992888" cy="420468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Course Director’  Dr. </a:t>
          </a:r>
          <a:r>
            <a:rPr lang="en-US" sz="2000" b="1" kern="1200" dirty="0" err="1">
              <a:solidFill>
                <a:schemeClr val="tx1"/>
              </a:solidFill>
            </a:rPr>
            <a:t>Bassam</a:t>
          </a:r>
          <a:r>
            <a:rPr lang="en-US" sz="2000" b="1" kern="1200" dirty="0">
              <a:solidFill>
                <a:schemeClr val="tx1"/>
              </a:solidFill>
            </a:rPr>
            <a:t>  A. A. </a:t>
          </a:r>
          <a:r>
            <a:rPr lang="en-US" sz="2000" b="1" kern="1200" dirty="0" err="1">
              <a:solidFill>
                <a:schemeClr val="tx1"/>
              </a:solidFill>
            </a:rPr>
            <a:t>Abuamarah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0526" y="451651"/>
        <a:ext cx="7951836" cy="37941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3C836-3A18-4480-B67D-EFF4F0A5FD6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The Isochrom Diagram</a:t>
          </a:r>
        </a:p>
      </dsp:txBody>
      <dsp:txXfrm>
        <a:off x="55030" y="62882"/>
        <a:ext cx="8119540" cy="10172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AEC84-1A89-4FF9-805D-CAFAFA6F811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Cont’d: The Isochron Diagram</a:t>
          </a:r>
        </a:p>
      </dsp:txBody>
      <dsp:txXfrm>
        <a:off x="55030" y="62882"/>
        <a:ext cx="8119540" cy="101723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76D64-36C2-485A-AE08-6ED046751D2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Dating of igneous Rocks</a:t>
          </a:r>
        </a:p>
      </dsp:txBody>
      <dsp:txXfrm>
        <a:off x="55030" y="62882"/>
        <a:ext cx="8119540" cy="101723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5FC0A-6DDE-468A-9561-B5803F0CFE7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Cont’d: Dating of igneous Rocks</a:t>
          </a:r>
        </a:p>
      </dsp:txBody>
      <dsp:txXfrm>
        <a:off x="55030" y="62882"/>
        <a:ext cx="8119540" cy="101723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ABAEA-DF90-494E-A20D-CC20505A02F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Cont’d: Dating of igneous Rocks</a:t>
          </a:r>
        </a:p>
      </dsp:txBody>
      <dsp:txXfrm>
        <a:off x="55030" y="62882"/>
        <a:ext cx="8119540" cy="10172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5E56D-931A-4A04-903C-B366EDFDDE8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Cont’d: Dating of igneous Rocks</a:t>
          </a:r>
        </a:p>
      </dsp:txBody>
      <dsp:txXfrm>
        <a:off x="55030" y="62882"/>
        <a:ext cx="8119540" cy="101723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7030A-C92A-4F9B-AAF9-4C2120BC9D82}">
      <dsp:nvSpPr>
        <dsp:cNvPr id="0" name=""/>
        <dsp:cNvSpPr/>
      </dsp:nvSpPr>
      <dsp:spPr>
        <a:xfrm>
          <a:off x="0" y="0"/>
          <a:ext cx="8515350" cy="100737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Cont’d: Dating of Igneous Rocks</a:t>
          </a:r>
        </a:p>
      </dsp:txBody>
      <dsp:txXfrm>
        <a:off x="49176" y="49176"/>
        <a:ext cx="8416998" cy="90901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7000E-31B8-4656-BD9E-24C8031CDEB2}">
      <dsp:nvSpPr>
        <dsp:cNvPr id="0" name=""/>
        <dsp:cNvSpPr/>
      </dsp:nvSpPr>
      <dsp:spPr>
        <a:xfrm>
          <a:off x="0" y="84052"/>
          <a:ext cx="8229600" cy="112729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Cont’d: Dating of Igneous Rocks</a:t>
          </a:r>
        </a:p>
      </dsp:txBody>
      <dsp:txXfrm>
        <a:off x="55030" y="139082"/>
        <a:ext cx="8119540" cy="101723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7000E-31B8-4656-BD9E-24C8031CDEB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Cont’d: Dating of Igneous Rocks</a:t>
          </a:r>
        </a:p>
      </dsp:txBody>
      <dsp:txXfrm>
        <a:off x="55030" y="62882"/>
        <a:ext cx="8119540" cy="101723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6A908-685F-4892-B02F-BDD807F81266}">
      <dsp:nvSpPr>
        <dsp:cNvPr id="0" name=""/>
        <dsp:cNvSpPr/>
      </dsp:nvSpPr>
      <dsp:spPr>
        <a:xfrm>
          <a:off x="0" y="11354"/>
          <a:ext cx="8305800" cy="815490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Rubidium-Strontium Isochrons</a:t>
          </a:r>
          <a:endParaRPr lang="en-US" sz="3400" kern="1200"/>
        </a:p>
      </dsp:txBody>
      <dsp:txXfrm>
        <a:off x="39809" y="51163"/>
        <a:ext cx="8226182" cy="735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D159D-DC33-4B9B-ACC6-BA1F3BC252F6}">
      <dsp:nvSpPr>
        <dsp:cNvPr id="0" name=""/>
        <dsp:cNvSpPr/>
      </dsp:nvSpPr>
      <dsp:spPr>
        <a:xfrm>
          <a:off x="0" y="1"/>
          <a:ext cx="8229600" cy="114299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The </a:t>
          </a:r>
          <a:r>
            <a:rPr lang="en-US" sz="3600" kern="1200" err="1"/>
            <a:t>Rb-Sr</a:t>
          </a:r>
          <a:r>
            <a:rPr lang="en-US" sz="3600" kern="1200"/>
            <a:t> method of Dating - Introduction</a:t>
          </a:r>
        </a:p>
      </dsp:txBody>
      <dsp:txXfrm>
        <a:off x="55796" y="55797"/>
        <a:ext cx="8118008" cy="103140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BEB44-EB7D-4F1E-A436-6CB7B24AEDCD}">
      <dsp:nvSpPr>
        <dsp:cNvPr id="0" name=""/>
        <dsp:cNvSpPr/>
      </dsp:nvSpPr>
      <dsp:spPr>
        <a:xfrm>
          <a:off x="0" y="3607"/>
          <a:ext cx="8229600" cy="983384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Cont’d: Dating of Igneous Rocks</a:t>
          </a:r>
        </a:p>
      </dsp:txBody>
      <dsp:txXfrm>
        <a:off x="48005" y="51612"/>
        <a:ext cx="8133590" cy="88737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D802F-4F2B-409C-A179-13F11DFE8E7A}">
      <dsp:nvSpPr>
        <dsp:cNvPr id="0" name=""/>
        <dsp:cNvSpPr/>
      </dsp:nvSpPr>
      <dsp:spPr>
        <a:xfrm>
          <a:off x="0" y="11197"/>
          <a:ext cx="8229600" cy="863460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Dating of Metamorphic Rocks</a:t>
          </a:r>
        </a:p>
      </dsp:txBody>
      <dsp:txXfrm>
        <a:off x="42151" y="53348"/>
        <a:ext cx="8145298" cy="77915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2C2AB-D5C3-4E63-A150-FCC111D9FEE5}">
      <dsp:nvSpPr>
        <dsp:cNvPr id="0" name=""/>
        <dsp:cNvSpPr/>
      </dsp:nvSpPr>
      <dsp:spPr>
        <a:xfrm>
          <a:off x="0" y="6394"/>
          <a:ext cx="8229600" cy="879840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Cont’d: Dating of Metamorphic Rocks</a:t>
          </a:r>
        </a:p>
      </dsp:txBody>
      <dsp:txXfrm>
        <a:off x="42950" y="49344"/>
        <a:ext cx="8143700" cy="79394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1EDBA-CAC7-43EA-85BC-83136CB11C5D}">
      <dsp:nvSpPr>
        <dsp:cNvPr id="0" name=""/>
        <dsp:cNvSpPr/>
      </dsp:nvSpPr>
      <dsp:spPr>
        <a:xfrm>
          <a:off x="0" y="14580"/>
          <a:ext cx="4435929" cy="11138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Cont’d: Dating of Metamorphic Rocks</a:t>
          </a:r>
        </a:p>
      </dsp:txBody>
      <dsp:txXfrm>
        <a:off x="54373" y="68953"/>
        <a:ext cx="4327183" cy="100509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058FA-65FA-44A8-9655-223202A6FA0A}">
      <dsp:nvSpPr>
        <dsp:cNvPr id="0" name=""/>
        <dsp:cNvSpPr/>
      </dsp:nvSpPr>
      <dsp:spPr>
        <a:xfrm>
          <a:off x="0" y="0"/>
          <a:ext cx="7696200" cy="88744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Cont’d: Dating of Metamorphic Rocks</a:t>
          </a:r>
        </a:p>
      </dsp:txBody>
      <dsp:txXfrm>
        <a:off x="43321" y="43321"/>
        <a:ext cx="7609558" cy="80080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B706E-4744-41ED-B7C7-DFED8B3256CC}">
      <dsp:nvSpPr>
        <dsp:cNvPr id="0" name=""/>
        <dsp:cNvSpPr/>
      </dsp:nvSpPr>
      <dsp:spPr>
        <a:xfrm>
          <a:off x="0" y="21100"/>
          <a:ext cx="7848600" cy="1350499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3300"/>
              </a:solidFill>
            </a:rPr>
            <a:t>Dating Of </a:t>
          </a:r>
          <a:r>
            <a:rPr lang="en-US" sz="2800" b="1" i="1" u="sng" kern="1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Sedimentary Processing </a:t>
          </a:r>
          <a:r>
            <a:rPr lang="en-US" sz="2800" b="1" kern="1200" dirty="0">
              <a:solidFill>
                <a:srgbClr val="003300"/>
              </a:solidFill>
            </a:rPr>
            <a:t>using </a:t>
          </a:r>
          <a:r>
            <a:rPr lang="en-US" sz="2800" b="1" kern="1200" dirty="0" err="1">
              <a:solidFill>
                <a:srgbClr val="003300"/>
              </a:solidFill>
            </a:rPr>
            <a:t>Sr</a:t>
          </a:r>
          <a:r>
            <a:rPr lang="en-US" sz="2800" b="1" kern="1200" dirty="0">
              <a:solidFill>
                <a:srgbClr val="003300"/>
              </a:solidFill>
            </a:rPr>
            <a:t> isotope of Marine Carbonate</a:t>
          </a:r>
        </a:p>
      </dsp:txBody>
      <dsp:txXfrm>
        <a:off x="65926" y="87026"/>
        <a:ext cx="7716748" cy="121864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571C9-6384-43E2-B518-873317B261FA}">
      <dsp:nvSpPr>
        <dsp:cNvPr id="0" name=""/>
        <dsp:cNvSpPr/>
      </dsp:nvSpPr>
      <dsp:spPr>
        <a:xfrm>
          <a:off x="0" y="115785"/>
          <a:ext cx="8229600" cy="911430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err="1"/>
            <a:t>Sr</a:t>
          </a:r>
          <a:r>
            <a:rPr lang="en-US" sz="3800" kern="1200"/>
            <a:t> isotopes of the mantle and the crust</a:t>
          </a:r>
        </a:p>
      </dsp:txBody>
      <dsp:txXfrm>
        <a:off x="44492" y="160277"/>
        <a:ext cx="8140616" cy="82244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47B3A-C320-41BE-9A87-830BFCBBBBA7}">
      <dsp:nvSpPr>
        <dsp:cNvPr id="0" name=""/>
        <dsp:cNvSpPr/>
      </dsp:nvSpPr>
      <dsp:spPr>
        <a:xfrm>
          <a:off x="0" y="520"/>
          <a:ext cx="8229600" cy="1065758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Cont’d : </a:t>
          </a:r>
          <a:r>
            <a:rPr lang="en-US" sz="3200" b="0" kern="1200" err="1"/>
            <a:t>Sr</a:t>
          </a:r>
          <a:r>
            <a:rPr lang="en-US" sz="3200" b="0" kern="1200"/>
            <a:t> isotopes of the mantle and the crust</a:t>
          </a:r>
        </a:p>
      </dsp:txBody>
      <dsp:txXfrm>
        <a:off x="52026" y="52546"/>
        <a:ext cx="8125548" cy="96170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01365-F263-4922-8EC6-A130E06FA896}">
      <dsp:nvSpPr>
        <dsp:cNvPr id="0" name=""/>
        <dsp:cNvSpPr/>
      </dsp:nvSpPr>
      <dsp:spPr>
        <a:xfrm>
          <a:off x="0" y="165"/>
          <a:ext cx="8229600" cy="1142669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Cont’d : </a:t>
          </a:r>
          <a:r>
            <a:rPr lang="en-US" sz="3200" b="1" kern="1200" err="1"/>
            <a:t>Sr</a:t>
          </a:r>
          <a:r>
            <a:rPr lang="en-US" sz="3200" b="1" kern="1200"/>
            <a:t> isotopes of the mantle and the crust</a:t>
          </a:r>
        </a:p>
      </dsp:txBody>
      <dsp:txXfrm>
        <a:off x="55781" y="55946"/>
        <a:ext cx="8118038" cy="103110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8884D-4841-4DEA-93B1-BCE43D9A01B0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Cont’d : </a:t>
          </a:r>
          <a:r>
            <a:rPr lang="en-US" sz="2800" b="1" kern="1200" err="1"/>
            <a:t>Sr</a:t>
          </a:r>
          <a:r>
            <a:rPr lang="en-US" sz="2800" b="1" kern="1200"/>
            <a:t> isotopes of the mantle and the crust</a:t>
          </a:r>
          <a:endParaRPr lang="en-US" sz="2800" kern="1200"/>
        </a:p>
      </dsp:txBody>
      <dsp:txXfrm>
        <a:off x="55744" y="56283"/>
        <a:ext cx="8118112" cy="1030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656E4-CCC5-40C4-9BB4-031C3851583E}">
      <dsp:nvSpPr>
        <dsp:cNvPr id="0" name=""/>
        <dsp:cNvSpPr/>
      </dsp:nvSpPr>
      <dsp:spPr>
        <a:xfrm>
          <a:off x="0" y="2500"/>
          <a:ext cx="8229600" cy="81549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Rb and Sr in the Periodic Table</a:t>
          </a:r>
        </a:p>
      </dsp:txBody>
      <dsp:txXfrm>
        <a:off x="39809" y="42309"/>
        <a:ext cx="8149982" cy="73587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50627-B903-4E7E-A2AC-1F35B231FF25}">
      <dsp:nvSpPr>
        <dsp:cNvPr id="0" name=""/>
        <dsp:cNvSpPr/>
      </dsp:nvSpPr>
      <dsp:spPr>
        <a:xfrm>
          <a:off x="0" y="0"/>
          <a:ext cx="8229600" cy="1123533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Cont’d : </a:t>
          </a:r>
          <a:r>
            <a:rPr lang="en-US" sz="3100" b="1" kern="1200" err="1"/>
            <a:t>Sr</a:t>
          </a:r>
          <a:r>
            <a:rPr lang="en-US" sz="3100" b="1" kern="1200"/>
            <a:t> isotopes of the mantle and the crust</a:t>
          </a:r>
        </a:p>
      </dsp:txBody>
      <dsp:txXfrm>
        <a:off x="54846" y="54846"/>
        <a:ext cx="8119908" cy="101384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96E7D-E1AD-456B-B724-1C8FCC96FDED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Sr Isotope source of the Oceans</a:t>
          </a:r>
        </a:p>
      </dsp:txBody>
      <dsp:txXfrm>
        <a:off x="55030" y="62882"/>
        <a:ext cx="8119540" cy="101723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8AC71-49DA-4321-861B-60DD07A23CE9}">
      <dsp:nvSpPr>
        <dsp:cNvPr id="0" name=""/>
        <dsp:cNvSpPr/>
      </dsp:nvSpPr>
      <dsp:spPr>
        <a:xfrm>
          <a:off x="0" y="19844"/>
          <a:ext cx="8229600" cy="1103310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 err="1"/>
            <a:t>Sr</a:t>
          </a:r>
          <a:r>
            <a:rPr lang="en-US" sz="4600" b="1" kern="1200" dirty="0"/>
            <a:t> Isotope source of the Oceans</a:t>
          </a:r>
        </a:p>
      </dsp:txBody>
      <dsp:txXfrm>
        <a:off x="53859" y="73703"/>
        <a:ext cx="8121882" cy="99559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53D7D-E206-4374-903D-915A28FBBE98}">
      <dsp:nvSpPr>
        <dsp:cNvPr id="0" name=""/>
        <dsp:cNvSpPr/>
      </dsp:nvSpPr>
      <dsp:spPr>
        <a:xfrm>
          <a:off x="0" y="19844"/>
          <a:ext cx="8229600" cy="1103310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 err="1"/>
            <a:t>Sr</a:t>
          </a:r>
          <a:r>
            <a:rPr lang="en-US" sz="4600" b="1" kern="1200" dirty="0"/>
            <a:t> Isotope source of the Oceans</a:t>
          </a:r>
          <a:endParaRPr lang="en-US" sz="4600" kern="1200" dirty="0"/>
        </a:p>
      </dsp:txBody>
      <dsp:txXfrm>
        <a:off x="53859" y="73703"/>
        <a:ext cx="8121882" cy="99559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962D9-75DE-4F68-9D70-F9A3793150C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Summary</a:t>
          </a:r>
        </a:p>
      </dsp:txBody>
      <dsp:txXfrm>
        <a:off x="55030" y="62882"/>
        <a:ext cx="8119540" cy="1017235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A1D24-AD5B-4866-A87A-38B81EA2B692}">
      <dsp:nvSpPr>
        <dsp:cNvPr id="0" name=""/>
        <dsp:cNvSpPr/>
      </dsp:nvSpPr>
      <dsp:spPr>
        <a:xfrm>
          <a:off x="0" y="165"/>
          <a:ext cx="8229600" cy="1142669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Rb Occurrence</a:t>
          </a:r>
          <a:br>
            <a:rPr lang="en-US" sz="3200" b="1" kern="1200" dirty="0"/>
          </a:br>
          <a:endParaRPr lang="en-US" sz="3200" kern="1200" dirty="0"/>
        </a:p>
      </dsp:txBody>
      <dsp:txXfrm>
        <a:off x="55781" y="55946"/>
        <a:ext cx="8118038" cy="1031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90928-16BD-4736-BF40-515B85EE41BD}">
      <dsp:nvSpPr>
        <dsp:cNvPr id="0" name=""/>
        <dsp:cNvSpPr/>
      </dsp:nvSpPr>
      <dsp:spPr>
        <a:xfrm>
          <a:off x="0" y="103792"/>
          <a:ext cx="8229600" cy="93541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Cont’d: Rb and Sr in the Periodic Table</a:t>
          </a:r>
        </a:p>
      </dsp:txBody>
      <dsp:txXfrm>
        <a:off x="45663" y="149455"/>
        <a:ext cx="8138274" cy="8440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A03AE-441F-4FC3-928E-47068935DFAB}">
      <dsp:nvSpPr>
        <dsp:cNvPr id="0" name=""/>
        <dsp:cNvSpPr/>
      </dsp:nvSpPr>
      <dsp:spPr>
        <a:xfrm>
          <a:off x="0" y="103792"/>
          <a:ext cx="8229600" cy="93541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Cont’d: Rb and Sr in the Periodic Table</a:t>
          </a:r>
        </a:p>
      </dsp:txBody>
      <dsp:txXfrm>
        <a:off x="45663" y="149455"/>
        <a:ext cx="8138274" cy="8440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2A498-7020-467B-9D14-1201D522214E}">
      <dsp:nvSpPr>
        <dsp:cNvPr id="0" name=""/>
        <dsp:cNvSpPr/>
      </dsp:nvSpPr>
      <dsp:spPr>
        <a:xfrm>
          <a:off x="0" y="103792"/>
          <a:ext cx="8229600" cy="93541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Cont’d: Rb and Sr in the Periodic Table</a:t>
          </a:r>
        </a:p>
      </dsp:txBody>
      <dsp:txXfrm>
        <a:off x="45663" y="149455"/>
        <a:ext cx="8138274" cy="8440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01740-D1CF-4449-87FA-E3DCD870AEF2}">
      <dsp:nvSpPr>
        <dsp:cNvPr id="0" name=""/>
        <dsp:cNvSpPr/>
      </dsp:nvSpPr>
      <dsp:spPr>
        <a:xfrm>
          <a:off x="0" y="103792"/>
          <a:ext cx="8229600" cy="93541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Cont’d: Rb and Sr in the Periodic Table</a:t>
          </a:r>
        </a:p>
      </dsp:txBody>
      <dsp:txXfrm>
        <a:off x="45663" y="149455"/>
        <a:ext cx="8138274" cy="8440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59DC2-4112-4831-B79E-47E43F63379E}">
      <dsp:nvSpPr>
        <dsp:cNvPr id="0" name=""/>
        <dsp:cNvSpPr/>
      </dsp:nvSpPr>
      <dsp:spPr>
        <a:xfrm>
          <a:off x="0" y="0"/>
          <a:ext cx="8229600" cy="113197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The </a:t>
          </a:r>
          <a:r>
            <a:rPr lang="en-US" sz="4500" kern="1200">
              <a:sym typeface="Symbol"/>
            </a:rPr>
            <a:t></a:t>
          </a:r>
          <a:r>
            <a:rPr lang="en-US" sz="4500" kern="1200"/>
            <a:t> decay Mechanism</a:t>
          </a:r>
        </a:p>
      </dsp:txBody>
      <dsp:txXfrm>
        <a:off x="55258" y="55258"/>
        <a:ext cx="8119084" cy="1021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AC9AC-BA55-49E5-B384-BFC3609B25F7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429E5-4259-4E5E-99A0-A8CBB3E69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3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neutr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ictionary.reference.com/browse/electron" TargetMode="External"/><Relationship Id="rId5" Type="http://schemas.openxmlformats.org/officeDocument/2006/relationships/hyperlink" Target="http://dictionary.reference.com/browse/elementary%20particle" TargetMode="External"/><Relationship Id="rId4" Type="http://schemas.openxmlformats.org/officeDocument/2006/relationships/hyperlink" Target="http://dictionary.reference.com/browse/particl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429E5-4259-4E5E-99A0-A8CBB3E69F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6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ffectLst/>
            </a:endParaRPr>
          </a:p>
          <a:p>
            <a:r>
              <a:rPr lang="en-US" b="1" dirty="0">
                <a:effectLst/>
              </a:rPr>
              <a:t>antineutron</a:t>
            </a:r>
          </a:p>
          <a:p>
            <a:r>
              <a:rPr lang="en-US" dirty="0">
                <a:effectLst/>
              </a:rPr>
              <a:t>is an elementary particle having no charge and having a mass and spin equal to that of the </a:t>
            </a:r>
            <a:r>
              <a:rPr lang="en-US" b="0" i="0" dirty="0">
                <a:effectLst/>
                <a:hlinkClick r:id="rId3"/>
              </a:rPr>
              <a:t>neutron</a:t>
            </a:r>
            <a:r>
              <a:rPr lang="en-US" dirty="0">
                <a:effectLst/>
              </a:rPr>
              <a:t> but with magnetic moment opposite to that of the </a:t>
            </a:r>
            <a:r>
              <a:rPr lang="en-US" b="0" i="0" dirty="0">
                <a:effectLst/>
                <a:hlinkClick r:id="rId3"/>
              </a:rPr>
              <a:t>neutron</a:t>
            </a:r>
            <a:r>
              <a:rPr lang="en-US" dirty="0">
                <a:effectLst/>
              </a:rPr>
              <a:t>; the antiparticle of the </a:t>
            </a:r>
            <a:r>
              <a:rPr lang="en-US" b="0" i="0" dirty="0">
                <a:effectLst/>
                <a:hlinkClick r:id="rId3"/>
              </a:rPr>
              <a:t>neutron</a:t>
            </a:r>
            <a:r>
              <a:rPr lang="en-US" dirty="0">
                <a:effectLst/>
              </a:rPr>
              <a:t>. </a:t>
            </a:r>
          </a:p>
          <a:p>
            <a:r>
              <a:rPr lang="en-US" dirty="0">
                <a:effectLst/>
              </a:rPr>
              <a:t>,</a:t>
            </a:r>
            <a:r>
              <a:rPr lang="en-US" baseline="0" dirty="0">
                <a:effectLst/>
              </a:rPr>
              <a:t> or it is </a:t>
            </a:r>
            <a:r>
              <a:rPr lang="en-US" dirty="0">
                <a:effectLst/>
              </a:rPr>
              <a:t> used as </a:t>
            </a:r>
            <a:r>
              <a:rPr lang="en-US" b="0" i="0" dirty="0">
                <a:effectLst/>
                <a:hlinkClick r:id="rId3"/>
              </a:rPr>
              <a:t>neutron</a:t>
            </a:r>
            <a:r>
              <a:rPr lang="en-US" dirty="0">
                <a:effectLst/>
              </a:rPr>
              <a:t> bombs. </a:t>
            </a:r>
          </a:p>
          <a:p>
            <a:endParaRPr lang="en-US" b="1" dirty="0">
              <a:effectLst/>
            </a:endParaRPr>
          </a:p>
          <a:p>
            <a:r>
              <a:rPr lang="en-US" b="1" dirty="0">
                <a:effectLst/>
              </a:rPr>
              <a:t>antiparticle</a:t>
            </a:r>
          </a:p>
          <a:p>
            <a:r>
              <a:rPr lang="en-US" dirty="0">
                <a:effectLst/>
              </a:rPr>
              <a:t>a </a:t>
            </a:r>
            <a:r>
              <a:rPr lang="en-US" b="0" i="0" dirty="0">
                <a:effectLst/>
                <a:hlinkClick r:id="rId4"/>
              </a:rPr>
              <a:t>particle</a:t>
            </a:r>
            <a:r>
              <a:rPr lang="en-US" dirty="0">
                <a:effectLst/>
              </a:rPr>
              <a:t> all of whose properties, as mass, spin, or charge, have the same magnitude as but, where appropriate, the opposite sign of a specific </a:t>
            </a:r>
            <a:r>
              <a:rPr lang="en-US" b="0" i="0" dirty="0">
                <a:effectLst/>
                <a:hlinkClick r:id="rId5"/>
              </a:rPr>
              <a:t>elementary particle</a:t>
            </a:r>
            <a:r>
              <a:rPr lang="en-US" dirty="0">
                <a:effectLst/>
              </a:rPr>
              <a:t>; neutral </a:t>
            </a:r>
            <a:r>
              <a:rPr lang="en-US" dirty="0" err="1">
                <a:effectLst/>
              </a:rPr>
              <a:t>pions</a:t>
            </a:r>
            <a:r>
              <a:rPr lang="en-US" dirty="0">
                <a:effectLst/>
              </a:rPr>
              <a:t>, photons, and gravitons are considered to be their own antiparticles: The positron is the antiparticle of the </a:t>
            </a:r>
            <a:r>
              <a:rPr lang="en-US" dirty="0">
                <a:effectLst/>
                <a:hlinkClick r:id="rId6"/>
              </a:rPr>
              <a:t>electron</a:t>
            </a:r>
            <a:r>
              <a:rPr lang="en-US" dirty="0">
                <a:effectLst/>
              </a:rPr>
              <a:t>.  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29E5-4259-4E5E-99A0-A8CBB3E69F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5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29E5-4259-4E5E-99A0-A8CBB3E69F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8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29E5-4259-4E5E-99A0-A8CBB3E69F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5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29E5-4259-4E5E-99A0-A8CBB3E69F7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0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29E5-4259-4E5E-99A0-A8CBB3E69F7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1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29E5-4259-4E5E-99A0-A8CBB3E69F7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80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29E5-4259-4E5E-99A0-A8CBB3E69F7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0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6177-FC3A-442E-BDB5-1FF51E6DA9D4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2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08A3-0993-4766-92AB-F32BA258F2B7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7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B125E-C380-4120-AF7D-0E8AD63CE8C4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3F51-7576-4F8A-B532-3C9F22BBE930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87C2-F2EB-49B0-BB2A-685C7F65A3AD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6C71-D65E-45F3-A06D-F8F2A5F97CDB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6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0C42-C114-4237-86A1-6ADA95D181EF}" type="datetime1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8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9857-41EE-4087-BD50-E430E0E6E630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0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6986-97AD-4038-99AA-71A7BDEDE59A}" type="datetime1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9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CCA6-BC5E-4013-89A4-AE5BE3A6EB7F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4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42C3-7EC0-42F5-A007-CA9E26638A6A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C1FE-4C49-4442-A4F1-5217DFA76D31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4ECBF-9C37-4D54-9397-CA5D708B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7.gif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9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8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10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2.gif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14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7" Type="http://schemas.openxmlformats.org/officeDocument/2006/relationships/image" Target="../media/image17.gif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7" Type="http://schemas.openxmlformats.org/officeDocument/2006/relationships/image" Target="../media/image17.gif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ffective_nuclear_charg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Zinc" TargetMode="External"/><Relationship Id="rId13" Type="http://schemas.openxmlformats.org/officeDocument/2006/relationships/hyperlink" Target="http://en.wikipedia.org/wiki/Zinnwaldite" TargetMode="External"/><Relationship Id="rId18" Type="http://schemas.openxmlformats.org/officeDocument/2006/relationships/hyperlink" Target="http://en.wikipedia.org/wiki/Seawater" TargetMode="External"/><Relationship Id="rId3" Type="http://schemas.openxmlformats.org/officeDocument/2006/relationships/diagramLayout" Target="../diagrams/layout45.xml"/><Relationship Id="rId7" Type="http://schemas.openxmlformats.org/officeDocument/2006/relationships/hyperlink" Target="http://en.wikipedia.org/wiki/Abundance_of_elements_in_Earth's_crust" TargetMode="External"/><Relationship Id="rId12" Type="http://schemas.openxmlformats.org/officeDocument/2006/relationships/hyperlink" Target="http://en.wikipedia.org/wiki/Carnallite" TargetMode="External"/><Relationship Id="rId17" Type="http://schemas.openxmlformats.org/officeDocument/2006/relationships/hyperlink" Target="http://en.wikipedia.org/wiki/Potassium_chloride" TargetMode="External"/><Relationship Id="rId2" Type="http://schemas.openxmlformats.org/officeDocument/2006/relationships/diagramData" Target="../diagrams/data45.xml"/><Relationship Id="rId16" Type="http://schemas.openxmlformats.org/officeDocument/2006/relationships/hyperlink" Target="http://en.wikipedia.org/wiki/Potassium" TargetMode="Externa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11" Type="http://schemas.openxmlformats.org/officeDocument/2006/relationships/hyperlink" Target="http://en.wikipedia.org/wiki/Pollucite" TargetMode="External"/><Relationship Id="rId5" Type="http://schemas.openxmlformats.org/officeDocument/2006/relationships/diagramColors" Target="../diagrams/colors45.xml"/><Relationship Id="rId15" Type="http://schemas.openxmlformats.org/officeDocument/2006/relationships/hyperlink" Target="http://en.wikipedia.org/wiki/Lepidolite" TargetMode="External"/><Relationship Id="rId10" Type="http://schemas.openxmlformats.org/officeDocument/2006/relationships/hyperlink" Target="http://en.wikipedia.org/wiki/Leucite" TargetMode="External"/><Relationship Id="rId4" Type="http://schemas.openxmlformats.org/officeDocument/2006/relationships/diagramQuickStyle" Target="../diagrams/quickStyle45.xml"/><Relationship Id="rId9" Type="http://schemas.openxmlformats.org/officeDocument/2006/relationships/hyperlink" Target="http://en.wikipedia.org/wiki/Copper" TargetMode="External"/><Relationship Id="rId14" Type="http://schemas.openxmlformats.org/officeDocument/2006/relationships/hyperlink" Target="http://en.wikipedia.org/wiki/Oxide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epidolite" TargetMode="External"/><Relationship Id="rId3" Type="http://schemas.openxmlformats.org/officeDocument/2006/relationships/hyperlink" Target="http://en.wikipedia.org/wiki/Incompatible_element" TargetMode="External"/><Relationship Id="rId7" Type="http://schemas.openxmlformats.org/officeDocument/2006/relationships/hyperlink" Target="http://en.wikipedia.org/wiki/Pollucite" TargetMode="External"/><Relationship Id="rId2" Type="http://schemas.openxmlformats.org/officeDocument/2006/relationships/hyperlink" Target="http://en.wikipedia.org/wiki/Ionic_radi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otassium" TargetMode="External"/><Relationship Id="rId5" Type="http://schemas.openxmlformats.org/officeDocument/2006/relationships/hyperlink" Target="http://en.wikipedia.org/wiki/Pegmatite" TargetMode="External"/><Relationship Id="rId4" Type="http://schemas.openxmlformats.org/officeDocument/2006/relationships/hyperlink" Target="http://en.wikipedia.org/wiki/Fractional_crystallization_(geology)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arbonate" TargetMode="External"/><Relationship Id="rId3" Type="http://schemas.openxmlformats.org/officeDocument/2006/relationships/hyperlink" Target="https://en.wikipedia.org/wiki/Parts_per_million" TargetMode="External"/><Relationship Id="rId7" Type="http://schemas.openxmlformats.org/officeDocument/2006/relationships/hyperlink" Target="https://en.wikipedia.org/wiki/Celestine_(mineral)" TargetMode="External"/><Relationship Id="rId2" Type="http://schemas.openxmlformats.org/officeDocument/2006/relationships/hyperlink" Target="https://en.wikipedia.org/wiki/Abundance_of_the_chemical_element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Mineral" TargetMode="External"/><Relationship Id="rId5" Type="http://schemas.openxmlformats.org/officeDocument/2006/relationships/hyperlink" Target="https://en.wikipedia.org/wiki/Sulfate" TargetMode="External"/><Relationship Id="rId4" Type="http://schemas.openxmlformats.org/officeDocument/2006/relationships/hyperlink" Target="https://en.wikipedia.org/wiki/Abundance_of_elements_in_Earth%27s_crust" TargetMode="External"/><Relationship Id="rId9" Type="http://schemas.openxmlformats.org/officeDocument/2006/relationships/hyperlink" Target="https://en.wikipedia.org/wiki/Strontianite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precipitation" TargetMode="External"/><Relationship Id="rId2" Type="http://schemas.openxmlformats.org/officeDocument/2006/relationships/hyperlink" Target="https://en.wikipedia.org/wiki/PH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Cation-exchange_capacity" TargetMode="External"/><Relationship Id="rId4" Type="http://schemas.openxmlformats.org/officeDocument/2006/relationships/hyperlink" Target="https://en.wikipedia.org/wiki/Calcite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8081600"/>
              </p:ext>
            </p:extLst>
          </p:nvPr>
        </p:nvGraphicFramePr>
        <p:xfrm>
          <a:off x="683568" y="457200"/>
          <a:ext cx="7696200" cy="186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60658828"/>
              </p:ext>
            </p:extLst>
          </p:nvPr>
        </p:nvGraphicFramePr>
        <p:xfrm>
          <a:off x="683568" y="5856114"/>
          <a:ext cx="7992888" cy="851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Geo 564 Dr. Bassam Abuamarah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1C2E5-D9F8-490D-AF38-EFBE3D6660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D7B1D9-AED2-4E38-BCF3-1C1127E08E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0378" y="2825548"/>
            <a:ext cx="6213108" cy="27370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774716"/>
              </p:ext>
            </p:extLst>
          </p:nvPr>
        </p:nvGraphicFramePr>
        <p:xfrm>
          <a:off x="457200" y="762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971800"/>
            <a:ext cx="8561439" cy="213469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600" b="1" dirty="0"/>
              <a:t>i.e. </a:t>
            </a:r>
            <a:r>
              <a:rPr lang="en-US" sz="3000" b="1" dirty="0">
                <a:solidFill>
                  <a:srgbClr val="C00000"/>
                </a:solidFill>
              </a:rPr>
              <a:t>one neutron </a:t>
            </a:r>
            <a:r>
              <a:rPr lang="en-US" sz="2600" b="1" dirty="0"/>
              <a:t>of the nucleus </a:t>
            </a:r>
            <a:r>
              <a:rPr lang="en-US" sz="3000" b="1" dirty="0">
                <a:solidFill>
                  <a:srgbClr val="002060"/>
                </a:solidFill>
              </a:rPr>
              <a:t>transform to PROTON by emitting a (</a:t>
            </a:r>
            <a:r>
              <a:rPr lang="en-US" sz="3000" b="1" dirty="0">
                <a:solidFill>
                  <a:srgbClr val="002060"/>
                </a:solidFill>
                <a:sym typeface="Symbol"/>
              </a:rPr>
              <a:t></a:t>
            </a:r>
            <a:r>
              <a:rPr lang="en-US" sz="3000" b="1" dirty="0">
                <a:solidFill>
                  <a:srgbClr val="002060"/>
                </a:solidFill>
              </a:rPr>
              <a:t>) particles</a:t>
            </a:r>
            <a:r>
              <a:rPr lang="en-US" sz="2600" b="1" dirty="0"/>
              <a:t> , </a:t>
            </a:r>
            <a:r>
              <a:rPr lang="en-US" b="1" dirty="0">
                <a:solidFill>
                  <a:srgbClr val="00B050"/>
                </a:solidFill>
              </a:rPr>
              <a:t>and releasing antineutron (</a:t>
            </a:r>
            <a:r>
              <a:rPr lang="en-US" b="1" dirty="0">
                <a:solidFill>
                  <a:srgbClr val="00B050"/>
                </a:solidFill>
                <a:sym typeface="Symbol"/>
              </a:rPr>
              <a:t>).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b="1" dirty="0">
                <a:sym typeface="Symbol"/>
              </a:rPr>
              <a:t>The </a:t>
            </a:r>
            <a:r>
              <a:rPr lang="en-US" b="1" dirty="0">
                <a:solidFill>
                  <a:srgbClr val="C00000"/>
                </a:solidFill>
                <a:sym typeface="Symbol"/>
              </a:rPr>
              <a:t>results the</a:t>
            </a:r>
            <a:r>
              <a:rPr lang="en-US" b="1" baseline="30000" dirty="0">
                <a:solidFill>
                  <a:srgbClr val="C00000"/>
                </a:solidFill>
              </a:rPr>
              <a:t>87</a:t>
            </a:r>
            <a:r>
              <a:rPr lang="en-US" b="1" dirty="0">
                <a:solidFill>
                  <a:srgbClr val="C00000"/>
                </a:solidFill>
              </a:rPr>
              <a:t>Sr </a:t>
            </a:r>
            <a:r>
              <a:rPr lang="en-US" b="1" dirty="0">
                <a:solidFill>
                  <a:srgbClr val="C00000"/>
                </a:solidFill>
                <a:sym typeface="Symbol"/>
              </a:rPr>
              <a:t>nucleus </a:t>
            </a:r>
            <a:r>
              <a:rPr lang="en-US" b="1" dirty="0">
                <a:solidFill>
                  <a:srgbClr val="00B050"/>
                </a:solidFill>
                <a:sym typeface="Symbol"/>
              </a:rPr>
              <a:t>consist of </a:t>
            </a:r>
            <a:r>
              <a:rPr lang="en-US" b="1" dirty="0">
                <a:solidFill>
                  <a:srgbClr val="C00000"/>
                </a:solidFill>
                <a:sym typeface="Symbol"/>
              </a:rPr>
              <a:t>38 PROTONS </a:t>
            </a:r>
            <a:r>
              <a:rPr lang="en-US" b="1" dirty="0">
                <a:solidFill>
                  <a:srgbClr val="00B050"/>
                </a:solidFill>
                <a:sym typeface="Symbol"/>
              </a:rPr>
              <a:t>and </a:t>
            </a:r>
            <a:r>
              <a:rPr lang="en-US" b="1" dirty="0">
                <a:solidFill>
                  <a:srgbClr val="C00000"/>
                </a:solidFill>
                <a:sym typeface="Symbol"/>
              </a:rPr>
              <a:t>49 NEUTRONS</a:t>
            </a:r>
            <a:r>
              <a:rPr lang="en-US" b="1" dirty="0">
                <a:solidFill>
                  <a:srgbClr val="00B050"/>
                </a:solidFill>
                <a:sym typeface="Symbol"/>
              </a:rPr>
              <a:t>, which corresponds </a:t>
            </a:r>
            <a:r>
              <a:rPr lang="en-US" b="1" dirty="0">
                <a:solidFill>
                  <a:srgbClr val="C00000"/>
                </a:solidFill>
                <a:sym typeface="Symbol"/>
              </a:rPr>
              <a:t>to </a:t>
            </a:r>
            <a:r>
              <a:rPr lang="en-US" b="1" baseline="30000" dirty="0">
                <a:solidFill>
                  <a:srgbClr val="C00000"/>
                </a:solidFill>
              </a:rPr>
              <a:t>87</a:t>
            </a:r>
            <a:r>
              <a:rPr lang="en-US" b="1" dirty="0">
                <a:solidFill>
                  <a:srgbClr val="C00000"/>
                </a:solidFill>
              </a:rPr>
              <a:t>Sr.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14400" y="1219200"/>
            <a:ext cx="14478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2497" y="2608476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rgbClr val="7030A0"/>
                </a:solidFill>
              </a:rPr>
              <a:t>87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1169432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baseline="30000" dirty="0">
                <a:solidFill>
                  <a:schemeClr val="bg1"/>
                </a:solidFill>
              </a:rPr>
              <a:t>87</a:t>
            </a:r>
            <a:r>
              <a:rPr lang="en-US" sz="2400" b="1" dirty="0">
                <a:solidFill>
                  <a:schemeClr val="bg1"/>
                </a:solidFill>
              </a:rPr>
              <a:t>Sr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20574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baseline="30000" dirty="0"/>
              <a:t>87</a:t>
            </a:r>
            <a:r>
              <a:rPr lang="en-US" sz="2400" b="1" dirty="0"/>
              <a:t>Rb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124200" y="2057400"/>
            <a:ext cx="990600" cy="8382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114800" y="1219200"/>
            <a:ext cx="990600" cy="8382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14600" y="1219200"/>
            <a:ext cx="228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14600" y="1524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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42900" y="2151441"/>
            <a:ext cx="152400" cy="21670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2455" y="250309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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228600" y="4941036"/>
            <a:ext cx="95250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38188" indent="-398463">
              <a:buFont typeface="Wingdings" pitchFamily="2" charset="2"/>
              <a:buChar char="Ø"/>
            </a:pPr>
            <a:r>
              <a:rPr lang="en-US" sz="2400" b="1" dirty="0"/>
              <a:t>The decay of </a:t>
            </a:r>
            <a:r>
              <a:rPr lang="en-US" sz="2400" b="1" baseline="30000" dirty="0"/>
              <a:t>87</a:t>
            </a:r>
            <a:r>
              <a:rPr lang="en-US" sz="2400" b="1" dirty="0"/>
              <a:t>Rb to stable </a:t>
            </a:r>
            <a:r>
              <a:rPr lang="en-US" sz="2400" b="1" baseline="30000" dirty="0"/>
              <a:t>87</a:t>
            </a:r>
            <a:r>
              <a:rPr lang="en-US" sz="2400" b="1" dirty="0"/>
              <a:t> Sr is described as follows the formula:</a:t>
            </a:r>
          </a:p>
          <a:p>
            <a:r>
              <a:rPr lang="en-US" sz="2400" b="1" dirty="0"/>
              <a:t>	              </a:t>
            </a:r>
            <a:r>
              <a:rPr lang="en-US" sz="2400" b="1" baseline="30000" dirty="0"/>
              <a:t> 87</a:t>
            </a:r>
            <a:r>
              <a:rPr lang="en-US" sz="2400" b="1" dirty="0"/>
              <a:t>Rb =  </a:t>
            </a:r>
            <a:r>
              <a:rPr lang="en-US" sz="2400" b="1" baseline="30000" dirty="0"/>
              <a:t>87</a:t>
            </a:r>
            <a:r>
              <a:rPr lang="en-US" sz="2400" b="1" dirty="0"/>
              <a:t> </a:t>
            </a:r>
            <a:r>
              <a:rPr lang="en-US" sz="2400" b="1" dirty="0" err="1"/>
              <a:t>Sr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002060"/>
                </a:solidFill>
                <a:sym typeface="Symbol"/>
              </a:rPr>
              <a:t> +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 + Q</a:t>
            </a:r>
            <a:r>
              <a:rPr lang="en-US" sz="2400" b="1" dirty="0">
                <a:solidFill>
                  <a:srgbClr val="002060"/>
                </a:solidFill>
                <a:sym typeface="Symbol"/>
              </a:rPr>
              <a:t> </a:t>
            </a:r>
            <a:endParaRPr lang="en-US" sz="2400" b="1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b="1" dirty="0"/>
              <a:t>Where </a:t>
            </a:r>
            <a:r>
              <a:rPr lang="en-US" sz="2400" b="1" dirty="0">
                <a:solidFill>
                  <a:srgbClr val="002060"/>
                </a:solidFill>
                <a:sym typeface="Symbol"/>
              </a:rPr>
              <a:t> = represents the Beta Particles or neutrons,</a:t>
            </a:r>
          </a:p>
          <a:p>
            <a:pPr marL="858838" lvl="2" indent="-342900">
              <a:buFont typeface="Wingdings" pitchFamily="2" charset="2"/>
              <a:buChar char="ü"/>
            </a:pPr>
            <a:r>
              <a:rPr lang="en-US" sz="2400" b="1" i="1" dirty="0">
                <a:solidFill>
                  <a:srgbClr val="C00000"/>
                </a:solidFill>
                <a:sym typeface="Symbol"/>
              </a:rPr>
              <a:t> is the antineutron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, and </a:t>
            </a:r>
            <a:r>
              <a:rPr lang="en-US" sz="2400" b="1" dirty="0">
                <a:solidFill>
                  <a:srgbClr val="7030A0"/>
                </a:solidFill>
                <a:sym typeface="Symbol"/>
              </a:rPr>
              <a:t>Q = is the decay energy released during the decay reactions  </a:t>
            </a:r>
            <a:r>
              <a:rPr lang="en-US" sz="2400" b="1" dirty="0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10</a:t>
            </a:fld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172497" y="1524000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1324897" y="1676400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1477297" y="1828800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1629697" y="1981200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1782097" y="2133600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324897" y="1219200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1544659" y="1371600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1697059" y="1524000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1849459" y="1676400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2001859" y="1828800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2154259" y="1981200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930962" y="1713913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1083362" y="1866313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1235762" y="2018713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388162" y="2171113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1540562" y="2323513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1881648" y="1279267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2034048" y="1431667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2186448" y="1584067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1931336" y="2259794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1045026" y="1403866"/>
            <a:ext cx="199103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1582994" y="1193409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1743762" y="1369590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1896162" y="1521990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2048562" y="1674390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2200962" y="1826790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1225344" y="1326047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1377744" y="1478447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1530144" y="1630847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1682544" y="1783247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1834944" y="1935647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1987344" y="2088047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981761" y="1557493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1134161" y="1709893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1286561" y="1862293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1438961" y="2014693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1591361" y="2167093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1743761" y="2319493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884259" y="1935647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1036659" y="2088047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1189059" y="2240447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1341459" y="2392847"/>
            <a:ext cx="199103" cy="1846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055690" y="1554256"/>
            <a:ext cx="512741" cy="16076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310551" y="2898475"/>
            <a:ext cx="362309" cy="1259457"/>
          </a:xfrm>
          <a:custGeom>
            <a:avLst/>
            <a:gdLst>
              <a:gd name="connsiteX0" fmla="*/ 362309 w 362309"/>
              <a:gd name="connsiteY0" fmla="*/ 1259457 h 1259457"/>
              <a:gd name="connsiteX1" fmla="*/ 224287 w 362309"/>
              <a:gd name="connsiteY1" fmla="*/ 1224951 h 1259457"/>
              <a:gd name="connsiteX2" fmla="*/ 189781 w 362309"/>
              <a:gd name="connsiteY2" fmla="*/ 1173193 h 1259457"/>
              <a:gd name="connsiteX3" fmla="*/ 172528 w 362309"/>
              <a:gd name="connsiteY3" fmla="*/ 1104182 h 1259457"/>
              <a:gd name="connsiteX4" fmla="*/ 138023 w 362309"/>
              <a:gd name="connsiteY4" fmla="*/ 983412 h 1259457"/>
              <a:gd name="connsiteX5" fmla="*/ 120770 w 362309"/>
              <a:gd name="connsiteY5" fmla="*/ 862642 h 1259457"/>
              <a:gd name="connsiteX6" fmla="*/ 103517 w 362309"/>
              <a:gd name="connsiteY6" fmla="*/ 810883 h 1259457"/>
              <a:gd name="connsiteX7" fmla="*/ 86264 w 362309"/>
              <a:gd name="connsiteY7" fmla="*/ 724619 h 1259457"/>
              <a:gd name="connsiteX8" fmla="*/ 69011 w 362309"/>
              <a:gd name="connsiteY8" fmla="*/ 621102 h 1259457"/>
              <a:gd name="connsiteX9" fmla="*/ 51758 w 362309"/>
              <a:gd name="connsiteY9" fmla="*/ 500333 h 1259457"/>
              <a:gd name="connsiteX10" fmla="*/ 34506 w 362309"/>
              <a:gd name="connsiteY10" fmla="*/ 431321 h 1259457"/>
              <a:gd name="connsiteX11" fmla="*/ 51758 w 362309"/>
              <a:gd name="connsiteY11" fmla="*/ 51759 h 1259457"/>
              <a:gd name="connsiteX12" fmla="*/ 0 w 362309"/>
              <a:gd name="connsiteY12" fmla="*/ 69012 h 1259457"/>
              <a:gd name="connsiteX13" fmla="*/ 69011 w 362309"/>
              <a:gd name="connsiteY13" fmla="*/ 0 h 1259457"/>
              <a:gd name="connsiteX14" fmla="*/ 120770 w 362309"/>
              <a:gd name="connsiteY14" fmla="*/ 69012 h 12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2309" h="1259457">
                <a:moveTo>
                  <a:pt x="362309" y="1259457"/>
                </a:moveTo>
                <a:cubicBezTo>
                  <a:pt x="358012" y="1258598"/>
                  <a:pt x="241972" y="1239099"/>
                  <a:pt x="224287" y="1224951"/>
                </a:cubicBezTo>
                <a:cubicBezTo>
                  <a:pt x="208095" y="1211998"/>
                  <a:pt x="201283" y="1190446"/>
                  <a:pt x="189781" y="1173193"/>
                </a:cubicBezTo>
                <a:cubicBezTo>
                  <a:pt x="184030" y="1150189"/>
                  <a:pt x="179042" y="1126981"/>
                  <a:pt x="172528" y="1104182"/>
                </a:cubicBezTo>
                <a:cubicBezTo>
                  <a:pt x="154049" y="1039507"/>
                  <a:pt x="151507" y="1057577"/>
                  <a:pt x="138023" y="983412"/>
                </a:cubicBezTo>
                <a:cubicBezTo>
                  <a:pt x="130749" y="943403"/>
                  <a:pt x="128745" y="902518"/>
                  <a:pt x="120770" y="862642"/>
                </a:cubicBezTo>
                <a:cubicBezTo>
                  <a:pt x="117203" y="844809"/>
                  <a:pt x="107928" y="828526"/>
                  <a:pt x="103517" y="810883"/>
                </a:cubicBezTo>
                <a:cubicBezTo>
                  <a:pt x="96405" y="782434"/>
                  <a:pt x="91510" y="753470"/>
                  <a:pt x="86264" y="724619"/>
                </a:cubicBezTo>
                <a:cubicBezTo>
                  <a:pt x="80006" y="690202"/>
                  <a:pt x="74330" y="655677"/>
                  <a:pt x="69011" y="621102"/>
                </a:cubicBezTo>
                <a:cubicBezTo>
                  <a:pt x="62828" y="580910"/>
                  <a:pt x="59032" y="540342"/>
                  <a:pt x="51758" y="500333"/>
                </a:cubicBezTo>
                <a:cubicBezTo>
                  <a:pt x="47516" y="477004"/>
                  <a:pt x="40257" y="454325"/>
                  <a:pt x="34506" y="431321"/>
                </a:cubicBezTo>
                <a:cubicBezTo>
                  <a:pt x="40257" y="304800"/>
                  <a:pt x="63766" y="177840"/>
                  <a:pt x="51758" y="51759"/>
                </a:cubicBezTo>
                <a:cubicBezTo>
                  <a:pt x="50034" y="33655"/>
                  <a:pt x="12859" y="81872"/>
                  <a:pt x="0" y="69012"/>
                </a:cubicBezTo>
                <a:lnTo>
                  <a:pt x="69011" y="0"/>
                </a:lnTo>
                <a:cubicBezTo>
                  <a:pt x="90331" y="63959"/>
                  <a:pt x="69998" y="43626"/>
                  <a:pt x="120770" y="69012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  <p:bldP spid="8" grpId="0" animBg="1"/>
      <p:bldP spid="9" grpId="0" animBg="1"/>
      <p:bldP spid="12" grpId="0" animBg="1"/>
      <p:bldP spid="13" grpId="0"/>
      <p:bldP spid="13" grpId="1"/>
      <p:bldP spid="14" grpId="0" animBg="1"/>
      <p:bldP spid="15" grpId="0"/>
      <p:bldP spid="16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5486089"/>
              </p:ext>
            </p:extLst>
          </p:nvPr>
        </p:nvGraphicFramePr>
        <p:xfrm>
          <a:off x="492508" y="15216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962401"/>
            <a:ext cx="8229600" cy="6095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b="1" baseline="30000" dirty="0">
                <a:solidFill>
                  <a:srgbClr val="C00000"/>
                </a:solidFill>
                <a:latin typeface="Garamond" pitchFamily="18" charset="0"/>
              </a:rPr>
              <a:t>87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Rb </a:t>
            </a:r>
            <a:r>
              <a:rPr lang="en-US" sz="2800" b="1" dirty="0">
                <a:latin typeface="Garamond" pitchFamily="18" charset="0"/>
              </a:rPr>
              <a:t>has a 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half-life (T</a:t>
            </a:r>
            <a:r>
              <a:rPr lang="en-US" sz="2800" b="1" baseline="-25000" dirty="0">
                <a:solidFill>
                  <a:srgbClr val="C00000"/>
                </a:solidFill>
                <a:latin typeface="Garamond" pitchFamily="18" charset="0"/>
              </a:rPr>
              <a:t>½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)  = 4.88 X 10</a:t>
            </a:r>
            <a:r>
              <a:rPr lang="en-US" sz="2800" b="1" baseline="30000" dirty="0">
                <a:solidFill>
                  <a:srgbClr val="C00000"/>
                </a:solidFill>
                <a:latin typeface="Garamond" pitchFamily="18" charset="0"/>
              </a:rPr>
              <a:t>10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 years</a:t>
            </a:r>
            <a:r>
              <a:rPr lang="en-US" sz="2800" b="1" dirty="0">
                <a:latin typeface="Garamond" pitchFamily="18" charset="0"/>
              </a:rPr>
              <a:t>, </a:t>
            </a:r>
            <a:endParaRPr lang="en-US" sz="2800" dirty="0">
              <a:latin typeface="Garamond" pitchFamily="18" charset="0"/>
            </a:endParaRPr>
          </a:p>
        </p:txBody>
      </p:sp>
      <p:cxnSp>
        <p:nvCxnSpPr>
          <p:cNvPr id="8" name="Straight Connector 7"/>
          <p:cNvCxnSpPr>
            <a:stCxn id="24" idx="2"/>
          </p:cNvCxnSpPr>
          <p:nvPr/>
        </p:nvCxnSpPr>
        <p:spPr>
          <a:xfrm>
            <a:off x="6019800" y="1596062"/>
            <a:ext cx="0" cy="19295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037006" y="3508003"/>
            <a:ext cx="1895168" cy="88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924800" y="1524000"/>
            <a:ext cx="65628" cy="1932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Connector 13"/>
          <p:cNvSpPr/>
          <p:nvPr/>
        </p:nvSpPr>
        <p:spPr>
          <a:xfrm>
            <a:off x="6022258" y="1784866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019800" y="2089666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6019800" y="2470666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6019800" y="2851666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6022258" y="3156466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6019800" y="1421695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405716" y="1784866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6403258" y="2113501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6403258" y="2465004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6403258" y="2804528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6405716" y="3163250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6403258" y="1460278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6786716" y="1784866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6784258" y="2113501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6784258" y="2465004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784258" y="2804528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6786716" y="3163250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6784258" y="1460278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7167716" y="1784866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7165258" y="2109519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7165258" y="2461022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7165258" y="2800546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7167716" y="3159268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7165258" y="1456296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7551174" y="1861066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7548716" y="2165555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7548716" y="2517058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7548716" y="2856582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7551174" y="3215304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7548716" y="1512332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146635" y="3525609"/>
            <a:ext cx="2042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/>
              <a:t>87</a:t>
            </a:r>
            <a:r>
              <a:rPr lang="en-US" sz="2800" b="1"/>
              <a:t>Rb </a:t>
            </a:r>
            <a:endParaRPr lang="en-US" sz="2800"/>
          </a:p>
        </p:txBody>
      </p:sp>
      <p:sp>
        <p:nvSpPr>
          <p:cNvPr id="59" name="Flowchart: Connector 58"/>
          <p:cNvSpPr/>
          <p:nvPr/>
        </p:nvSpPr>
        <p:spPr>
          <a:xfrm>
            <a:off x="7026377" y="3612852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6248400" y="1175266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7411064" y="1194894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914400" y="1127904"/>
            <a:ext cx="0" cy="248494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14400" y="3612852"/>
            <a:ext cx="4038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28600" y="109094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87</a:t>
            </a:r>
            <a:r>
              <a:rPr lang="en-US" sz="2400" b="1" dirty="0"/>
              <a:t>Rb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228600" y="329903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87</a:t>
            </a:r>
            <a:r>
              <a:rPr lang="en-US" sz="2400" b="1" dirty="0"/>
              <a:t>SR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 rot="16200000">
            <a:off x="-329710" y="2138723"/>
            <a:ext cx="166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# of Atoms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00200" y="3581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</a:t>
            </a: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518160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B050"/>
                </a:solidFill>
                <a:latin typeface="Garamond" pitchFamily="18" charset="0"/>
                <a:sym typeface="Symbol"/>
              </a:rPr>
              <a:t>And Half-life = (</a:t>
            </a:r>
            <a:r>
              <a:rPr lang="en-US" sz="2800" b="1" dirty="0">
                <a:solidFill>
                  <a:srgbClr val="00B050"/>
                </a:solidFill>
                <a:latin typeface="Garamond" pitchFamily="18" charset="0"/>
              </a:rPr>
              <a:t>T</a:t>
            </a:r>
            <a:r>
              <a:rPr lang="en-US" sz="2800" b="1" baseline="-25000" dirty="0">
                <a:solidFill>
                  <a:srgbClr val="00B050"/>
                </a:solidFill>
                <a:latin typeface="Garamond" pitchFamily="18" charset="0"/>
              </a:rPr>
              <a:t>½</a:t>
            </a:r>
            <a:r>
              <a:rPr lang="en-US" sz="2800" b="1" dirty="0">
                <a:solidFill>
                  <a:srgbClr val="00B050"/>
                </a:solidFill>
                <a:latin typeface="Garamond" pitchFamily="18" charset="0"/>
              </a:rPr>
              <a:t>= 0.693/ </a:t>
            </a:r>
            <a:r>
              <a:rPr lang="en-US" sz="2800" b="1" dirty="0">
                <a:solidFill>
                  <a:srgbClr val="00B050"/>
                </a:solidFill>
                <a:latin typeface="Garamond" pitchFamily="18" charset="0"/>
                <a:sym typeface="Symbol"/>
              </a:rPr>
              <a:t>),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B050"/>
                </a:solidFill>
                <a:latin typeface="Garamond" pitchFamily="18" charset="0"/>
                <a:sym typeface="Symbol"/>
              </a:rPr>
              <a:t> For instance;</a:t>
            </a:r>
            <a:r>
              <a:rPr lang="en-US" sz="2400" b="1" dirty="0">
                <a:latin typeface="Garamond" pitchFamily="18" charset="0"/>
                <a:sym typeface="Symbol"/>
              </a:rPr>
              <a:t> the above right box filled with 32 atoms of </a:t>
            </a:r>
            <a:r>
              <a:rPr lang="en-US" sz="2400" b="1" baseline="30000" dirty="0">
                <a:latin typeface="Garamond" pitchFamily="18" charset="0"/>
              </a:rPr>
              <a:t>87</a:t>
            </a:r>
            <a:r>
              <a:rPr lang="en-US" sz="2400" b="1" dirty="0">
                <a:latin typeface="Garamond" pitchFamily="18" charset="0"/>
              </a:rPr>
              <a:t>Rb . 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343400"/>
            <a:ext cx="937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latin typeface="Garamond" pitchFamily="18" charset="0"/>
              </a:rPr>
              <a:t>which corresponds to the 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sz="2800" b="1" dirty="0">
                <a:solidFill>
                  <a:srgbClr val="00B050"/>
                </a:solidFill>
                <a:latin typeface="Garamond" pitchFamily="18" charset="0"/>
              </a:rPr>
              <a:t>decay  constant  </a:t>
            </a:r>
            <a:r>
              <a:rPr lang="en-US" sz="2800" b="1" dirty="0">
                <a:solidFill>
                  <a:srgbClr val="00B050"/>
                </a:solidFill>
                <a:latin typeface="Garamond" pitchFamily="18" charset="0"/>
                <a:sym typeface="Symbol"/>
              </a:rPr>
              <a:t> = 1.42 X 10</a:t>
            </a:r>
            <a:r>
              <a:rPr lang="en-US" sz="2800" b="1" baseline="30000" dirty="0">
                <a:solidFill>
                  <a:srgbClr val="00B050"/>
                </a:solidFill>
                <a:latin typeface="Garamond" pitchFamily="18" charset="0"/>
                <a:sym typeface="Symbol"/>
              </a:rPr>
              <a:t>-11</a:t>
            </a:r>
            <a:r>
              <a:rPr lang="en-US" sz="2800" b="1" dirty="0">
                <a:solidFill>
                  <a:srgbClr val="00B050"/>
                </a:solidFill>
                <a:latin typeface="Garamond" pitchFamily="18" charset="0"/>
                <a:sym typeface="Symbol"/>
              </a:rPr>
              <a:t> y</a:t>
            </a:r>
            <a:r>
              <a:rPr lang="en-US" sz="2800" b="1" baseline="30000" dirty="0">
                <a:solidFill>
                  <a:srgbClr val="00B050"/>
                </a:solidFill>
                <a:latin typeface="Garamond" pitchFamily="18" charset="0"/>
                <a:sym typeface="Symbol"/>
              </a:rPr>
              <a:t>-1 </a:t>
            </a:r>
            <a:endParaRPr lang="en-US" sz="2800" b="1" dirty="0">
              <a:solidFill>
                <a:srgbClr val="00B050"/>
              </a:solidFill>
              <a:latin typeface="Garamond" pitchFamily="18" charset="0"/>
              <a:sym typeface="Symbo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301" y="6248400"/>
            <a:ext cx="8187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Garamond" pitchFamily="18" charset="0"/>
              </a:rPr>
              <a:t>Thus, what will  happen to </a:t>
            </a:r>
            <a:r>
              <a:rPr lang="en-US" sz="2400" b="1" baseline="30000" dirty="0">
                <a:solidFill>
                  <a:srgbClr val="C00000"/>
                </a:solidFill>
                <a:latin typeface="Garamond" pitchFamily="18" charset="0"/>
              </a:rPr>
              <a:t>87</a:t>
            </a:r>
            <a:r>
              <a:rPr lang="en-US" sz="2400" b="1" dirty="0">
                <a:solidFill>
                  <a:srgbClr val="C00000"/>
                </a:solidFill>
                <a:latin typeface="Garamond" pitchFamily="18" charset="0"/>
              </a:rPr>
              <a:t>Rb atoms as years passed by?</a:t>
            </a:r>
            <a:endParaRPr lang="en-US" sz="2400" dirty="0">
              <a:solidFill>
                <a:srgbClr val="C00000"/>
              </a:solidFill>
              <a:latin typeface="Garamond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14400" y="1219200"/>
            <a:ext cx="228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600200" y="3389671"/>
            <a:ext cx="0" cy="22318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438400" y="3399174"/>
            <a:ext cx="0" cy="1987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276600" y="3399174"/>
            <a:ext cx="0" cy="1987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114800" y="3399174"/>
            <a:ext cx="0" cy="1987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953000" y="3399174"/>
            <a:ext cx="0" cy="1987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6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6" grpId="0" animBg="1"/>
      <p:bldP spid="17" grpId="0" animBg="1"/>
      <p:bldP spid="18" grpId="0" animBg="1"/>
      <p:bldP spid="21" grpId="0" animBg="1"/>
      <p:bldP spid="21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8" grpId="0"/>
      <p:bldP spid="64" grpId="0" animBg="1"/>
      <p:bldP spid="65" grpId="0" animBg="1"/>
      <p:bldP spid="73" grpId="0"/>
      <p:bldP spid="74" grpId="0"/>
      <p:bldP spid="75" grpId="0"/>
      <p:bldP spid="76" grpId="0"/>
      <p:bldP spid="2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371"/>
            <a:ext cx="5334000" cy="2805147"/>
          </a:xfrm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>
            <a:stCxn id="12" idx="2"/>
          </p:cNvCxnSpPr>
          <p:nvPr/>
        </p:nvCxnSpPr>
        <p:spPr>
          <a:xfrm>
            <a:off x="6019800" y="1596062"/>
            <a:ext cx="0" cy="19295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924800" y="1572269"/>
            <a:ext cx="65628" cy="1932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6022258" y="1708666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019800" y="2074918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019800" y="2426421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6019800" y="2765945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022258" y="3124667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019800" y="1421695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405716" y="1747249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6403258" y="2113501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6403258" y="2465004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405716" y="3163250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6403258" y="1460278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6786716" y="1747249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784258" y="2113501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6784258" y="2465004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6784258" y="2804528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6786716" y="3163250"/>
            <a:ext cx="381000" cy="348734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6784258" y="1460278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7167716" y="1743267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7165258" y="2461022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7165258" y="2800546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7167716" y="3159268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7165258" y="1456296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7551174" y="1799303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7548716" y="2165555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7548716" y="2517058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7548716" y="2856582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551174" y="3215304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7548716" y="1512332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146635" y="3525609"/>
            <a:ext cx="2042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/>
              <a:t>87</a:t>
            </a:r>
            <a:r>
              <a:rPr lang="en-US" sz="2800" b="1"/>
              <a:t>Rb        &amp; </a:t>
            </a:r>
            <a:r>
              <a:rPr lang="en-US" sz="2800" b="1" baseline="30000"/>
              <a:t>87</a:t>
            </a:r>
            <a:r>
              <a:rPr lang="en-US" sz="2800" b="1"/>
              <a:t>Sr    </a:t>
            </a:r>
            <a:endParaRPr lang="en-US" sz="2800"/>
          </a:p>
        </p:txBody>
      </p:sp>
      <p:sp>
        <p:nvSpPr>
          <p:cNvPr id="42" name="Flowchart: Connector 41"/>
          <p:cNvSpPr/>
          <p:nvPr/>
        </p:nvSpPr>
        <p:spPr>
          <a:xfrm>
            <a:off x="6596216" y="1127904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7411064" y="1194894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7030064" y="3612852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6405716" y="2830313"/>
            <a:ext cx="381000" cy="348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7129616" y="2109519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7030064" y="4056613"/>
            <a:ext cx="381000" cy="34873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84051"/>
            <a:ext cx="5320064" cy="341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1955" y="38257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/>
              <a:t>87</a:t>
            </a:r>
            <a:r>
              <a:rPr lang="en-US" sz="2400"/>
              <a:t> </a:t>
            </a:r>
            <a:r>
              <a:rPr lang="en-US" sz="2400" err="1"/>
              <a:t>Sr</a:t>
            </a:r>
            <a:endParaRPr lang="en-US" sz="2400"/>
          </a:p>
        </p:txBody>
      </p:sp>
      <p:sp>
        <p:nvSpPr>
          <p:cNvPr id="48" name="TextBox 47"/>
          <p:cNvSpPr txBox="1"/>
          <p:nvPr/>
        </p:nvSpPr>
        <p:spPr>
          <a:xfrm>
            <a:off x="152400" y="133763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/>
              <a:t>87</a:t>
            </a:r>
            <a:r>
              <a:rPr lang="en-US" sz="2400"/>
              <a:t> </a:t>
            </a:r>
            <a:r>
              <a:rPr lang="en-US" sz="2400" err="1"/>
              <a:t>Rb</a:t>
            </a:r>
            <a:endParaRPr lang="en-US" sz="240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-465490" y="244014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# of Atoms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44590" y="4116264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Time Ga</a:t>
            </a:r>
          </a:p>
        </p:txBody>
      </p:sp>
      <p:cxnSp>
        <p:nvCxnSpPr>
          <p:cNvPr id="54" name="Straight Connector 53"/>
          <p:cNvCxnSpPr>
            <a:endCxn id="3073" idx="0"/>
          </p:cNvCxnSpPr>
          <p:nvPr/>
        </p:nvCxnSpPr>
        <p:spPr>
          <a:xfrm flipH="1" flipV="1">
            <a:off x="1714500" y="1586757"/>
            <a:ext cx="38100" cy="2476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514601" y="1586757"/>
            <a:ext cx="0" cy="2476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314699" y="1524000"/>
            <a:ext cx="0" cy="2539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4800601" y="1634646"/>
            <a:ext cx="38098" cy="2519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4070555" y="1637071"/>
            <a:ext cx="44245" cy="2516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" name="TextBox 3072"/>
          <p:cNvSpPr txBox="1"/>
          <p:nvPr/>
        </p:nvSpPr>
        <p:spPr>
          <a:xfrm>
            <a:off x="1371600" y="158675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4.88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171701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9.76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96825" y="2267147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14.64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09998" y="2121133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19.52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457698" y="1811293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24.40</a:t>
            </a:r>
          </a:p>
        </p:txBody>
      </p:sp>
      <p:sp>
        <p:nvSpPr>
          <p:cNvPr id="3080" name="TextBox 3079"/>
          <p:cNvSpPr txBox="1"/>
          <p:nvPr/>
        </p:nvSpPr>
        <p:spPr>
          <a:xfrm>
            <a:off x="8965" y="4457278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After 4.88 billion years  half-life of the </a:t>
            </a:r>
            <a:r>
              <a:rPr lang="en-US" sz="2400" b="1" baseline="30000" dirty="0">
                <a:solidFill>
                  <a:srgbClr val="C00000"/>
                </a:solidFill>
              </a:rPr>
              <a:t>87</a:t>
            </a:r>
            <a:r>
              <a:rPr lang="en-US" sz="2400" b="1" dirty="0">
                <a:solidFill>
                  <a:srgbClr val="C00000"/>
                </a:solidFill>
              </a:rPr>
              <a:t> Rb atoms</a:t>
            </a:r>
            <a:r>
              <a:rPr lang="en-US" sz="2400" b="1" dirty="0"/>
              <a:t>      of that initially was found in the box have decayed via radioactive  processes to </a:t>
            </a:r>
            <a:r>
              <a:rPr lang="en-US" sz="2400" b="1" baseline="30000" dirty="0"/>
              <a:t>87</a:t>
            </a:r>
            <a:r>
              <a:rPr lang="en-US" sz="2400" b="1" dirty="0"/>
              <a:t> Sr  </a:t>
            </a:r>
          </a:p>
        </p:txBody>
      </p:sp>
      <p:sp>
        <p:nvSpPr>
          <p:cNvPr id="3081" name="TextBox 3080"/>
          <p:cNvSpPr txBox="1"/>
          <p:nvPr/>
        </p:nvSpPr>
        <p:spPr>
          <a:xfrm>
            <a:off x="2171701" y="6334780"/>
            <a:ext cx="361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And then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7491318"/>
              </p:ext>
            </p:extLst>
          </p:nvPr>
        </p:nvGraphicFramePr>
        <p:xfrm>
          <a:off x="152400" y="274638"/>
          <a:ext cx="8534400" cy="85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82" name="Slide Number Placeholder 30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12</a:t>
            </a:fld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6022258" y="3505273"/>
            <a:ext cx="1909916" cy="58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owchart: Connector 70"/>
          <p:cNvSpPr/>
          <p:nvPr/>
        </p:nvSpPr>
        <p:spPr>
          <a:xfrm>
            <a:off x="2667000" y="5312033"/>
            <a:ext cx="206477" cy="17436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/>
          <p:cNvSpPr/>
          <p:nvPr/>
        </p:nvSpPr>
        <p:spPr>
          <a:xfrm>
            <a:off x="7184923" y="4572000"/>
            <a:ext cx="206477" cy="174367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22816" y="5632933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This range in time corresponds to one half (½) of the initial </a:t>
            </a:r>
            <a:r>
              <a:rPr lang="en-US" sz="2800" b="1" baseline="30000" dirty="0">
                <a:solidFill>
                  <a:srgbClr val="C00000"/>
                </a:solidFill>
                <a:latin typeface="Garamond" pitchFamily="18" charset="0"/>
              </a:rPr>
              <a:t>87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Garamond" pitchFamily="18" charset="0"/>
              </a:rPr>
              <a:t>Rb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 found in the box   </a:t>
            </a:r>
          </a:p>
        </p:txBody>
      </p:sp>
    </p:spTree>
    <p:extLst>
      <p:ext uri="{BB962C8B-B14F-4D97-AF65-F5344CB8AC3E}">
        <p14:creationId xmlns:p14="http://schemas.microsoft.com/office/powerpoint/2010/main" val="142632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9" grpId="0"/>
      <p:bldP spid="52" grpId="0"/>
      <p:bldP spid="3073" grpId="0"/>
      <p:bldP spid="67" grpId="0"/>
      <p:bldP spid="68" grpId="0"/>
      <p:bldP spid="69" grpId="0"/>
      <p:bldP spid="3080" grpId="0"/>
      <p:bldP spid="3081" grpId="0"/>
      <p:bldP spid="71" grpId="0" animBg="1"/>
      <p:bldP spid="72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62000" y="4114800"/>
            <a:ext cx="3733800" cy="274320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baseline="30000" dirty="0">
                <a:solidFill>
                  <a:srgbClr val="003300"/>
                </a:solidFill>
                <a:latin typeface="Garamond" pitchFamily="18" charset="0"/>
              </a:rPr>
              <a:t>88</a:t>
            </a:r>
            <a:r>
              <a:rPr lang="en-US" sz="2800" b="1" dirty="0">
                <a:solidFill>
                  <a:srgbClr val="003300"/>
                </a:solidFill>
                <a:latin typeface="Garamond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Garamond" pitchFamily="18" charset="0"/>
              </a:rPr>
              <a:t>Sr</a:t>
            </a:r>
            <a:r>
              <a:rPr lang="en-US" sz="2800" b="1" dirty="0">
                <a:solidFill>
                  <a:srgbClr val="003300"/>
                </a:solidFill>
                <a:latin typeface="Garamond" pitchFamily="18" charset="0"/>
              </a:rPr>
              <a:t> = 82.53%</a:t>
            </a:r>
          </a:p>
          <a:p>
            <a:pPr algn="ctr"/>
            <a:r>
              <a:rPr lang="en-US" sz="2800" b="1" baseline="30000" dirty="0">
                <a:solidFill>
                  <a:srgbClr val="003300"/>
                </a:solidFill>
                <a:latin typeface="Garamond" pitchFamily="18" charset="0"/>
              </a:rPr>
              <a:t>87</a:t>
            </a:r>
            <a:r>
              <a:rPr lang="en-US" sz="2800" b="1" dirty="0">
                <a:solidFill>
                  <a:srgbClr val="003300"/>
                </a:solidFill>
                <a:latin typeface="Garamond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Garamond" pitchFamily="18" charset="0"/>
              </a:rPr>
              <a:t>Sr</a:t>
            </a:r>
            <a:r>
              <a:rPr lang="en-US" sz="2800" b="1" dirty="0">
                <a:solidFill>
                  <a:srgbClr val="003300"/>
                </a:solidFill>
                <a:latin typeface="Garamond" pitchFamily="18" charset="0"/>
              </a:rPr>
              <a:t>= 7.04%</a:t>
            </a:r>
          </a:p>
          <a:p>
            <a:pPr algn="ctr"/>
            <a:r>
              <a:rPr lang="en-US" sz="2800" b="1" baseline="30000" dirty="0">
                <a:solidFill>
                  <a:srgbClr val="003300"/>
                </a:solidFill>
                <a:latin typeface="Garamond" pitchFamily="18" charset="0"/>
              </a:rPr>
              <a:t>86</a:t>
            </a:r>
            <a:r>
              <a:rPr lang="en-US" sz="2800" b="1" dirty="0">
                <a:solidFill>
                  <a:srgbClr val="003300"/>
                </a:solidFill>
                <a:latin typeface="Garamond" pitchFamily="18" charset="0"/>
              </a:rPr>
              <a:t>Sr=9.87&amp;</a:t>
            </a:r>
          </a:p>
          <a:p>
            <a:pPr algn="ctr"/>
            <a:r>
              <a:rPr lang="en-US" sz="2800" b="1" baseline="30000" dirty="0">
                <a:solidFill>
                  <a:srgbClr val="003300"/>
                </a:solidFill>
                <a:latin typeface="Garamond" pitchFamily="18" charset="0"/>
              </a:rPr>
              <a:t>84</a:t>
            </a:r>
            <a:r>
              <a:rPr lang="en-US" sz="2800" b="1" dirty="0">
                <a:solidFill>
                  <a:srgbClr val="003300"/>
                </a:solidFill>
                <a:latin typeface="Garamond" pitchFamily="18" charset="0"/>
              </a:rPr>
              <a:t>Sr==0.56%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24617991"/>
              </p:ext>
            </p:extLst>
          </p:nvPr>
        </p:nvGraphicFramePr>
        <p:xfrm>
          <a:off x="453571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3048000" cy="2133599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baseline="30000" dirty="0"/>
              <a:t>In nature:</a:t>
            </a:r>
          </a:p>
          <a:p>
            <a:r>
              <a:rPr lang="en-US" b="1" baseline="30000" dirty="0">
                <a:solidFill>
                  <a:srgbClr val="C00000"/>
                </a:solidFill>
              </a:rPr>
              <a:t>87</a:t>
            </a:r>
            <a:r>
              <a:rPr lang="en-US" b="1" dirty="0">
                <a:solidFill>
                  <a:srgbClr val="C00000"/>
                </a:solidFill>
              </a:rPr>
              <a:t>Rb=27.83 %</a:t>
            </a:r>
          </a:p>
          <a:p>
            <a:r>
              <a:rPr lang="en-US" b="1" baseline="30000" dirty="0">
                <a:solidFill>
                  <a:srgbClr val="C00000"/>
                </a:solidFill>
              </a:rPr>
              <a:t>85</a:t>
            </a:r>
            <a:r>
              <a:rPr lang="en-US" b="1" dirty="0">
                <a:solidFill>
                  <a:srgbClr val="C00000"/>
                </a:solidFill>
              </a:rPr>
              <a:t>Rb= 72.17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13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505200" y="2057400"/>
            <a:ext cx="2514600" cy="1066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330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6019800" y="1143000"/>
            <a:ext cx="3106057" cy="3124200"/>
          </a:xfrm>
          <a:prstGeom prst="flowChartConnector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baseline="30000" dirty="0">
                <a:solidFill>
                  <a:srgbClr val="003300"/>
                </a:solidFill>
              </a:rPr>
              <a:t>87</a:t>
            </a:r>
            <a:r>
              <a:rPr lang="en-US" sz="2800" b="1" dirty="0">
                <a:solidFill>
                  <a:srgbClr val="003300"/>
                </a:solidFill>
              </a:rPr>
              <a:t>Sr by emitting B</a:t>
            </a:r>
          </a:p>
          <a:p>
            <a:pPr algn="ctr"/>
            <a:r>
              <a:rPr lang="en-US" sz="2800" b="1" dirty="0">
                <a:solidFill>
                  <a:srgbClr val="003300"/>
                </a:solidFill>
              </a:rPr>
              <a:t>Half-life = 48.8 Billion years</a:t>
            </a:r>
          </a:p>
        </p:txBody>
      </p:sp>
      <p:sp>
        <p:nvSpPr>
          <p:cNvPr id="9" name="Down Arrow 8"/>
          <p:cNvSpPr/>
          <p:nvPr/>
        </p:nvSpPr>
        <p:spPr>
          <a:xfrm rot="3443938">
            <a:off x="4814473" y="3587241"/>
            <a:ext cx="1555686" cy="2816254"/>
          </a:xfrm>
          <a:prstGeom prst="downArrow">
            <a:avLst>
              <a:gd name="adj1" fmla="val 50000"/>
              <a:gd name="adj2" fmla="val 3851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>
                <a:solidFill>
                  <a:srgbClr val="003300"/>
                </a:solidFill>
                <a:latin typeface="Garamond" pitchFamily="18" charset="0"/>
              </a:rPr>
              <a:t>Decayed  to</a:t>
            </a:r>
          </a:p>
        </p:txBody>
      </p:sp>
    </p:spTree>
    <p:extLst>
      <p:ext uri="{BB962C8B-B14F-4D97-AF65-F5344CB8AC3E}">
        <p14:creationId xmlns:p14="http://schemas.microsoft.com/office/powerpoint/2010/main" val="28307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uiExpand="1" build="p" animBg="1"/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3810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 Thus, for </a:t>
            </a:r>
            <a:r>
              <a:rPr lang="en-US" sz="2800" b="1" dirty="0">
                <a:solidFill>
                  <a:srgbClr val="0070C0"/>
                </a:solidFill>
              </a:rPr>
              <a:t>every 4.88 billion years </a:t>
            </a:r>
            <a:r>
              <a:rPr lang="en-US" sz="2800" b="1" dirty="0">
                <a:solidFill>
                  <a:srgbClr val="800000"/>
                </a:solidFill>
              </a:rPr>
              <a:t>the number of </a:t>
            </a:r>
            <a:r>
              <a:rPr lang="en-US" sz="2800" b="1" baseline="30000" dirty="0">
                <a:solidFill>
                  <a:srgbClr val="800000"/>
                </a:solidFill>
              </a:rPr>
              <a:t>87</a:t>
            </a:r>
            <a:r>
              <a:rPr lang="en-US" sz="2800" b="1" dirty="0">
                <a:solidFill>
                  <a:srgbClr val="800000"/>
                </a:solidFill>
              </a:rPr>
              <a:t>Rb will be halved</a:t>
            </a:r>
            <a:r>
              <a:rPr lang="en-US" sz="2400" b="1" dirty="0"/>
              <a:t>, and </a:t>
            </a:r>
            <a:r>
              <a:rPr lang="en-US" sz="2800" b="1" dirty="0">
                <a:solidFill>
                  <a:srgbClr val="002060"/>
                </a:solidFill>
              </a:rPr>
              <a:t>the number of </a:t>
            </a:r>
            <a:r>
              <a:rPr lang="en-US" sz="2800" b="1" baseline="30000" dirty="0">
                <a:solidFill>
                  <a:srgbClr val="002060"/>
                </a:solidFill>
              </a:rPr>
              <a:t>87</a:t>
            </a:r>
            <a:r>
              <a:rPr lang="en-US" sz="2800" b="1" dirty="0">
                <a:solidFill>
                  <a:srgbClr val="002060"/>
                </a:solidFill>
              </a:rPr>
              <a:t> Sr increases (growth) accordingly.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As a result, </a:t>
            </a:r>
            <a:r>
              <a:rPr lang="en-US" sz="2400" b="1" dirty="0">
                <a:solidFill>
                  <a:srgbClr val="002060"/>
                </a:solidFill>
              </a:rPr>
              <a:t>after a period of 5 half-lives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only 1 atom of</a:t>
            </a:r>
            <a:r>
              <a:rPr lang="en-US" sz="2400" b="1" baseline="30000" dirty="0">
                <a:solidFill>
                  <a:srgbClr val="FF0000"/>
                </a:solidFill>
              </a:rPr>
              <a:t> 87</a:t>
            </a:r>
            <a:r>
              <a:rPr lang="en-US" sz="2400" b="1" dirty="0">
                <a:solidFill>
                  <a:srgbClr val="FF0000"/>
                </a:solidFill>
              </a:rPr>
              <a:t>Rb will </a:t>
            </a:r>
            <a:r>
              <a:rPr lang="en-US" b="1" dirty="0">
                <a:solidFill>
                  <a:srgbClr val="009900"/>
                </a:solidFill>
              </a:rPr>
              <a:t>remains</a:t>
            </a:r>
            <a:r>
              <a:rPr lang="en-US" sz="2400" b="1" dirty="0">
                <a:solidFill>
                  <a:srgbClr val="FF0000"/>
                </a:solidFill>
              </a:rPr>
              <a:t> in the box.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800000"/>
                </a:solidFill>
              </a:rPr>
              <a:t>So, the number of </a:t>
            </a:r>
            <a:r>
              <a:rPr lang="en-US" sz="2800" b="1" baseline="30000" dirty="0">
                <a:solidFill>
                  <a:srgbClr val="800000"/>
                </a:solidFill>
              </a:rPr>
              <a:t>87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Sr</a:t>
            </a:r>
            <a:r>
              <a:rPr lang="en-US" sz="2800" b="1" dirty="0">
                <a:solidFill>
                  <a:srgbClr val="800000"/>
                </a:solidFill>
              </a:rPr>
              <a:t> atoms found  in the box   is 31 atoms  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4951414"/>
              </p:ext>
            </p:extLst>
          </p:nvPr>
        </p:nvGraphicFramePr>
        <p:xfrm>
          <a:off x="0" y="0"/>
          <a:ext cx="9144000" cy="141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9590019"/>
              </p:ext>
            </p:extLst>
          </p:nvPr>
        </p:nvGraphicFramePr>
        <p:xfrm>
          <a:off x="228600" y="274638"/>
          <a:ext cx="8763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22199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/>
              <a:t>Thus, </a:t>
            </a:r>
            <a:r>
              <a:rPr lang="en-US" sz="2800" b="1" baseline="30000" dirty="0">
                <a:solidFill>
                  <a:srgbClr val="FF0000"/>
                </a:solidFill>
              </a:rPr>
              <a:t>87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Sr</a:t>
            </a:r>
            <a:r>
              <a:rPr lang="en-US" sz="2800" b="1" dirty="0">
                <a:solidFill>
                  <a:srgbClr val="FF0000"/>
                </a:solidFill>
              </a:rPr>
              <a:t> and </a:t>
            </a:r>
            <a:r>
              <a:rPr lang="en-US" sz="2800" b="1" baseline="30000" dirty="0">
                <a:solidFill>
                  <a:srgbClr val="FF0000"/>
                </a:solidFill>
              </a:rPr>
              <a:t>87</a:t>
            </a:r>
            <a:r>
              <a:rPr lang="en-US" sz="2800" b="1" dirty="0">
                <a:solidFill>
                  <a:srgbClr val="FF0000"/>
                </a:solidFill>
              </a:rPr>
              <a:t>Rb </a:t>
            </a:r>
            <a:r>
              <a:rPr lang="en-US" sz="2800" b="1" dirty="0"/>
              <a:t>represent </a:t>
            </a:r>
            <a:r>
              <a:rPr lang="en-US" sz="2800" b="1" dirty="0">
                <a:solidFill>
                  <a:srgbClr val="00B050"/>
                </a:solidFill>
              </a:rPr>
              <a:t>the number of the respective isotope atoms  in the box TODAY</a:t>
            </a:r>
            <a:r>
              <a:rPr lang="en-US" sz="2800" b="1" dirty="0"/>
              <a:t>.,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 </a:t>
            </a:r>
            <a:r>
              <a:rPr lang="en-US" sz="3600" b="1" baseline="30000" dirty="0">
                <a:solidFill>
                  <a:srgbClr val="009900"/>
                </a:solidFill>
              </a:rPr>
              <a:t>87</a:t>
            </a:r>
            <a:r>
              <a:rPr lang="en-US" sz="3600" b="1" dirty="0">
                <a:solidFill>
                  <a:srgbClr val="009900"/>
                </a:solidFill>
              </a:rPr>
              <a:t>Sr</a:t>
            </a:r>
            <a:r>
              <a:rPr lang="en-US" sz="3600" b="1" baseline="-25000" dirty="0">
                <a:solidFill>
                  <a:srgbClr val="009900"/>
                </a:solidFill>
              </a:rPr>
              <a:t>i </a:t>
            </a:r>
            <a:r>
              <a:rPr lang="en-US" sz="2800" b="1" baseline="-25000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represents the initial content of the </a:t>
            </a:r>
            <a:r>
              <a:rPr lang="en-US" sz="2800" b="1" baseline="30000" dirty="0">
                <a:solidFill>
                  <a:srgbClr val="C00000"/>
                </a:solidFill>
              </a:rPr>
              <a:t>87</a:t>
            </a:r>
            <a:r>
              <a:rPr lang="en-US" sz="2800" b="1" dirty="0">
                <a:solidFill>
                  <a:srgbClr val="C00000"/>
                </a:solidFill>
              </a:rPr>
              <a:t>Sr in the box</a:t>
            </a:r>
            <a:r>
              <a:rPr lang="en-US" sz="2800" b="1" dirty="0"/>
              <a:t>( Zero in the example above)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8201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690" kern="2600" dirty="0"/>
              <a:t> </a:t>
            </a:r>
            <a:r>
              <a:rPr lang="en-US" sz="2800" b="1" kern="2600" dirty="0"/>
              <a:t>So the equation can be arranged as follows: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510" y="4505980"/>
            <a:ext cx="6858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 =  (1/</a:t>
            </a:r>
            <a:r>
              <a:rPr lang="en-US" sz="2800" b="1" dirty="0">
                <a:solidFill>
                  <a:srgbClr val="002060"/>
                </a:solidFill>
                <a:sym typeface="Symbol"/>
              </a:rPr>
              <a:t>) </a:t>
            </a:r>
            <a:r>
              <a:rPr lang="en-US" sz="2800" b="1" dirty="0" err="1">
                <a:solidFill>
                  <a:srgbClr val="002060"/>
                </a:solidFill>
                <a:sym typeface="Symbol"/>
              </a:rPr>
              <a:t>ln</a:t>
            </a:r>
            <a:r>
              <a:rPr lang="en-US" sz="2800" b="1" dirty="0">
                <a:solidFill>
                  <a:srgbClr val="002060"/>
                </a:solidFill>
                <a:sym typeface="Symbol"/>
              </a:rPr>
              <a:t>  (</a:t>
            </a:r>
            <a:r>
              <a:rPr lang="en-US" sz="2800" b="1" baseline="30000" dirty="0">
                <a:solidFill>
                  <a:srgbClr val="002060"/>
                </a:solidFill>
                <a:sym typeface="Symbol"/>
              </a:rPr>
              <a:t>87</a:t>
            </a:r>
            <a:r>
              <a:rPr lang="en-US" sz="2800" b="1" dirty="0">
                <a:solidFill>
                  <a:srgbClr val="002060"/>
                </a:solidFill>
                <a:sym typeface="Symbol"/>
              </a:rPr>
              <a:t>Sr –</a:t>
            </a:r>
            <a:r>
              <a:rPr lang="en-US" sz="2800" b="1" baseline="30000" dirty="0">
                <a:solidFill>
                  <a:srgbClr val="002060"/>
                </a:solidFill>
                <a:sym typeface="Symbol"/>
              </a:rPr>
              <a:t>87</a:t>
            </a:r>
            <a:r>
              <a:rPr lang="en-US" sz="2800" b="1" dirty="0">
                <a:solidFill>
                  <a:srgbClr val="002060"/>
                </a:solidFill>
                <a:sym typeface="Symbol"/>
              </a:rPr>
              <a:t>Sr</a:t>
            </a:r>
            <a:r>
              <a:rPr lang="en-US" sz="2800" b="1" baseline="-25000" dirty="0">
                <a:solidFill>
                  <a:srgbClr val="002060"/>
                </a:solidFill>
                <a:sym typeface="Symbol"/>
              </a:rPr>
              <a:t>i</a:t>
            </a:r>
            <a:r>
              <a:rPr lang="en-US" sz="2800" b="1" dirty="0">
                <a:solidFill>
                  <a:srgbClr val="002060"/>
                </a:solidFill>
                <a:sym typeface="Symbol"/>
              </a:rPr>
              <a:t>) / </a:t>
            </a:r>
            <a:r>
              <a:rPr lang="en-US" sz="2800" b="1" baseline="30000" dirty="0">
                <a:solidFill>
                  <a:srgbClr val="002060"/>
                </a:solidFill>
                <a:sym typeface="Symbol"/>
              </a:rPr>
              <a:t>87</a:t>
            </a:r>
            <a:r>
              <a:rPr lang="en-US" sz="2800" b="1" dirty="0">
                <a:solidFill>
                  <a:srgbClr val="002060"/>
                </a:solidFill>
                <a:sym typeface="Symbo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Symbol"/>
              </a:rPr>
              <a:t>Rb</a:t>
            </a:r>
            <a:r>
              <a:rPr lang="en-US" sz="2800" b="1" dirty="0">
                <a:solidFill>
                  <a:srgbClr val="002060"/>
                </a:solidFill>
                <a:sym typeface="Symbol"/>
              </a:rPr>
              <a:t>) + 1</a:t>
            </a:r>
            <a:r>
              <a:rPr lang="en-US" sz="2800" b="1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26798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</a:rPr>
              <a:t>We fill the numbers that are known: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5877580"/>
            <a:ext cx="7239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=  (1/</a:t>
            </a:r>
            <a:r>
              <a:rPr lang="en-US" sz="2800" b="1" dirty="0">
                <a:solidFill>
                  <a:srgbClr val="002060"/>
                </a:solidFill>
                <a:sym typeface="Symbol"/>
              </a:rPr>
              <a:t>1.42 X 10</a:t>
            </a:r>
            <a:r>
              <a:rPr lang="en-US" sz="2800" b="1" baseline="30000" dirty="0">
                <a:solidFill>
                  <a:srgbClr val="002060"/>
                </a:solidFill>
                <a:sym typeface="Symbol"/>
              </a:rPr>
              <a:t>-11</a:t>
            </a:r>
            <a:r>
              <a:rPr lang="en-US" sz="2800" b="1" dirty="0">
                <a:solidFill>
                  <a:srgbClr val="002060"/>
                </a:solidFill>
                <a:sym typeface="Symbol"/>
              </a:rPr>
              <a:t> y</a:t>
            </a:r>
            <a:r>
              <a:rPr lang="en-US" sz="2800" b="1" baseline="30000" dirty="0">
                <a:solidFill>
                  <a:srgbClr val="002060"/>
                </a:solidFill>
                <a:sym typeface="Symbol"/>
              </a:rPr>
              <a:t>-1</a:t>
            </a:r>
            <a:r>
              <a:rPr lang="en-US" sz="2800" b="1" dirty="0">
                <a:solidFill>
                  <a:srgbClr val="002060"/>
                </a:solidFill>
                <a:sym typeface="Symbol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sym typeface="Symbol"/>
              </a:rPr>
              <a:t>ln</a:t>
            </a:r>
            <a:r>
              <a:rPr lang="en-US" sz="2800" b="1" dirty="0">
                <a:solidFill>
                  <a:srgbClr val="002060"/>
                </a:solidFill>
                <a:sym typeface="Symbol"/>
              </a:rPr>
              <a:t>  (31 – </a:t>
            </a:r>
            <a:r>
              <a:rPr lang="en-US" sz="2800" b="1" baseline="30000" dirty="0">
                <a:solidFill>
                  <a:srgbClr val="002060"/>
                </a:solidFill>
                <a:sym typeface="Symbol"/>
              </a:rPr>
              <a:t>0.0</a:t>
            </a:r>
            <a:r>
              <a:rPr lang="en-US" sz="2800" b="1" baseline="-25000" dirty="0">
                <a:solidFill>
                  <a:srgbClr val="002060"/>
                </a:solidFill>
                <a:sym typeface="Symbol"/>
              </a:rPr>
              <a:t>i</a:t>
            </a:r>
            <a:r>
              <a:rPr lang="en-US" sz="2800" b="1" dirty="0">
                <a:solidFill>
                  <a:srgbClr val="002060"/>
                </a:solidFill>
                <a:sym typeface="Symbol"/>
              </a:rPr>
              <a:t> / 1) + 1</a:t>
            </a:r>
            <a:r>
              <a:rPr lang="en-US" sz="2800" b="1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6400800"/>
            <a:ext cx="669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2200" dirty="0"/>
              <a:t>The age is  t= 24.4 years</a:t>
            </a:r>
          </a:p>
        </p:txBody>
      </p:sp>
    </p:spTree>
    <p:extLst>
      <p:ext uri="{BB962C8B-B14F-4D97-AF65-F5344CB8AC3E}">
        <p14:creationId xmlns:p14="http://schemas.microsoft.com/office/powerpoint/2010/main" val="146010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7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9586245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14252" y="140822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>
                <a:solidFill>
                  <a:srgbClr val="009900"/>
                </a:solidFill>
              </a:rPr>
              <a:t>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024298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  How do we calculate the age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6" y="2718330"/>
            <a:ext cx="8990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The tool we are going to use for </a:t>
            </a:r>
            <a:r>
              <a:rPr lang="en-US" sz="2800" b="1" dirty="0" err="1">
                <a:solidFill>
                  <a:srgbClr val="7030A0"/>
                </a:solidFill>
              </a:rPr>
              <a:t>Rb-Sr</a:t>
            </a:r>
            <a:r>
              <a:rPr lang="en-US" sz="2800" b="1" dirty="0">
                <a:solidFill>
                  <a:srgbClr val="7030A0"/>
                </a:solidFill>
              </a:rPr>
              <a:t> method of dating is applying the following equation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3699073"/>
            <a:ext cx="6477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/>
              <a:t>87</a:t>
            </a:r>
            <a:r>
              <a:rPr lang="en-US" sz="3200" b="1" dirty="0"/>
              <a:t>Sr =</a:t>
            </a:r>
            <a:r>
              <a:rPr lang="en-US" sz="3200" b="1" baseline="30000" dirty="0"/>
              <a:t> 87</a:t>
            </a:r>
            <a:r>
              <a:rPr lang="en-US" sz="3200" b="1" dirty="0"/>
              <a:t>Sr</a:t>
            </a:r>
            <a:r>
              <a:rPr lang="en-US" sz="3200" b="1" baseline="-25000" dirty="0"/>
              <a:t>i</a:t>
            </a:r>
            <a:r>
              <a:rPr lang="en-US" sz="3200" b="1" dirty="0"/>
              <a:t>  + </a:t>
            </a:r>
            <a:r>
              <a:rPr lang="en-US" sz="3200" b="1" baseline="30000" dirty="0"/>
              <a:t>87</a:t>
            </a:r>
            <a:r>
              <a:rPr lang="en-US" sz="3200" b="1" dirty="0"/>
              <a:t>Rb ( </a:t>
            </a:r>
            <a:r>
              <a:rPr lang="en-US" sz="3200" b="1" dirty="0" err="1"/>
              <a:t>e</a:t>
            </a:r>
            <a:r>
              <a:rPr lang="en-US" sz="3200" b="1" baseline="30000" dirty="0" err="1">
                <a:sym typeface="Symbol"/>
              </a:rPr>
              <a:t>t</a:t>
            </a:r>
            <a:r>
              <a:rPr lang="en-US" sz="3200" b="1" dirty="0">
                <a:sym typeface="Symbol"/>
              </a:rPr>
              <a:t> – 1)</a:t>
            </a:r>
            <a:r>
              <a:rPr lang="en-US" sz="3200" b="1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7426B3-6A91-44F3-A2A6-5E074D5E9B78}"/>
              </a:ext>
            </a:extLst>
          </p:cNvPr>
          <p:cNvSpPr/>
          <p:nvPr/>
        </p:nvSpPr>
        <p:spPr>
          <a:xfrm>
            <a:off x="990600" y="4736217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>
                <a:solidFill>
                  <a:srgbClr val="009900"/>
                </a:solidFill>
              </a:rPr>
              <a:t>87</a:t>
            </a:r>
            <a:r>
              <a:rPr lang="en-US" sz="2400" b="1" dirty="0">
                <a:solidFill>
                  <a:srgbClr val="009900"/>
                </a:solidFill>
              </a:rPr>
              <a:t>Sr</a:t>
            </a:r>
            <a:r>
              <a:rPr lang="en-US" sz="2400" b="1" baseline="-25000" dirty="0">
                <a:solidFill>
                  <a:srgbClr val="009900"/>
                </a:solidFill>
              </a:rPr>
              <a:t>i </a:t>
            </a:r>
            <a:r>
              <a:rPr lang="en-US" sz="2400" b="1" baseline="-250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represents the initial content of the </a:t>
            </a:r>
            <a:r>
              <a:rPr lang="en-US" sz="2400" b="1" baseline="30000" dirty="0">
                <a:solidFill>
                  <a:srgbClr val="C00000"/>
                </a:solidFill>
              </a:rPr>
              <a:t>87</a:t>
            </a:r>
            <a:r>
              <a:rPr lang="en-US" sz="2400" b="1" dirty="0">
                <a:solidFill>
                  <a:srgbClr val="C00000"/>
                </a:solidFill>
              </a:rPr>
              <a:t>Sr in the box</a:t>
            </a:r>
            <a:r>
              <a:rPr lang="en-US" sz="2400" b="1" dirty="0"/>
              <a:t>( Zero in the example above)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B6959-CEBA-4AC2-AF6B-48DC613197B1}"/>
              </a:ext>
            </a:extLst>
          </p:cNvPr>
          <p:cNvSpPr/>
          <p:nvPr/>
        </p:nvSpPr>
        <p:spPr>
          <a:xfrm>
            <a:off x="914400" y="5710019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>
                <a:solidFill>
                  <a:srgbClr val="FF0000"/>
                </a:solidFill>
              </a:rPr>
              <a:t>87</a:t>
            </a:r>
            <a:r>
              <a:rPr lang="en-US" sz="2400" b="1" dirty="0">
                <a:solidFill>
                  <a:srgbClr val="FF0000"/>
                </a:solidFill>
              </a:rPr>
              <a:t> Sr and </a:t>
            </a:r>
            <a:r>
              <a:rPr lang="en-US" sz="2400" b="1" baseline="30000" dirty="0">
                <a:solidFill>
                  <a:srgbClr val="FF0000"/>
                </a:solidFill>
              </a:rPr>
              <a:t>87</a:t>
            </a:r>
            <a:r>
              <a:rPr lang="en-US" sz="2400" b="1" dirty="0">
                <a:solidFill>
                  <a:srgbClr val="FF0000"/>
                </a:solidFill>
              </a:rPr>
              <a:t>Rb </a:t>
            </a:r>
            <a:r>
              <a:rPr lang="en-US" sz="2400" b="1" dirty="0"/>
              <a:t>represent </a:t>
            </a:r>
            <a:r>
              <a:rPr lang="en-US" sz="2400" b="1" dirty="0">
                <a:solidFill>
                  <a:srgbClr val="00B050"/>
                </a:solidFill>
              </a:rPr>
              <a:t>the number of the respective isotope atoms  in the box TODAY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7F562-7EA8-4C06-8743-B5F1421A0D6A}"/>
              </a:ext>
            </a:extLst>
          </p:cNvPr>
          <p:cNvSpPr txBox="1"/>
          <p:nvPr/>
        </p:nvSpPr>
        <p:spPr>
          <a:xfrm>
            <a:off x="304800" y="435374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Where :</a:t>
            </a:r>
          </a:p>
        </p:txBody>
      </p:sp>
    </p:spTree>
    <p:extLst>
      <p:ext uri="{BB962C8B-B14F-4D97-AF65-F5344CB8AC3E}">
        <p14:creationId xmlns:p14="http://schemas.microsoft.com/office/powerpoint/2010/main" val="274010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41469884"/>
              </p:ext>
            </p:extLst>
          </p:nvPr>
        </p:nvGraphicFramePr>
        <p:xfrm>
          <a:off x="432619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76865" y="1625025"/>
            <a:ext cx="8229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b="1" baseline="30000" dirty="0">
                <a:solidFill>
                  <a:srgbClr val="002060"/>
                </a:solidFill>
                <a:latin typeface="Garamond" pitchFamily="18" charset="0"/>
              </a:rPr>
              <a:t>87</a:t>
            </a:r>
            <a:r>
              <a:rPr lang="en-US" sz="3200" b="1" dirty="0">
                <a:solidFill>
                  <a:srgbClr val="002060"/>
                </a:solidFill>
                <a:latin typeface="Garamond" pitchFamily="18" charset="0"/>
              </a:rPr>
              <a:t>Sr =</a:t>
            </a:r>
            <a:r>
              <a:rPr lang="en-US" sz="3200" b="1" baseline="30000" dirty="0">
                <a:solidFill>
                  <a:srgbClr val="002060"/>
                </a:solidFill>
                <a:latin typeface="Garamond" pitchFamily="18" charset="0"/>
              </a:rPr>
              <a:t> 87</a:t>
            </a:r>
            <a:r>
              <a:rPr lang="en-US" sz="3200" b="1" dirty="0">
                <a:solidFill>
                  <a:srgbClr val="002060"/>
                </a:solidFill>
                <a:latin typeface="Garamond" pitchFamily="18" charset="0"/>
              </a:rPr>
              <a:t>Sr</a:t>
            </a:r>
            <a:r>
              <a:rPr lang="en-US" sz="3200" b="1" baseline="-25000" dirty="0">
                <a:solidFill>
                  <a:srgbClr val="002060"/>
                </a:solidFill>
                <a:latin typeface="Garamond" pitchFamily="18" charset="0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Garamond" pitchFamily="18" charset="0"/>
              </a:rPr>
              <a:t>  + </a:t>
            </a:r>
            <a:r>
              <a:rPr lang="en-US" sz="3200" b="1" baseline="30000" dirty="0">
                <a:solidFill>
                  <a:srgbClr val="002060"/>
                </a:solidFill>
                <a:latin typeface="Garamond" pitchFamily="18" charset="0"/>
              </a:rPr>
              <a:t>87</a:t>
            </a:r>
            <a:r>
              <a:rPr lang="en-US" sz="3200" b="1" dirty="0">
                <a:solidFill>
                  <a:srgbClr val="002060"/>
                </a:solidFill>
                <a:latin typeface="Garamond" pitchFamily="18" charset="0"/>
              </a:rPr>
              <a:t>Rb ( </a:t>
            </a:r>
            <a:r>
              <a:rPr lang="en-US" sz="3200" b="1" dirty="0" err="1">
                <a:solidFill>
                  <a:srgbClr val="002060"/>
                </a:solidFill>
                <a:latin typeface="Garamond" pitchFamily="18" charset="0"/>
              </a:rPr>
              <a:t>e</a:t>
            </a:r>
            <a:r>
              <a:rPr lang="en-US" sz="3200" b="1" baseline="30000" dirty="0" err="1">
                <a:solidFill>
                  <a:srgbClr val="002060"/>
                </a:solidFill>
                <a:latin typeface="Garamond" pitchFamily="18" charset="0"/>
                <a:sym typeface="Symbol"/>
              </a:rPr>
              <a:t>t</a:t>
            </a:r>
            <a:r>
              <a:rPr lang="en-US" sz="3200" b="1" dirty="0">
                <a:solidFill>
                  <a:srgbClr val="002060"/>
                </a:solidFill>
                <a:latin typeface="Garamond" pitchFamily="18" charset="0"/>
                <a:sym typeface="Symbol"/>
              </a:rPr>
              <a:t> – 1)</a:t>
            </a:r>
            <a:r>
              <a:rPr lang="en-US" sz="32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137118"/>
            <a:ext cx="9067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latin typeface="Garamond" pitchFamily="18" charset="0"/>
              </a:rPr>
              <a:t>if we know </a:t>
            </a: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how many</a:t>
            </a:r>
            <a:r>
              <a:rPr lang="en-US" sz="3600" b="1" u="sng" baseline="30000" dirty="0">
                <a:solidFill>
                  <a:srgbClr val="0070C0"/>
                </a:solidFill>
                <a:latin typeface="Garamond" pitchFamily="18" charset="0"/>
              </a:rPr>
              <a:t>87</a:t>
            </a:r>
            <a:r>
              <a:rPr lang="en-US" sz="3600" b="1" u="sng" dirty="0">
                <a:solidFill>
                  <a:srgbClr val="0070C0"/>
                </a:solidFill>
                <a:latin typeface="Garamond" pitchFamily="18" charset="0"/>
              </a:rPr>
              <a:t>Sr </a:t>
            </a:r>
            <a:r>
              <a:rPr lang="en-US" sz="2800" b="1" u="sng" dirty="0">
                <a:latin typeface="Garamond" pitchFamily="18" charset="0"/>
              </a:rPr>
              <a:t>atoms </a:t>
            </a: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were </a:t>
            </a:r>
            <a:r>
              <a:rPr lang="en-US" sz="2800" b="1" u="sng" dirty="0">
                <a:solidFill>
                  <a:srgbClr val="003300"/>
                </a:solidFill>
                <a:latin typeface="Garamond" pitchFamily="18" charset="0"/>
              </a:rPr>
              <a:t>incorporated </a:t>
            </a: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  </a:t>
            </a:r>
          </a:p>
          <a:p>
            <a:r>
              <a:rPr lang="en-US" sz="2800" b="1" dirty="0">
                <a:latin typeface="Garamond" pitchFamily="18" charset="0"/>
              </a:rPr>
              <a:t>in the </a:t>
            </a: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mineral at its formation </a:t>
            </a:r>
            <a:r>
              <a:rPr lang="en-US" sz="2800" b="1" u="sng" dirty="0">
                <a:latin typeface="Garamond" pitchFamily="18" charset="0"/>
              </a:rPr>
              <a:t>or</a:t>
            </a: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 initiation  time </a:t>
            </a:r>
            <a:r>
              <a:rPr lang="en-US" sz="2800" b="1" u="sng" dirty="0">
                <a:solidFill>
                  <a:srgbClr val="002060"/>
                </a:solidFill>
                <a:latin typeface="Garamond" pitchFamily="18" charset="0"/>
              </a:rPr>
              <a:t>(</a:t>
            </a:r>
            <a:r>
              <a:rPr lang="en-US" sz="3200" b="1" u="sng" baseline="30000" dirty="0">
                <a:solidFill>
                  <a:srgbClr val="002060"/>
                </a:solidFill>
                <a:latin typeface="Garamond" pitchFamily="18" charset="0"/>
              </a:rPr>
              <a:t>87</a:t>
            </a:r>
            <a:r>
              <a:rPr lang="en-US" sz="3200" b="1" u="sng" dirty="0">
                <a:solidFill>
                  <a:srgbClr val="002060"/>
                </a:solidFill>
                <a:latin typeface="Garamond" pitchFamily="18" charset="0"/>
              </a:rPr>
              <a:t>Sr</a:t>
            </a:r>
            <a:r>
              <a:rPr lang="en-US" sz="3200" b="1" u="sng" baseline="-25000" dirty="0">
                <a:solidFill>
                  <a:srgbClr val="002060"/>
                </a:solidFill>
                <a:latin typeface="Garamond" pitchFamily="18" charset="0"/>
              </a:rPr>
              <a:t>i</a:t>
            </a:r>
            <a:r>
              <a:rPr lang="en-US" sz="2800" b="1" u="sng" dirty="0">
                <a:solidFill>
                  <a:srgbClr val="002060"/>
                </a:solidFill>
                <a:latin typeface="Garamond" pitchFamily="18" charset="0"/>
              </a:rPr>
              <a:t>),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599093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b="1" dirty="0"/>
              <a:t>So as to </a:t>
            </a:r>
            <a:r>
              <a:rPr lang="en-US" sz="2800" b="1" dirty="0">
                <a:solidFill>
                  <a:srgbClr val="C00000"/>
                </a:solidFill>
              </a:rPr>
              <a:t>calculate the </a:t>
            </a:r>
            <a:r>
              <a:rPr lang="en-US" sz="3200" b="1" dirty="0">
                <a:solidFill>
                  <a:srgbClr val="002060"/>
                </a:solidFill>
                <a:latin typeface="Garamond" pitchFamily="18" charset="0"/>
              </a:rPr>
              <a:t>age</a:t>
            </a:r>
            <a:r>
              <a:rPr lang="en-US" sz="2800" b="1" dirty="0">
                <a:solidFill>
                  <a:srgbClr val="C00000"/>
                </a:solidFill>
              </a:rPr>
              <a:t> of the mineral (i.e. the rock) </a:t>
            </a:r>
            <a:r>
              <a:rPr lang="en-US" sz="2800" b="1" dirty="0"/>
              <a:t>the equation above will be applied: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2362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aramond" pitchFamily="18" charset="0"/>
              </a:rPr>
              <a:t>therefore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80060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itchFamily="18" charset="0"/>
              </a:rPr>
              <a:t>we have to analyses the percentage (Ratio) (%) of the </a:t>
            </a:r>
            <a:r>
              <a:rPr lang="en-US" sz="2800" b="1" baseline="30000" dirty="0">
                <a:solidFill>
                  <a:srgbClr val="C00000"/>
                </a:solidFill>
                <a:latin typeface="Garamond" pitchFamily="18" charset="0"/>
              </a:rPr>
              <a:t>87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Rb and </a:t>
            </a:r>
            <a:r>
              <a:rPr lang="en-US" sz="2800" b="1" baseline="30000" dirty="0">
                <a:solidFill>
                  <a:srgbClr val="C00000"/>
                </a:solidFill>
                <a:latin typeface="Garamond" pitchFamily="18" charset="0"/>
              </a:rPr>
              <a:t>87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Sr</a:t>
            </a:r>
            <a:r>
              <a:rPr lang="en-US" sz="2800" b="1" dirty="0">
                <a:latin typeface="Garamond" pitchFamily="18" charset="0"/>
              </a:rPr>
              <a:t> content 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in the mineral (Concentration).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4128035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itchFamily="18" charset="0"/>
              </a:rPr>
              <a:t> then</a:t>
            </a:r>
          </a:p>
        </p:txBody>
      </p:sp>
    </p:spTree>
    <p:extLst>
      <p:ext uri="{BB962C8B-B14F-4D97-AF65-F5344CB8AC3E}">
        <p14:creationId xmlns:p14="http://schemas.microsoft.com/office/powerpoint/2010/main" val="10688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2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828800"/>
            <a:ext cx="8615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200" b="1" dirty="0">
                <a:solidFill>
                  <a:srgbClr val="C00000"/>
                </a:solidFill>
              </a:rPr>
              <a:t>Practically</a:t>
            </a:r>
            <a:r>
              <a:rPr lang="en-US" sz="2800" b="1" dirty="0">
                <a:solidFill>
                  <a:srgbClr val="C00000"/>
                </a:solidFill>
              </a:rPr>
              <a:t>, the </a:t>
            </a:r>
            <a:r>
              <a:rPr lang="en-US" sz="3200" b="1" dirty="0">
                <a:solidFill>
                  <a:srgbClr val="002060"/>
                </a:solidFill>
                <a:latin typeface="Garamond" pitchFamily="18" charset="0"/>
              </a:rPr>
              <a:t>concentration of the isotopes as input</a:t>
            </a:r>
            <a:r>
              <a:rPr lang="en-US" sz="2400" b="1" dirty="0">
                <a:solidFill>
                  <a:srgbClr val="002060"/>
                </a:solidFill>
              </a:rPr>
              <a:t> is </a:t>
            </a:r>
            <a:r>
              <a:rPr lang="en-US" sz="28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required to apply the above equation</a:t>
            </a:r>
            <a:r>
              <a:rPr lang="en-US" sz="2400" b="1" dirty="0"/>
              <a:t>.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5953780"/>
            <a:ext cx="91440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87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Sr/</a:t>
            </a:r>
            <a:r>
              <a:rPr lang="en-US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86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=</a:t>
            </a:r>
            <a:r>
              <a:rPr lang="en-US" b="1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(87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</a:t>
            </a:r>
            <a:r>
              <a:rPr lang="en-US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/</a:t>
            </a:r>
            <a:r>
              <a:rPr lang="en-US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86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)</a:t>
            </a:r>
            <a:r>
              <a:rPr lang="en-US" b="1" baseline="-25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+ </a:t>
            </a:r>
            <a:r>
              <a:rPr lang="en-US" b="1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87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Rb/</a:t>
            </a:r>
            <a:r>
              <a:rPr lang="en-US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86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 </a:t>
            </a:r>
            <a:r>
              <a:rPr lang="en-US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</a:t>
            </a:r>
            <a:r>
              <a:rPr lang="en-US" b="1" baseline="30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sym typeface="Symbol"/>
              </a:rPr>
              <a:t>t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sym typeface="Symbol"/>
              </a:rPr>
              <a:t> – 1)</a:t>
            </a:r>
            <a:r>
              <a:rPr lang="en-US" sz="3600" b="1" dirty="0">
                <a:solidFill>
                  <a:srgbClr val="009900"/>
                </a:solidFill>
                <a:latin typeface="Garamond" pitchFamily="18" charset="0"/>
                <a:sym typeface="Symbol"/>
              </a:rPr>
              <a:t>   </a:t>
            </a:r>
            <a:r>
              <a:rPr lang="en-US" sz="2400" b="1" dirty="0"/>
              <a:t>Equation 1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9226" y="228600"/>
            <a:ext cx="8654774" cy="1371600"/>
            <a:chOff x="0" y="7852"/>
            <a:chExt cx="8229600" cy="112729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5030" y="62882"/>
              <a:ext cx="8119540" cy="10172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l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/>
                <a:t>Cont’d: The Fundamental Equation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7104" y="2928878"/>
            <a:ext cx="86155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b="1" dirty="0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Mass-spectrometry</a:t>
            </a:r>
            <a:r>
              <a:rPr lang="en-US" sz="2800" b="1" dirty="0">
                <a:latin typeface="Garamond" pitchFamily="18" charset="0"/>
              </a:rPr>
              <a:t>,  is 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the instrument that performs an </a:t>
            </a:r>
            <a:r>
              <a:rPr lang="en-US" sz="3200" b="1" dirty="0">
                <a:solidFill>
                  <a:srgbClr val="002060"/>
                </a:solidFill>
                <a:latin typeface="Garamond" pitchFamily="18" charset="0"/>
              </a:rPr>
              <a:t>isotopes analyses 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by giving </a:t>
            </a:r>
            <a:r>
              <a:rPr lang="en-US" sz="2800" b="1" i="1" u="sng" dirty="0">
                <a:solidFill>
                  <a:srgbClr val="002060"/>
                </a:solidFill>
                <a:latin typeface="Garamond" pitchFamily="18" charset="0"/>
              </a:rPr>
              <a:t>isotopes ratios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 as an output,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So, in order to have the ratio; we have to </a:t>
            </a:r>
            <a:r>
              <a:rPr lang="en-US" sz="2800" b="1" i="1" u="sng" spc="-150" dirty="0">
                <a:solidFill>
                  <a:srgbClr val="002060"/>
                </a:solidFill>
                <a:latin typeface="Garamond" pitchFamily="18" charset="0"/>
              </a:rPr>
              <a:t>DIVIDE THE BOTH SIDE OF  THE EQUATION  (1) BY    </a:t>
            </a:r>
            <a:r>
              <a:rPr lang="en-US" sz="4000" b="1" baseline="30000" dirty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86</a:t>
            </a:r>
            <a:r>
              <a:rPr lang="en-US" sz="3600" b="1" dirty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Sr as a stable isotope</a:t>
            </a:r>
            <a:r>
              <a:rPr lang="en-US" sz="2800" b="1" dirty="0">
                <a:solidFill>
                  <a:srgbClr val="009900"/>
                </a:solidFill>
                <a:latin typeface="Garamond" pitchFamily="18" charset="0"/>
              </a:rPr>
              <a:t>, So, the </a:t>
            </a:r>
            <a:r>
              <a:rPr lang="en-US" sz="2800" b="1" dirty="0" err="1">
                <a:solidFill>
                  <a:srgbClr val="009900"/>
                </a:solidFill>
                <a:latin typeface="Garamond" pitchFamily="18" charset="0"/>
              </a:rPr>
              <a:t>equ</a:t>
            </a:r>
            <a:r>
              <a:rPr lang="en-US" sz="2800" b="1" dirty="0">
                <a:solidFill>
                  <a:srgbClr val="009900"/>
                </a:solidFill>
                <a:latin typeface="Garamond" pitchFamily="18" charset="0"/>
              </a:rPr>
              <a:t>. Becomes: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978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71955596"/>
              </p:ext>
            </p:extLst>
          </p:nvPr>
        </p:nvGraphicFramePr>
        <p:xfrm>
          <a:off x="457200" y="762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1295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0574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600" b="1" u="sng" baseline="300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86</a:t>
            </a:r>
            <a:r>
              <a:rPr lang="en-US" sz="3600" b="1" u="sng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Sr</a:t>
            </a:r>
            <a:r>
              <a:rPr lang="en-US" sz="2400" b="1" dirty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/>
              <a:t>is </a:t>
            </a:r>
            <a:r>
              <a:rPr lang="en-US" sz="2800" b="1" dirty="0">
                <a:solidFill>
                  <a:srgbClr val="009900"/>
                </a:solidFill>
              </a:rPr>
              <a:t>not produced by decay, it is a naturally occurring isotope </a:t>
            </a:r>
            <a:r>
              <a:rPr lang="en-US" sz="2400" b="1" dirty="0"/>
              <a:t>of other elements.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b="1" dirty="0"/>
              <a:t> Thus, the </a:t>
            </a:r>
            <a:r>
              <a:rPr lang="en-US" sz="2800" b="1" i="1" u="sng" baseline="30000" dirty="0">
                <a:solidFill>
                  <a:srgbClr val="C00000"/>
                </a:solidFill>
              </a:rPr>
              <a:t>86</a:t>
            </a:r>
            <a:r>
              <a:rPr lang="en-US" sz="2800" b="1" i="1" u="sng" dirty="0">
                <a:solidFill>
                  <a:srgbClr val="C00000"/>
                </a:solidFill>
              </a:rPr>
              <a:t>Sr content </a:t>
            </a:r>
            <a:r>
              <a:rPr lang="en-US" sz="2800" b="1" dirty="0">
                <a:solidFill>
                  <a:srgbClr val="7030A0"/>
                </a:solidFill>
              </a:rPr>
              <a:t>in the mineral does not change with time.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500" y="3886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/>
              <a:t> The </a:t>
            </a:r>
            <a:r>
              <a:rPr lang="en-US" sz="2800" b="1" dirty="0">
                <a:solidFill>
                  <a:srgbClr val="C00000"/>
                </a:solidFill>
              </a:rPr>
              <a:t>equation 1 </a:t>
            </a:r>
            <a:r>
              <a:rPr lang="en-US" sz="2800" b="1" dirty="0"/>
              <a:t>is considered as </a:t>
            </a:r>
            <a:r>
              <a:rPr lang="en-US" sz="2800" b="1" dirty="0">
                <a:solidFill>
                  <a:srgbClr val="C00000"/>
                </a:solidFill>
              </a:rPr>
              <a:t>source for age calculation </a:t>
            </a:r>
            <a:r>
              <a:rPr lang="en-US" sz="2400" b="1" dirty="0"/>
              <a:t>by  using </a:t>
            </a:r>
            <a:r>
              <a:rPr lang="en-US" sz="3200" b="1" dirty="0" err="1">
                <a:solidFill>
                  <a:srgbClr val="C00000"/>
                </a:solidFill>
              </a:rPr>
              <a:t>Rb</a:t>
            </a:r>
            <a:r>
              <a:rPr lang="en-US" sz="3200" b="1" dirty="0">
                <a:solidFill>
                  <a:srgbClr val="C00000"/>
                </a:solidFill>
              </a:rPr>
              <a:t> – </a:t>
            </a:r>
            <a:r>
              <a:rPr lang="en-US" sz="3200" b="1" dirty="0" err="1">
                <a:solidFill>
                  <a:srgbClr val="C00000"/>
                </a:solidFill>
              </a:rPr>
              <a:t>Sr</a:t>
            </a:r>
            <a:r>
              <a:rPr lang="en-US" sz="3200" b="1" dirty="0">
                <a:solidFill>
                  <a:srgbClr val="C00000"/>
                </a:solidFill>
              </a:rPr>
              <a:t> method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083" y="50292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en-US" sz="2400" b="1" dirty="0"/>
              <a:t>I believe  </a:t>
            </a:r>
            <a:r>
              <a:rPr lang="en-US" sz="2800" b="1" dirty="0">
                <a:solidFill>
                  <a:srgbClr val="C00000"/>
                </a:solidFill>
              </a:rPr>
              <a:t>before we apply this </a:t>
            </a:r>
            <a:r>
              <a:rPr lang="en-US" sz="2800" b="1" dirty="0">
                <a:solidFill>
                  <a:srgbClr val="0070C0"/>
                </a:solidFill>
              </a:rPr>
              <a:t>equation, we have to have an idea about </a:t>
            </a:r>
            <a:r>
              <a:rPr lang="en-US" sz="2800" b="1" dirty="0">
                <a:solidFill>
                  <a:srgbClr val="C00000"/>
                </a:solidFill>
              </a:rPr>
              <a:t>using </a:t>
            </a:r>
            <a:r>
              <a:rPr lang="en-US" sz="2800" b="1" dirty="0">
                <a:solidFill>
                  <a:srgbClr val="003300"/>
                </a:solidFill>
              </a:rPr>
              <a:t>ISOCHRON DIAGRAM</a:t>
            </a:r>
            <a:r>
              <a:rPr lang="en-US" sz="2400" b="1" dirty="0"/>
              <a:t>, </a:t>
            </a:r>
            <a:r>
              <a:rPr lang="en-US" sz="2800" b="1" dirty="0">
                <a:solidFill>
                  <a:srgbClr val="C00000"/>
                </a:solidFill>
              </a:rPr>
              <a:t>and have some  of its </a:t>
            </a:r>
            <a:r>
              <a:rPr lang="en-US" sz="28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mathematics , in order </a:t>
            </a:r>
            <a:r>
              <a:rPr lang="en-US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</a:t>
            </a:r>
            <a:r>
              <a:rPr lang="en-US" sz="2800" b="1" dirty="0">
                <a:solidFill>
                  <a:srgbClr val="C00000"/>
                </a:solidFill>
              </a:rPr>
              <a:t>used for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8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418044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35830"/>
            <a:ext cx="9144000" cy="1295399"/>
          </a:xfrm>
        </p:spPr>
        <p:txBody>
          <a:bodyPr>
            <a:noAutofit/>
          </a:bodyPr>
          <a:lstStyle/>
          <a:p>
            <a:r>
              <a:rPr lang="en-US" sz="2400" b="1" dirty="0"/>
              <a:t>We will learn how the </a:t>
            </a:r>
            <a:r>
              <a:rPr lang="en-US" sz="2400" b="1" u="sng" dirty="0">
                <a:solidFill>
                  <a:srgbClr val="0070C0"/>
                </a:solidFill>
              </a:rPr>
              <a:t>Radioactive decay Of Rb is </a:t>
            </a:r>
            <a:r>
              <a:rPr lang="en-US" sz="2400" b="1" dirty="0"/>
              <a:t>confined in the </a:t>
            </a:r>
            <a:r>
              <a:rPr lang="en-US" sz="2400" b="1" i="1" u="sng" dirty="0">
                <a:solidFill>
                  <a:srgbClr val="0070C0"/>
                </a:solidFill>
              </a:rPr>
              <a:t>geological materials (</a:t>
            </a:r>
            <a:r>
              <a:rPr lang="en-US" sz="2400" b="1" i="1" u="sng" dirty="0" err="1">
                <a:solidFill>
                  <a:srgbClr val="0070C0"/>
                </a:solidFill>
              </a:rPr>
              <a:t>i.e</a:t>
            </a:r>
            <a:r>
              <a:rPr lang="en-US" sz="2400" b="1" i="1" u="sng" dirty="0">
                <a:solidFill>
                  <a:srgbClr val="0070C0"/>
                </a:solidFill>
              </a:rPr>
              <a:t> rocks, minerals.. </a:t>
            </a:r>
            <a:r>
              <a:rPr lang="en-US" sz="2400" b="1" i="1" u="sng" dirty="0" err="1">
                <a:solidFill>
                  <a:srgbClr val="0070C0"/>
                </a:solidFill>
              </a:rPr>
              <a:t>Etc</a:t>
            </a:r>
            <a:r>
              <a:rPr lang="en-US" sz="2400" b="1" i="1" u="sng" dirty="0">
                <a:solidFill>
                  <a:srgbClr val="0070C0"/>
                </a:solidFill>
              </a:rPr>
              <a:t>)</a:t>
            </a:r>
            <a:r>
              <a:rPr lang="en-US" sz="2400" b="1" dirty="0"/>
              <a:t>, that can </a:t>
            </a:r>
            <a:r>
              <a:rPr lang="en-US" sz="2400" b="1" dirty="0">
                <a:solidFill>
                  <a:srgbClr val="0070C0"/>
                </a:solidFill>
              </a:rPr>
              <a:t>be used to date the geological processes, via the following topics</a:t>
            </a:r>
            <a:r>
              <a:rPr lang="en-US" sz="2400" b="1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9484" y="2902041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b="1" dirty="0"/>
              <a:t>We will  have a  brief notes on the geochemistry of </a:t>
            </a:r>
            <a:r>
              <a:rPr lang="en-US" sz="2400" b="1" dirty="0" err="1"/>
              <a:t>Rb</a:t>
            </a:r>
            <a:r>
              <a:rPr lang="en-US" sz="2400" b="1" dirty="0"/>
              <a:t> and </a:t>
            </a:r>
            <a:r>
              <a:rPr lang="en-US" sz="2400" b="1" dirty="0" err="1"/>
              <a:t>Sr</a:t>
            </a:r>
            <a:r>
              <a:rPr lang="en-US" sz="2400" b="1" dirty="0"/>
              <a:t>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733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US" sz="2400" b="1" dirty="0"/>
              <a:t>Nature of occurring the </a:t>
            </a:r>
            <a:r>
              <a:rPr lang="en-US" sz="2400" b="1" dirty="0" err="1"/>
              <a:t>Rb</a:t>
            </a:r>
            <a:r>
              <a:rPr lang="en-US" sz="2400" b="1" dirty="0"/>
              <a:t> and </a:t>
            </a:r>
            <a:r>
              <a:rPr lang="en-US" sz="2400" b="1" dirty="0" err="1"/>
              <a:t>Sr</a:t>
            </a:r>
            <a:r>
              <a:rPr lang="en-US" sz="2400" b="1" dirty="0"/>
              <a:t> Isotopes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343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en-US" sz="2400" b="1" dirty="0"/>
              <a:t>Radioactive decay of </a:t>
            </a:r>
            <a:r>
              <a:rPr lang="en-US" sz="2400" b="1" dirty="0" err="1"/>
              <a:t>Rb</a:t>
            </a:r>
            <a:r>
              <a:rPr lang="en-US" sz="2400" b="1" dirty="0"/>
              <a:t> and the growth of </a:t>
            </a:r>
            <a:r>
              <a:rPr lang="en-US" sz="2400" b="1" baseline="42000" dirty="0"/>
              <a:t>87</a:t>
            </a:r>
            <a:r>
              <a:rPr lang="en-US" sz="2400" b="1" dirty="0"/>
              <a:t>Sr.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105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4"/>
            </a:pPr>
            <a:r>
              <a:rPr lang="en-US" sz="2400" b="1" dirty="0"/>
              <a:t>Graphical presentation of isotope data – is called Isochron diagram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5936397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5"/>
            </a:pPr>
            <a:r>
              <a:rPr lang="en-US" sz="2400" b="1" dirty="0"/>
              <a:t>Application on the use of the method to date magnetism and metamorphism and sedimentation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0730502"/>
              </p:ext>
            </p:extLst>
          </p:nvPr>
        </p:nvGraphicFramePr>
        <p:xfrm>
          <a:off x="457200" y="762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69898" y="1143000"/>
            <a:ext cx="82296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baseline="30000" dirty="0"/>
              <a:t>Equation 2:   </a:t>
            </a:r>
            <a:r>
              <a:rPr lang="en-US" sz="2800" b="1" baseline="30000" dirty="0">
                <a:solidFill>
                  <a:srgbClr val="003300"/>
                </a:solidFill>
              </a:rPr>
              <a:t>87</a:t>
            </a:r>
            <a:r>
              <a:rPr lang="en-US" sz="2800" b="1" dirty="0">
                <a:solidFill>
                  <a:srgbClr val="003300"/>
                </a:solidFill>
              </a:rPr>
              <a:t>Sr/</a:t>
            </a:r>
            <a:r>
              <a:rPr lang="en-US" sz="2800" b="1" baseline="30000" dirty="0">
                <a:solidFill>
                  <a:srgbClr val="003300"/>
                </a:solidFill>
              </a:rPr>
              <a:t>86</a:t>
            </a:r>
            <a:r>
              <a:rPr lang="en-US" sz="2800" b="1" dirty="0">
                <a:solidFill>
                  <a:srgbClr val="003300"/>
                </a:solidFill>
              </a:rPr>
              <a:t>Sr =</a:t>
            </a:r>
            <a:r>
              <a:rPr lang="en-US" sz="2800" b="1" baseline="30000" dirty="0">
                <a:solidFill>
                  <a:srgbClr val="003300"/>
                </a:solidFill>
              </a:rPr>
              <a:t> (87</a:t>
            </a:r>
            <a:r>
              <a:rPr lang="en-US" sz="2800" b="1" dirty="0">
                <a:solidFill>
                  <a:srgbClr val="003300"/>
                </a:solidFill>
              </a:rPr>
              <a:t>Sr</a:t>
            </a:r>
            <a:r>
              <a:rPr lang="en-US" sz="2800" b="1" baseline="-25000" dirty="0">
                <a:solidFill>
                  <a:srgbClr val="003300"/>
                </a:solidFill>
              </a:rPr>
              <a:t>/</a:t>
            </a:r>
            <a:r>
              <a:rPr lang="en-US" sz="2800" b="1" baseline="30000" dirty="0">
                <a:solidFill>
                  <a:srgbClr val="003300"/>
                </a:solidFill>
              </a:rPr>
              <a:t>86</a:t>
            </a:r>
            <a:r>
              <a:rPr lang="en-US" sz="2800" b="1" dirty="0">
                <a:solidFill>
                  <a:srgbClr val="003300"/>
                </a:solidFill>
              </a:rPr>
              <a:t>Sr)</a:t>
            </a:r>
            <a:r>
              <a:rPr lang="en-US" sz="2800" b="1" baseline="-25000" dirty="0" err="1">
                <a:solidFill>
                  <a:srgbClr val="003300"/>
                </a:solidFill>
              </a:rPr>
              <a:t>i</a:t>
            </a:r>
            <a:r>
              <a:rPr lang="en-US" sz="2800" b="1" dirty="0">
                <a:solidFill>
                  <a:srgbClr val="003300"/>
                </a:solidFill>
              </a:rPr>
              <a:t> + </a:t>
            </a:r>
            <a:r>
              <a:rPr lang="en-US" sz="2800" b="1" baseline="30000" dirty="0">
                <a:solidFill>
                  <a:srgbClr val="003300"/>
                </a:solidFill>
              </a:rPr>
              <a:t>87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  <a:r>
              <a:rPr lang="en-US" sz="2800" b="1" dirty="0" err="1">
                <a:solidFill>
                  <a:srgbClr val="003300"/>
                </a:solidFill>
              </a:rPr>
              <a:t>Rb</a:t>
            </a:r>
            <a:r>
              <a:rPr lang="en-US" sz="2800" b="1" dirty="0">
                <a:solidFill>
                  <a:srgbClr val="003300"/>
                </a:solidFill>
              </a:rPr>
              <a:t>/</a:t>
            </a:r>
            <a:r>
              <a:rPr lang="en-US" sz="2800" b="1" baseline="30000" dirty="0">
                <a:solidFill>
                  <a:srgbClr val="003300"/>
                </a:solidFill>
              </a:rPr>
              <a:t>86</a:t>
            </a:r>
            <a:r>
              <a:rPr lang="en-US" sz="2800" b="1" dirty="0">
                <a:solidFill>
                  <a:srgbClr val="003300"/>
                </a:solidFill>
              </a:rPr>
              <a:t>Sr ( </a:t>
            </a:r>
            <a:r>
              <a:rPr lang="en-US" sz="2800" b="1" dirty="0" err="1">
                <a:solidFill>
                  <a:srgbClr val="003300"/>
                </a:solidFill>
              </a:rPr>
              <a:t>e</a:t>
            </a:r>
            <a:r>
              <a:rPr lang="en-US" sz="2800" b="1" baseline="30000" dirty="0" err="1">
                <a:solidFill>
                  <a:srgbClr val="003300"/>
                </a:solidFill>
                <a:sym typeface="Symbol"/>
              </a:rPr>
              <a:t>t</a:t>
            </a:r>
            <a:r>
              <a:rPr lang="en-US" sz="2800" b="1" dirty="0">
                <a:solidFill>
                  <a:srgbClr val="003300"/>
                </a:solidFill>
                <a:sym typeface="Symbol"/>
              </a:rPr>
              <a:t> – 1) 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  <a:endParaRPr lang="en-US" b="1" dirty="0">
              <a:solidFill>
                <a:srgbClr val="003300"/>
              </a:solidFill>
            </a:endParaRPr>
          </a:p>
        </p:txBody>
      </p:sp>
      <p:pic>
        <p:nvPicPr>
          <p:cNvPr id="5122" name="Picture 2" descr="http://www.bbc.co.uk/bitesize/ks3/maths/images/coordinates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057400"/>
            <a:ext cx="57912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5619135" y="2740431"/>
            <a:ext cx="28956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715001" y="3100297"/>
            <a:ext cx="761999" cy="133329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1200" y="2743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</a:rPr>
              <a:t>Y</a:t>
            </a:r>
            <a:r>
              <a:rPr lang="en-US" sz="2800" b="1" dirty="0"/>
              <a:t> =</a:t>
            </a:r>
            <a:r>
              <a:rPr lang="en-US" sz="2800" b="1" dirty="0">
                <a:solidFill>
                  <a:srgbClr val="C00000"/>
                </a:solidFill>
              </a:rPr>
              <a:t> A   </a:t>
            </a:r>
            <a:r>
              <a:rPr lang="en-US" sz="2800" b="1" dirty="0"/>
              <a:t>+ X  </a:t>
            </a:r>
            <a:r>
              <a:rPr lang="en-US" sz="2800" b="1" dirty="0">
                <a:solidFill>
                  <a:srgbClr val="009900"/>
                </a:solidFill>
              </a:rPr>
              <a:t>K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693931" y="3100297"/>
            <a:ext cx="192769" cy="954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10400" y="397192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Y</a:t>
            </a:r>
            <a:r>
              <a:rPr lang="en-US" sz="2400" b="1" dirty="0"/>
              <a:t> = 1 + </a:t>
            </a:r>
            <a:r>
              <a:rPr lang="en-US" sz="2400" b="1" dirty="0">
                <a:solidFill>
                  <a:srgbClr val="009900"/>
                </a:solidFill>
              </a:rPr>
              <a:t>0.5</a:t>
            </a:r>
            <a:r>
              <a:rPr lang="en-US" sz="2400" b="1" dirty="0"/>
              <a:t> 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21336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Isochron is a line plotted in X-Y diagram,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000" y="38100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400" b="1" dirty="0"/>
              <a:t>This line intersect  </a:t>
            </a:r>
            <a:r>
              <a:rPr lang="en-US" sz="2400" b="1" dirty="0">
                <a:solidFill>
                  <a:srgbClr val="C00000"/>
                </a:solidFill>
              </a:rPr>
              <a:t>with Y–axis at</a:t>
            </a:r>
            <a:r>
              <a:rPr lang="en-US" sz="2400" b="1" dirty="0">
                <a:solidFill>
                  <a:srgbClr val="009900"/>
                </a:solidFill>
              </a:rPr>
              <a:t> y </a:t>
            </a:r>
            <a:r>
              <a:rPr lang="en-US" sz="2400" b="1" dirty="0">
                <a:solidFill>
                  <a:srgbClr val="C00000"/>
                </a:solidFill>
              </a:rPr>
              <a:t>= 1= A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0070C0"/>
                </a:solidFill>
              </a:rPr>
              <a:t>the </a:t>
            </a:r>
            <a:r>
              <a:rPr lang="en-US" sz="2400" b="1" dirty="0">
                <a:solidFill>
                  <a:srgbClr val="009900"/>
                </a:solidFill>
              </a:rPr>
              <a:t>slope of the line </a:t>
            </a:r>
            <a:r>
              <a:rPr lang="en-US" sz="2400" b="1" dirty="0">
                <a:solidFill>
                  <a:srgbClr val="0070C0"/>
                </a:solidFill>
              </a:rPr>
              <a:t>is </a:t>
            </a:r>
            <a:r>
              <a:rPr lang="en-US" sz="2400" b="1" dirty="0">
                <a:solidFill>
                  <a:srgbClr val="009900"/>
                </a:solidFill>
              </a:rPr>
              <a:t>0.5 = k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9600" y="3100297"/>
            <a:ext cx="407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The equation used for this line is   Y = 1 + 0.5 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4843352"/>
            <a:ext cx="4780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400" b="1" dirty="0"/>
              <a:t>Thus, the general expression </a:t>
            </a:r>
            <a:r>
              <a:rPr lang="en-US" sz="2400" b="1" dirty="0">
                <a:solidFill>
                  <a:srgbClr val="C00000"/>
                </a:solidFill>
              </a:rPr>
              <a:t>for a line in X-Y diagram </a:t>
            </a:r>
            <a:r>
              <a:rPr lang="en-US" sz="2400" b="1" dirty="0"/>
              <a:t>is</a:t>
            </a:r>
          </a:p>
          <a:p>
            <a:r>
              <a:rPr lang="en-US" sz="2400" b="1" dirty="0"/>
              <a:t>             </a:t>
            </a:r>
            <a:r>
              <a:rPr lang="en-US" sz="2400" b="1" dirty="0">
                <a:solidFill>
                  <a:srgbClr val="002060"/>
                </a:solidFill>
              </a:rPr>
              <a:t>Y =A  +  XK   (linear equation)</a:t>
            </a:r>
          </a:p>
        </p:txBody>
      </p:sp>
      <p:sp>
        <p:nvSpPr>
          <p:cNvPr id="5120" name="TextBox 5119"/>
          <p:cNvSpPr txBox="1"/>
          <p:nvPr/>
        </p:nvSpPr>
        <p:spPr>
          <a:xfrm>
            <a:off x="381000" y="60270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(A) </a:t>
            </a:r>
            <a:r>
              <a:rPr lang="en-US" sz="2400" b="1" u="sng" dirty="0">
                <a:solidFill>
                  <a:srgbClr val="C00000"/>
                </a:solidFill>
              </a:rPr>
              <a:t>point corresponds</a:t>
            </a:r>
            <a:r>
              <a:rPr lang="en-US" sz="2400" b="1" u="sng" dirty="0"/>
              <a:t> </a:t>
            </a:r>
            <a:r>
              <a:rPr lang="en-US" sz="2400" b="1" dirty="0"/>
              <a:t>to the </a:t>
            </a:r>
            <a:r>
              <a:rPr lang="en-US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of intersection between line and Y-axis</a:t>
            </a:r>
            <a:r>
              <a:rPr lang="en-US" sz="2400" b="1" dirty="0"/>
              <a:t>, </a:t>
            </a:r>
            <a:r>
              <a:rPr lang="en-US" sz="2400" b="1" u="sng" dirty="0">
                <a:solidFill>
                  <a:srgbClr val="00B050"/>
                </a:solidFill>
              </a:rPr>
              <a:t>while K</a:t>
            </a:r>
            <a:r>
              <a:rPr lang="en-US" sz="2400" b="1" dirty="0">
                <a:solidFill>
                  <a:srgbClr val="003300"/>
                </a:solidFill>
              </a:rPr>
              <a:t> corresponds to </a:t>
            </a:r>
            <a:r>
              <a:rPr lang="en-US" sz="2400" b="1" u="sng" dirty="0">
                <a:solidFill>
                  <a:srgbClr val="00B050"/>
                </a:solidFill>
              </a:rPr>
              <a:t>the slope of the line</a:t>
            </a:r>
            <a:r>
              <a:rPr lang="en-US" sz="2400" b="1" dirty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9142" y="2028371"/>
            <a:ext cx="1485900" cy="3048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00"/>
                </a:solidFill>
              </a:rPr>
              <a:t>Measured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08031" y="2133600"/>
            <a:ext cx="1485900" cy="3048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00"/>
                </a:solidFill>
              </a:rPr>
              <a:t>Measured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66634" y="1600200"/>
            <a:ext cx="795566" cy="397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152241" y="1689100"/>
            <a:ext cx="147862" cy="368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951717" y="1752600"/>
            <a:ext cx="4076700" cy="7520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300"/>
                </a:solidFill>
              </a:rPr>
              <a:t>When you crystallize a rock, you will always have some </a:t>
            </a:r>
            <a:r>
              <a:rPr lang="en-US" dirty="0" err="1">
                <a:solidFill>
                  <a:srgbClr val="003300"/>
                </a:solidFill>
              </a:rPr>
              <a:t>Sr</a:t>
            </a:r>
            <a:r>
              <a:rPr lang="en-US" dirty="0">
                <a:solidFill>
                  <a:srgbClr val="003300"/>
                </a:solidFill>
              </a:rPr>
              <a:t> Presented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4955268" y="1557028"/>
            <a:ext cx="147863" cy="30842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77000" y="5105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 axis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4417331" y="312196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 axis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95800" y="2740431"/>
            <a:ext cx="2819400" cy="12314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620000" y="3122664"/>
            <a:ext cx="609600" cy="10069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43800" y="3463133"/>
            <a:ext cx="7620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slope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752235" y="3735255"/>
            <a:ext cx="3314700" cy="6157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8" grpId="0"/>
      <p:bldP spid="19" grpId="0"/>
      <p:bldP spid="23" grpId="0"/>
      <p:bldP spid="26" grpId="0"/>
      <p:bldP spid="28" grpId="0"/>
      <p:bldP spid="5120" grpId="0"/>
      <p:bldP spid="2" grpId="0" animBg="1"/>
      <p:bldP spid="20" grpId="0" animBg="1"/>
      <p:bldP spid="14" grpId="0" animBg="1"/>
      <p:bldP spid="6" grpId="0"/>
      <p:bldP spid="25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Connector 21"/>
          <p:cNvSpPr/>
          <p:nvPr/>
        </p:nvSpPr>
        <p:spPr>
          <a:xfrm>
            <a:off x="6172200" y="2094383"/>
            <a:ext cx="1219200" cy="99171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bbc.co.uk/bitesize/ks3/maths/images/coordinates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5659"/>
            <a:ext cx="7696200" cy="343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38400" y="1066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Y    =        A  +   X    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4850356"/>
              </p:ext>
            </p:extLst>
          </p:nvPr>
        </p:nvGraphicFramePr>
        <p:xfrm>
          <a:off x="457200" y="76200"/>
          <a:ext cx="8229600" cy="86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2209800" y="1905000"/>
            <a:ext cx="4267200" cy="18288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1752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rgbClr val="003300"/>
                </a:solidFill>
              </a:rPr>
              <a:t>87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  <a:r>
              <a:rPr lang="en-US" sz="2800" b="1" dirty="0" err="1">
                <a:solidFill>
                  <a:srgbClr val="003300"/>
                </a:solidFill>
              </a:rPr>
              <a:t>Sr</a:t>
            </a:r>
            <a:r>
              <a:rPr lang="en-US" sz="2800" b="1" dirty="0">
                <a:solidFill>
                  <a:srgbClr val="003300"/>
                </a:solidFill>
              </a:rPr>
              <a:t>/</a:t>
            </a:r>
            <a:r>
              <a:rPr lang="en-US" sz="2800" b="1" baseline="30000" dirty="0">
                <a:solidFill>
                  <a:srgbClr val="003300"/>
                </a:solidFill>
              </a:rPr>
              <a:t>86</a:t>
            </a:r>
            <a:r>
              <a:rPr lang="en-US" sz="2800" b="1" dirty="0">
                <a:solidFill>
                  <a:srgbClr val="003300"/>
                </a:solidFill>
              </a:rPr>
              <a:t>Sr  =</a:t>
            </a:r>
            <a:r>
              <a:rPr lang="en-US" sz="2800" b="1" baseline="30000" dirty="0">
                <a:solidFill>
                  <a:srgbClr val="003300"/>
                </a:solidFill>
              </a:rPr>
              <a:t>  </a:t>
            </a:r>
            <a:r>
              <a:rPr lang="en-US" sz="2800" b="1" dirty="0">
                <a:solidFill>
                  <a:srgbClr val="003300"/>
                </a:solidFill>
              </a:rPr>
              <a:t>(</a:t>
            </a:r>
            <a:r>
              <a:rPr lang="en-US" sz="2800" b="1" baseline="30000" dirty="0">
                <a:solidFill>
                  <a:srgbClr val="003300"/>
                </a:solidFill>
              </a:rPr>
              <a:t>87</a:t>
            </a:r>
            <a:r>
              <a:rPr lang="en-US" sz="2800" b="1" dirty="0">
                <a:solidFill>
                  <a:srgbClr val="003300"/>
                </a:solidFill>
              </a:rPr>
              <a:t>Sr/</a:t>
            </a:r>
            <a:r>
              <a:rPr lang="en-US" sz="2800" b="1" baseline="30000" dirty="0">
                <a:solidFill>
                  <a:srgbClr val="003300"/>
                </a:solidFill>
              </a:rPr>
              <a:t>86</a:t>
            </a:r>
            <a:r>
              <a:rPr lang="en-US" sz="2800" b="1" dirty="0">
                <a:solidFill>
                  <a:srgbClr val="003300"/>
                </a:solidFill>
              </a:rPr>
              <a:t>Sr)</a:t>
            </a:r>
            <a:r>
              <a:rPr lang="en-US" sz="3600" b="1" baseline="-25000" dirty="0" err="1">
                <a:solidFill>
                  <a:srgbClr val="003300"/>
                </a:solidFill>
              </a:rPr>
              <a:t>i</a:t>
            </a:r>
            <a:r>
              <a:rPr lang="en-US" sz="2800" b="1" dirty="0">
                <a:solidFill>
                  <a:srgbClr val="003300"/>
                </a:solidFill>
              </a:rPr>
              <a:t>  +   </a:t>
            </a:r>
            <a:r>
              <a:rPr lang="en-US" sz="2800" b="1" baseline="30000" dirty="0">
                <a:solidFill>
                  <a:srgbClr val="003300"/>
                </a:solidFill>
              </a:rPr>
              <a:t>87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  <a:r>
              <a:rPr lang="en-US" sz="2800" b="1" dirty="0" err="1">
                <a:solidFill>
                  <a:srgbClr val="003300"/>
                </a:solidFill>
              </a:rPr>
              <a:t>Rb</a:t>
            </a:r>
            <a:r>
              <a:rPr lang="en-US" sz="2800" b="1" dirty="0">
                <a:solidFill>
                  <a:srgbClr val="003300"/>
                </a:solidFill>
              </a:rPr>
              <a:t>/</a:t>
            </a:r>
            <a:r>
              <a:rPr lang="en-US" sz="2800" b="1" baseline="30000" dirty="0">
                <a:solidFill>
                  <a:srgbClr val="003300"/>
                </a:solidFill>
              </a:rPr>
              <a:t>86</a:t>
            </a:r>
            <a:r>
              <a:rPr lang="en-US" sz="2800" b="1" dirty="0">
                <a:solidFill>
                  <a:srgbClr val="003300"/>
                </a:solidFill>
              </a:rPr>
              <a:t>Sr      ( </a:t>
            </a:r>
            <a:r>
              <a:rPr lang="en-US" sz="2800" b="1" dirty="0" err="1">
                <a:solidFill>
                  <a:srgbClr val="003300"/>
                </a:solidFill>
              </a:rPr>
              <a:t>e</a:t>
            </a:r>
            <a:r>
              <a:rPr lang="en-US" sz="2800" b="1" baseline="30000" dirty="0" err="1">
                <a:solidFill>
                  <a:srgbClr val="003300"/>
                </a:solidFill>
                <a:sym typeface="Symbol"/>
              </a:rPr>
              <a:t>t</a:t>
            </a:r>
            <a:r>
              <a:rPr lang="en-US" sz="2800" b="1" dirty="0">
                <a:solidFill>
                  <a:srgbClr val="003300"/>
                </a:solidFill>
                <a:sym typeface="Symbol"/>
              </a:rPr>
              <a:t> – 1) 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638377" y="1359188"/>
            <a:ext cx="1028623" cy="298162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291673" y="1286493"/>
            <a:ext cx="220149" cy="443552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4" idx="7"/>
          </p:cNvCxnSpPr>
          <p:nvPr/>
        </p:nvCxnSpPr>
        <p:spPr>
          <a:xfrm flipV="1">
            <a:off x="3662058" y="1359188"/>
            <a:ext cx="538160" cy="300022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867400" y="1359187"/>
            <a:ext cx="990600" cy="317213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Connector 19"/>
          <p:cNvSpPr/>
          <p:nvPr/>
        </p:nvSpPr>
        <p:spPr>
          <a:xfrm>
            <a:off x="304799" y="1524000"/>
            <a:ext cx="1562177" cy="99171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2133600" y="1524000"/>
            <a:ext cx="1790700" cy="92327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4191000" y="1524000"/>
            <a:ext cx="1676400" cy="92327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6172200" y="1524000"/>
            <a:ext cx="1581150" cy="112506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4800" y="4776440"/>
            <a:ext cx="908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/>
              <a:t>Now, let us compare the </a:t>
            </a:r>
            <a:r>
              <a:rPr lang="en-US" sz="2400" b="1" dirty="0" err="1"/>
              <a:t>Equ</a:t>
            </a:r>
            <a:r>
              <a:rPr lang="en-US" sz="2400" b="1" dirty="0"/>
              <a:t>. 2 With the general equation for  a line of a X-Y diagram.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9650" y="4314775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003300"/>
                </a:solidFill>
              </a:rPr>
              <a:t>87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Rb</a:t>
            </a:r>
            <a:r>
              <a:rPr lang="en-US" sz="2400" b="1" dirty="0">
                <a:solidFill>
                  <a:srgbClr val="003300"/>
                </a:solidFill>
              </a:rPr>
              <a:t>/</a:t>
            </a:r>
            <a:r>
              <a:rPr lang="en-US" sz="2400" b="1" baseline="30000" dirty="0">
                <a:solidFill>
                  <a:srgbClr val="003300"/>
                </a:solidFill>
              </a:rPr>
              <a:t>86</a:t>
            </a:r>
            <a:r>
              <a:rPr lang="en-US" sz="2400" b="1" dirty="0">
                <a:solidFill>
                  <a:srgbClr val="003300"/>
                </a:solidFill>
              </a:rPr>
              <a:t>Sr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934211" y="3061900"/>
            <a:ext cx="140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003300"/>
                </a:solidFill>
              </a:rPr>
              <a:t>87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Sr</a:t>
            </a:r>
            <a:r>
              <a:rPr lang="en-US" sz="2400" b="1" dirty="0">
                <a:solidFill>
                  <a:srgbClr val="003300"/>
                </a:solidFill>
              </a:rPr>
              <a:t>/</a:t>
            </a:r>
            <a:r>
              <a:rPr lang="en-US" sz="2400" b="1" baseline="30000" dirty="0">
                <a:solidFill>
                  <a:srgbClr val="003300"/>
                </a:solidFill>
              </a:rPr>
              <a:t>86</a:t>
            </a:r>
            <a:r>
              <a:rPr lang="en-US" sz="2400" b="1" dirty="0">
                <a:solidFill>
                  <a:srgbClr val="003300"/>
                </a:solidFill>
              </a:rPr>
              <a:t>Sr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562600"/>
            <a:ext cx="87782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On the basis of equation 2</a:t>
            </a:r>
            <a:r>
              <a:rPr lang="en-US" sz="2400" b="1" dirty="0"/>
              <a:t>, we can plot a diagram with </a:t>
            </a:r>
            <a:r>
              <a:rPr lang="en-US" sz="2800" b="1" u="sng" baseline="30000" dirty="0">
                <a:solidFill>
                  <a:srgbClr val="C00000"/>
                </a:solidFill>
              </a:rPr>
              <a:t>87</a:t>
            </a:r>
            <a:r>
              <a:rPr lang="en-US" sz="2800" b="1" u="sng" dirty="0">
                <a:solidFill>
                  <a:srgbClr val="C00000"/>
                </a:solidFill>
              </a:rPr>
              <a:t>Rb/</a:t>
            </a:r>
            <a:r>
              <a:rPr lang="en-US" sz="2800" b="1" u="sng" baseline="30000" dirty="0">
                <a:solidFill>
                  <a:srgbClr val="C00000"/>
                </a:solidFill>
              </a:rPr>
              <a:t>86</a:t>
            </a:r>
            <a:r>
              <a:rPr lang="en-US" sz="2800" b="1" u="sng" dirty="0">
                <a:solidFill>
                  <a:srgbClr val="C00000"/>
                </a:solidFill>
              </a:rPr>
              <a:t>Sr</a:t>
            </a:r>
          </a:p>
          <a:p>
            <a:r>
              <a:rPr lang="en-US" sz="2400" b="1" u="sng" dirty="0"/>
              <a:t>along  the </a:t>
            </a:r>
            <a:r>
              <a:rPr lang="en-US" sz="2400" b="1" u="sng" dirty="0">
                <a:solidFill>
                  <a:srgbClr val="C00000"/>
                </a:solidFill>
              </a:rPr>
              <a:t>horizontal axis (x-axis</a:t>
            </a:r>
            <a:r>
              <a:rPr lang="en-US" sz="2400" b="1" u="sng" dirty="0"/>
              <a:t>)</a:t>
            </a:r>
            <a:r>
              <a:rPr lang="en-US" sz="2400" b="1" dirty="0"/>
              <a:t>,  and   </a:t>
            </a:r>
            <a:r>
              <a:rPr lang="en-US" sz="2400" b="1" u="sng" baseline="30000" dirty="0">
                <a:solidFill>
                  <a:srgbClr val="002060"/>
                </a:solidFill>
              </a:rPr>
              <a:t>87</a:t>
            </a:r>
            <a:r>
              <a:rPr lang="en-US" sz="2400" b="1" u="sng" dirty="0">
                <a:solidFill>
                  <a:srgbClr val="002060"/>
                </a:solidFill>
              </a:rPr>
              <a:t>Sr/</a:t>
            </a:r>
            <a:r>
              <a:rPr lang="en-US" sz="2400" b="1" u="sng" baseline="30000" dirty="0">
                <a:solidFill>
                  <a:srgbClr val="002060"/>
                </a:solidFill>
              </a:rPr>
              <a:t>86</a:t>
            </a:r>
            <a:r>
              <a:rPr lang="en-US" sz="2400" b="1" u="sng" dirty="0">
                <a:solidFill>
                  <a:srgbClr val="002060"/>
                </a:solidFill>
              </a:rPr>
              <a:t>Sr   along the vertical axis (Y-axis) </a:t>
            </a:r>
          </a:p>
        </p:txBody>
      </p:sp>
    </p:spTree>
    <p:extLst>
      <p:ext uri="{BB962C8B-B14F-4D97-AF65-F5344CB8AC3E}">
        <p14:creationId xmlns:p14="http://schemas.microsoft.com/office/powerpoint/2010/main" val="34004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 animBg="1"/>
      <p:bldP spid="24" grpId="0" animBg="1"/>
      <p:bldP spid="25" grpId="0" animBg="1"/>
      <p:bldP spid="26" grpId="0" animBg="1"/>
      <p:bldP spid="31" grpId="0"/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399"/>
            <a:ext cx="7643344" cy="35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23" y="1143000"/>
            <a:ext cx="8229600" cy="168529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/>
              <a:t> In this diagram, equation 1  represent a line 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4293483"/>
              </p:ext>
            </p:extLst>
          </p:nvPr>
        </p:nvGraphicFramePr>
        <p:xfrm>
          <a:off x="457200" y="762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5181600" y="3657600"/>
            <a:ext cx="3352800" cy="2057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6200000">
            <a:off x="3679723" y="4310389"/>
            <a:ext cx="182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>
                <a:solidFill>
                  <a:srgbClr val="003300"/>
                </a:solidFill>
              </a:rPr>
              <a:t>87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Sr</a:t>
            </a:r>
            <a:r>
              <a:rPr lang="en-US" sz="2400" b="1" dirty="0">
                <a:solidFill>
                  <a:srgbClr val="003300"/>
                </a:solidFill>
              </a:rPr>
              <a:t>/</a:t>
            </a:r>
            <a:r>
              <a:rPr lang="en-US" sz="2800" b="1" baseline="30000" dirty="0">
                <a:solidFill>
                  <a:srgbClr val="0070C0"/>
                </a:solidFill>
              </a:rPr>
              <a:t>86</a:t>
            </a:r>
            <a:r>
              <a:rPr lang="en-US" sz="2800" b="1" dirty="0">
                <a:solidFill>
                  <a:srgbClr val="0070C0"/>
                </a:solidFill>
              </a:rPr>
              <a:t>Sr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635841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rgbClr val="003300"/>
                </a:solidFill>
              </a:rPr>
              <a:t>87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  <a:r>
              <a:rPr lang="en-US" sz="2800" b="1" dirty="0" err="1">
                <a:solidFill>
                  <a:srgbClr val="003300"/>
                </a:solidFill>
              </a:rPr>
              <a:t>Rb</a:t>
            </a:r>
            <a:r>
              <a:rPr lang="en-US" sz="2800" b="1" dirty="0">
                <a:solidFill>
                  <a:srgbClr val="003300"/>
                </a:solidFill>
              </a:rPr>
              <a:t>/</a:t>
            </a:r>
            <a:r>
              <a:rPr lang="en-US" sz="2800" b="1" baseline="30000" dirty="0">
                <a:solidFill>
                  <a:srgbClr val="0070C0"/>
                </a:solidFill>
              </a:rPr>
              <a:t>86</a:t>
            </a:r>
            <a:r>
              <a:rPr lang="en-US" sz="2800" b="1" dirty="0">
                <a:solidFill>
                  <a:srgbClr val="0070C0"/>
                </a:solidFill>
              </a:rPr>
              <a:t>Sr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389700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00"/>
                </a:solidFill>
              </a:rPr>
              <a:t>(</a:t>
            </a:r>
            <a:r>
              <a:rPr lang="en-US" sz="2800" b="1" baseline="30000" dirty="0">
                <a:solidFill>
                  <a:srgbClr val="003300"/>
                </a:solidFill>
              </a:rPr>
              <a:t>87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  <a:r>
              <a:rPr lang="en-US" sz="2800" b="1" dirty="0" err="1">
                <a:solidFill>
                  <a:srgbClr val="003300"/>
                </a:solidFill>
              </a:rPr>
              <a:t>Sr</a:t>
            </a:r>
            <a:r>
              <a:rPr lang="en-US" sz="2800" b="1" dirty="0">
                <a:solidFill>
                  <a:srgbClr val="003300"/>
                </a:solidFill>
              </a:rPr>
              <a:t>/</a:t>
            </a:r>
            <a:r>
              <a:rPr lang="en-US" sz="2800" b="1" baseline="30000" dirty="0">
                <a:solidFill>
                  <a:srgbClr val="003300"/>
                </a:solidFill>
              </a:rPr>
              <a:t>86</a:t>
            </a:r>
            <a:r>
              <a:rPr lang="en-US" sz="2800" b="1" dirty="0">
                <a:solidFill>
                  <a:srgbClr val="003300"/>
                </a:solidFill>
              </a:rPr>
              <a:t>Sr)</a:t>
            </a:r>
            <a:r>
              <a:rPr lang="en-US" sz="2800" b="1" baseline="-25000" dirty="0" err="1">
                <a:solidFill>
                  <a:srgbClr val="003300"/>
                </a:solidFill>
              </a:rPr>
              <a:t>i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  <a:endParaRPr lang="en-US" sz="28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181600" y="4407932"/>
            <a:ext cx="609600" cy="130706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653252">
            <a:off x="7441172" y="342676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</a:rPr>
              <a:t>( </a:t>
            </a:r>
            <a:r>
              <a:rPr lang="en-US" sz="2400" b="1" dirty="0" err="1">
                <a:solidFill>
                  <a:srgbClr val="003300"/>
                </a:solidFill>
              </a:rPr>
              <a:t>e</a:t>
            </a:r>
            <a:r>
              <a:rPr lang="en-US" sz="2400" b="1" baseline="30000" dirty="0" err="1">
                <a:solidFill>
                  <a:srgbClr val="003300"/>
                </a:solidFill>
                <a:sym typeface="Symbol"/>
              </a:rPr>
              <a:t>t</a:t>
            </a:r>
            <a:r>
              <a:rPr lang="en-US" sz="2400" b="1" dirty="0">
                <a:solidFill>
                  <a:srgbClr val="003300"/>
                </a:solidFill>
                <a:sym typeface="Symbol"/>
              </a:rPr>
              <a:t> – 1) 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966105" y="1828800"/>
            <a:ext cx="718729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rgbClr val="003300"/>
                </a:solidFill>
              </a:rPr>
              <a:t>87</a:t>
            </a:r>
            <a:r>
              <a:rPr lang="en-US" sz="2800" b="1" dirty="0">
                <a:solidFill>
                  <a:srgbClr val="003300"/>
                </a:solidFill>
              </a:rPr>
              <a:t>Sr/</a:t>
            </a:r>
            <a:r>
              <a:rPr lang="en-US" sz="2800" b="1" baseline="30000" dirty="0">
                <a:solidFill>
                  <a:srgbClr val="0070C0"/>
                </a:solidFill>
              </a:rPr>
              <a:t>86</a:t>
            </a:r>
            <a:r>
              <a:rPr lang="en-US" sz="2800" b="1" dirty="0">
                <a:solidFill>
                  <a:srgbClr val="0070C0"/>
                </a:solidFill>
              </a:rPr>
              <a:t>Sr</a:t>
            </a:r>
            <a:r>
              <a:rPr lang="en-US" sz="2800" b="1" dirty="0">
                <a:solidFill>
                  <a:srgbClr val="003300"/>
                </a:solidFill>
              </a:rPr>
              <a:t>  =</a:t>
            </a:r>
            <a:r>
              <a:rPr lang="en-US" sz="2800" b="1" baseline="30000" dirty="0">
                <a:solidFill>
                  <a:srgbClr val="003300"/>
                </a:solidFill>
              </a:rPr>
              <a:t>  </a:t>
            </a:r>
            <a:r>
              <a:rPr lang="en-US" sz="2800" b="1" dirty="0">
                <a:solidFill>
                  <a:srgbClr val="003300"/>
                </a:solidFill>
              </a:rPr>
              <a:t>(</a:t>
            </a:r>
            <a:r>
              <a:rPr lang="en-US" sz="2800" b="1" baseline="30000" dirty="0">
                <a:solidFill>
                  <a:srgbClr val="003300"/>
                </a:solidFill>
              </a:rPr>
              <a:t>87 </a:t>
            </a:r>
            <a:r>
              <a:rPr lang="en-US" sz="2800" b="1" dirty="0" err="1">
                <a:solidFill>
                  <a:srgbClr val="003300"/>
                </a:solidFill>
              </a:rPr>
              <a:t>Sr</a:t>
            </a:r>
            <a:r>
              <a:rPr lang="en-US" sz="2800" b="1" dirty="0">
                <a:solidFill>
                  <a:srgbClr val="003300"/>
                </a:solidFill>
              </a:rPr>
              <a:t>/ </a:t>
            </a:r>
            <a:r>
              <a:rPr lang="en-US" sz="2800" b="1" baseline="30000" dirty="0">
                <a:solidFill>
                  <a:srgbClr val="0070C0"/>
                </a:solidFill>
              </a:rPr>
              <a:t>86</a:t>
            </a:r>
            <a:r>
              <a:rPr lang="en-US" sz="2800" b="1" dirty="0">
                <a:solidFill>
                  <a:srgbClr val="0070C0"/>
                </a:solidFill>
              </a:rPr>
              <a:t>Sr</a:t>
            </a:r>
            <a:r>
              <a:rPr lang="en-US" sz="2800" b="1" dirty="0">
                <a:solidFill>
                  <a:srgbClr val="003300"/>
                </a:solidFill>
              </a:rPr>
              <a:t>)</a:t>
            </a:r>
            <a:r>
              <a:rPr lang="en-US" sz="2800" b="1" baseline="-25000" dirty="0" err="1">
                <a:solidFill>
                  <a:srgbClr val="003300"/>
                </a:solidFill>
              </a:rPr>
              <a:t>i</a:t>
            </a:r>
            <a:r>
              <a:rPr lang="en-US" sz="2800" b="1" dirty="0">
                <a:solidFill>
                  <a:srgbClr val="003300"/>
                </a:solidFill>
              </a:rPr>
              <a:t> +  ( </a:t>
            </a:r>
            <a:r>
              <a:rPr lang="en-US" sz="2800" b="1" baseline="30000" dirty="0">
                <a:solidFill>
                  <a:srgbClr val="003300"/>
                </a:solidFill>
              </a:rPr>
              <a:t>87</a:t>
            </a:r>
            <a:r>
              <a:rPr lang="en-US" sz="2800" b="1" dirty="0">
                <a:solidFill>
                  <a:srgbClr val="003300"/>
                </a:solidFill>
              </a:rPr>
              <a:t>Rb/</a:t>
            </a:r>
            <a:r>
              <a:rPr lang="en-US" sz="2800" b="1" baseline="30000" dirty="0">
                <a:solidFill>
                  <a:srgbClr val="0070C0"/>
                </a:solidFill>
              </a:rPr>
              <a:t>86</a:t>
            </a:r>
            <a:r>
              <a:rPr lang="en-US" sz="2800" b="1" dirty="0">
                <a:solidFill>
                  <a:srgbClr val="0070C0"/>
                </a:solidFill>
              </a:rPr>
              <a:t>Sr</a:t>
            </a:r>
            <a:r>
              <a:rPr lang="en-US" sz="2800" b="1" dirty="0">
                <a:solidFill>
                  <a:srgbClr val="003300"/>
                </a:solidFill>
              </a:rPr>
              <a:t>)    ( </a:t>
            </a:r>
            <a:r>
              <a:rPr lang="en-US" sz="2800" b="1" dirty="0" err="1">
                <a:solidFill>
                  <a:srgbClr val="003300"/>
                </a:solidFill>
              </a:rPr>
              <a:t>e</a:t>
            </a:r>
            <a:r>
              <a:rPr lang="en-US" sz="2800" b="1" baseline="30000" dirty="0" err="1">
                <a:solidFill>
                  <a:srgbClr val="003300"/>
                </a:solidFill>
                <a:sym typeface="Symbol"/>
              </a:rPr>
              <a:t>t</a:t>
            </a:r>
            <a:r>
              <a:rPr lang="en-US" sz="2800" b="1" dirty="0">
                <a:solidFill>
                  <a:srgbClr val="003300"/>
                </a:solidFill>
                <a:sym typeface="Symbol"/>
              </a:rPr>
              <a:t> – 1) 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231142" y="2819400"/>
            <a:ext cx="43629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Isochron diagram </a:t>
            </a:r>
            <a:r>
              <a:rPr lang="en-US" sz="2800" b="1" dirty="0">
                <a:solidFill>
                  <a:srgbClr val="C00000"/>
                </a:solidFill>
              </a:rPr>
              <a:t>shows value of (</a:t>
            </a:r>
            <a:r>
              <a:rPr lang="en-US" sz="2800" b="1" baseline="30000" dirty="0">
                <a:solidFill>
                  <a:srgbClr val="C00000"/>
                </a:solidFill>
              </a:rPr>
              <a:t>87</a:t>
            </a:r>
            <a:r>
              <a:rPr lang="en-US" sz="2800" b="1" dirty="0">
                <a:solidFill>
                  <a:srgbClr val="C00000"/>
                </a:solidFill>
              </a:rPr>
              <a:t>Rb/</a:t>
            </a:r>
            <a:r>
              <a:rPr lang="en-US" sz="2800" b="1" baseline="30000" dirty="0">
                <a:solidFill>
                  <a:srgbClr val="C00000"/>
                </a:solidFill>
              </a:rPr>
              <a:t>86</a:t>
            </a:r>
            <a:r>
              <a:rPr lang="en-US" sz="2800" b="1" dirty="0">
                <a:solidFill>
                  <a:srgbClr val="C00000"/>
                </a:solidFill>
              </a:rPr>
              <a:t>Sr) </a:t>
            </a:r>
            <a:r>
              <a:rPr lang="en-US" sz="2800" b="1" dirty="0">
                <a:solidFill>
                  <a:srgbClr val="002060"/>
                </a:solidFill>
              </a:rPr>
              <a:t>plotted along on the horizontal axis (X-axis), </a:t>
            </a:r>
            <a:r>
              <a:rPr lang="en-US" sz="2800" b="1" dirty="0">
                <a:solidFill>
                  <a:srgbClr val="C00000"/>
                </a:solidFill>
              </a:rPr>
              <a:t>while</a:t>
            </a:r>
            <a:r>
              <a:rPr lang="en-US" sz="2400" b="1" dirty="0">
                <a:solidFill>
                  <a:srgbClr val="003300"/>
                </a:solidFill>
              </a:rPr>
              <a:t> the </a:t>
            </a:r>
            <a:r>
              <a:rPr lang="en-US" sz="2800" b="1" dirty="0">
                <a:solidFill>
                  <a:srgbClr val="C00000"/>
                </a:solidFill>
              </a:rPr>
              <a:t>values of </a:t>
            </a:r>
            <a:r>
              <a:rPr lang="en-US" sz="2800" b="1" baseline="30000" dirty="0">
                <a:solidFill>
                  <a:srgbClr val="C00000"/>
                </a:solidFill>
              </a:rPr>
              <a:t>87</a:t>
            </a:r>
            <a:r>
              <a:rPr lang="en-US" sz="2800" b="1" dirty="0">
                <a:solidFill>
                  <a:srgbClr val="C00000"/>
                </a:solidFill>
              </a:rPr>
              <a:t>Sr/</a:t>
            </a:r>
            <a:r>
              <a:rPr lang="en-US" sz="2800" b="1" baseline="30000" dirty="0">
                <a:solidFill>
                  <a:srgbClr val="C00000"/>
                </a:solidFill>
              </a:rPr>
              <a:t>86</a:t>
            </a:r>
            <a:r>
              <a:rPr lang="en-US" sz="2800" b="1" dirty="0">
                <a:solidFill>
                  <a:srgbClr val="C00000"/>
                </a:solidFill>
              </a:rPr>
              <a:t>Sr </a:t>
            </a:r>
            <a:r>
              <a:rPr lang="en-US" sz="2400" b="1" dirty="0">
                <a:solidFill>
                  <a:srgbClr val="003300"/>
                </a:solidFill>
              </a:rPr>
              <a:t>plotted along the vertical axis (Y-axis).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1828800" y="5867400"/>
            <a:ext cx="1435448" cy="63323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3300"/>
                </a:solidFill>
              </a:rPr>
              <a:t>And </a:t>
            </a:r>
          </a:p>
        </p:txBody>
      </p:sp>
    </p:spTree>
    <p:extLst>
      <p:ext uri="{BB962C8B-B14F-4D97-AF65-F5344CB8AC3E}">
        <p14:creationId xmlns:p14="http://schemas.microsoft.com/office/powerpoint/2010/main" val="415744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7" grpId="0"/>
      <p:bldP spid="19" grpId="1"/>
      <p:bldP spid="22" grpId="0"/>
      <p:bldP spid="32" grpId="0" animBg="1"/>
      <p:bldP spid="31" grpId="0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sz="3800" b="1" dirty="0"/>
              <a:t>The </a:t>
            </a:r>
            <a:r>
              <a:rPr lang="en-US" sz="4000" b="1" dirty="0">
                <a:solidFill>
                  <a:srgbClr val="C00000"/>
                </a:solidFill>
              </a:rPr>
              <a:t>values of (</a:t>
            </a:r>
            <a:r>
              <a:rPr lang="en-US" sz="4000" b="1" baseline="30000" dirty="0">
                <a:solidFill>
                  <a:srgbClr val="C00000"/>
                </a:solidFill>
              </a:rPr>
              <a:t>87</a:t>
            </a:r>
            <a:r>
              <a:rPr lang="en-US" sz="4000" b="1" dirty="0">
                <a:solidFill>
                  <a:srgbClr val="C00000"/>
                </a:solidFill>
              </a:rPr>
              <a:t>Sr/</a:t>
            </a:r>
            <a:r>
              <a:rPr lang="en-US" sz="4000" b="1" baseline="30000" dirty="0">
                <a:solidFill>
                  <a:srgbClr val="0070C0"/>
                </a:solidFill>
              </a:rPr>
              <a:t>86</a:t>
            </a:r>
            <a:r>
              <a:rPr lang="en-US" sz="4000" b="1" dirty="0">
                <a:solidFill>
                  <a:srgbClr val="0070C0"/>
                </a:solidFill>
              </a:rPr>
              <a:t>Sr</a:t>
            </a:r>
            <a:r>
              <a:rPr lang="en-US" sz="4000" b="1" baseline="-25000" dirty="0">
                <a:solidFill>
                  <a:srgbClr val="C00000"/>
                </a:solidFill>
              </a:rPr>
              <a:t>i</a:t>
            </a:r>
            <a:r>
              <a:rPr lang="en-US" sz="4000" b="1" dirty="0">
                <a:solidFill>
                  <a:srgbClr val="C00000"/>
                </a:solidFill>
              </a:rPr>
              <a:t>)</a:t>
            </a:r>
            <a:r>
              <a:rPr lang="en-US" sz="4000" b="1" baseline="-25000" dirty="0">
                <a:solidFill>
                  <a:srgbClr val="C00000"/>
                </a:solidFill>
              </a:rPr>
              <a:t>  </a:t>
            </a:r>
            <a:r>
              <a:rPr lang="en-US" sz="4000" b="1" dirty="0">
                <a:solidFill>
                  <a:srgbClr val="C00000"/>
                </a:solidFill>
              </a:rPr>
              <a:t>as initial content</a:t>
            </a:r>
            <a:r>
              <a:rPr lang="en-US" sz="4000" b="1" baseline="-25000" dirty="0">
                <a:solidFill>
                  <a:srgbClr val="C00000"/>
                </a:solidFill>
              </a:rPr>
              <a:t> </a:t>
            </a:r>
            <a:r>
              <a:rPr lang="en-US" sz="3800" b="1" dirty="0">
                <a:solidFill>
                  <a:srgbClr val="003300"/>
                </a:solidFill>
              </a:rPr>
              <a:t>corresponds </a:t>
            </a:r>
            <a:r>
              <a:rPr lang="en-US" sz="3800" b="1" dirty="0">
                <a:solidFill>
                  <a:srgbClr val="C00000"/>
                </a:solidFill>
              </a:rPr>
              <a:t>to the points of intersection</a:t>
            </a:r>
            <a:r>
              <a:rPr lang="en-US" sz="3800" b="1" dirty="0">
                <a:solidFill>
                  <a:srgbClr val="003300"/>
                </a:solidFill>
              </a:rPr>
              <a:t> between </a:t>
            </a:r>
            <a:r>
              <a:rPr lang="en-US" sz="4000" b="1" dirty="0">
                <a:solidFill>
                  <a:srgbClr val="0070C0"/>
                </a:solidFill>
              </a:rPr>
              <a:t>the line and the vertical axis (Y-axis),</a:t>
            </a:r>
          </a:p>
          <a:p>
            <a:r>
              <a:rPr lang="en-US" sz="3800" b="1" dirty="0"/>
              <a:t> while </a:t>
            </a:r>
            <a:r>
              <a:rPr lang="en-US" sz="3800" b="1" dirty="0">
                <a:solidFill>
                  <a:srgbClr val="003300"/>
                </a:solidFill>
              </a:rPr>
              <a:t>( </a:t>
            </a:r>
            <a:r>
              <a:rPr lang="en-US" sz="3800" b="1" dirty="0" err="1">
                <a:solidFill>
                  <a:srgbClr val="003300"/>
                </a:solidFill>
              </a:rPr>
              <a:t>e</a:t>
            </a:r>
            <a:r>
              <a:rPr lang="en-US" sz="3800" b="1" baseline="30000" dirty="0" err="1">
                <a:solidFill>
                  <a:srgbClr val="003300"/>
                </a:solidFill>
                <a:sym typeface="Symbol"/>
              </a:rPr>
              <a:t>t</a:t>
            </a:r>
            <a:r>
              <a:rPr lang="en-US" sz="3800" b="1" baseline="30000" dirty="0">
                <a:solidFill>
                  <a:srgbClr val="003300"/>
                </a:solidFill>
                <a:sym typeface="Symbol"/>
              </a:rPr>
              <a:t> – 1</a:t>
            </a:r>
            <a:r>
              <a:rPr lang="en-US" sz="3800" b="1" dirty="0">
                <a:solidFill>
                  <a:srgbClr val="003300"/>
                </a:solidFill>
                <a:sym typeface="Symbol"/>
              </a:rPr>
              <a:t>) value </a:t>
            </a:r>
            <a:r>
              <a:rPr lang="en-US" sz="4100" b="1" dirty="0">
                <a:solidFill>
                  <a:srgbClr val="0070C0"/>
                </a:solidFill>
                <a:sym typeface="Symbol"/>
              </a:rPr>
              <a:t>corresponds to the slope of the line</a:t>
            </a:r>
            <a:r>
              <a:rPr lang="en-US" sz="3800" b="1" dirty="0">
                <a:solidFill>
                  <a:srgbClr val="003300"/>
                </a:solidFill>
                <a:sym typeface="Symbol"/>
              </a:rPr>
              <a:t>.</a:t>
            </a:r>
            <a:r>
              <a:rPr lang="en-US" baseline="-25000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1637203"/>
              </p:ext>
            </p:extLst>
          </p:nvPr>
        </p:nvGraphicFramePr>
        <p:xfrm>
          <a:off x="457200" y="762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3494125"/>
              </p:ext>
            </p:extLst>
          </p:nvPr>
        </p:nvGraphicFramePr>
        <p:xfrm>
          <a:off x="457200" y="1524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" y="1373123"/>
            <a:ext cx="6939116" cy="10967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Now we will take a look at the results of Rb-Sr isotopes.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24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28252"/>
            <a:ext cx="2321642" cy="245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5146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of the a geological map of the granitic area showed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30" y="3404408"/>
            <a:ext cx="7643344" cy="35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5257800" y="3733800"/>
            <a:ext cx="3276600" cy="2362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3679723" y="4691389"/>
            <a:ext cx="182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rgbClr val="003300"/>
                </a:solidFill>
              </a:rPr>
              <a:t>87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  <a:r>
              <a:rPr lang="en-US" sz="2800" b="1" dirty="0" err="1">
                <a:solidFill>
                  <a:srgbClr val="003300"/>
                </a:solidFill>
              </a:rPr>
              <a:t>Sr</a:t>
            </a:r>
            <a:r>
              <a:rPr lang="en-US" sz="2800" b="1" dirty="0">
                <a:solidFill>
                  <a:srgbClr val="003300"/>
                </a:solidFill>
              </a:rPr>
              <a:t>/</a:t>
            </a:r>
            <a:r>
              <a:rPr lang="en-US" sz="2800" b="1" baseline="30000" dirty="0">
                <a:solidFill>
                  <a:srgbClr val="003300"/>
                </a:solidFill>
              </a:rPr>
              <a:t>86</a:t>
            </a:r>
            <a:r>
              <a:rPr lang="en-US" sz="2800" b="1" dirty="0">
                <a:solidFill>
                  <a:srgbClr val="003300"/>
                </a:solidFill>
              </a:rPr>
              <a:t>Sr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635841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rgbClr val="003300"/>
                </a:solidFill>
              </a:rPr>
              <a:t>87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  <a:r>
              <a:rPr lang="en-US" sz="2800" b="1" dirty="0" err="1">
                <a:solidFill>
                  <a:srgbClr val="003300"/>
                </a:solidFill>
              </a:rPr>
              <a:t>Rb</a:t>
            </a:r>
            <a:r>
              <a:rPr lang="en-US" sz="2800" b="1" dirty="0">
                <a:solidFill>
                  <a:srgbClr val="003300"/>
                </a:solidFill>
              </a:rPr>
              <a:t>/</a:t>
            </a:r>
            <a:r>
              <a:rPr lang="en-US" sz="2800" b="1" baseline="30000" dirty="0">
                <a:solidFill>
                  <a:srgbClr val="003300"/>
                </a:solidFill>
              </a:rPr>
              <a:t>86</a:t>
            </a:r>
            <a:r>
              <a:rPr lang="en-US" sz="2800" b="1" dirty="0">
                <a:solidFill>
                  <a:srgbClr val="003300"/>
                </a:solidFill>
              </a:rPr>
              <a:t>Sr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5527233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3300"/>
                </a:solidFill>
              </a:rPr>
              <a:t>(</a:t>
            </a:r>
            <a:r>
              <a:rPr lang="en-US" sz="2800" b="1" baseline="30000">
                <a:solidFill>
                  <a:srgbClr val="003300"/>
                </a:solidFill>
              </a:rPr>
              <a:t>87</a:t>
            </a:r>
            <a:r>
              <a:rPr lang="en-US" sz="2800" b="1">
                <a:solidFill>
                  <a:srgbClr val="003300"/>
                </a:solidFill>
              </a:rPr>
              <a:t> </a:t>
            </a:r>
            <a:r>
              <a:rPr lang="en-US" sz="2800" b="1" err="1">
                <a:solidFill>
                  <a:srgbClr val="003300"/>
                </a:solidFill>
              </a:rPr>
              <a:t>Sr</a:t>
            </a:r>
            <a:r>
              <a:rPr lang="en-US" sz="2800" b="1">
                <a:solidFill>
                  <a:srgbClr val="003300"/>
                </a:solidFill>
              </a:rPr>
              <a:t>/</a:t>
            </a:r>
            <a:r>
              <a:rPr lang="en-US" sz="2800" b="1" baseline="30000">
                <a:solidFill>
                  <a:srgbClr val="003300"/>
                </a:solidFill>
              </a:rPr>
              <a:t>86</a:t>
            </a:r>
            <a:r>
              <a:rPr lang="en-US" sz="2800" b="1">
                <a:solidFill>
                  <a:srgbClr val="003300"/>
                </a:solidFill>
              </a:rPr>
              <a:t>Sr)</a:t>
            </a:r>
            <a:r>
              <a:rPr lang="en-US" sz="2800" b="1" baseline="-25000">
                <a:solidFill>
                  <a:srgbClr val="003300"/>
                </a:solidFill>
              </a:rPr>
              <a:t>I </a:t>
            </a:r>
            <a:r>
              <a:rPr lang="en-US" sz="2800" b="1">
                <a:solidFill>
                  <a:srgbClr val="003300"/>
                </a:solidFill>
              </a:rPr>
              <a:t>= 0.70404 </a:t>
            </a:r>
            <a:endParaRPr lang="en-US" sz="280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257800" y="6096000"/>
            <a:ext cx="609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9653252">
            <a:off x="5421394" y="3860612"/>
            <a:ext cx="401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</a:rPr>
              <a:t>( </a:t>
            </a:r>
            <a:r>
              <a:rPr lang="en-US" sz="2400" b="1" dirty="0" err="1">
                <a:solidFill>
                  <a:srgbClr val="003300"/>
                </a:solidFill>
              </a:rPr>
              <a:t>e</a:t>
            </a:r>
            <a:r>
              <a:rPr lang="en-US" sz="2400" b="1" baseline="30000" dirty="0" err="1">
                <a:solidFill>
                  <a:srgbClr val="003300"/>
                </a:solidFill>
                <a:sym typeface="Symbol"/>
              </a:rPr>
              <a:t>t</a:t>
            </a:r>
            <a:r>
              <a:rPr lang="en-US" sz="2400" b="1" dirty="0">
                <a:solidFill>
                  <a:srgbClr val="003300"/>
                </a:solidFill>
                <a:sym typeface="Symbol"/>
              </a:rPr>
              <a:t> – 1) = slope= 0.02523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3515380"/>
            <a:ext cx="666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rgbClr val="C00000"/>
                </a:solidFill>
              </a:rPr>
              <a:t>87</a:t>
            </a:r>
            <a:r>
              <a:rPr lang="en-US" sz="2800" b="1" dirty="0">
                <a:solidFill>
                  <a:srgbClr val="C00000"/>
                </a:solidFill>
              </a:rPr>
              <a:t>Sr/</a:t>
            </a:r>
            <a:r>
              <a:rPr lang="en-US" sz="2800" b="1" baseline="30000" dirty="0">
                <a:solidFill>
                  <a:srgbClr val="C00000"/>
                </a:solidFill>
              </a:rPr>
              <a:t>86</a:t>
            </a:r>
            <a:r>
              <a:rPr lang="en-US" sz="2800" b="1" dirty="0">
                <a:solidFill>
                  <a:srgbClr val="C00000"/>
                </a:solidFill>
              </a:rPr>
              <a:t>Sr  =</a:t>
            </a:r>
            <a:r>
              <a:rPr lang="en-US" sz="2800" b="1" baseline="30000" dirty="0">
                <a:solidFill>
                  <a:srgbClr val="C00000"/>
                </a:solidFill>
              </a:rPr>
              <a:t>  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baseline="30000" dirty="0">
                <a:solidFill>
                  <a:srgbClr val="C00000"/>
                </a:solidFill>
              </a:rPr>
              <a:t>87</a:t>
            </a:r>
            <a:r>
              <a:rPr lang="en-US" sz="2800" b="1" dirty="0">
                <a:solidFill>
                  <a:srgbClr val="C00000"/>
                </a:solidFill>
              </a:rPr>
              <a:t>Sr/</a:t>
            </a:r>
            <a:r>
              <a:rPr lang="en-US" sz="2800" b="1" baseline="30000" dirty="0">
                <a:solidFill>
                  <a:srgbClr val="C00000"/>
                </a:solidFill>
              </a:rPr>
              <a:t>86</a:t>
            </a:r>
            <a:r>
              <a:rPr lang="en-US" sz="2800" b="1" dirty="0">
                <a:solidFill>
                  <a:srgbClr val="C00000"/>
                </a:solidFill>
              </a:rPr>
              <a:t>Sr)</a:t>
            </a:r>
            <a:r>
              <a:rPr lang="en-US" sz="2800" b="1" baseline="-25000" dirty="0" err="1">
                <a:solidFill>
                  <a:srgbClr val="C00000"/>
                </a:solidFill>
              </a:rPr>
              <a:t>i</a:t>
            </a:r>
            <a:r>
              <a:rPr lang="en-US" sz="2800" b="1" dirty="0">
                <a:solidFill>
                  <a:srgbClr val="C00000"/>
                </a:solidFill>
              </a:rPr>
              <a:t> + (</a:t>
            </a:r>
            <a:r>
              <a:rPr lang="en-US" sz="2800" b="1" baseline="30000" dirty="0">
                <a:solidFill>
                  <a:srgbClr val="C00000"/>
                </a:solidFill>
              </a:rPr>
              <a:t>87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Rb</a:t>
            </a:r>
            <a:r>
              <a:rPr lang="en-US" sz="2800" b="1" dirty="0">
                <a:solidFill>
                  <a:srgbClr val="C00000"/>
                </a:solidFill>
              </a:rPr>
              <a:t>/</a:t>
            </a:r>
            <a:r>
              <a:rPr lang="en-US" sz="2800" b="1" baseline="30000" dirty="0">
                <a:solidFill>
                  <a:srgbClr val="C00000"/>
                </a:solidFill>
              </a:rPr>
              <a:t>86</a:t>
            </a:r>
            <a:r>
              <a:rPr lang="en-US" sz="2800" b="1" dirty="0">
                <a:solidFill>
                  <a:srgbClr val="C00000"/>
                </a:solidFill>
              </a:rPr>
              <a:t>Sr) (</a:t>
            </a:r>
            <a:r>
              <a:rPr lang="en-US" sz="2800" b="1" dirty="0" err="1">
                <a:solidFill>
                  <a:srgbClr val="C00000"/>
                </a:solidFill>
              </a:rPr>
              <a:t>e</a:t>
            </a:r>
            <a:r>
              <a:rPr lang="en-US" sz="2800" b="1" baseline="30000" dirty="0" err="1">
                <a:solidFill>
                  <a:srgbClr val="C00000"/>
                </a:solidFill>
                <a:sym typeface="Symbol"/>
              </a:rPr>
              <a:t>t</a:t>
            </a:r>
            <a:r>
              <a:rPr lang="en-US" sz="2800" b="1" dirty="0">
                <a:solidFill>
                  <a:srgbClr val="C00000"/>
                </a:solidFill>
                <a:sym typeface="Symbol"/>
              </a:rPr>
              <a:t> – 1)</a:t>
            </a:r>
            <a:r>
              <a:rPr lang="en-US" sz="2800" b="1" dirty="0">
                <a:solidFill>
                  <a:srgbClr val="003300"/>
                </a:solidFill>
                <a:sym typeface="Symbol"/>
              </a:rPr>
              <a:t>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419600"/>
            <a:ext cx="43141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sz="2800" b="1" dirty="0">
                <a:solidFill>
                  <a:srgbClr val="002060"/>
                </a:solidFill>
              </a:rPr>
              <a:t>In the diagram 7 samples of the granite were prepared for the analyses by a Mass-Spectrometry: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5486400" y="5704819"/>
            <a:ext cx="223684" cy="162581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715000" y="5552419"/>
            <a:ext cx="223684" cy="162581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5943600" y="5323819"/>
            <a:ext cx="223684" cy="162581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6324600" y="5095219"/>
            <a:ext cx="223684" cy="162581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6477000" y="5019019"/>
            <a:ext cx="223684" cy="162581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6100916" y="5247619"/>
            <a:ext cx="223684" cy="162581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6629400" y="4942819"/>
            <a:ext cx="223684" cy="162581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24400" y="598908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070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31774" y="5726668"/>
            <a:ext cx="6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0.71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31774" y="5486400"/>
            <a:ext cx="6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0.72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31774" y="5269468"/>
            <a:ext cx="6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0.73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31774" y="5029200"/>
            <a:ext cx="6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0.74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39148" y="4794886"/>
            <a:ext cx="6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0.75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39148" y="4510374"/>
            <a:ext cx="6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0.76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39148" y="4277381"/>
            <a:ext cx="6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0.77</a:t>
            </a:r>
          </a:p>
        </p:txBody>
      </p:sp>
    </p:spTree>
    <p:extLst>
      <p:ext uri="{BB962C8B-B14F-4D97-AF65-F5344CB8AC3E}">
        <p14:creationId xmlns:p14="http://schemas.microsoft.com/office/powerpoint/2010/main" val="5012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/>
      <p:bldP spid="11" grpId="0"/>
      <p:bldP spid="12" grpId="0"/>
      <p:bldP spid="14" grpId="0"/>
      <p:bldP spid="20" grpId="0"/>
      <p:bldP spid="19" grpId="0"/>
      <p:bldP spid="21" grpId="0" animBg="1"/>
      <p:bldP spid="24" grpId="0" animBg="1"/>
      <p:bldP spid="25" grpId="0" animBg="1"/>
      <p:bldP spid="26" grpId="0" animBg="1"/>
      <p:bldP spid="29" grpId="0" animBg="1"/>
      <p:bldP spid="22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4068135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 </a:t>
            </a:r>
            <a:r>
              <a:rPr lang="en-US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 1 &amp; 2 </a:t>
            </a:r>
            <a:r>
              <a:rPr lang="en-US" sz="2800" b="1" dirty="0"/>
              <a:t>were biotite poor granite</a:t>
            </a:r>
            <a:r>
              <a:rPr lang="en-US" sz="2400" b="1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to 5 </a:t>
            </a:r>
            <a:r>
              <a:rPr lang="en-US" sz="2800" b="1" dirty="0">
                <a:solidFill>
                  <a:srgbClr val="0070C0"/>
                </a:solidFill>
              </a:rPr>
              <a:t>were characterized by </a:t>
            </a:r>
            <a:r>
              <a:rPr lang="en-US" sz="2800" b="1" i="1" u="sng" dirty="0">
                <a:solidFill>
                  <a:srgbClr val="002060"/>
                </a:solidFill>
              </a:rPr>
              <a:t>intermediate biotite content,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</a:rPr>
              <a:t>while samples </a:t>
            </a:r>
            <a:r>
              <a:rPr lang="en-US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&amp; 7</a:t>
            </a:r>
            <a:r>
              <a:rPr lang="en-US" sz="2800" b="1" dirty="0">
                <a:solidFill>
                  <a:srgbClr val="C00000"/>
                </a:solidFill>
              </a:rPr>
              <a:t> were rich in biotite mineral.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770293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800" b="1" dirty="0"/>
              <a:t>When the analyses had been carried out, the data were plotted in the diagram, as shown above.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015805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800" b="1" dirty="0"/>
              <a:t>Note:</a:t>
            </a:r>
          </a:p>
          <a:p>
            <a:pPr marL="400050"/>
            <a:r>
              <a:rPr lang="en-US" sz="2800" b="1" dirty="0"/>
              <a:t>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content of the samples correlates with the biotite contents of the rocks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why?</a:t>
            </a:r>
          </a:p>
        </p:txBody>
      </p:sp>
    </p:spTree>
    <p:extLst>
      <p:ext uri="{BB962C8B-B14F-4D97-AF65-F5344CB8AC3E}">
        <p14:creationId xmlns:p14="http://schemas.microsoft.com/office/powerpoint/2010/main" val="26662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359084673"/>
              </p:ext>
            </p:extLst>
          </p:nvPr>
        </p:nvGraphicFramePr>
        <p:xfrm>
          <a:off x="420721" y="8349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1"/>
            <a:ext cx="3733800" cy="2438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83" y="1560187"/>
            <a:ext cx="7643344" cy="35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3621121" y="2698993"/>
            <a:ext cx="1828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>
                <a:solidFill>
                  <a:srgbClr val="003300"/>
                </a:solidFill>
              </a:rPr>
              <a:t>87</a:t>
            </a:r>
            <a:r>
              <a:rPr lang="en-US" sz="2400" b="1">
                <a:solidFill>
                  <a:srgbClr val="003300"/>
                </a:solidFill>
              </a:rPr>
              <a:t> </a:t>
            </a:r>
            <a:r>
              <a:rPr lang="en-US" sz="2400" b="1" err="1">
                <a:solidFill>
                  <a:srgbClr val="003300"/>
                </a:solidFill>
              </a:rPr>
              <a:t>Sr</a:t>
            </a:r>
            <a:r>
              <a:rPr lang="en-US" sz="2400" b="1">
                <a:solidFill>
                  <a:srgbClr val="003300"/>
                </a:solidFill>
              </a:rPr>
              <a:t>/</a:t>
            </a:r>
            <a:r>
              <a:rPr lang="en-US" sz="2400" b="1" baseline="30000">
                <a:solidFill>
                  <a:srgbClr val="003300"/>
                </a:solidFill>
              </a:rPr>
              <a:t>86</a:t>
            </a:r>
            <a:r>
              <a:rPr lang="en-US" sz="2400" b="1">
                <a:solidFill>
                  <a:srgbClr val="003300"/>
                </a:solidFill>
              </a:rPr>
              <a:t>Sr </a:t>
            </a: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6113598" y="4716239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>
                <a:solidFill>
                  <a:srgbClr val="003300"/>
                </a:solidFill>
              </a:rPr>
              <a:t>87</a:t>
            </a:r>
            <a:r>
              <a:rPr lang="en-US" sz="2800" b="1">
                <a:solidFill>
                  <a:srgbClr val="003300"/>
                </a:solidFill>
              </a:rPr>
              <a:t> </a:t>
            </a:r>
            <a:r>
              <a:rPr lang="en-US" sz="2800" b="1" err="1">
                <a:solidFill>
                  <a:srgbClr val="003300"/>
                </a:solidFill>
              </a:rPr>
              <a:t>Rb</a:t>
            </a:r>
            <a:r>
              <a:rPr lang="en-US" sz="2800" b="1">
                <a:solidFill>
                  <a:srgbClr val="003300"/>
                </a:solidFill>
              </a:rPr>
              <a:t>/</a:t>
            </a:r>
            <a:r>
              <a:rPr lang="en-US" sz="2800" b="1" baseline="30000">
                <a:solidFill>
                  <a:srgbClr val="003300"/>
                </a:solidFill>
              </a:rPr>
              <a:t>86</a:t>
            </a:r>
            <a:r>
              <a:rPr lang="en-US" sz="2800" b="1">
                <a:solidFill>
                  <a:srgbClr val="003300"/>
                </a:solidFill>
              </a:rPr>
              <a:t>Sr</a:t>
            </a:r>
            <a:endParaRPr 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5884998" y="388506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3300"/>
                </a:solidFill>
              </a:rPr>
              <a:t>(</a:t>
            </a:r>
            <a:r>
              <a:rPr lang="en-US" sz="2800" b="1" baseline="30000">
                <a:solidFill>
                  <a:srgbClr val="003300"/>
                </a:solidFill>
              </a:rPr>
              <a:t>87</a:t>
            </a:r>
            <a:r>
              <a:rPr lang="en-US" sz="2800" b="1">
                <a:solidFill>
                  <a:srgbClr val="003300"/>
                </a:solidFill>
              </a:rPr>
              <a:t> </a:t>
            </a:r>
            <a:r>
              <a:rPr lang="en-US" sz="2800" b="1" err="1">
                <a:solidFill>
                  <a:srgbClr val="003300"/>
                </a:solidFill>
              </a:rPr>
              <a:t>Sr</a:t>
            </a:r>
            <a:r>
              <a:rPr lang="en-US" sz="2800" b="1">
                <a:solidFill>
                  <a:srgbClr val="003300"/>
                </a:solidFill>
              </a:rPr>
              <a:t>/</a:t>
            </a:r>
            <a:r>
              <a:rPr lang="en-US" sz="2800" b="1" baseline="30000">
                <a:solidFill>
                  <a:srgbClr val="003300"/>
                </a:solidFill>
              </a:rPr>
              <a:t>86</a:t>
            </a:r>
            <a:r>
              <a:rPr lang="en-US" sz="2800" b="1">
                <a:solidFill>
                  <a:srgbClr val="003300"/>
                </a:solidFill>
              </a:rPr>
              <a:t>Sr)</a:t>
            </a:r>
            <a:r>
              <a:rPr lang="en-US" sz="2800" b="1" baseline="-25000">
                <a:solidFill>
                  <a:srgbClr val="003300"/>
                </a:solidFill>
              </a:rPr>
              <a:t>I </a:t>
            </a:r>
            <a:r>
              <a:rPr lang="en-US" sz="2800" b="1">
                <a:solidFill>
                  <a:srgbClr val="003300"/>
                </a:solidFill>
              </a:rPr>
              <a:t>= 0.70404 </a:t>
            </a:r>
            <a:endParaRPr lang="en-US" sz="280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80314" y="4294053"/>
            <a:ext cx="609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653252">
            <a:off x="5362792" y="2218439"/>
            <a:ext cx="401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3300"/>
                </a:solidFill>
              </a:rPr>
              <a:t>( </a:t>
            </a:r>
            <a:r>
              <a:rPr lang="en-US" sz="2400" b="1" err="1">
                <a:solidFill>
                  <a:srgbClr val="003300"/>
                </a:solidFill>
              </a:rPr>
              <a:t>e</a:t>
            </a:r>
            <a:r>
              <a:rPr lang="en-US" sz="2400" b="1" baseline="30000" err="1">
                <a:solidFill>
                  <a:srgbClr val="003300"/>
                </a:solidFill>
                <a:sym typeface="Symbol"/>
              </a:rPr>
              <a:t>t</a:t>
            </a:r>
            <a:r>
              <a:rPr lang="en-US" sz="2400" b="1">
                <a:solidFill>
                  <a:srgbClr val="003300"/>
                </a:solidFill>
                <a:sym typeface="Symbol"/>
              </a:rPr>
              <a:t> – 1) = slope= 0.02523 </a:t>
            </a:r>
            <a:endParaRPr lang="en-US" sz="2400"/>
          </a:p>
        </p:txBody>
      </p:sp>
      <p:sp>
        <p:nvSpPr>
          <p:cNvPr id="11" name="Flowchart: Connector 10"/>
          <p:cNvSpPr/>
          <p:nvPr/>
        </p:nvSpPr>
        <p:spPr>
          <a:xfrm>
            <a:off x="5427798" y="4062646"/>
            <a:ext cx="223684" cy="162581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656398" y="3910246"/>
            <a:ext cx="223684" cy="162581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884998" y="3681646"/>
            <a:ext cx="223684" cy="162581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6265998" y="3453046"/>
            <a:ext cx="223684" cy="162581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6042314" y="3605446"/>
            <a:ext cx="223684" cy="162581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570798" y="3300646"/>
            <a:ext cx="223684" cy="162581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65798" y="434690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070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3172" y="4084495"/>
            <a:ext cx="6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0.71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3172" y="3844227"/>
            <a:ext cx="6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0.72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3172" y="3627295"/>
            <a:ext cx="6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0.73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3172" y="3387027"/>
            <a:ext cx="6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0.74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0546" y="3152713"/>
            <a:ext cx="6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0.75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80546" y="2868201"/>
            <a:ext cx="6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0.76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80546" y="2635208"/>
            <a:ext cx="60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0.77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257800" y="1971613"/>
            <a:ext cx="3276600" cy="2362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" y="125349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b="1" dirty="0"/>
              <a:t>A line can be drawn through the data points.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6201" y="2133600"/>
            <a:ext cx="4228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C00000"/>
                </a:solidFill>
              </a:rPr>
              <a:t>line intersects with the vertical axis (Y-axis) at the value of </a:t>
            </a:r>
            <a:r>
              <a:rPr lang="en-US" sz="2400" b="1" baseline="30000" dirty="0">
                <a:solidFill>
                  <a:srgbClr val="C00000"/>
                </a:solidFill>
              </a:rPr>
              <a:t>87</a:t>
            </a:r>
            <a:r>
              <a:rPr lang="en-US" sz="2400" b="1" dirty="0">
                <a:solidFill>
                  <a:srgbClr val="C00000"/>
                </a:solidFill>
              </a:rPr>
              <a:t> Sr/</a:t>
            </a:r>
            <a:r>
              <a:rPr lang="en-US" sz="2400" b="1" baseline="30000" dirty="0">
                <a:solidFill>
                  <a:srgbClr val="C00000"/>
                </a:solidFill>
              </a:rPr>
              <a:t>86</a:t>
            </a:r>
            <a:r>
              <a:rPr lang="en-US" sz="2400" b="1" dirty="0">
                <a:solidFill>
                  <a:srgbClr val="C00000"/>
                </a:solidFill>
              </a:rPr>
              <a:t>Sr  = 0.70404</a:t>
            </a:r>
            <a:r>
              <a:rPr lang="en-US" sz="2400" b="1" dirty="0">
                <a:solidFill>
                  <a:srgbClr val="003300"/>
                </a:solidFill>
              </a:rPr>
              <a:t>. 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76201" y="3438784"/>
            <a:ext cx="4459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>
                <a:solidFill>
                  <a:srgbClr val="003300"/>
                </a:solidFill>
              </a:rPr>
              <a:t>This is corresponding to the </a:t>
            </a:r>
            <a:r>
              <a:rPr lang="en-US" sz="2400" b="1" baseline="30000" dirty="0">
                <a:solidFill>
                  <a:srgbClr val="C00000"/>
                </a:solidFill>
              </a:rPr>
              <a:t>87</a:t>
            </a:r>
            <a:r>
              <a:rPr lang="en-US" sz="2400" b="1" dirty="0">
                <a:solidFill>
                  <a:srgbClr val="C00000"/>
                </a:solidFill>
              </a:rPr>
              <a:t>Sr/</a:t>
            </a:r>
            <a:r>
              <a:rPr lang="en-US" sz="2400" b="1" baseline="30000" dirty="0">
                <a:solidFill>
                  <a:srgbClr val="C00000"/>
                </a:solidFill>
              </a:rPr>
              <a:t>86</a:t>
            </a:r>
            <a:r>
              <a:rPr lang="en-US" sz="2400" b="1" dirty="0">
                <a:solidFill>
                  <a:srgbClr val="C00000"/>
                </a:solidFill>
              </a:rPr>
              <a:t>Sr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/>
              <a:t>ratio of granite (and all minerals it is composed of) immediately after formation.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00" y="5410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/>
              <a:t>The </a:t>
            </a:r>
            <a:r>
              <a:rPr lang="en-US" sz="2800" b="1" dirty="0">
                <a:solidFill>
                  <a:srgbClr val="C00000"/>
                </a:solidFill>
              </a:rPr>
              <a:t>slope of the line gives us the equation ( </a:t>
            </a:r>
            <a:r>
              <a:rPr lang="en-US" sz="2800" b="1" dirty="0" err="1">
                <a:solidFill>
                  <a:srgbClr val="C00000"/>
                </a:solidFill>
              </a:rPr>
              <a:t>e</a:t>
            </a:r>
            <a:r>
              <a:rPr lang="en-US" sz="2800" b="1" baseline="30000" dirty="0" err="1">
                <a:solidFill>
                  <a:srgbClr val="C00000"/>
                </a:solidFill>
                <a:sym typeface="Symbol"/>
              </a:rPr>
              <a:t>t</a:t>
            </a:r>
            <a:r>
              <a:rPr lang="en-US" sz="2800" b="1" dirty="0">
                <a:solidFill>
                  <a:srgbClr val="C00000"/>
                </a:solidFill>
                <a:sym typeface="Symbol"/>
              </a:rPr>
              <a:t> – 1) = 0.02523 </a:t>
            </a:r>
            <a:r>
              <a:rPr lang="en-US" sz="2400" b="1" dirty="0">
                <a:solidFill>
                  <a:srgbClr val="002060"/>
                </a:solidFill>
                <a:sym typeface="Symbol"/>
              </a:rPr>
              <a:t>in this equation there is only an unknown, namely (t) (Time</a:t>
            </a:r>
            <a:r>
              <a:rPr lang="en-US" sz="2400" b="1" dirty="0">
                <a:sym typeface="Symbol"/>
              </a:rPr>
              <a:t>), which can be found by solving the equation.</a:t>
            </a:r>
            <a:r>
              <a:rPr lang="en-US" sz="2400" b="1" dirty="0"/>
              <a:t> </a:t>
            </a:r>
          </a:p>
        </p:txBody>
      </p:sp>
      <p:sp>
        <p:nvSpPr>
          <p:cNvPr id="33" name="Flowchart: Connector 32"/>
          <p:cNvSpPr/>
          <p:nvPr/>
        </p:nvSpPr>
        <p:spPr>
          <a:xfrm>
            <a:off x="6705600" y="3190219"/>
            <a:ext cx="223684" cy="162581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87688" y="3756359"/>
            <a:ext cx="25195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39248" y="3581400"/>
            <a:ext cx="25195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10848" y="3124200"/>
            <a:ext cx="25195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920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30" grpId="0"/>
      <p:bldP spid="31" grpId="0"/>
      <p:bldP spid="32" grpId="0"/>
      <p:bldP spid="33" grpId="0" animBg="1"/>
      <p:bldP spid="2" grpId="0" animBg="1"/>
      <p:bldP spid="35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0642159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762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/>
              <a:t> The </a:t>
            </a:r>
            <a:r>
              <a:rPr lang="en-US" sz="2800" b="1" dirty="0">
                <a:solidFill>
                  <a:srgbClr val="C00000"/>
                </a:solidFill>
              </a:rPr>
              <a:t>line in this diagram is called a ISOCHRON</a:t>
            </a:r>
            <a:r>
              <a:rPr lang="en-US" sz="2800" b="1" dirty="0"/>
              <a:t>, which mean </a:t>
            </a:r>
            <a:r>
              <a:rPr lang="en-US" sz="3000" b="1" dirty="0">
                <a:solidFill>
                  <a:srgbClr val="C00000"/>
                </a:solidFill>
              </a:rPr>
              <a:t>“ similar age”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27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76601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800" b="1" dirty="0"/>
              <a:t> In the ISOCHRON Diagram, rocks and minerals of the similar age plot along a single-an Isochron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367386958"/>
              </p:ext>
            </p:extLst>
          </p:nvPr>
        </p:nvGraphicFramePr>
        <p:xfrm>
          <a:off x="228600" y="0"/>
          <a:ext cx="8515350" cy="101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39000"/>
            <a:ext cx="4371975" cy="503319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When </a:t>
            </a:r>
            <a:r>
              <a:rPr lang="en-US" sz="2400" b="1" dirty="0">
                <a:solidFill>
                  <a:srgbClr val="C00000"/>
                </a:solidFill>
              </a:rPr>
              <a:t>the granite crystallized all minerals in the rocks </a:t>
            </a:r>
            <a:r>
              <a:rPr lang="en-US" sz="2400" b="1" dirty="0"/>
              <a:t>get </a:t>
            </a:r>
            <a:r>
              <a:rPr lang="en-US" sz="2800" b="1" dirty="0">
                <a:solidFill>
                  <a:srgbClr val="00B050"/>
                </a:solidFill>
              </a:rPr>
              <a:t>the same value of </a:t>
            </a:r>
            <a:r>
              <a:rPr lang="en-US" sz="2800" b="1" baseline="30000" dirty="0">
                <a:solidFill>
                  <a:srgbClr val="00B050"/>
                </a:solidFill>
              </a:rPr>
              <a:t>87</a:t>
            </a:r>
            <a:r>
              <a:rPr lang="en-US" sz="2800" b="1" dirty="0">
                <a:solidFill>
                  <a:srgbClr val="00B050"/>
                </a:solidFill>
              </a:rPr>
              <a:t>Sr/</a:t>
            </a:r>
            <a:r>
              <a:rPr lang="en-US" sz="2800" b="1" baseline="30000" dirty="0">
                <a:solidFill>
                  <a:srgbClr val="00B050"/>
                </a:solidFill>
              </a:rPr>
              <a:t>86</a:t>
            </a:r>
            <a:r>
              <a:rPr lang="en-US" sz="2800" b="1" dirty="0">
                <a:solidFill>
                  <a:srgbClr val="00B050"/>
                </a:solidFill>
              </a:rPr>
              <a:t>Sr ratio = (0.70404),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Because</a:t>
            </a:r>
            <a:r>
              <a:rPr lang="en-US" sz="2400" b="1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they all formed from the same isotopically homogenized magma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3300"/>
                </a:solidFill>
              </a:rPr>
              <a:t>The slope of the </a:t>
            </a:r>
            <a:r>
              <a:rPr lang="en-US" sz="2800" b="1" dirty="0" err="1">
                <a:solidFill>
                  <a:srgbClr val="003300"/>
                </a:solidFill>
              </a:rPr>
              <a:t>isochron</a:t>
            </a:r>
            <a:r>
              <a:rPr lang="en-US" sz="2800" b="1" dirty="0">
                <a:solidFill>
                  <a:srgbClr val="003300"/>
                </a:solidFill>
              </a:rPr>
              <a:t> was Zero which corresponds to the age = 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28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37635"/>
            <a:ext cx="4612251" cy="39243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91200" y="479260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7487" y="479260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2.0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479260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3.0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800" y="4800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4.0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427426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0.69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385916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0.70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3440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0.71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0" y="243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0.73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0" y="205923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0.74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500" y="3625334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</a:t>
            </a:r>
            <a:endParaRPr 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7562850" y="1600200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</a:t>
            </a:r>
          </a:p>
        </p:txBody>
      </p:sp>
      <p:cxnSp>
        <p:nvCxnSpPr>
          <p:cNvPr id="17" name="Straight Arrow Connector 16"/>
          <p:cNvCxnSpPr>
            <a:endCxn id="10" idx="1"/>
          </p:cNvCxnSpPr>
          <p:nvPr/>
        </p:nvCxnSpPr>
        <p:spPr>
          <a:xfrm>
            <a:off x="3124200" y="1494435"/>
            <a:ext cx="5448300" cy="236173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Connector 17"/>
          <p:cNvSpPr/>
          <p:nvPr/>
        </p:nvSpPr>
        <p:spPr>
          <a:xfrm>
            <a:off x="5638800" y="3352800"/>
            <a:ext cx="76200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829300" y="3199785"/>
            <a:ext cx="76200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6477000" y="2514600"/>
            <a:ext cx="76200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6324600" y="2667000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81600" y="3245504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1</a:t>
            </a:r>
          </a:p>
        </p:txBody>
      </p:sp>
      <p:sp>
        <p:nvSpPr>
          <p:cNvPr id="25" name="Flowchart: Connector 24"/>
          <p:cNvSpPr/>
          <p:nvPr/>
        </p:nvSpPr>
        <p:spPr>
          <a:xfrm>
            <a:off x="7010400" y="1905000"/>
            <a:ext cx="76200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471652" y="2971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38800" y="28149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7400" y="252805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7171" y="211411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67487" y="182840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72300" y="14944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7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6126481" y="39166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6324600" y="39166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7421881" y="39166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620000" y="39166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8869681" y="3886200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32" idx="0"/>
          </p:cNvCxnSpPr>
          <p:nvPr/>
        </p:nvCxnSpPr>
        <p:spPr>
          <a:xfrm flipH="1" flipV="1">
            <a:off x="5715000" y="3433465"/>
            <a:ext cx="434341" cy="483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077200" y="3962400"/>
            <a:ext cx="495300" cy="16764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21881" y="5486400"/>
            <a:ext cx="1470659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3300"/>
                </a:solidFill>
              </a:rPr>
              <a:t>Sample with higher </a:t>
            </a:r>
            <a:r>
              <a:rPr lang="en-US" sz="2000" b="1" err="1">
                <a:solidFill>
                  <a:srgbClr val="003300"/>
                </a:solidFill>
              </a:rPr>
              <a:t>Rb</a:t>
            </a:r>
            <a:endParaRPr lang="en-US" sz="2000" b="1">
              <a:solidFill>
                <a:srgbClr val="0033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621236" y="4036179"/>
            <a:ext cx="495300" cy="16764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673771" y="5712579"/>
            <a:ext cx="1470659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3300"/>
                </a:solidFill>
              </a:rPr>
              <a:t>Sample with lower </a:t>
            </a:r>
            <a:r>
              <a:rPr lang="en-US" sz="2000" b="1" dirty="0" err="1">
                <a:solidFill>
                  <a:srgbClr val="003300"/>
                </a:solidFill>
              </a:rPr>
              <a:t>Rb</a:t>
            </a:r>
            <a:endParaRPr lang="en-US" sz="2000" b="1" dirty="0">
              <a:solidFill>
                <a:srgbClr val="0033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343400" y="3939541"/>
            <a:ext cx="2007460" cy="1965959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Connector 43"/>
          <p:cNvSpPr/>
          <p:nvPr/>
        </p:nvSpPr>
        <p:spPr>
          <a:xfrm>
            <a:off x="0" y="5884936"/>
            <a:ext cx="5624052" cy="8406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3300"/>
                </a:solidFill>
              </a:rPr>
              <a:t>The bottom line;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High </a:t>
            </a:r>
            <a:r>
              <a:rPr lang="en-US" sz="2400" b="1" dirty="0" err="1">
                <a:solidFill>
                  <a:srgbClr val="C00000"/>
                </a:solidFill>
              </a:rPr>
              <a:t>Rb</a:t>
            </a:r>
            <a:r>
              <a:rPr lang="en-US" sz="2400" b="1" dirty="0">
                <a:solidFill>
                  <a:srgbClr val="C00000"/>
                </a:solidFill>
              </a:rPr>
              <a:t>/</a:t>
            </a:r>
            <a:r>
              <a:rPr lang="en-US" sz="2400" b="1" dirty="0" err="1">
                <a:solidFill>
                  <a:srgbClr val="C00000"/>
                </a:solidFill>
              </a:rPr>
              <a:t>Sr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003300"/>
                </a:solidFill>
              </a:rPr>
              <a:t>contains </a:t>
            </a:r>
            <a:r>
              <a:rPr lang="en-US" sz="2400" b="1" dirty="0">
                <a:solidFill>
                  <a:srgbClr val="C00000"/>
                </a:solidFill>
              </a:rPr>
              <a:t>more </a:t>
            </a:r>
            <a:r>
              <a:rPr lang="en-US" sz="2400" b="1" baseline="30000" dirty="0">
                <a:solidFill>
                  <a:srgbClr val="C00000"/>
                </a:solidFill>
              </a:rPr>
              <a:t>87</a:t>
            </a:r>
            <a:r>
              <a:rPr lang="en-US" sz="2400" b="1" dirty="0">
                <a:solidFill>
                  <a:srgbClr val="C00000"/>
                </a:solidFill>
              </a:rPr>
              <a:t>Sr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Low </a:t>
            </a:r>
            <a:r>
              <a:rPr lang="en-US" sz="2400" b="1" dirty="0" err="1">
                <a:solidFill>
                  <a:srgbClr val="C00000"/>
                </a:solidFill>
              </a:rPr>
              <a:t>Rb</a:t>
            </a:r>
            <a:r>
              <a:rPr lang="en-US" sz="2400" b="1" dirty="0">
                <a:solidFill>
                  <a:srgbClr val="C00000"/>
                </a:solidFill>
              </a:rPr>
              <a:t>/</a:t>
            </a:r>
            <a:r>
              <a:rPr lang="en-US" sz="2400" b="1" dirty="0" err="1">
                <a:solidFill>
                  <a:srgbClr val="C00000"/>
                </a:solidFill>
              </a:rPr>
              <a:t>Sr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003300"/>
                </a:solidFill>
              </a:rPr>
              <a:t>contains </a:t>
            </a:r>
            <a:r>
              <a:rPr lang="en-US" sz="2400" b="1" dirty="0">
                <a:solidFill>
                  <a:srgbClr val="C00000"/>
                </a:solidFill>
              </a:rPr>
              <a:t>less </a:t>
            </a:r>
            <a:r>
              <a:rPr lang="en-US" sz="2400" b="1" baseline="30000" dirty="0">
                <a:solidFill>
                  <a:srgbClr val="C00000"/>
                </a:solidFill>
              </a:rPr>
              <a:t>87</a:t>
            </a:r>
            <a:r>
              <a:rPr lang="en-US" sz="2400" b="1" dirty="0">
                <a:solidFill>
                  <a:srgbClr val="C00000"/>
                </a:solidFill>
              </a:rPr>
              <a:t>Sr</a:t>
            </a:r>
          </a:p>
        </p:txBody>
      </p:sp>
    </p:spTree>
    <p:extLst>
      <p:ext uri="{BB962C8B-B14F-4D97-AF65-F5344CB8AC3E}">
        <p14:creationId xmlns:p14="http://schemas.microsoft.com/office/powerpoint/2010/main" val="163895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" grpId="0" animBg="1"/>
      <p:bldP spid="42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23218"/>
            <a:ext cx="4038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(Line 2 )</a:t>
            </a:r>
            <a:r>
              <a:rPr lang="en-US" dirty="0"/>
              <a:t>In the diagram above: </a:t>
            </a:r>
          </a:p>
          <a:p>
            <a:pPr marL="514350" lvl="1" indent="-51435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Since the time of the crystallization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002060"/>
                </a:solidFill>
              </a:rPr>
              <a:t>atoms of </a:t>
            </a:r>
            <a:r>
              <a:rPr lang="en-US" b="1" baseline="30000" dirty="0">
                <a:solidFill>
                  <a:srgbClr val="002060"/>
                </a:solidFill>
              </a:rPr>
              <a:t>87</a:t>
            </a:r>
            <a:r>
              <a:rPr lang="en-US" b="1" dirty="0">
                <a:solidFill>
                  <a:srgbClr val="002060"/>
                </a:solidFill>
              </a:rPr>
              <a:t>Rb have continuously undergone radioactive decay </a:t>
            </a:r>
            <a:r>
              <a:rPr lang="en-US" b="1" dirty="0">
                <a:solidFill>
                  <a:srgbClr val="C00000"/>
                </a:solidFill>
              </a:rPr>
              <a:t>to </a:t>
            </a:r>
            <a:r>
              <a:rPr lang="en-US" b="1" baseline="30000" dirty="0">
                <a:solidFill>
                  <a:srgbClr val="C00000"/>
                </a:solidFill>
              </a:rPr>
              <a:t>87</a:t>
            </a:r>
            <a:r>
              <a:rPr lang="en-US" b="1" dirty="0">
                <a:solidFill>
                  <a:srgbClr val="C00000"/>
                </a:solidFill>
              </a:rPr>
              <a:t>Sr.</a:t>
            </a:r>
          </a:p>
          <a:p>
            <a:pPr marL="514350" lvl="1" indent="-514350">
              <a:buFont typeface="Wingdings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In rocks with </a:t>
            </a:r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low </a:t>
            </a:r>
            <a:r>
              <a:rPr lang="en-US" b="1" dirty="0">
                <a:solidFill>
                  <a:srgbClr val="00B050"/>
                </a:solidFill>
              </a:rPr>
              <a:t>content </a:t>
            </a:r>
            <a:r>
              <a:rPr lang="en-US" b="1" i="1" u="sng" dirty="0">
                <a:solidFill>
                  <a:srgbClr val="C00000"/>
                </a:solidFill>
              </a:rPr>
              <a:t>of </a:t>
            </a:r>
            <a:r>
              <a:rPr lang="en-US" b="1" i="1" u="sng" baseline="30000" dirty="0">
                <a:solidFill>
                  <a:srgbClr val="C00000"/>
                </a:solidFill>
              </a:rPr>
              <a:t>87</a:t>
            </a:r>
            <a:r>
              <a:rPr lang="en-US" b="1" i="1" u="sng" dirty="0">
                <a:solidFill>
                  <a:srgbClr val="C00000"/>
                </a:solidFill>
              </a:rPr>
              <a:t>Rb</a:t>
            </a:r>
            <a:r>
              <a:rPr lang="en-US" b="1" dirty="0"/>
              <a:t>, They </a:t>
            </a:r>
            <a:r>
              <a:rPr lang="en-US" b="1" dirty="0">
                <a:solidFill>
                  <a:srgbClr val="003300"/>
                </a:solidFill>
              </a:rPr>
              <a:t>relatively have a small amount of </a:t>
            </a:r>
            <a:r>
              <a:rPr lang="en-US" b="1" baseline="30000" dirty="0">
                <a:solidFill>
                  <a:srgbClr val="003300"/>
                </a:solidFill>
              </a:rPr>
              <a:t>87</a:t>
            </a:r>
            <a:r>
              <a:rPr lang="en-US" b="1" dirty="0">
                <a:solidFill>
                  <a:srgbClr val="003300"/>
                </a:solidFill>
              </a:rPr>
              <a:t>SR formed.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1337594"/>
              </p:ext>
            </p:extLst>
          </p:nvPr>
        </p:nvGraphicFramePr>
        <p:xfrm>
          <a:off x="457200" y="76200"/>
          <a:ext cx="8229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5105400" y="2286000"/>
            <a:ext cx="37381" cy="236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181600" y="46482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05400" y="38862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05400" y="36576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05400" y="34290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05400" y="32004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05400" y="28956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05400" y="26670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05400" y="23622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142781" y="4114800"/>
            <a:ext cx="1912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81600" y="4419600"/>
            <a:ext cx="1143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486400" y="4533900"/>
            <a:ext cx="0" cy="114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715000" y="4533900"/>
            <a:ext cx="0" cy="114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019800" y="4533900"/>
            <a:ext cx="0" cy="114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324600" y="4533900"/>
            <a:ext cx="0" cy="114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629400" y="4495800"/>
            <a:ext cx="0" cy="114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934200" y="4495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239000" y="4533900"/>
            <a:ext cx="0" cy="114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443323" y="4171890"/>
            <a:ext cx="73827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0.7</a:t>
            </a:r>
            <a:r>
              <a:rPr lang="en-US" dirty="0"/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419600" y="3257490"/>
            <a:ext cx="8382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0.7</a:t>
            </a:r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19600" y="3886200"/>
            <a:ext cx="762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0.7</a:t>
            </a:r>
            <a:r>
              <a:rPr lang="en-US" dirty="0"/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67400" y="2777286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0.7</a:t>
            </a:r>
            <a:r>
              <a:rPr lang="en-US" dirty="0"/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19600" y="3714690"/>
            <a:ext cx="762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0.7</a:t>
            </a:r>
            <a:r>
              <a:rPr lang="en-US" dirty="0"/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419600" y="2952690"/>
            <a:ext cx="762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0.7</a:t>
            </a:r>
            <a:r>
              <a:rPr lang="en-US" dirty="0"/>
              <a:t>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419600" y="2419290"/>
            <a:ext cx="762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0.7</a:t>
            </a:r>
            <a:r>
              <a:rPr lang="en-US" dirty="0"/>
              <a:t>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19600" y="2724090"/>
            <a:ext cx="762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0.77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419600" y="3486090"/>
            <a:ext cx="762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0.7</a:t>
            </a:r>
            <a:r>
              <a:rPr lang="en-US" dirty="0"/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419600" y="2190690"/>
            <a:ext cx="6400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0.7</a:t>
            </a:r>
            <a:r>
              <a:rPr lang="en-US" dirty="0"/>
              <a:t>9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38723" y="4572000"/>
            <a:ext cx="50967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1.5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043523" y="4724400"/>
            <a:ext cx="58587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2.0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348323" y="4572000"/>
            <a:ext cx="50967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2.5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705600" y="4781490"/>
            <a:ext cx="50967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3.0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110323" y="4552890"/>
            <a:ext cx="50967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3.5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410200" y="4705290"/>
            <a:ext cx="5486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1.0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052923" y="4572000"/>
            <a:ext cx="50967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0.5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7620000" y="4495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491323" y="4572000"/>
            <a:ext cx="50967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4.0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919877" y="5124510"/>
            <a:ext cx="144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87</a:t>
            </a:r>
            <a:r>
              <a:rPr lang="en-US" sz="2400" b="1" dirty="0"/>
              <a:t>Rb/</a:t>
            </a:r>
            <a:r>
              <a:rPr lang="en-US" sz="2400" b="1" baseline="30000" dirty="0"/>
              <a:t>86</a:t>
            </a:r>
            <a:r>
              <a:rPr lang="en-US" sz="2400" b="1" dirty="0"/>
              <a:t>Sr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038600" y="2895600"/>
            <a:ext cx="553998" cy="1393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baseline="30000" dirty="0"/>
              <a:t>87</a:t>
            </a:r>
            <a:r>
              <a:rPr lang="en-US" sz="2400" b="1" dirty="0"/>
              <a:t>Sr/</a:t>
            </a:r>
            <a:r>
              <a:rPr lang="en-US" sz="2400" b="1" baseline="30000" dirty="0"/>
              <a:t>86</a:t>
            </a:r>
            <a:r>
              <a:rPr lang="en-US" sz="2400" b="1" dirty="0"/>
              <a:t>Sr</a:t>
            </a:r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5142781" y="2428843"/>
            <a:ext cx="2348542" cy="214315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lowchart: Connector 93"/>
          <p:cNvSpPr/>
          <p:nvPr/>
        </p:nvSpPr>
        <p:spPr>
          <a:xfrm>
            <a:off x="5486400" y="4114800"/>
            <a:ext cx="202362" cy="200055"/>
          </a:xfrm>
          <a:prstGeom prst="flowChartConnector">
            <a:avLst/>
          </a:prstGeom>
          <a:solidFill>
            <a:srgbClr val="8000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/>
          <p:cNvSpPr/>
          <p:nvPr/>
        </p:nvSpPr>
        <p:spPr>
          <a:xfrm>
            <a:off x="5791200" y="3810000"/>
            <a:ext cx="202362" cy="200055"/>
          </a:xfrm>
          <a:prstGeom prst="flowChartConnector">
            <a:avLst/>
          </a:prstGeom>
          <a:solidFill>
            <a:srgbClr val="8000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/>
          <p:cNvSpPr/>
          <p:nvPr/>
        </p:nvSpPr>
        <p:spPr>
          <a:xfrm>
            <a:off x="6215871" y="3327744"/>
            <a:ext cx="202362" cy="200055"/>
          </a:xfrm>
          <a:prstGeom prst="flowChartConnector">
            <a:avLst/>
          </a:prstGeom>
          <a:solidFill>
            <a:srgbClr val="8000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/>
          <p:cNvSpPr/>
          <p:nvPr/>
        </p:nvSpPr>
        <p:spPr>
          <a:xfrm>
            <a:off x="7117870" y="2524035"/>
            <a:ext cx="202362" cy="200055"/>
          </a:xfrm>
          <a:prstGeom prst="flowChartConnector">
            <a:avLst/>
          </a:prstGeom>
          <a:solidFill>
            <a:srgbClr val="8000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/>
          <p:cNvSpPr/>
          <p:nvPr/>
        </p:nvSpPr>
        <p:spPr>
          <a:xfrm>
            <a:off x="6541338" y="3077368"/>
            <a:ext cx="202362" cy="200055"/>
          </a:xfrm>
          <a:prstGeom prst="flowChartConnector">
            <a:avLst/>
          </a:prstGeom>
          <a:solidFill>
            <a:srgbClr val="8000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/>
          <p:cNvSpPr/>
          <p:nvPr/>
        </p:nvSpPr>
        <p:spPr>
          <a:xfrm>
            <a:off x="6400800" y="3228945"/>
            <a:ext cx="202362" cy="200055"/>
          </a:xfrm>
          <a:prstGeom prst="flowChartConnector">
            <a:avLst/>
          </a:prstGeom>
          <a:solidFill>
            <a:srgbClr val="8000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 rot="18586983">
            <a:off x="3417566" y="4956392"/>
            <a:ext cx="2022019" cy="1045265"/>
          </a:xfrm>
          <a:prstGeom prst="rightArrow">
            <a:avLst>
              <a:gd name="adj1" fmla="val 4365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baseline="30000" dirty="0">
                <a:solidFill>
                  <a:srgbClr val="002060"/>
                </a:solidFill>
              </a:rPr>
              <a:t>87</a:t>
            </a:r>
            <a:r>
              <a:rPr lang="en-US" sz="2400" b="1" dirty="0">
                <a:solidFill>
                  <a:srgbClr val="002060"/>
                </a:solidFill>
              </a:rPr>
              <a:t>Sr/</a:t>
            </a:r>
            <a:r>
              <a:rPr lang="en-US" sz="2400" b="1" baseline="30000" dirty="0">
                <a:solidFill>
                  <a:srgbClr val="002060"/>
                </a:solidFill>
              </a:rPr>
              <a:t>86</a:t>
            </a:r>
            <a:r>
              <a:rPr lang="en-US" sz="2400" b="1" dirty="0">
                <a:solidFill>
                  <a:srgbClr val="002060"/>
                </a:solidFill>
              </a:rPr>
              <a:t>Sri</a:t>
            </a:r>
          </a:p>
        </p:txBody>
      </p:sp>
      <p:sp>
        <p:nvSpPr>
          <p:cNvPr id="103" name="Left Arrow Callout 102"/>
          <p:cNvSpPr/>
          <p:nvPr/>
        </p:nvSpPr>
        <p:spPr>
          <a:xfrm rot="3347423">
            <a:off x="6825427" y="1962738"/>
            <a:ext cx="1040562" cy="2740836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 =  1706 </a:t>
            </a:r>
            <a:r>
              <a:rPr lang="en-US" sz="2400" b="1" dirty="0">
                <a:solidFill>
                  <a:srgbClr val="002060"/>
                </a:solidFill>
                <a:sym typeface="Symbol"/>
              </a:rPr>
              <a:t> 15 Ma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6" name="Content Placeholder 4"/>
          <p:cNvSpPr txBox="1">
            <a:spLocks/>
          </p:cNvSpPr>
          <p:nvPr/>
        </p:nvSpPr>
        <p:spPr>
          <a:xfrm>
            <a:off x="380999" y="6187440"/>
            <a:ext cx="8610601" cy="110184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baseline="30000" dirty="0">
                <a:solidFill>
                  <a:srgbClr val="009900"/>
                </a:solidFill>
                <a:latin typeface="Garamond" pitchFamily="18" charset="0"/>
              </a:rPr>
              <a:t>87</a:t>
            </a:r>
            <a:r>
              <a:rPr lang="en-US" b="1" dirty="0">
                <a:solidFill>
                  <a:srgbClr val="009900"/>
                </a:solidFill>
                <a:latin typeface="Garamond" pitchFamily="18" charset="0"/>
              </a:rPr>
              <a:t>Sr/</a:t>
            </a:r>
            <a:r>
              <a:rPr lang="en-US" b="1" baseline="30000" dirty="0">
                <a:solidFill>
                  <a:srgbClr val="002060"/>
                </a:solidFill>
                <a:latin typeface="Garamond" pitchFamily="18" charset="0"/>
              </a:rPr>
              <a:t>86</a:t>
            </a:r>
            <a:r>
              <a:rPr lang="en-US" b="1" dirty="0">
                <a:solidFill>
                  <a:srgbClr val="002060"/>
                </a:solidFill>
                <a:latin typeface="Garamond" pitchFamily="18" charset="0"/>
              </a:rPr>
              <a:t>Sr</a:t>
            </a:r>
            <a:r>
              <a:rPr lang="en-US" b="1" dirty="0">
                <a:solidFill>
                  <a:srgbClr val="009900"/>
                </a:solidFill>
                <a:latin typeface="Garamond" pitchFamily="18" charset="0"/>
              </a:rPr>
              <a:t> = (</a:t>
            </a:r>
            <a:r>
              <a:rPr lang="en-US" b="1" baseline="30000" dirty="0">
                <a:solidFill>
                  <a:srgbClr val="009900"/>
                </a:solidFill>
                <a:latin typeface="Garamond" pitchFamily="18" charset="0"/>
              </a:rPr>
              <a:t>87</a:t>
            </a:r>
            <a:r>
              <a:rPr lang="en-US" b="1" dirty="0">
                <a:solidFill>
                  <a:srgbClr val="009900"/>
                </a:solidFill>
                <a:latin typeface="Garamond" pitchFamily="18" charset="0"/>
              </a:rPr>
              <a:t>Sr</a:t>
            </a:r>
            <a:r>
              <a:rPr lang="en-US" b="1" baseline="-25000" dirty="0">
                <a:solidFill>
                  <a:srgbClr val="009900"/>
                </a:solidFill>
                <a:latin typeface="Garamond" pitchFamily="18" charset="0"/>
              </a:rPr>
              <a:t>/</a:t>
            </a:r>
            <a:r>
              <a:rPr lang="en-US" b="1" baseline="30000" dirty="0">
                <a:solidFill>
                  <a:srgbClr val="002060"/>
                </a:solidFill>
                <a:latin typeface="Garamond" pitchFamily="18" charset="0"/>
              </a:rPr>
              <a:t>86</a:t>
            </a:r>
            <a:r>
              <a:rPr lang="en-US" b="1" dirty="0">
                <a:solidFill>
                  <a:srgbClr val="002060"/>
                </a:solidFill>
                <a:latin typeface="Garamond" pitchFamily="18" charset="0"/>
              </a:rPr>
              <a:t>Sr</a:t>
            </a:r>
            <a:r>
              <a:rPr lang="en-US" b="1" dirty="0">
                <a:solidFill>
                  <a:srgbClr val="009900"/>
                </a:solidFill>
                <a:latin typeface="Garamond" pitchFamily="18" charset="0"/>
              </a:rPr>
              <a:t>)</a:t>
            </a:r>
            <a:r>
              <a:rPr lang="en-US" b="1" baseline="-25000" dirty="0" err="1">
                <a:solidFill>
                  <a:srgbClr val="009900"/>
                </a:solidFill>
                <a:latin typeface="Garamond" pitchFamily="18" charset="0"/>
              </a:rPr>
              <a:t>i</a:t>
            </a:r>
            <a:r>
              <a:rPr lang="en-US" b="1" dirty="0">
                <a:solidFill>
                  <a:srgbClr val="009900"/>
                </a:solidFill>
                <a:latin typeface="Garamond" pitchFamily="18" charset="0"/>
              </a:rPr>
              <a:t> + </a:t>
            </a:r>
            <a:r>
              <a:rPr lang="en-US" b="1" baseline="30000" dirty="0">
                <a:solidFill>
                  <a:srgbClr val="009900"/>
                </a:solidFill>
                <a:latin typeface="Garamond" pitchFamily="18" charset="0"/>
              </a:rPr>
              <a:t>87</a:t>
            </a:r>
            <a:r>
              <a:rPr lang="en-US" b="1" dirty="0">
                <a:solidFill>
                  <a:srgbClr val="009900"/>
                </a:solidFill>
                <a:latin typeface="Garamond" pitchFamily="18" charset="0"/>
              </a:rPr>
              <a:t>Rb/</a:t>
            </a:r>
            <a:r>
              <a:rPr lang="en-US" b="1" baseline="30000" dirty="0">
                <a:solidFill>
                  <a:srgbClr val="002060"/>
                </a:solidFill>
                <a:latin typeface="Garamond" pitchFamily="18" charset="0"/>
              </a:rPr>
              <a:t>86</a:t>
            </a:r>
            <a:r>
              <a:rPr lang="en-US" b="1" dirty="0">
                <a:solidFill>
                  <a:srgbClr val="002060"/>
                </a:solidFill>
                <a:latin typeface="Garamond" pitchFamily="18" charset="0"/>
              </a:rPr>
              <a:t>Sr</a:t>
            </a:r>
            <a:r>
              <a:rPr lang="en-US" b="1" dirty="0">
                <a:solidFill>
                  <a:srgbClr val="009900"/>
                </a:solidFill>
                <a:latin typeface="Garamond" pitchFamily="18" charset="0"/>
              </a:rPr>
              <a:t>(</a:t>
            </a:r>
            <a:r>
              <a:rPr lang="en-US" b="1" dirty="0" err="1">
                <a:solidFill>
                  <a:srgbClr val="009900"/>
                </a:solidFill>
                <a:latin typeface="Garamond" pitchFamily="18" charset="0"/>
              </a:rPr>
              <a:t>e</a:t>
            </a:r>
            <a:r>
              <a:rPr lang="en-US" b="1" baseline="30000" dirty="0" err="1">
                <a:solidFill>
                  <a:srgbClr val="009900"/>
                </a:solidFill>
                <a:latin typeface="Garamond" pitchFamily="18" charset="0"/>
                <a:sym typeface="Symbol"/>
              </a:rPr>
              <a:t>t</a:t>
            </a:r>
            <a:r>
              <a:rPr lang="en-US" b="1" dirty="0">
                <a:solidFill>
                  <a:srgbClr val="009900"/>
                </a:solidFill>
                <a:latin typeface="Garamond" pitchFamily="18" charset="0"/>
                <a:sym typeface="Symbol"/>
              </a:rPr>
              <a:t> – 1)</a:t>
            </a:r>
            <a:r>
              <a:rPr lang="en-US" sz="2000" b="1" dirty="0">
                <a:solidFill>
                  <a:srgbClr val="009900"/>
                </a:solidFill>
                <a:latin typeface="Garamond" pitchFamily="18" charset="0"/>
                <a:sym typeface="Symbol"/>
              </a:rPr>
              <a:t>   </a:t>
            </a:r>
            <a:r>
              <a:rPr lang="en-US" sz="2000" b="1" dirty="0"/>
              <a:t>Equation 1</a:t>
            </a:r>
            <a:endParaRPr lang="en-US" sz="2000" b="1" dirty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049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9" grpId="0"/>
      <p:bldP spid="70" grpId="0"/>
      <p:bldP spid="71" grpId="0"/>
      <p:bldP spid="73" grpId="0"/>
      <p:bldP spid="74" grpId="0"/>
      <p:bldP spid="75" grpId="0"/>
      <p:bldP spid="75" grpId="1"/>
      <p:bldP spid="76" grpId="0"/>
      <p:bldP spid="77" grpId="0"/>
      <p:bldP spid="77" grpId="1"/>
      <p:bldP spid="78" grpId="0"/>
      <p:bldP spid="80" grpId="0"/>
      <p:bldP spid="82" grpId="0"/>
      <p:bldP spid="82" grpId="1"/>
      <p:bldP spid="83" grpId="0"/>
      <p:bldP spid="84" grpId="0"/>
      <p:bldP spid="84" grpId="1"/>
      <p:bldP spid="88" grpId="0"/>
      <p:bldP spid="88" grpId="1"/>
      <p:bldP spid="89" grpId="0"/>
      <p:bldP spid="91" grpId="0"/>
      <p:bldP spid="94" grpId="0" animBg="1"/>
      <p:bldP spid="95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2" grpId="0" animBg="1"/>
      <p:bldP spid="103" grpId="0" animBg="1"/>
      <p:bldP spid="103" grpId="1" animBg="1"/>
      <p:bldP spid="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Callout 10"/>
          <p:cNvSpPr/>
          <p:nvPr/>
        </p:nvSpPr>
        <p:spPr>
          <a:xfrm>
            <a:off x="4522222" y="5370722"/>
            <a:ext cx="4012178" cy="1117947"/>
          </a:xfrm>
          <a:prstGeom prst="leftArrowCallout">
            <a:avLst>
              <a:gd name="adj1" fmla="val 25000"/>
              <a:gd name="adj2" fmla="val 26395"/>
              <a:gd name="adj3" fmla="val 25000"/>
              <a:gd name="adj4" fmla="val 873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These elements commonly form divalent ions</a:t>
            </a:r>
            <a:r>
              <a:rPr lang="en-US" sz="2400" b="1" dirty="0"/>
              <a:t>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96689697"/>
              </p:ext>
            </p:extLst>
          </p:nvPr>
        </p:nvGraphicFramePr>
        <p:xfrm>
          <a:off x="457200" y="274638"/>
          <a:ext cx="8229600" cy="82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914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68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16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0" y="2667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811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4458" y="239538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406013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50142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05512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67" y="2731293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55093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54" y="2109787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13" y="2515035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03" y="1841064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61" y="27252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06" y="2490787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9" y="2163455"/>
            <a:ext cx="176213" cy="1762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06" y="2813306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19" y="1764096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57" y="1911580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90" y="2012386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Oval 42"/>
          <p:cNvSpPr/>
          <p:nvPr/>
        </p:nvSpPr>
        <p:spPr>
          <a:xfrm>
            <a:off x="1195516" y="2145096"/>
            <a:ext cx="152400" cy="1762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31" y="2014767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1" y="2578893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60" y="2310503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Oval 48"/>
          <p:cNvSpPr/>
          <p:nvPr/>
        </p:nvSpPr>
        <p:spPr>
          <a:xfrm>
            <a:off x="758748" y="2077038"/>
            <a:ext cx="152400" cy="1762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01" y="2383529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96" y="2354363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8" y="2251561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09" y="2369112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77" y="2807517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09" y="2646925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Oval 64"/>
          <p:cNvSpPr/>
          <p:nvPr/>
        </p:nvSpPr>
        <p:spPr>
          <a:xfrm>
            <a:off x="965761" y="2605904"/>
            <a:ext cx="152400" cy="1762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450744" y="2578893"/>
            <a:ext cx="152400" cy="1762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553112" y="1841063"/>
            <a:ext cx="152400" cy="1762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9" y="1399845"/>
            <a:ext cx="2868612" cy="223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Oval 119"/>
          <p:cNvSpPr/>
          <p:nvPr/>
        </p:nvSpPr>
        <p:spPr>
          <a:xfrm>
            <a:off x="1621938" y="271861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1535906" y="221348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838200" y="219789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87794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25" y="2414587"/>
            <a:ext cx="176213" cy="1762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sp>
        <p:nvSpPr>
          <p:cNvPr id="125" name="Oval 124"/>
          <p:cNvSpPr/>
          <p:nvPr/>
        </p:nvSpPr>
        <p:spPr>
          <a:xfrm>
            <a:off x="404813" y="3124200"/>
            <a:ext cx="152400" cy="1762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" y="2295422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19" y="1704640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3" y="2529680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35" y="2163455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05" y="2823138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57" y="2555976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47" y="2002860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61" y="2398609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01" y="2517005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" y="2694011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0" y="2000019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62850"/>
            <a:ext cx="1762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70" y="2219171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Oval 138"/>
          <p:cNvSpPr/>
          <p:nvPr/>
        </p:nvSpPr>
        <p:spPr>
          <a:xfrm>
            <a:off x="1257300" y="2209389"/>
            <a:ext cx="152400" cy="1762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82548" y="2356463"/>
            <a:ext cx="152400" cy="1762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1168425" y="1735367"/>
            <a:ext cx="152400" cy="1762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" name="TextBox 142"/>
          <p:cNvSpPr txBox="1"/>
          <p:nvPr/>
        </p:nvSpPr>
        <p:spPr>
          <a:xfrm>
            <a:off x="640761" y="2958071"/>
            <a:ext cx="23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Proton (P</a:t>
            </a:r>
            <a:r>
              <a:rPr lang="en-US" sz="2400" b="1" baseline="44000" dirty="0"/>
              <a:t>+</a:t>
            </a:r>
            <a:r>
              <a:rPr lang="en-US" sz="2400" b="1" dirty="0"/>
              <a:t>)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09600" y="3339071"/>
            <a:ext cx="177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Neutron (N)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-107811" y="1611868"/>
            <a:ext cx="122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44000" dirty="0"/>
              <a:t>87</a:t>
            </a:r>
            <a:r>
              <a:rPr lang="en-US" sz="2400" b="1" dirty="0"/>
              <a:t> Rb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43600" y="201727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07641" y="1721412"/>
            <a:ext cx="1295400" cy="1295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3" name="Table 1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355547"/>
              </p:ext>
            </p:extLst>
          </p:nvPr>
        </p:nvGraphicFramePr>
        <p:xfrm>
          <a:off x="6730180" y="1805446"/>
          <a:ext cx="2032820" cy="3421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819">
                <a:tc>
                  <a:txBody>
                    <a:bodyPr/>
                    <a:lstStyle/>
                    <a:p>
                      <a:r>
                        <a:rPr lang="en-US" sz="2400" b="1" baseline="42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H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19">
                <a:tc>
                  <a:txBody>
                    <a:bodyPr/>
                    <a:lstStyle/>
                    <a:p>
                      <a:r>
                        <a:rPr lang="en-US" sz="2400" b="1" baseline="40000"/>
                        <a:t>3</a:t>
                      </a:r>
                      <a:r>
                        <a:rPr lang="en-US" sz="2400" b="1" baseline="0"/>
                        <a:t> Li</a:t>
                      </a:r>
                      <a:endParaRPr lang="en-US" sz="2400" b="1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30000"/>
                        <a:t>4</a:t>
                      </a:r>
                      <a:r>
                        <a:rPr lang="en-US" sz="2400" b="1" baseline="0"/>
                        <a:t> Be</a:t>
                      </a:r>
                      <a:endParaRPr lang="en-US" sz="2400" b="1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819">
                <a:tc>
                  <a:txBody>
                    <a:bodyPr/>
                    <a:lstStyle/>
                    <a:p>
                      <a:r>
                        <a:rPr lang="en-US" sz="2400" b="1" baseline="40000"/>
                        <a:t>11</a:t>
                      </a:r>
                      <a:r>
                        <a:rPr lang="en-US" sz="2400" b="1"/>
                        <a:t> Na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30000"/>
                        <a:t>12</a:t>
                      </a:r>
                      <a:r>
                        <a:rPr lang="en-US" sz="2400" b="1"/>
                        <a:t> Mg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819">
                <a:tc>
                  <a:txBody>
                    <a:bodyPr/>
                    <a:lstStyle/>
                    <a:p>
                      <a:r>
                        <a:rPr lang="en-US" sz="2400" b="1" baseline="30000" dirty="0"/>
                        <a:t>19</a:t>
                      </a:r>
                      <a:r>
                        <a:rPr lang="en-US" sz="2400" b="1" baseline="0" dirty="0"/>
                        <a:t> K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30000" dirty="0"/>
                        <a:t>20 </a:t>
                      </a:r>
                      <a:r>
                        <a:rPr lang="en-US" sz="2400" b="1" baseline="0" dirty="0" err="1"/>
                        <a:t>Ca</a:t>
                      </a:r>
                      <a:endParaRPr lang="en-US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819">
                <a:tc>
                  <a:txBody>
                    <a:bodyPr/>
                    <a:lstStyle/>
                    <a:p>
                      <a:r>
                        <a:rPr lang="en-US" sz="2400" b="1" baseline="40000" dirty="0"/>
                        <a:t>37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Rb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30000" dirty="0"/>
                        <a:t>38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Sr</a:t>
                      </a:r>
                      <a:endParaRPr lang="en-US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819">
                <a:tc>
                  <a:txBody>
                    <a:bodyPr/>
                    <a:lstStyle/>
                    <a:p>
                      <a:r>
                        <a:rPr lang="en-US" sz="2400" b="1" baseline="40000"/>
                        <a:t>55</a:t>
                      </a:r>
                      <a:r>
                        <a:rPr lang="en-US" sz="2400" b="1" baseline="0"/>
                        <a:t> Cs</a:t>
                      </a:r>
                      <a:endParaRPr lang="en-US" sz="2400" b="1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30000"/>
                        <a:t>56</a:t>
                      </a:r>
                      <a:r>
                        <a:rPr lang="en-US" sz="2400" b="1" baseline="0"/>
                        <a:t> Ba</a:t>
                      </a:r>
                      <a:endParaRPr lang="en-US" sz="2400" b="1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819">
                <a:tc>
                  <a:txBody>
                    <a:bodyPr/>
                    <a:lstStyle/>
                    <a:p>
                      <a:r>
                        <a:rPr lang="en-US" sz="2400" b="1" baseline="40000"/>
                        <a:t>87</a:t>
                      </a:r>
                      <a:r>
                        <a:rPr lang="en-US" sz="2400" b="1"/>
                        <a:t> </a:t>
                      </a:r>
                      <a:r>
                        <a:rPr lang="en-US" sz="2400" b="1" err="1"/>
                        <a:t>Fr</a:t>
                      </a:r>
                      <a:endParaRPr lang="en-US" sz="2400" b="1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30000" dirty="0"/>
                        <a:t>88 </a:t>
                      </a:r>
                      <a:r>
                        <a:rPr lang="en-US" sz="2400" b="1" baseline="0" dirty="0"/>
                        <a:t>Ra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 rot="-5400000">
            <a:off x="4100571" y="2947105"/>
            <a:ext cx="416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Increasing in Ionic Radius (</a:t>
            </a:r>
            <a:r>
              <a:rPr lang="en-US" sz="2000" b="1" dirty="0" err="1"/>
              <a:t>sizebigger</a:t>
            </a:r>
            <a:endParaRPr lang="en-US" sz="2000" b="1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400800" y="2160534"/>
            <a:ext cx="0" cy="311270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553200" y="1194732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column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72400" y="115701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column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37303" y="4343400"/>
            <a:ext cx="735473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1022940" y="5257800"/>
            <a:ext cx="72966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Rb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8490" y="4267200"/>
            <a:ext cx="752551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</a:t>
            </a:r>
            <a:r>
              <a:rPr lang="en-US" baseline="30000">
                <a:solidFill>
                  <a:schemeClr val="tx1"/>
                </a:solidFill>
              </a:rPr>
              <a:t>1+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742" y="4876800"/>
            <a:ext cx="82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1.33 </a:t>
            </a:r>
            <a:r>
              <a:rPr lang="en-US" dirty="0">
                <a:latin typeface="Sylfaen"/>
              </a:rPr>
              <a:t>Å</a:t>
            </a:r>
            <a:endParaRPr lang="en-US" dirty="0"/>
          </a:p>
        </p:txBody>
      </p:sp>
      <p:sp>
        <p:nvSpPr>
          <p:cNvPr id="198" name="Oval 197"/>
          <p:cNvSpPr/>
          <p:nvPr/>
        </p:nvSpPr>
        <p:spPr>
          <a:xfrm>
            <a:off x="88490" y="5287126"/>
            <a:ext cx="862370" cy="6564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Rb</a:t>
            </a:r>
            <a:r>
              <a:rPr lang="en-US" baseline="30000">
                <a:solidFill>
                  <a:schemeClr val="tx1"/>
                </a:solidFill>
              </a:rPr>
              <a:t>1+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127845" y="6019800"/>
            <a:ext cx="82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1.48 </a:t>
            </a:r>
            <a:r>
              <a:rPr lang="en-US" dirty="0">
                <a:latin typeface="Sylfaen"/>
              </a:rPr>
              <a:t>Å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870714" y="4038600"/>
            <a:ext cx="4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684358" y="5313572"/>
            <a:ext cx="735473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Ca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2927940" y="6056522"/>
            <a:ext cx="72966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Sr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2814061" y="5313572"/>
            <a:ext cx="832374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</a:t>
            </a:r>
            <a:r>
              <a:rPr lang="en-US" baseline="30000" dirty="0">
                <a:solidFill>
                  <a:schemeClr val="tx1"/>
                </a:solidFill>
              </a:rPr>
              <a:t>2+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1676400" y="6166340"/>
            <a:ext cx="117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smallest </a:t>
            </a:r>
            <a:r>
              <a:rPr lang="en-US" dirty="0">
                <a:latin typeface="Sylfaen"/>
              </a:rPr>
              <a:t>Å</a:t>
            </a:r>
            <a:endParaRPr lang="en-US" dirty="0"/>
          </a:p>
        </p:txBody>
      </p:sp>
      <p:sp>
        <p:nvSpPr>
          <p:cNvPr id="209" name="Oval 208"/>
          <p:cNvSpPr/>
          <p:nvPr/>
        </p:nvSpPr>
        <p:spPr>
          <a:xfrm>
            <a:off x="3657600" y="6019800"/>
            <a:ext cx="862370" cy="6564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Sr</a:t>
            </a:r>
            <a:r>
              <a:rPr lang="en-US" baseline="30000">
                <a:solidFill>
                  <a:schemeClr val="tx1"/>
                </a:solidFill>
              </a:rPr>
              <a:t>2+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4238492" y="6520966"/>
            <a:ext cx="298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bigger ionic  radii </a:t>
            </a:r>
            <a:r>
              <a:rPr lang="en-US" dirty="0">
                <a:latin typeface="Sylfaen"/>
              </a:rPr>
              <a:t>Å 1.32</a:t>
            </a:r>
            <a:endParaRPr lang="en-US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3</a:t>
            </a:fld>
            <a:endParaRPr lang="en-US"/>
          </a:p>
        </p:txBody>
      </p:sp>
      <p:sp>
        <p:nvSpPr>
          <p:cNvPr id="4" name="Left Arrow Callout 3"/>
          <p:cNvSpPr/>
          <p:nvPr/>
        </p:nvSpPr>
        <p:spPr>
          <a:xfrm>
            <a:off x="1826342" y="3810000"/>
            <a:ext cx="4117257" cy="1428307"/>
          </a:xfrm>
          <a:prstGeom prst="leftArrowCallout">
            <a:avLst>
              <a:gd name="adj1" fmla="val 25000"/>
              <a:gd name="adj2" fmla="val 26667"/>
              <a:gd name="adj3" fmla="val 26667"/>
              <a:gd name="adj4" fmla="val 852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Neutral atoms of the alkali metals are characterized by 1 electron in outer shell, therefore, they are monovalent ions.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A9678FF-7175-4E89-8AA7-1C9AF38AEB63}"/>
              </a:ext>
            </a:extLst>
          </p:cNvPr>
          <p:cNvSpPr txBox="1"/>
          <p:nvPr/>
        </p:nvSpPr>
        <p:spPr>
          <a:xfrm>
            <a:off x="125337" y="3994934"/>
            <a:ext cx="51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أكبر</a:t>
            </a:r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A233318-C606-4E70-890D-1B4A801FA900}"/>
              </a:ext>
            </a:extLst>
          </p:cNvPr>
          <p:cNvSpPr txBox="1"/>
          <p:nvPr/>
        </p:nvSpPr>
        <p:spPr>
          <a:xfrm>
            <a:off x="1933918" y="5730960"/>
            <a:ext cx="17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 radii </a:t>
            </a:r>
            <a:r>
              <a:rPr lang="en-US" dirty="0">
                <a:latin typeface="Sylfaen"/>
              </a:rPr>
              <a:t>Å 1.32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86F4F-0AD1-4502-8B0C-A23281024937}"/>
              </a:ext>
            </a:extLst>
          </p:cNvPr>
          <p:cNvSpPr txBox="1"/>
          <p:nvPr/>
        </p:nvSpPr>
        <p:spPr>
          <a:xfrm>
            <a:off x="4538133" y="1275702"/>
            <a:ext cx="1113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Atomic</a:t>
            </a:r>
            <a:r>
              <a:rPr lang="en-US" sz="2000" b="1" dirty="0"/>
              <a:t> Mass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4DCEFC-ADD8-43BA-BACC-469AA80241F8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3290919" y="1660423"/>
            <a:ext cx="1247214" cy="204206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696312A-7709-4A5E-932D-B855FE4155B5}"/>
              </a:ext>
            </a:extLst>
          </p:cNvPr>
          <p:cNvCxnSpPr>
            <a:cxnSpLocks/>
          </p:cNvCxnSpPr>
          <p:nvPr/>
        </p:nvCxnSpPr>
        <p:spPr>
          <a:xfrm flipH="1">
            <a:off x="4392128" y="1722862"/>
            <a:ext cx="305341" cy="1184644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0559C0-9627-490D-A4FD-FC891BF733D1}"/>
              </a:ext>
            </a:extLst>
          </p:cNvPr>
          <p:cNvSpPr txBox="1"/>
          <p:nvPr/>
        </p:nvSpPr>
        <p:spPr>
          <a:xfrm>
            <a:off x="4794426" y="3154365"/>
            <a:ext cx="82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6178DBC-6B4A-4E0D-B3EF-DC1455BF82DB}"/>
              </a:ext>
            </a:extLst>
          </p:cNvPr>
          <p:cNvSpPr txBox="1"/>
          <p:nvPr/>
        </p:nvSpPr>
        <p:spPr>
          <a:xfrm>
            <a:off x="3446611" y="2145096"/>
            <a:ext cx="82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2406CD1-6F1C-4934-9CCA-0711BA186FFB}"/>
              </a:ext>
            </a:extLst>
          </p:cNvPr>
          <p:cNvSpPr txBox="1"/>
          <p:nvPr/>
        </p:nvSpPr>
        <p:spPr>
          <a:xfrm>
            <a:off x="2405719" y="2948176"/>
            <a:ext cx="1333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Atomic Number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09BB119-B1EF-41E9-9022-87DE95FE3407}"/>
              </a:ext>
            </a:extLst>
          </p:cNvPr>
          <p:cNvCxnSpPr>
            <a:cxnSpLocks/>
          </p:cNvCxnSpPr>
          <p:nvPr/>
        </p:nvCxnSpPr>
        <p:spPr>
          <a:xfrm flipV="1">
            <a:off x="3238938" y="2509706"/>
            <a:ext cx="445420" cy="475547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01B933E-5DCD-49DE-B9B1-A4C7F0179DA5}"/>
              </a:ext>
            </a:extLst>
          </p:cNvPr>
          <p:cNvCxnSpPr>
            <a:cxnSpLocks/>
          </p:cNvCxnSpPr>
          <p:nvPr/>
        </p:nvCxnSpPr>
        <p:spPr>
          <a:xfrm>
            <a:off x="3569682" y="3422185"/>
            <a:ext cx="1187467" cy="55721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6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3" grpId="0"/>
      <p:bldP spid="144" grpId="0"/>
      <p:bldP spid="145" grpId="0"/>
      <p:bldP spid="45" grpId="0"/>
      <p:bldP spid="54" grpId="0"/>
      <p:bldP spid="55" grpId="0"/>
      <p:bldP spid="56" grpId="0" animBg="1"/>
      <p:bldP spid="195" grpId="0" animBg="1"/>
      <p:bldP spid="57" grpId="0" animBg="1"/>
      <p:bldP spid="58" grpId="0"/>
      <p:bldP spid="198" grpId="0" animBg="1"/>
      <p:bldP spid="199" grpId="0"/>
      <p:bldP spid="205" grpId="0" animBg="1"/>
      <p:bldP spid="206" grpId="0" animBg="1"/>
      <p:bldP spid="207" grpId="0" animBg="1"/>
      <p:bldP spid="208" grpId="0"/>
      <p:bldP spid="209" grpId="0" animBg="1"/>
      <p:bldP spid="210" grpId="0"/>
      <p:bldP spid="4" grpId="0" animBg="1"/>
      <p:bldP spid="89" grpId="0"/>
      <p:bldP spid="9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5585672"/>
              </p:ext>
            </p:extLst>
          </p:nvPr>
        </p:nvGraphicFramePr>
        <p:xfrm>
          <a:off x="457200" y="762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5240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/>
              <a:t> </a:t>
            </a:r>
            <a:r>
              <a:rPr lang="en-US" sz="2800" b="1" dirty="0"/>
              <a:t>In </a:t>
            </a:r>
            <a:r>
              <a:rPr lang="en-US" sz="2800" b="1" dirty="0">
                <a:solidFill>
                  <a:srgbClr val="C00000"/>
                </a:solidFill>
              </a:rPr>
              <a:t>the rocks which initially contained more </a:t>
            </a:r>
            <a:r>
              <a:rPr lang="en-US" sz="2800" b="1" baseline="30000" dirty="0">
                <a:solidFill>
                  <a:srgbClr val="C00000"/>
                </a:solidFill>
              </a:rPr>
              <a:t>87</a:t>
            </a:r>
            <a:r>
              <a:rPr lang="en-US" sz="2800" b="1" dirty="0">
                <a:solidFill>
                  <a:srgbClr val="C00000"/>
                </a:solidFill>
              </a:rPr>
              <a:t>Rb, </a:t>
            </a:r>
            <a:r>
              <a:rPr lang="en-US" sz="2800" b="1" dirty="0"/>
              <a:t>it </a:t>
            </a:r>
            <a:r>
              <a:rPr lang="en-US" sz="2800" b="1" dirty="0">
                <a:solidFill>
                  <a:srgbClr val="002060"/>
                </a:solidFill>
              </a:rPr>
              <a:t>proportionally showed a higher amount of </a:t>
            </a:r>
            <a:r>
              <a:rPr lang="en-US" sz="2800" b="1" baseline="30000" dirty="0">
                <a:solidFill>
                  <a:srgbClr val="002060"/>
                </a:solidFill>
              </a:rPr>
              <a:t>87</a:t>
            </a:r>
            <a:r>
              <a:rPr lang="en-US" sz="2800" b="1" dirty="0">
                <a:solidFill>
                  <a:srgbClr val="002060"/>
                </a:solidFill>
              </a:rPr>
              <a:t>Sr formed.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947095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Note: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>
                <a:solidFill>
                  <a:srgbClr val="CC3300"/>
                </a:solidFill>
              </a:rPr>
              <a:t>   Seven samples were </a:t>
            </a:r>
            <a:r>
              <a:rPr lang="en-US" sz="2400" b="1" dirty="0">
                <a:solidFill>
                  <a:srgbClr val="002060"/>
                </a:solidFill>
              </a:rPr>
              <a:t>plotted on a line at any stage</a:t>
            </a:r>
            <a:r>
              <a:rPr lang="en-US" sz="2400" b="1" dirty="0"/>
              <a:t>, </a:t>
            </a:r>
            <a:r>
              <a:rPr lang="en-US" sz="2800" b="1" dirty="0">
                <a:solidFill>
                  <a:srgbClr val="C00000"/>
                </a:solidFill>
              </a:rPr>
              <a:t>during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the </a:t>
            </a:r>
            <a:r>
              <a:rPr lang="en-US" sz="2800" b="1" dirty="0">
                <a:solidFill>
                  <a:srgbClr val="CC3300"/>
                </a:solidFill>
              </a:rPr>
              <a:t>evolution</a:t>
            </a:r>
            <a:r>
              <a:rPr lang="en-US" sz="2400" b="1" dirty="0">
                <a:solidFill>
                  <a:srgbClr val="002060"/>
                </a:solidFill>
              </a:rPr>
              <a:t> of the rocks. </a:t>
            </a:r>
            <a:r>
              <a:rPr lang="en-US" sz="2400" b="1" dirty="0"/>
              <a:t>This </a:t>
            </a:r>
            <a:r>
              <a:rPr lang="en-US" sz="2400" b="1" dirty="0">
                <a:solidFill>
                  <a:srgbClr val="003300"/>
                </a:solidFill>
              </a:rPr>
              <a:t>line is hinged to the vertical Y-axis, at the value of (</a:t>
            </a:r>
            <a:r>
              <a:rPr lang="en-US" sz="2400" b="1" baseline="30000" dirty="0">
                <a:solidFill>
                  <a:srgbClr val="003300"/>
                </a:solidFill>
              </a:rPr>
              <a:t>87</a:t>
            </a:r>
            <a:r>
              <a:rPr lang="en-US" sz="2400" b="1" dirty="0">
                <a:solidFill>
                  <a:srgbClr val="003300"/>
                </a:solidFill>
              </a:rPr>
              <a:t>Sr/</a:t>
            </a:r>
            <a:r>
              <a:rPr lang="en-US" sz="2400" b="1" baseline="30000" dirty="0">
                <a:solidFill>
                  <a:srgbClr val="003300"/>
                </a:solidFill>
              </a:rPr>
              <a:t>86</a:t>
            </a:r>
            <a:r>
              <a:rPr lang="en-US" sz="2400" b="1" dirty="0">
                <a:solidFill>
                  <a:srgbClr val="003300"/>
                </a:solidFill>
              </a:rPr>
              <a:t>Sr).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b="1" dirty="0"/>
              <a:t>The </a:t>
            </a:r>
            <a:r>
              <a:rPr lang="en-US" sz="2800" b="1" dirty="0">
                <a:solidFill>
                  <a:srgbClr val="CC3300"/>
                </a:solidFill>
              </a:rPr>
              <a:t>slope of the line </a:t>
            </a:r>
            <a:r>
              <a:rPr lang="en-US" sz="3200" b="1" i="1" u="sng" dirty="0">
                <a:solidFill>
                  <a:srgbClr val="0070C0"/>
                </a:solidFill>
              </a:rPr>
              <a:t>increases</a:t>
            </a:r>
            <a:r>
              <a:rPr lang="en-US" sz="2400" b="1" dirty="0"/>
              <a:t> as </a:t>
            </a:r>
            <a:r>
              <a:rPr lang="en-US" sz="2400" b="1" dirty="0">
                <a:solidFill>
                  <a:srgbClr val="002060"/>
                </a:solidFill>
              </a:rPr>
              <a:t>time goes by present slope</a:t>
            </a:r>
            <a:r>
              <a:rPr lang="en-US" sz="2400" b="1" dirty="0"/>
              <a:t>  </a:t>
            </a:r>
            <a:r>
              <a:rPr lang="en-US" sz="2400" b="1" dirty="0">
                <a:solidFill>
                  <a:srgbClr val="C00000"/>
                </a:solidFill>
              </a:rPr>
              <a:t>indicate that the Granite is  1.706  Ma old</a:t>
            </a:r>
          </a:p>
        </p:txBody>
      </p:sp>
    </p:spTree>
    <p:extLst>
      <p:ext uri="{BB962C8B-B14F-4D97-AF65-F5344CB8AC3E}">
        <p14:creationId xmlns:p14="http://schemas.microsoft.com/office/powerpoint/2010/main" val="361007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256D4-AD17-4CF2-A251-985AC74B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FAA7A-7C94-431D-A64B-04BB6A4E8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209"/>
            <a:ext cx="8763000" cy="5819966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7FD3498-A57B-4729-A8AA-7236AAFC3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595360"/>
              </p:ext>
            </p:extLst>
          </p:nvPr>
        </p:nvGraphicFramePr>
        <p:xfrm>
          <a:off x="228600" y="152400"/>
          <a:ext cx="8305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1629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Connector 10"/>
          <p:cNvSpPr/>
          <p:nvPr/>
        </p:nvSpPr>
        <p:spPr>
          <a:xfrm>
            <a:off x="5638799" y="2895600"/>
            <a:ext cx="3048001" cy="161834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3300"/>
                </a:solidFill>
              </a:rPr>
              <a:t>Rocks </a:t>
            </a:r>
            <a:r>
              <a:rPr lang="en-US" sz="2000" b="1" baseline="30000">
                <a:solidFill>
                  <a:srgbClr val="003300"/>
                </a:solidFill>
              </a:rPr>
              <a:t>87</a:t>
            </a:r>
            <a:r>
              <a:rPr lang="en-US" sz="2000" b="1">
                <a:solidFill>
                  <a:srgbClr val="003300"/>
                </a:solidFill>
              </a:rPr>
              <a:t>Sr/</a:t>
            </a:r>
            <a:r>
              <a:rPr lang="en-US" sz="2000" b="1" baseline="30000">
                <a:solidFill>
                  <a:srgbClr val="003300"/>
                </a:solidFill>
              </a:rPr>
              <a:t>86</a:t>
            </a:r>
            <a:r>
              <a:rPr lang="en-US" sz="2000" b="1">
                <a:solidFill>
                  <a:srgbClr val="003300"/>
                </a:solidFill>
              </a:rPr>
              <a:t>Sr = 0.702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26568136"/>
              </p:ext>
            </p:extLst>
          </p:nvPr>
        </p:nvGraphicFramePr>
        <p:xfrm>
          <a:off x="457200" y="762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0219"/>
            <a:ext cx="3810000" cy="2324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baseline="30000" dirty="0"/>
              <a:t>87</a:t>
            </a:r>
            <a:r>
              <a:rPr lang="en-US" sz="3100" b="1" dirty="0"/>
              <a:t>Rb/</a:t>
            </a:r>
            <a:r>
              <a:rPr lang="en-US" sz="3100" b="1" baseline="30000" dirty="0"/>
              <a:t>86</a:t>
            </a:r>
            <a:r>
              <a:rPr lang="en-US" sz="3100" b="1" dirty="0"/>
              <a:t>Sr</a:t>
            </a:r>
            <a:r>
              <a:rPr lang="en-US" sz="2400" b="1" dirty="0"/>
              <a:t> ratios for  Various Rocks are: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Ultra basic =	0.2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Basaltic =	0.06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 Granite =	0.25 -1.7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Shale =	0.46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Sandstone =	3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32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219200"/>
            <a:ext cx="4343400" cy="1837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baseline="30000" dirty="0"/>
              <a:t>87</a:t>
            </a:r>
            <a:r>
              <a:rPr lang="en-US" sz="2400" b="1" dirty="0"/>
              <a:t>Sr/</a:t>
            </a:r>
            <a:r>
              <a:rPr lang="en-US" sz="2400" b="1" baseline="30000" dirty="0"/>
              <a:t>86</a:t>
            </a:r>
            <a:r>
              <a:rPr lang="en-US" sz="2400" b="1" dirty="0"/>
              <a:t>Sr ratios for  igneous Rocks: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MORB =	              0.7025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Continents  =    	0.7119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 Oceanic Island =	0.704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Meteorites	=	0.699</a:t>
            </a:r>
          </a:p>
          <a:p>
            <a:pPr marL="0" indent="0">
              <a:buFont typeface="Arial" pitchFamily="34" charset="0"/>
              <a:buNone/>
            </a:pPr>
            <a:endParaRPr lang="en-US" sz="2400" b="1" dirty="0"/>
          </a:p>
        </p:txBody>
      </p:sp>
      <p:pic>
        <p:nvPicPr>
          <p:cNvPr id="1026" name="Picture 2" descr="http://www.spring.net/geo/JohnVolos/Public/Eq_gifs/RIDGE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50006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Connector 6"/>
          <p:cNvSpPr/>
          <p:nvPr/>
        </p:nvSpPr>
        <p:spPr>
          <a:xfrm>
            <a:off x="6324600" y="5638800"/>
            <a:ext cx="1981200" cy="122872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3300"/>
                </a:solidFill>
              </a:rPr>
              <a:t>Mantle </a:t>
            </a:r>
            <a:r>
              <a:rPr lang="en-US" b="1" baseline="30000">
                <a:solidFill>
                  <a:srgbClr val="003300"/>
                </a:solidFill>
              </a:rPr>
              <a:t>87</a:t>
            </a:r>
            <a:r>
              <a:rPr lang="en-US" b="1">
                <a:solidFill>
                  <a:srgbClr val="003300"/>
                </a:solidFill>
              </a:rPr>
              <a:t>Sr/</a:t>
            </a:r>
            <a:r>
              <a:rPr lang="en-US" b="1" baseline="30000">
                <a:solidFill>
                  <a:srgbClr val="003300"/>
                </a:solidFill>
              </a:rPr>
              <a:t>86</a:t>
            </a:r>
            <a:r>
              <a:rPr lang="en-US" b="1">
                <a:solidFill>
                  <a:srgbClr val="003300"/>
                </a:solidFill>
              </a:rPr>
              <a:t>Sr = 0.702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7315200" y="4648200"/>
            <a:ext cx="0" cy="990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Connector 9"/>
          <p:cNvSpPr/>
          <p:nvPr/>
        </p:nvSpPr>
        <p:spPr>
          <a:xfrm>
            <a:off x="5562599" y="2819400"/>
            <a:ext cx="1066801" cy="609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3300"/>
                </a:solidFill>
              </a:rPr>
              <a:t>Rb</a:t>
            </a:r>
            <a:r>
              <a:rPr lang="en-US" b="1" dirty="0">
                <a:solidFill>
                  <a:srgbClr val="003300"/>
                </a:solidFill>
              </a:rPr>
              <a:t>/</a:t>
            </a:r>
            <a:r>
              <a:rPr lang="en-US" b="1" dirty="0" err="1">
                <a:solidFill>
                  <a:srgbClr val="003300"/>
                </a:solidFill>
              </a:rPr>
              <a:t>Sr</a:t>
            </a:r>
            <a:r>
              <a:rPr lang="en-US" b="1" dirty="0">
                <a:solidFill>
                  <a:srgbClr val="003300"/>
                </a:solidFill>
              </a:rPr>
              <a:t> =0.8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7681685" y="2819400"/>
            <a:ext cx="1066801" cy="609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3300"/>
                </a:solidFill>
              </a:rPr>
              <a:t>Rb</a:t>
            </a:r>
            <a:r>
              <a:rPr lang="en-US" b="1" dirty="0">
                <a:solidFill>
                  <a:srgbClr val="003300"/>
                </a:solidFill>
              </a:rPr>
              <a:t>/</a:t>
            </a:r>
            <a:r>
              <a:rPr lang="en-US" b="1" dirty="0" err="1">
                <a:solidFill>
                  <a:srgbClr val="003300"/>
                </a:solidFill>
              </a:rPr>
              <a:t>Sr</a:t>
            </a:r>
            <a:r>
              <a:rPr lang="en-US" b="1" dirty="0">
                <a:solidFill>
                  <a:srgbClr val="003300"/>
                </a:solidFill>
              </a:rPr>
              <a:t> =1.2</a:t>
            </a:r>
          </a:p>
        </p:txBody>
      </p:sp>
      <p:sp>
        <p:nvSpPr>
          <p:cNvPr id="14" name="Flowchart: Connector 13"/>
          <p:cNvSpPr/>
          <p:nvPr/>
        </p:nvSpPr>
        <p:spPr>
          <a:xfrm>
            <a:off x="6781799" y="3998686"/>
            <a:ext cx="1066801" cy="609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003300"/>
                </a:solidFill>
              </a:rPr>
              <a:t>Rb</a:t>
            </a:r>
            <a:r>
              <a:rPr lang="en-US" b="1">
                <a:solidFill>
                  <a:srgbClr val="003300"/>
                </a:solidFill>
              </a:rPr>
              <a:t>/</a:t>
            </a:r>
            <a:r>
              <a:rPr lang="en-US" b="1" err="1">
                <a:solidFill>
                  <a:srgbClr val="003300"/>
                </a:solidFill>
              </a:rPr>
              <a:t>Sr</a:t>
            </a:r>
            <a:r>
              <a:rPr lang="en-US" b="1">
                <a:solidFill>
                  <a:srgbClr val="003300"/>
                </a:solidFill>
              </a:rPr>
              <a:t> =0.6</a:t>
            </a:r>
          </a:p>
        </p:txBody>
      </p:sp>
    </p:spTree>
    <p:extLst>
      <p:ext uri="{BB962C8B-B14F-4D97-AF65-F5344CB8AC3E}">
        <p14:creationId xmlns:p14="http://schemas.microsoft.com/office/powerpoint/2010/main" val="187328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build="p"/>
      <p:bldP spid="5" grpId="0"/>
      <p:bldP spid="7" grpId="0" animBg="1"/>
      <p:bldP spid="10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59557091"/>
              </p:ext>
            </p:extLst>
          </p:nvPr>
        </p:nvGraphicFramePr>
        <p:xfrm>
          <a:off x="457200" y="76200"/>
          <a:ext cx="8229600" cy="885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>
                <a:hlinkClick r:id="" action="ppaction://noaction" highlightClick="1"/>
              </a:rPr>
              <a:t>33</a:t>
            </a:fld>
            <a:endParaRPr lang="en-US">
              <a:hlinkClick r:id="" action="ppaction://noaction" highlightClick="1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816808"/>
            <a:ext cx="24580" cy="321730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648200" y="5029200"/>
            <a:ext cx="4114800" cy="491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4648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8200" y="4648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628535" y="4095690"/>
            <a:ext cx="229829" cy="71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48200" y="3721808"/>
            <a:ext cx="1249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653116" y="3338051"/>
            <a:ext cx="147484" cy="2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62948" y="2959809"/>
            <a:ext cx="137652" cy="11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8200" y="2655008"/>
            <a:ext cx="152400" cy="8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8200" y="227400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48200" y="189300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4876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91200" y="4876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00800" y="4876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10400" y="4876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543800" y="4876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53400" y="4876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10782" y="4439422"/>
            <a:ext cx="64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0.70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10782" y="3714690"/>
            <a:ext cx="700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0.72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10782" y="4095690"/>
            <a:ext cx="700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0.71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05865" y="2619345"/>
            <a:ext cx="70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0.75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10782" y="2238345"/>
            <a:ext cx="64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0.76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05865" y="2948726"/>
            <a:ext cx="70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0.74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86200" y="3338051"/>
            <a:ext cx="648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0.73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51987" y="5034116"/>
            <a:ext cx="56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05600" y="5147187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2.0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48600" y="5091206"/>
            <a:ext cx="52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3.0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8763000" y="48768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886201" y="1828800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0.77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648200" y="4724400"/>
            <a:ext cx="411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4967748" y="4648200"/>
            <a:ext cx="137652" cy="1913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8701548" y="4609268"/>
            <a:ext cx="137652" cy="1913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6948948" y="4648200"/>
            <a:ext cx="137652" cy="1913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Process 51"/>
          <p:cNvSpPr/>
          <p:nvPr/>
        </p:nvSpPr>
        <p:spPr>
          <a:xfrm>
            <a:off x="5451987" y="4572000"/>
            <a:ext cx="304800" cy="2000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Process 52"/>
          <p:cNvSpPr/>
          <p:nvPr/>
        </p:nvSpPr>
        <p:spPr>
          <a:xfrm>
            <a:off x="6172200" y="4572000"/>
            <a:ext cx="304800" cy="2000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Process 53"/>
          <p:cNvSpPr/>
          <p:nvPr/>
        </p:nvSpPr>
        <p:spPr>
          <a:xfrm>
            <a:off x="7751681" y="4616559"/>
            <a:ext cx="304800" cy="2000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535129" y="5181600"/>
            <a:ext cx="646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M 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458200" y="5257800"/>
            <a:ext cx="591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M 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80474" y="5534055"/>
            <a:ext cx="61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M 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61587" y="5291261"/>
            <a:ext cx="57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 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762567" y="5486400"/>
            <a:ext cx="543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 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12657" y="5375232"/>
            <a:ext cx="607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 1</a:t>
            </a:r>
          </a:p>
        </p:txBody>
      </p:sp>
      <p:cxnSp>
        <p:nvCxnSpPr>
          <p:cNvPr id="63" name="Straight Arrow Connector 62"/>
          <p:cNvCxnSpPr>
            <a:stCxn id="56" idx="0"/>
            <a:endCxn id="49" idx="4"/>
          </p:cNvCxnSpPr>
          <p:nvPr/>
        </p:nvCxnSpPr>
        <p:spPr>
          <a:xfrm flipV="1">
            <a:off x="4858365" y="4839532"/>
            <a:ext cx="178209" cy="342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172200" y="4813843"/>
            <a:ext cx="0" cy="5333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7126472" y="4785915"/>
            <a:ext cx="120063" cy="7225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7853516" y="4876801"/>
            <a:ext cx="35642" cy="5810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8763000" y="4918467"/>
            <a:ext cx="0" cy="4517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5451987" y="4817965"/>
            <a:ext cx="0" cy="6162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677697" y="3770869"/>
            <a:ext cx="39181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Connector 85"/>
          <p:cNvSpPr/>
          <p:nvPr/>
        </p:nvSpPr>
        <p:spPr>
          <a:xfrm>
            <a:off x="4896464" y="3661961"/>
            <a:ext cx="137652" cy="1913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/>
          <p:nvPr/>
        </p:nvSpPr>
        <p:spPr>
          <a:xfrm>
            <a:off x="8563896" y="3694669"/>
            <a:ext cx="137652" cy="1913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/>
          <p:nvPr/>
        </p:nvSpPr>
        <p:spPr>
          <a:xfrm>
            <a:off x="6978445" y="3694669"/>
            <a:ext cx="137652" cy="1913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4688317" y="2411950"/>
            <a:ext cx="3785420" cy="22328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owchart: Connector 89"/>
          <p:cNvSpPr/>
          <p:nvPr/>
        </p:nvSpPr>
        <p:spPr>
          <a:xfrm>
            <a:off x="4916128" y="4380668"/>
            <a:ext cx="137652" cy="1913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/>
          <p:cNvSpPr/>
          <p:nvPr/>
        </p:nvSpPr>
        <p:spPr>
          <a:xfrm>
            <a:off x="8305800" y="2247068"/>
            <a:ext cx="137652" cy="1913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/>
          <p:cNvSpPr/>
          <p:nvPr/>
        </p:nvSpPr>
        <p:spPr>
          <a:xfrm>
            <a:off x="6934200" y="3161468"/>
            <a:ext cx="137652" cy="1913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Process 95"/>
          <p:cNvSpPr/>
          <p:nvPr/>
        </p:nvSpPr>
        <p:spPr>
          <a:xfrm>
            <a:off x="5334000" y="4060744"/>
            <a:ext cx="304800" cy="2000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Process 96"/>
          <p:cNvSpPr/>
          <p:nvPr/>
        </p:nvSpPr>
        <p:spPr>
          <a:xfrm>
            <a:off x="7162800" y="2924145"/>
            <a:ext cx="304800" cy="2000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Process 97"/>
          <p:cNvSpPr/>
          <p:nvPr/>
        </p:nvSpPr>
        <p:spPr>
          <a:xfrm>
            <a:off x="6011174" y="3657600"/>
            <a:ext cx="304800" cy="2000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6988277" y="3283805"/>
            <a:ext cx="44245" cy="37379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1" idx="4"/>
          </p:cNvCxnSpPr>
          <p:nvPr/>
        </p:nvCxnSpPr>
        <p:spPr>
          <a:xfrm>
            <a:off x="8374626" y="2438400"/>
            <a:ext cx="221226" cy="126753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0" idx="0"/>
            <a:endCxn id="86" idx="4"/>
          </p:cNvCxnSpPr>
          <p:nvPr/>
        </p:nvCxnSpPr>
        <p:spPr>
          <a:xfrm flipH="1" flipV="1">
            <a:off x="4965290" y="3853293"/>
            <a:ext cx="19664" cy="5273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943600" y="5943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87</a:t>
            </a:r>
            <a:r>
              <a:rPr lang="en-US" sz="2400" b="1" dirty="0"/>
              <a:t>Rb/</a:t>
            </a:r>
            <a:r>
              <a:rPr lang="en-US" sz="2400" b="1" baseline="30000" dirty="0"/>
              <a:t>87</a:t>
            </a:r>
            <a:r>
              <a:rPr lang="en-US" sz="2400" b="1" dirty="0"/>
              <a:t>Sr</a:t>
            </a: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3083867" y="293146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87</a:t>
            </a:r>
            <a:r>
              <a:rPr lang="en-US" sz="2400" b="1" dirty="0"/>
              <a:t>Sr/</a:t>
            </a:r>
            <a:r>
              <a:rPr lang="en-US" sz="2400" b="1" baseline="30000" dirty="0"/>
              <a:t>86</a:t>
            </a:r>
            <a:r>
              <a:rPr lang="en-US" sz="2400" b="1" dirty="0"/>
              <a:t>Sr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43000"/>
            <a:ext cx="3604979" cy="23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Flowchart: Connector 114"/>
          <p:cNvSpPr/>
          <p:nvPr/>
        </p:nvSpPr>
        <p:spPr>
          <a:xfrm>
            <a:off x="2347679" y="1828800"/>
            <a:ext cx="137652" cy="1913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/>
          <p:nvPr/>
        </p:nvSpPr>
        <p:spPr>
          <a:xfrm>
            <a:off x="2500079" y="1981200"/>
            <a:ext cx="137652" cy="1913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lowchart: Connector 116"/>
          <p:cNvSpPr/>
          <p:nvPr/>
        </p:nvSpPr>
        <p:spPr>
          <a:xfrm>
            <a:off x="2652479" y="1676400"/>
            <a:ext cx="137652" cy="1913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lowchart: Process 117"/>
          <p:cNvSpPr/>
          <p:nvPr/>
        </p:nvSpPr>
        <p:spPr>
          <a:xfrm>
            <a:off x="61679" y="2819400"/>
            <a:ext cx="304800" cy="2000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19" name="Flowchart: Process 118"/>
          <p:cNvSpPr/>
          <p:nvPr/>
        </p:nvSpPr>
        <p:spPr>
          <a:xfrm>
            <a:off x="2728679" y="2819400"/>
            <a:ext cx="304800" cy="2000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1679" y="3657600"/>
            <a:ext cx="629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 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90832" y="971490"/>
            <a:ext cx="62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 2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664770" y="3657600"/>
            <a:ext cx="629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 3</a:t>
            </a:r>
          </a:p>
        </p:txBody>
      </p:sp>
      <p:cxnSp>
        <p:nvCxnSpPr>
          <p:cNvPr id="123" name="Straight Arrow Connector 122"/>
          <p:cNvCxnSpPr>
            <a:endCxn id="119" idx="2"/>
          </p:cNvCxnSpPr>
          <p:nvPr/>
        </p:nvCxnSpPr>
        <p:spPr>
          <a:xfrm flipV="1">
            <a:off x="2851582" y="3019455"/>
            <a:ext cx="29497" cy="5625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860550" y="1171545"/>
            <a:ext cx="1487129" cy="5810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214079" y="3081085"/>
            <a:ext cx="29497" cy="5009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45918" y="3581400"/>
            <a:ext cx="629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 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261214" y="3657600"/>
            <a:ext cx="629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917518" y="3581400"/>
            <a:ext cx="629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 3</a:t>
            </a:r>
          </a:p>
        </p:txBody>
      </p:sp>
      <p:cxnSp>
        <p:nvCxnSpPr>
          <p:cNvPr id="132" name="Straight Arrow Connector 131"/>
          <p:cNvCxnSpPr/>
          <p:nvPr/>
        </p:nvCxnSpPr>
        <p:spPr>
          <a:xfrm flipV="1">
            <a:off x="2416505" y="1905001"/>
            <a:ext cx="373626" cy="16770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1726289" y="2172532"/>
            <a:ext cx="773790" cy="15221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1020097" y="2020132"/>
            <a:ext cx="1212053" cy="15618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8434409" y="4060744"/>
            <a:ext cx="31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477865" y="214026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8668365" y="332042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-117373" y="4363016"/>
            <a:ext cx="4652502" cy="26776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we will </a:t>
            </a:r>
            <a:r>
              <a:rPr lang="en-US" sz="2400" b="1" i="1" u="sng" dirty="0">
                <a:solidFill>
                  <a:srgbClr val="C00000"/>
                </a:solidFill>
              </a:rPr>
              <a:t>focus on how the Rb-Sr method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can be used to date metamorphic rocks</a:t>
            </a:r>
            <a:r>
              <a:rPr lang="en-US" sz="2000" b="1" dirty="0">
                <a:solidFill>
                  <a:srgbClr val="C00000"/>
                </a:solidFill>
              </a:rPr>
              <a:t>,</a:t>
            </a:r>
            <a:r>
              <a:rPr lang="en-US" sz="2000" b="1" dirty="0"/>
              <a:t> The mountain on the lift Is composed of metamorphic igneous rocks (R), while M1, M2, and M3 the red </a:t>
            </a:r>
            <a:r>
              <a:rPr lang="en-US" sz="2400" b="1" dirty="0">
                <a:solidFill>
                  <a:srgbClr val="0070C0"/>
                </a:solidFill>
              </a:rPr>
              <a:t>circle represent three minerals contained in R2</a:t>
            </a:r>
          </a:p>
        </p:txBody>
      </p:sp>
      <p:cxnSp>
        <p:nvCxnSpPr>
          <p:cNvPr id="5" name="Straight Arrow Connector 4"/>
          <p:cNvCxnSpPr>
            <a:endCxn id="98" idx="2"/>
          </p:cNvCxnSpPr>
          <p:nvPr/>
        </p:nvCxnSpPr>
        <p:spPr>
          <a:xfrm flipH="1" flipV="1">
            <a:off x="6163574" y="3857655"/>
            <a:ext cx="211394" cy="664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2" idx="0"/>
          </p:cNvCxnSpPr>
          <p:nvPr/>
        </p:nvCxnSpPr>
        <p:spPr>
          <a:xfrm flipH="1" flipV="1">
            <a:off x="5473600" y="4203408"/>
            <a:ext cx="130787" cy="368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97" idx="2"/>
          </p:cNvCxnSpPr>
          <p:nvPr/>
        </p:nvCxnSpPr>
        <p:spPr>
          <a:xfrm flipH="1" flipV="1">
            <a:off x="7315200" y="3124200"/>
            <a:ext cx="490866" cy="1459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679" y="3962400"/>
            <a:ext cx="272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1)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line 1: </a:t>
            </a:r>
            <a:r>
              <a:rPr lang="en-US" sz="2800" b="1" dirty="0"/>
              <a:t>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442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  <p:bldP spid="46" grpId="0"/>
      <p:bldP spid="49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/>
      <p:bldP spid="57" grpId="0"/>
      <p:bldP spid="58" grpId="0"/>
      <p:bldP spid="59" grpId="0"/>
      <p:bldP spid="60" grpId="0"/>
      <p:bldP spid="61" grpId="0"/>
      <p:bldP spid="86" grpId="0" animBg="1"/>
      <p:bldP spid="86" grpId="1" animBg="1"/>
      <p:bldP spid="87" grpId="0" animBg="1"/>
      <p:bldP spid="88" grpId="0" animBg="1"/>
      <p:bldP spid="88" grpId="1" animBg="1"/>
      <p:bldP spid="90" grpId="0" animBg="1"/>
      <p:bldP spid="90" grpId="1" animBg="1"/>
      <p:bldP spid="91" grpId="0" animBg="1"/>
      <p:bldP spid="92" grpId="0" animBg="1"/>
      <p:bldP spid="92" grpId="1" animBg="1"/>
      <p:bldP spid="96" grpId="0" animBg="1"/>
      <p:bldP spid="97" grpId="0" animBg="1"/>
      <p:bldP spid="97" grpId="1" animBg="1"/>
      <p:bldP spid="98" grpId="0" animBg="1"/>
      <p:bldP spid="98" grpId="1" animBg="1"/>
      <p:bldP spid="110" grpId="0"/>
      <p:bldP spid="111" grpId="0"/>
      <p:bldP spid="1028" grpId="0"/>
      <p:bldP spid="1028" grpId="1"/>
      <p:bldP spid="139" grpId="0"/>
      <p:bldP spid="139" grpId="1"/>
      <p:bldP spid="140" grpId="0"/>
      <p:bldP spid="14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6" y="1066800"/>
            <a:ext cx="4389664" cy="2438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600" b="1" dirty="0"/>
              <a:t>The diagram to the right </a:t>
            </a:r>
            <a:r>
              <a:rPr lang="en-US" sz="2600" b="1" dirty="0">
                <a:solidFill>
                  <a:srgbClr val="0070C0"/>
                </a:solidFill>
              </a:rPr>
              <a:t>shows the isotopic composition of the rock volumes and the minerals formed shortly after crystallization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485" y="3773589"/>
            <a:ext cx="4408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</a:rPr>
              <a:t>Both</a:t>
            </a:r>
            <a:r>
              <a:rPr lang="en-US" sz="2600" b="1" dirty="0"/>
              <a:t> the rocks volume and minerals show </a:t>
            </a:r>
            <a:r>
              <a:rPr lang="en-US" sz="2800" b="1" u="sng" dirty="0">
                <a:solidFill>
                  <a:srgbClr val="00B050"/>
                </a:solidFill>
              </a:rPr>
              <a:t>the same </a:t>
            </a:r>
            <a:r>
              <a:rPr lang="en-US" sz="2800" b="1" u="sng" baseline="30000" dirty="0">
                <a:solidFill>
                  <a:srgbClr val="00B050"/>
                </a:solidFill>
              </a:rPr>
              <a:t>87</a:t>
            </a:r>
            <a:r>
              <a:rPr lang="en-US" sz="2800" b="1" u="sng" dirty="0">
                <a:solidFill>
                  <a:srgbClr val="00B050"/>
                </a:solidFill>
              </a:rPr>
              <a:t>Sr/</a:t>
            </a:r>
            <a:r>
              <a:rPr lang="en-US" sz="2800" b="1" u="sng" baseline="30000" dirty="0">
                <a:solidFill>
                  <a:srgbClr val="00B050"/>
                </a:solidFill>
              </a:rPr>
              <a:t>86</a:t>
            </a:r>
            <a:r>
              <a:rPr lang="en-US" sz="2800" b="1" u="sng" dirty="0">
                <a:solidFill>
                  <a:srgbClr val="00B050"/>
                </a:solidFill>
              </a:rPr>
              <a:t>Sr ratio</a:t>
            </a:r>
            <a:r>
              <a:rPr lang="en-US" sz="2600" b="1" dirty="0"/>
              <a:t>, </a:t>
            </a:r>
            <a:endParaRPr lang="en-US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44075614"/>
              </p:ext>
            </p:extLst>
          </p:nvPr>
        </p:nvGraphicFramePr>
        <p:xfrm>
          <a:off x="446312" y="228600"/>
          <a:ext cx="8229600" cy="89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3999"/>
            <a:ext cx="4372507" cy="368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5595257" y="3048000"/>
            <a:ext cx="3015343" cy="95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/>
          <p:cNvSpPr/>
          <p:nvPr/>
        </p:nvSpPr>
        <p:spPr>
          <a:xfrm>
            <a:off x="4267200" y="1371600"/>
            <a:ext cx="556946" cy="5334000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00600" y="3831576"/>
            <a:ext cx="990600" cy="26164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5410200"/>
            <a:ext cx="4027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</a:rPr>
              <a:t>since they all formed in the same ISOTOPICALLY homogenous melt. </a:t>
            </a:r>
          </a:p>
        </p:txBody>
      </p:sp>
    </p:spTree>
    <p:extLst>
      <p:ext uri="{BB962C8B-B14F-4D97-AF65-F5344CB8AC3E}">
        <p14:creationId xmlns:p14="http://schemas.microsoft.com/office/powerpoint/2010/main" val="173831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35</a:t>
            </a:fld>
            <a:endParaRPr lang="en-US"/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304800" y="1342983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600" b="1" dirty="0"/>
              <a:t>The </a:t>
            </a:r>
            <a:r>
              <a:rPr lang="en-US" sz="2800" b="1" i="1" u="sng" baseline="30000" dirty="0">
                <a:solidFill>
                  <a:srgbClr val="C00000"/>
                </a:solidFill>
              </a:rPr>
              <a:t>87</a:t>
            </a:r>
            <a:r>
              <a:rPr lang="en-US" sz="2800" b="1" i="1" u="sng" dirty="0">
                <a:solidFill>
                  <a:srgbClr val="C00000"/>
                </a:solidFill>
              </a:rPr>
              <a:t>Rb/</a:t>
            </a:r>
            <a:r>
              <a:rPr lang="en-US" sz="2800" b="1" i="1" u="sng" baseline="30000" dirty="0">
                <a:solidFill>
                  <a:srgbClr val="C00000"/>
                </a:solidFill>
              </a:rPr>
              <a:t>86</a:t>
            </a:r>
            <a:r>
              <a:rPr lang="en-US" sz="2800" b="1" i="1" u="sng" dirty="0">
                <a:solidFill>
                  <a:srgbClr val="C00000"/>
                </a:solidFill>
              </a:rPr>
              <a:t>Sr ratios</a:t>
            </a:r>
            <a:r>
              <a:rPr lang="en-US" sz="2600" b="1" dirty="0"/>
              <a:t>, however, </a:t>
            </a:r>
            <a:r>
              <a:rPr lang="en-US" sz="2800" b="1" u="sng" dirty="0">
                <a:solidFill>
                  <a:srgbClr val="C00000"/>
                </a:solidFill>
              </a:rPr>
              <a:t>are different </a:t>
            </a:r>
            <a:r>
              <a:rPr lang="en-US" sz="26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</a:t>
            </a:r>
            <a:r>
              <a:rPr lang="en-US" sz="2800" b="1" dirty="0">
                <a:solidFill>
                  <a:srgbClr val="C00000"/>
                </a:solidFill>
              </a:rPr>
              <a:t>various minerals </a:t>
            </a:r>
            <a:r>
              <a:rPr lang="en-US" sz="2600" b="1" dirty="0">
                <a:solidFill>
                  <a:srgbClr val="00B0F0"/>
                </a:solidFill>
              </a:rPr>
              <a:t>fractionate Rb and Sr differently</a:t>
            </a:r>
            <a:r>
              <a:rPr lang="en-US" sz="2600" b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" y="2917448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Line 2 formed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600" b="1" dirty="0">
                <a:solidFill>
                  <a:srgbClr val="00B050"/>
                </a:solidFill>
              </a:rPr>
              <a:t>due to</a:t>
            </a:r>
            <a:r>
              <a:rPr lang="en-US" sz="2600" b="1" dirty="0"/>
              <a:t>, after, 1000 Ma, </a:t>
            </a:r>
            <a:r>
              <a:rPr lang="en-US" sz="2600" b="1" dirty="0">
                <a:solidFill>
                  <a:srgbClr val="003300"/>
                </a:solidFill>
              </a:rPr>
              <a:t>the line will be hinged as shown in the above diagram.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02771" y="4358964"/>
            <a:ext cx="8588828" cy="1737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2000"/>
              <a:buFont typeface="Wingdings" pitchFamily="2" charset="2"/>
              <a:buChar char="Ø"/>
            </a:pPr>
            <a:r>
              <a:rPr lang="en-US" sz="5900" b="1" dirty="0"/>
              <a:t> i</a:t>
            </a:r>
            <a:r>
              <a:rPr lang="en-US" sz="5500" b="1" dirty="0"/>
              <a:t>.e. </a:t>
            </a:r>
            <a:r>
              <a:rPr lang="en-US" sz="5500" b="1" dirty="0">
                <a:solidFill>
                  <a:srgbClr val="C00000"/>
                </a:solidFill>
              </a:rPr>
              <a:t>during the period of 1000 Ma</a:t>
            </a:r>
            <a:r>
              <a:rPr lang="en-US" sz="5500" b="1" dirty="0"/>
              <a:t>, </a:t>
            </a:r>
            <a:r>
              <a:rPr lang="en-US" sz="5500" b="1" dirty="0">
                <a:solidFill>
                  <a:srgbClr val="009900"/>
                </a:solidFill>
              </a:rPr>
              <a:t>the slope of </a:t>
            </a:r>
            <a:r>
              <a:rPr lang="en-US" sz="5500" b="1" dirty="0">
                <a:solidFill>
                  <a:srgbClr val="C00000"/>
                </a:solidFill>
              </a:rPr>
              <a:t>the </a:t>
            </a:r>
            <a:r>
              <a:rPr lang="en-US" sz="5800" b="1" u="sng" dirty="0">
                <a:solidFill>
                  <a:srgbClr val="C00000"/>
                </a:solidFill>
              </a:rPr>
              <a:t>Isochron</a:t>
            </a:r>
            <a:r>
              <a:rPr lang="en-US" sz="5500" b="1" dirty="0">
                <a:solidFill>
                  <a:srgbClr val="C00000"/>
                </a:solidFill>
              </a:rPr>
              <a:t> </a:t>
            </a:r>
            <a:r>
              <a:rPr lang="en-US" sz="55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</a:t>
            </a:r>
            <a:r>
              <a:rPr lang="en-US" sz="5500" b="1" dirty="0">
                <a:solidFill>
                  <a:srgbClr val="C00000"/>
                </a:solidFill>
              </a:rPr>
              <a:t> </a:t>
            </a:r>
            <a:r>
              <a:rPr lang="en-US" sz="5500" b="1" dirty="0">
                <a:solidFill>
                  <a:srgbClr val="002060"/>
                </a:solidFill>
              </a:rPr>
              <a:t>in response to the RADIOACTIVE DECAY of </a:t>
            </a:r>
            <a:r>
              <a:rPr lang="en-US" sz="5500" b="1" baseline="30000" dirty="0">
                <a:solidFill>
                  <a:srgbClr val="002060"/>
                </a:solidFill>
              </a:rPr>
              <a:t>87</a:t>
            </a:r>
            <a:r>
              <a:rPr lang="en-US" sz="5500" b="1" dirty="0">
                <a:solidFill>
                  <a:srgbClr val="002060"/>
                </a:solidFill>
              </a:rPr>
              <a:t>Rb </a:t>
            </a:r>
            <a:r>
              <a:rPr lang="en-US" sz="5500" b="1" dirty="0">
                <a:solidFill>
                  <a:srgbClr val="009900"/>
                </a:solidFill>
              </a:rPr>
              <a:t>and the growth of </a:t>
            </a:r>
            <a:r>
              <a:rPr lang="en-US" sz="5500" b="1" baseline="30000" dirty="0">
                <a:solidFill>
                  <a:srgbClr val="009900"/>
                </a:solidFill>
              </a:rPr>
              <a:t>87</a:t>
            </a:r>
            <a:r>
              <a:rPr lang="en-US" sz="5500" b="1" dirty="0">
                <a:solidFill>
                  <a:srgbClr val="009900"/>
                </a:solidFill>
              </a:rPr>
              <a:t>Sr.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5550" y="304800"/>
            <a:ext cx="8229600" cy="879840"/>
            <a:chOff x="0" y="6394"/>
            <a:chExt cx="8229600" cy="879840"/>
          </a:xfrm>
          <a:solidFill>
            <a:srgbClr val="009900"/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6394"/>
              <a:ext cx="8229600" cy="87984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2950" y="49344"/>
              <a:ext cx="8143700" cy="7939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/>
                <a:t>Cont’d: Dating of Metamorphic Rocks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3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80883921"/>
              </p:ext>
            </p:extLst>
          </p:nvPr>
        </p:nvGraphicFramePr>
        <p:xfrm>
          <a:off x="457200" y="274638"/>
          <a:ext cx="4435929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1893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Line 3 :</a:t>
            </a:r>
          </a:p>
          <a:p>
            <a:pPr marL="0" indent="0"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rock was heated (in the diagram) under metamorphic events of short duration,</a:t>
            </a:r>
            <a:r>
              <a:rPr lang="en-US" sz="2600" dirty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2600" dirty="0"/>
          </a:p>
        </p:txBody>
      </p:sp>
      <p:sp>
        <p:nvSpPr>
          <p:cNvPr id="176" name="TextBox 175"/>
          <p:cNvSpPr txBox="1"/>
          <p:nvPr/>
        </p:nvSpPr>
        <p:spPr>
          <a:xfrm>
            <a:off x="24582" y="443498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52" name="TextBox 351"/>
          <p:cNvSpPr txBox="1"/>
          <p:nvPr/>
        </p:nvSpPr>
        <p:spPr>
          <a:xfrm>
            <a:off x="176982" y="458738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25" name="TextBox 1024"/>
          <p:cNvSpPr txBox="1"/>
          <p:nvPr/>
        </p:nvSpPr>
        <p:spPr>
          <a:xfrm>
            <a:off x="1447800" y="3124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6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29" y="3180606"/>
            <a:ext cx="4267200" cy="355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30" name="Straight Connector 1029"/>
          <p:cNvCxnSpPr/>
          <p:nvPr/>
        </p:nvCxnSpPr>
        <p:spPr>
          <a:xfrm>
            <a:off x="5943600" y="4619655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031"/>
          <p:cNvCxnSpPr/>
          <p:nvPr/>
        </p:nvCxnSpPr>
        <p:spPr>
          <a:xfrm>
            <a:off x="5791200" y="3429000"/>
            <a:ext cx="152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032"/>
          <p:cNvSpPr txBox="1"/>
          <p:nvPr/>
        </p:nvSpPr>
        <p:spPr>
          <a:xfrm>
            <a:off x="176982" y="3429000"/>
            <a:ext cx="47161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</a:t>
            </a:r>
            <a:r>
              <a:rPr lang="en-US" sz="3200" b="1" dirty="0">
                <a:solidFill>
                  <a:srgbClr val="C00000"/>
                </a:solidFill>
              </a:rPr>
              <a:t>increased temperature  </a:t>
            </a:r>
            <a:r>
              <a:rPr lang="en-US" sz="2800" b="1" dirty="0"/>
              <a:t>(T </a:t>
            </a:r>
            <a:r>
              <a:rPr lang="en-US" sz="2800" b="1" baseline="30000" dirty="0"/>
              <a:t>o</a:t>
            </a:r>
            <a:r>
              <a:rPr lang="en-US" sz="2800" b="1" dirty="0"/>
              <a:t>)  </a:t>
            </a:r>
            <a:r>
              <a:rPr lang="en-US" sz="2800" b="1" dirty="0">
                <a:solidFill>
                  <a:srgbClr val="00B050"/>
                </a:solidFill>
              </a:rPr>
              <a:t>led to a </a:t>
            </a:r>
            <a:r>
              <a:rPr lang="en-US" sz="2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mobilization</a:t>
            </a:r>
            <a:r>
              <a:rPr lang="en-US" sz="2800" b="1" dirty="0">
                <a:solidFill>
                  <a:srgbClr val="00B050"/>
                </a:solidFill>
              </a:rPr>
              <a:t> of </a:t>
            </a:r>
            <a:r>
              <a:rPr lang="en-US" sz="3200" b="1" dirty="0">
                <a:solidFill>
                  <a:srgbClr val="00B050"/>
                </a:solidFill>
              </a:rPr>
              <a:t>Sr</a:t>
            </a:r>
            <a:r>
              <a:rPr lang="en-US" sz="2400" b="1" dirty="0"/>
              <a:t> </a:t>
            </a:r>
            <a:r>
              <a:rPr lang="en-US" sz="2800" b="1" dirty="0">
                <a:solidFill>
                  <a:srgbClr val="800000"/>
                </a:solidFill>
              </a:rPr>
              <a:t>on a </a:t>
            </a:r>
            <a:r>
              <a:rPr lang="en-US" sz="2800" b="1" u="sng" dirty="0">
                <a:solidFill>
                  <a:srgbClr val="800000"/>
                </a:solidFill>
              </a:rPr>
              <a:t>small scale </a:t>
            </a:r>
            <a:r>
              <a:rPr lang="en-US" sz="2400" b="1" dirty="0"/>
              <a:t>(between the minerals of a piece of the rock), which resulted in an </a:t>
            </a:r>
            <a:r>
              <a:rPr lang="en-US" sz="2400" b="1" dirty="0">
                <a:solidFill>
                  <a:srgbClr val="C00000"/>
                </a:solidFill>
              </a:rPr>
              <a:t>ISOTOPIC </a:t>
            </a:r>
            <a:r>
              <a:rPr lang="en-US" sz="2800" b="1" dirty="0">
                <a:solidFill>
                  <a:srgbClr val="C00000"/>
                </a:solidFill>
              </a:rPr>
              <a:t>HOMOGENIZATION of minerals in the sample of R2 </a:t>
            </a:r>
          </a:p>
        </p:txBody>
      </p:sp>
      <p:pic>
        <p:nvPicPr>
          <p:cNvPr id="67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65077"/>
            <a:ext cx="3604979" cy="23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7" name="Flowchart: Connector 676"/>
          <p:cNvSpPr/>
          <p:nvPr/>
        </p:nvSpPr>
        <p:spPr>
          <a:xfrm>
            <a:off x="7681679" y="1412704"/>
            <a:ext cx="137652" cy="1913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Flowchart: Connector 677"/>
          <p:cNvSpPr/>
          <p:nvPr/>
        </p:nvSpPr>
        <p:spPr>
          <a:xfrm>
            <a:off x="7834079" y="1565104"/>
            <a:ext cx="137652" cy="1913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Flowchart: Connector 678"/>
          <p:cNvSpPr/>
          <p:nvPr/>
        </p:nvSpPr>
        <p:spPr>
          <a:xfrm>
            <a:off x="7986479" y="1260304"/>
            <a:ext cx="137652" cy="1913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Flowchart: Process 679"/>
          <p:cNvSpPr/>
          <p:nvPr/>
        </p:nvSpPr>
        <p:spPr>
          <a:xfrm>
            <a:off x="5395679" y="2403304"/>
            <a:ext cx="304800" cy="2000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81" name="Flowchart: Process 680"/>
          <p:cNvSpPr/>
          <p:nvPr/>
        </p:nvSpPr>
        <p:spPr>
          <a:xfrm>
            <a:off x="8062679" y="2403304"/>
            <a:ext cx="304800" cy="2000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82" name="TextBox 681"/>
          <p:cNvSpPr txBox="1"/>
          <p:nvPr/>
        </p:nvSpPr>
        <p:spPr>
          <a:xfrm>
            <a:off x="5710311" y="193504"/>
            <a:ext cx="629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 2</a:t>
            </a:r>
          </a:p>
        </p:txBody>
      </p:sp>
      <p:sp>
        <p:nvSpPr>
          <p:cNvPr id="683" name="TextBox 682"/>
          <p:cNvSpPr txBox="1"/>
          <p:nvPr/>
        </p:nvSpPr>
        <p:spPr>
          <a:xfrm>
            <a:off x="8167673" y="3027474"/>
            <a:ext cx="629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 3</a:t>
            </a:r>
          </a:p>
        </p:txBody>
      </p:sp>
      <p:cxnSp>
        <p:nvCxnSpPr>
          <p:cNvPr id="684" name="Straight Arrow Connector 683"/>
          <p:cNvCxnSpPr>
            <a:endCxn id="681" idx="2"/>
          </p:cNvCxnSpPr>
          <p:nvPr/>
        </p:nvCxnSpPr>
        <p:spPr>
          <a:xfrm flipH="1" flipV="1">
            <a:off x="8215079" y="2603359"/>
            <a:ext cx="152400" cy="4515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Straight Arrow Connector 684"/>
          <p:cNvCxnSpPr/>
          <p:nvPr/>
        </p:nvCxnSpPr>
        <p:spPr>
          <a:xfrm>
            <a:off x="6157679" y="593614"/>
            <a:ext cx="1524000" cy="6666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Arrow Connector 685"/>
          <p:cNvCxnSpPr>
            <a:stCxn id="699" idx="3"/>
          </p:cNvCxnSpPr>
          <p:nvPr/>
        </p:nvCxnSpPr>
        <p:spPr>
          <a:xfrm flipV="1">
            <a:off x="5417749" y="2664990"/>
            <a:ext cx="159827" cy="3165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7" name="TextBox 686"/>
          <p:cNvSpPr txBox="1"/>
          <p:nvPr/>
        </p:nvSpPr>
        <p:spPr>
          <a:xfrm>
            <a:off x="6157679" y="2974684"/>
            <a:ext cx="629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M 1</a:t>
            </a:r>
          </a:p>
        </p:txBody>
      </p:sp>
      <p:sp>
        <p:nvSpPr>
          <p:cNvPr id="688" name="TextBox 687"/>
          <p:cNvSpPr txBox="1"/>
          <p:nvPr/>
        </p:nvSpPr>
        <p:spPr>
          <a:xfrm>
            <a:off x="6899864" y="3054911"/>
            <a:ext cx="629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M 2</a:t>
            </a:r>
          </a:p>
        </p:txBody>
      </p:sp>
      <p:sp>
        <p:nvSpPr>
          <p:cNvPr id="689" name="TextBox 688"/>
          <p:cNvSpPr txBox="1"/>
          <p:nvPr/>
        </p:nvSpPr>
        <p:spPr>
          <a:xfrm>
            <a:off x="7494866" y="2980551"/>
            <a:ext cx="629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M 3</a:t>
            </a:r>
          </a:p>
        </p:txBody>
      </p:sp>
      <p:cxnSp>
        <p:nvCxnSpPr>
          <p:cNvPr id="690" name="Straight Arrow Connector 689"/>
          <p:cNvCxnSpPr/>
          <p:nvPr/>
        </p:nvCxnSpPr>
        <p:spPr>
          <a:xfrm flipV="1">
            <a:off x="7834079" y="1488905"/>
            <a:ext cx="290052" cy="14512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Straight Arrow Connector 690"/>
          <p:cNvCxnSpPr/>
          <p:nvPr/>
        </p:nvCxnSpPr>
        <p:spPr>
          <a:xfrm flipV="1">
            <a:off x="7251518" y="1756436"/>
            <a:ext cx="582561" cy="12710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Arrow Connector 691"/>
          <p:cNvCxnSpPr/>
          <p:nvPr/>
        </p:nvCxnSpPr>
        <p:spPr>
          <a:xfrm flipV="1">
            <a:off x="6595214" y="1604036"/>
            <a:ext cx="970936" cy="13360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9" name="TextBox 698"/>
          <p:cNvSpPr txBox="1"/>
          <p:nvPr/>
        </p:nvSpPr>
        <p:spPr>
          <a:xfrm>
            <a:off x="4876800" y="2781475"/>
            <a:ext cx="540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 1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828800" y="1981200"/>
            <a:ext cx="6295331" cy="2638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Callout 7"/>
          <p:cNvSpPr/>
          <p:nvPr/>
        </p:nvSpPr>
        <p:spPr>
          <a:xfrm rot="20044547">
            <a:off x="7069144" y="3389073"/>
            <a:ext cx="1337187" cy="54506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T= 1000 Ma</a:t>
            </a:r>
          </a:p>
        </p:txBody>
      </p:sp>
    </p:spTree>
    <p:extLst>
      <p:ext uri="{BB962C8B-B14F-4D97-AF65-F5344CB8AC3E}">
        <p14:creationId xmlns:p14="http://schemas.microsoft.com/office/powerpoint/2010/main" val="377322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33" grpId="0"/>
      <p:bldP spid="8" grpId="0" animBg="1"/>
      <p:bldP spid="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37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2" y="1066800"/>
            <a:ext cx="9296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/>
              <a:t>However, </a:t>
            </a:r>
            <a:r>
              <a:rPr lang="en-US" sz="2800" b="1" dirty="0">
                <a:solidFill>
                  <a:srgbClr val="00B0F0"/>
                </a:solidFill>
              </a:rPr>
              <a:t>the mobility of </a:t>
            </a:r>
            <a:r>
              <a:rPr lang="en-US" sz="2800" b="1" dirty="0" err="1">
                <a:solidFill>
                  <a:srgbClr val="00B0F0"/>
                </a:solidFill>
              </a:rPr>
              <a:t>Sr</a:t>
            </a:r>
            <a:r>
              <a:rPr lang="en-US" sz="2800" b="1" dirty="0">
                <a:solidFill>
                  <a:srgbClr val="00B0F0"/>
                </a:solidFill>
              </a:rPr>
              <a:t> was not </a:t>
            </a:r>
            <a:r>
              <a:rPr lang="en-US" sz="2800" b="1" dirty="0"/>
              <a:t>large enough to homogenize larger volume of the rock.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65501323"/>
              </p:ext>
            </p:extLst>
          </p:nvPr>
        </p:nvGraphicFramePr>
        <p:xfrm>
          <a:off x="457200" y="152400"/>
          <a:ext cx="76962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52" name="Straight Connector 2051"/>
          <p:cNvCxnSpPr/>
          <p:nvPr/>
        </p:nvCxnSpPr>
        <p:spPr>
          <a:xfrm>
            <a:off x="4433207" y="2284240"/>
            <a:ext cx="0" cy="3659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/>
          <p:nvPr/>
        </p:nvCxnSpPr>
        <p:spPr>
          <a:xfrm>
            <a:off x="4471307" y="4724400"/>
            <a:ext cx="38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2056"/>
          <p:cNvCxnSpPr/>
          <p:nvPr/>
        </p:nvCxnSpPr>
        <p:spPr>
          <a:xfrm>
            <a:off x="4433207" y="47244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433207" y="43434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433207" y="38862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433207" y="35052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433207" y="31242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433207" y="27432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433207" y="228424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433207" y="51054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433207" y="54864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433207" y="59436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419600" y="5943159"/>
            <a:ext cx="4572000" cy="4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029200" y="579120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562600" y="579120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109607" y="5791199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705600" y="579120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315200" y="5791641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924800" y="5791641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8458200" y="579120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8975271" y="5791641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TextBox 2065"/>
          <p:cNvSpPr txBox="1"/>
          <p:nvPr/>
        </p:nvSpPr>
        <p:spPr>
          <a:xfrm>
            <a:off x="3722914" y="5257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722914" y="492073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646714" y="332053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0.75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646714" y="3755473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646714" y="412646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0.73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646714" y="453973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0.72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611335" y="220087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643992" y="2570202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0.77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646714" y="293953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0.76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772400" y="6008132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515100" y="6051674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448300" y="6008132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670473" y="6061386"/>
            <a:ext cx="397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2068" name="Straight Connector 2067"/>
          <p:cNvCxnSpPr/>
          <p:nvPr/>
        </p:nvCxnSpPr>
        <p:spPr>
          <a:xfrm flipV="1">
            <a:off x="4433207" y="2200870"/>
            <a:ext cx="4329793" cy="34262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Straight Connector 2069"/>
          <p:cNvCxnSpPr>
            <a:endCxn id="123" idx="2"/>
          </p:cNvCxnSpPr>
          <p:nvPr/>
        </p:nvCxnSpPr>
        <p:spPr>
          <a:xfrm flipV="1">
            <a:off x="4419600" y="4102790"/>
            <a:ext cx="4392385" cy="111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1" name="Flowchart: Connector 2070"/>
          <p:cNvSpPr/>
          <p:nvPr/>
        </p:nvSpPr>
        <p:spPr>
          <a:xfrm>
            <a:off x="4876800" y="3962400"/>
            <a:ext cx="152400" cy="19721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lowchart: Connector 122"/>
          <p:cNvSpPr/>
          <p:nvPr/>
        </p:nvSpPr>
        <p:spPr>
          <a:xfrm>
            <a:off x="8811985" y="4004183"/>
            <a:ext cx="152400" cy="19721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23"/>
          <p:cNvSpPr/>
          <p:nvPr/>
        </p:nvSpPr>
        <p:spPr>
          <a:xfrm>
            <a:off x="7086600" y="4038600"/>
            <a:ext cx="152400" cy="19721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Flowchart: Process 2074"/>
          <p:cNvSpPr/>
          <p:nvPr/>
        </p:nvSpPr>
        <p:spPr>
          <a:xfrm>
            <a:off x="5334000" y="4686300"/>
            <a:ext cx="342900" cy="1905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Process 128"/>
          <p:cNvSpPr/>
          <p:nvPr/>
        </p:nvSpPr>
        <p:spPr>
          <a:xfrm>
            <a:off x="7810500" y="2743200"/>
            <a:ext cx="342900" cy="1905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owchart: Process 129"/>
          <p:cNvSpPr/>
          <p:nvPr/>
        </p:nvSpPr>
        <p:spPr>
          <a:xfrm>
            <a:off x="6210300" y="4038600"/>
            <a:ext cx="342900" cy="1905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TextBox 2075"/>
          <p:cNvSpPr txBox="1"/>
          <p:nvPr/>
        </p:nvSpPr>
        <p:spPr>
          <a:xfrm rot="16200000">
            <a:off x="2940318" y="3760817"/>
            <a:ext cx="127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>
                <a:solidFill>
                  <a:srgbClr val="002060"/>
                </a:solidFill>
              </a:rPr>
              <a:t>87</a:t>
            </a:r>
            <a:r>
              <a:rPr lang="en-US" sz="2400" b="1">
                <a:solidFill>
                  <a:srgbClr val="002060"/>
                </a:solidFill>
              </a:rPr>
              <a:t>Sr/</a:t>
            </a:r>
            <a:r>
              <a:rPr lang="en-US" sz="2400" b="1" baseline="30000">
                <a:solidFill>
                  <a:srgbClr val="002060"/>
                </a:solidFill>
              </a:rPr>
              <a:t>86</a:t>
            </a:r>
            <a:r>
              <a:rPr lang="en-US" sz="2400" b="1">
                <a:solidFill>
                  <a:srgbClr val="002060"/>
                </a:solidFill>
              </a:rPr>
              <a:t>Sr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38250" y="6248400"/>
            <a:ext cx="151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>
                <a:solidFill>
                  <a:srgbClr val="002060"/>
                </a:solidFill>
              </a:rPr>
              <a:t>87</a:t>
            </a:r>
            <a:r>
              <a:rPr lang="en-US" sz="2400" b="1">
                <a:solidFill>
                  <a:srgbClr val="002060"/>
                </a:solidFill>
              </a:rPr>
              <a:t>Rb/</a:t>
            </a:r>
            <a:r>
              <a:rPr lang="en-US" sz="2400" b="1" baseline="30000">
                <a:solidFill>
                  <a:srgbClr val="002060"/>
                </a:solidFill>
              </a:rPr>
              <a:t>86</a:t>
            </a:r>
            <a:r>
              <a:rPr lang="en-US" sz="2400" b="1">
                <a:solidFill>
                  <a:srgbClr val="002060"/>
                </a:solidFill>
              </a:rPr>
              <a:t>Sr</a:t>
            </a:r>
          </a:p>
        </p:txBody>
      </p:sp>
      <p:sp>
        <p:nvSpPr>
          <p:cNvPr id="2077" name="Flowchart: Process 2076"/>
          <p:cNvSpPr/>
          <p:nvPr/>
        </p:nvSpPr>
        <p:spPr>
          <a:xfrm>
            <a:off x="5448300" y="5105400"/>
            <a:ext cx="661307" cy="3810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R 1</a:t>
            </a:r>
          </a:p>
        </p:txBody>
      </p:sp>
      <p:sp>
        <p:nvSpPr>
          <p:cNvPr id="134" name="Flowchart: Process 133"/>
          <p:cNvSpPr/>
          <p:nvPr/>
        </p:nvSpPr>
        <p:spPr>
          <a:xfrm>
            <a:off x="7924800" y="2977243"/>
            <a:ext cx="661307" cy="3810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R 3</a:t>
            </a:r>
          </a:p>
        </p:txBody>
      </p:sp>
      <p:sp>
        <p:nvSpPr>
          <p:cNvPr id="135" name="Flowchart: Process 134"/>
          <p:cNvSpPr/>
          <p:nvPr/>
        </p:nvSpPr>
        <p:spPr>
          <a:xfrm>
            <a:off x="6285138" y="4305300"/>
            <a:ext cx="661307" cy="3810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R 2</a:t>
            </a:r>
          </a:p>
        </p:txBody>
      </p:sp>
      <p:sp>
        <p:nvSpPr>
          <p:cNvPr id="2079" name="Flowchart: Connector 2078"/>
          <p:cNvSpPr/>
          <p:nvPr/>
        </p:nvSpPr>
        <p:spPr>
          <a:xfrm>
            <a:off x="4724400" y="3505199"/>
            <a:ext cx="781050" cy="408802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M1</a:t>
            </a:r>
          </a:p>
        </p:txBody>
      </p:sp>
      <p:sp>
        <p:nvSpPr>
          <p:cNvPr id="138" name="Flowchart: Connector 137"/>
          <p:cNvSpPr/>
          <p:nvPr/>
        </p:nvSpPr>
        <p:spPr>
          <a:xfrm>
            <a:off x="8305800" y="3539932"/>
            <a:ext cx="781050" cy="408802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M3</a:t>
            </a:r>
          </a:p>
        </p:txBody>
      </p:sp>
      <p:sp>
        <p:nvSpPr>
          <p:cNvPr id="139" name="Flowchart: Connector 138"/>
          <p:cNvSpPr/>
          <p:nvPr/>
        </p:nvSpPr>
        <p:spPr>
          <a:xfrm>
            <a:off x="6924675" y="3618911"/>
            <a:ext cx="781050" cy="408802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M2</a:t>
            </a:r>
          </a:p>
        </p:txBody>
      </p:sp>
      <p:sp>
        <p:nvSpPr>
          <p:cNvPr id="56" name="Flowchart: Process 55"/>
          <p:cNvSpPr/>
          <p:nvPr/>
        </p:nvSpPr>
        <p:spPr>
          <a:xfrm rot="19411832">
            <a:off x="6949079" y="2262643"/>
            <a:ext cx="1778469" cy="45361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t</a:t>
            </a:r>
            <a:r>
              <a:rPr lang="en-US" sz="2400" b="1" baseline="-25000">
                <a:solidFill>
                  <a:srgbClr val="002060"/>
                </a:solidFill>
              </a:rPr>
              <a:t>1</a:t>
            </a:r>
            <a:r>
              <a:rPr lang="en-US" sz="2400" b="1">
                <a:solidFill>
                  <a:srgbClr val="002060"/>
                </a:solidFill>
              </a:rPr>
              <a:t>= 1500 Ma</a:t>
            </a:r>
          </a:p>
        </p:txBody>
      </p:sp>
      <p:sp>
        <p:nvSpPr>
          <p:cNvPr id="141" name="Flowchart: Process 140"/>
          <p:cNvSpPr/>
          <p:nvPr/>
        </p:nvSpPr>
        <p:spPr>
          <a:xfrm>
            <a:off x="7323872" y="4235814"/>
            <a:ext cx="1743928" cy="3810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t</a:t>
            </a:r>
            <a:r>
              <a:rPr lang="en-US" sz="2400" b="1" baseline="-25000">
                <a:solidFill>
                  <a:srgbClr val="002060"/>
                </a:solidFill>
              </a:rPr>
              <a:t>m</a:t>
            </a:r>
            <a:r>
              <a:rPr lang="en-US" sz="2400" b="1">
                <a:solidFill>
                  <a:srgbClr val="002060"/>
                </a:solidFill>
              </a:rPr>
              <a:t>= 500 Ma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2401" y="1828800"/>
            <a:ext cx="323403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sz="2400" b="1" dirty="0"/>
              <a:t>After </a:t>
            </a:r>
            <a:r>
              <a:rPr lang="en-US" sz="2400" b="1" dirty="0">
                <a:solidFill>
                  <a:srgbClr val="C00000"/>
                </a:solidFill>
              </a:rPr>
              <a:t>cooling, </a:t>
            </a:r>
            <a:r>
              <a:rPr lang="en-US" sz="2800" b="1" dirty="0">
                <a:solidFill>
                  <a:srgbClr val="7030A0"/>
                </a:solidFill>
              </a:rPr>
              <a:t>the Sr</a:t>
            </a:r>
            <a:r>
              <a:rPr lang="en-US" sz="2400" b="1" dirty="0">
                <a:solidFill>
                  <a:srgbClr val="C00000"/>
                </a:solidFill>
              </a:rPr>
              <a:t> was </a:t>
            </a:r>
            <a:r>
              <a:rPr lang="en-US" sz="2400" b="1" i="1" dirty="0">
                <a:solidFill>
                  <a:srgbClr val="C00000"/>
                </a:solidFill>
              </a:rPr>
              <a:t>immobilized,</a:t>
            </a:r>
            <a:r>
              <a:rPr lang="en-US" sz="2400" b="1" dirty="0">
                <a:solidFill>
                  <a:srgbClr val="C00000"/>
                </a:solidFill>
              </a:rPr>
              <a:t> and </a:t>
            </a:r>
            <a:r>
              <a:rPr lang="en-US" sz="2400" b="1" i="1" u="sng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r>
              <a:rPr lang="en-US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Sr/</a:t>
            </a:r>
            <a:r>
              <a:rPr lang="en-US" sz="2400" b="1" i="1" u="sng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r>
              <a:rPr lang="en-US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 ratios continued to evolve in the minerals and rocks volumes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-24371" y="4419600"/>
            <a:ext cx="40901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/>
              <a:t>The </a:t>
            </a:r>
            <a:r>
              <a:rPr lang="en-US" sz="2800" b="1" dirty="0">
                <a:solidFill>
                  <a:srgbClr val="C00000"/>
                </a:solidFill>
              </a:rPr>
              <a:t>age 1500 Ma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after the crystallization</a:t>
            </a:r>
            <a:r>
              <a:rPr lang="en-US" sz="2400" b="1" dirty="0"/>
              <a:t> of </a:t>
            </a:r>
            <a:r>
              <a:rPr lang="en-US" sz="2800" b="1" dirty="0">
                <a:solidFill>
                  <a:srgbClr val="800000"/>
                </a:solidFill>
              </a:rPr>
              <a:t>the rocks specimen define an ISOCHRON </a:t>
            </a:r>
            <a:r>
              <a:rPr lang="en-US" sz="2400" b="1" dirty="0"/>
              <a:t>that gives the of the crystallization of the rocks (t).</a:t>
            </a:r>
          </a:p>
        </p:txBody>
      </p:sp>
    </p:spTree>
    <p:extLst>
      <p:ext uri="{BB962C8B-B14F-4D97-AF65-F5344CB8AC3E}">
        <p14:creationId xmlns:p14="http://schemas.microsoft.com/office/powerpoint/2010/main" val="17708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8" grpId="0"/>
      <p:bldP spid="5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463401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/>
              <a:t>The </a:t>
            </a:r>
            <a:r>
              <a:rPr lang="en-US" b="1" dirty="0">
                <a:solidFill>
                  <a:srgbClr val="00B050"/>
                </a:solidFill>
              </a:rPr>
              <a:t>ISOCHRON defined by the sample R2 and the 3 minerals from R2,</a:t>
            </a:r>
            <a:r>
              <a:rPr lang="en-US" b="1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b="1" dirty="0"/>
              <a:t> However it gives the age of the metamorphic event, which occurred 500 Ma ago  as (t</a:t>
            </a:r>
            <a:r>
              <a:rPr lang="en-US" b="1" baseline="-25000" dirty="0"/>
              <a:t>m</a:t>
            </a:r>
            <a:r>
              <a:rPr lang="en-US" b="1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38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437673" y="1877339"/>
            <a:ext cx="0" cy="3659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5773" y="4317499"/>
            <a:ext cx="38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37673" y="4317499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37673" y="3936499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37673" y="3479299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37673" y="3098299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37673" y="2717299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37673" y="2336299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37673" y="1877339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37673" y="4698499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37673" y="5079499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37673" y="5536699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24066" y="5536258"/>
            <a:ext cx="4572000" cy="4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33666" y="5384299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67066" y="5384299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14073" y="5384298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10066" y="5384299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19666" y="538474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929266" y="538474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462666" y="5384299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979737" y="538474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27380" y="4850899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27380" y="4513833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1180" y="2913633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1180" y="3348572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1180" y="3719567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51180" y="4132833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15801" y="1793969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48458" y="216330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51180" y="2532633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76866" y="5601231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19566" y="5644773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52766" y="5601231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437673" y="1793969"/>
            <a:ext cx="4329793" cy="34262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43" idx="2"/>
          </p:cNvCxnSpPr>
          <p:nvPr/>
        </p:nvCxnSpPr>
        <p:spPr>
          <a:xfrm flipV="1">
            <a:off x="4424066" y="3695889"/>
            <a:ext cx="4392385" cy="111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Connector 41"/>
          <p:cNvSpPr/>
          <p:nvPr/>
        </p:nvSpPr>
        <p:spPr>
          <a:xfrm>
            <a:off x="4881266" y="3555499"/>
            <a:ext cx="152400" cy="19721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8816451" y="3597282"/>
            <a:ext cx="152400" cy="19721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7091066" y="3631699"/>
            <a:ext cx="152400" cy="19721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Process 44"/>
          <p:cNvSpPr/>
          <p:nvPr/>
        </p:nvSpPr>
        <p:spPr>
          <a:xfrm>
            <a:off x="5338466" y="4279399"/>
            <a:ext cx="342900" cy="1905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Process 45"/>
          <p:cNvSpPr/>
          <p:nvPr/>
        </p:nvSpPr>
        <p:spPr>
          <a:xfrm>
            <a:off x="7814966" y="2336299"/>
            <a:ext cx="342900" cy="1905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Process 46"/>
          <p:cNvSpPr/>
          <p:nvPr/>
        </p:nvSpPr>
        <p:spPr>
          <a:xfrm>
            <a:off x="6214766" y="3631699"/>
            <a:ext cx="342900" cy="1905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2940318" y="3379818"/>
            <a:ext cx="127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>
                <a:solidFill>
                  <a:srgbClr val="002060"/>
                </a:solidFill>
              </a:rPr>
              <a:t>87</a:t>
            </a:r>
            <a:r>
              <a:rPr lang="en-US" sz="2400" b="1">
                <a:solidFill>
                  <a:srgbClr val="002060"/>
                </a:solidFill>
              </a:rPr>
              <a:t>Sr/</a:t>
            </a:r>
            <a:r>
              <a:rPr lang="en-US" sz="2400" b="1" baseline="30000">
                <a:solidFill>
                  <a:srgbClr val="002060"/>
                </a:solidFill>
              </a:rPr>
              <a:t>86</a:t>
            </a:r>
            <a:r>
              <a:rPr lang="en-US" sz="2400" b="1">
                <a:solidFill>
                  <a:srgbClr val="002060"/>
                </a:solidFill>
              </a:rPr>
              <a:t>Sr</a:t>
            </a:r>
          </a:p>
        </p:txBody>
      </p:sp>
      <p:sp>
        <p:nvSpPr>
          <p:cNvPr id="49" name="Flowchart: Process 48"/>
          <p:cNvSpPr/>
          <p:nvPr/>
        </p:nvSpPr>
        <p:spPr>
          <a:xfrm>
            <a:off x="5452766" y="4698499"/>
            <a:ext cx="661307" cy="3810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R 1</a:t>
            </a:r>
          </a:p>
        </p:txBody>
      </p:sp>
      <p:sp>
        <p:nvSpPr>
          <p:cNvPr id="50" name="Flowchart: Process 49"/>
          <p:cNvSpPr/>
          <p:nvPr/>
        </p:nvSpPr>
        <p:spPr>
          <a:xfrm>
            <a:off x="7929266" y="2570342"/>
            <a:ext cx="661307" cy="3810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R 3</a:t>
            </a:r>
          </a:p>
        </p:txBody>
      </p:sp>
      <p:sp>
        <p:nvSpPr>
          <p:cNvPr id="51" name="Flowchart: Process 50"/>
          <p:cNvSpPr/>
          <p:nvPr/>
        </p:nvSpPr>
        <p:spPr>
          <a:xfrm>
            <a:off x="6289604" y="3898399"/>
            <a:ext cx="661307" cy="3810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R 2</a:t>
            </a:r>
          </a:p>
        </p:txBody>
      </p:sp>
      <p:sp>
        <p:nvSpPr>
          <p:cNvPr id="52" name="Flowchart: Connector 51"/>
          <p:cNvSpPr/>
          <p:nvPr/>
        </p:nvSpPr>
        <p:spPr>
          <a:xfrm>
            <a:off x="4728866" y="3098298"/>
            <a:ext cx="781050" cy="408802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M1</a:t>
            </a:r>
          </a:p>
        </p:txBody>
      </p:sp>
      <p:sp>
        <p:nvSpPr>
          <p:cNvPr id="53" name="Flowchart: Connector 52"/>
          <p:cNvSpPr/>
          <p:nvPr/>
        </p:nvSpPr>
        <p:spPr>
          <a:xfrm>
            <a:off x="6929141" y="3212010"/>
            <a:ext cx="781050" cy="408802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M2</a:t>
            </a:r>
          </a:p>
        </p:txBody>
      </p:sp>
      <p:sp>
        <p:nvSpPr>
          <p:cNvPr id="54" name="Flowchart: Process 53"/>
          <p:cNvSpPr/>
          <p:nvPr/>
        </p:nvSpPr>
        <p:spPr>
          <a:xfrm>
            <a:off x="8590573" y="5715000"/>
            <a:ext cx="553427" cy="40011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6" name="Flowchart: Connector 55"/>
          <p:cNvSpPr/>
          <p:nvPr/>
        </p:nvSpPr>
        <p:spPr>
          <a:xfrm>
            <a:off x="8249418" y="3200400"/>
            <a:ext cx="781050" cy="408802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M3</a:t>
            </a:r>
          </a:p>
        </p:txBody>
      </p:sp>
      <p:sp>
        <p:nvSpPr>
          <p:cNvPr id="57" name="Flowchart: Process 56"/>
          <p:cNvSpPr/>
          <p:nvPr/>
        </p:nvSpPr>
        <p:spPr>
          <a:xfrm rot="19411832">
            <a:off x="6949079" y="1855742"/>
            <a:ext cx="1778469" cy="45361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t</a:t>
            </a:r>
            <a:r>
              <a:rPr lang="en-US" sz="2400" b="1" baseline="-25000">
                <a:solidFill>
                  <a:srgbClr val="002060"/>
                </a:solidFill>
              </a:rPr>
              <a:t>1</a:t>
            </a:r>
            <a:r>
              <a:rPr lang="en-US" sz="2400" b="1">
                <a:solidFill>
                  <a:srgbClr val="002060"/>
                </a:solidFill>
              </a:rPr>
              <a:t>= 1500 Ma</a:t>
            </a:r>
          </a:p>
        </p:txBody>
      </p:sp>
      <p:sp>
        <p:nvSpPr>
          <p:cNvPr id="58" name="Flowchart: Process 57"/>
          <p:cNvSpPr/>
          <p:nvPr/>
        </p:nvSpPr>
        <p:spPr>
          <a:xfrm>
            <a:off x="7323872" y="3810000"/>
            <a:ext cx="1743928" cy="3810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t</a:t>
            </a:r>
            <a:r>
              <a:rPr lang="en-US" sz="2400" b="1" baseline="-25000">
                <a:solidFill>
                  <a:srgbClr val="002060"/>
                </a:solidFill>
              </a:rPr>
              <a:t>m</a:t>
            </a:r>
            <a:r>
              <a:rPr lang="en-US" sz="2400" b="1">
                <a:solidFill>
                  <a:srgbClr val="002060"/>
                </a:solidFill>
              </a:rPr>
              <a:t>= 500 Ma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33" y="228600"/>
            <a:ext cx="8883886" cy="1142999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</p:pic>
      <p:sp>
        <p:nvSpPr>
          <p:cNvPr id="60" name="TextBox 59"/>
          <p:cNvSpPr txBox="1"/>
          <p:nvPr/>
        </p:nvSpPr>
        <p:spPr>
          <a:xfrm>
            <a:off x="5857201" y="5868736"/>
            <a:ext cx="161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>
                <a:solidFill>
                  <a:srgbClr val="002060"/>
                </a:solidFill>
              </a:rPr>
              <a:t>87</a:t>
            </a:r>
            <a:r>
              <a:rPr lang="en-US" sz="2400" b="1">
                <a:solidFill>
                  <a:srgbClr val="002060"/>
                </a:solidFill>
              </a:rPr>
              <a:t>Rbr/</a:t>
            </a:r>
            <a:r>
              <a:rPr lang="en-US" sz="2400" b="1" baseline="30000">
                <a:solidFill>
                  <a:srgbClr val="002060"/>
                </a:solidFill>
              </a:rPr>
              <a:t>86</a:t>
            </a:r>
            <a:r>
              <a:rPr lang="en-US" sz="2400" b="1">
                <a:solidFill>
                  <a:srgbClr val="002060"/>
                </a:solidFill>
              </a:rPr>
              <a:t>Sr</a:t>
            </a:r>
          </a:p>
        </p:txBody>
      </p:sp>
    </p:spTree>
    <p:extLst>
      <p:ext uri="{BB962C8B-B14F-4D97-AF65-F5344CB8AC3E}">
        <p14:creationId xmlns:p14="http://schemas.microsoft.com/office/powerpoint/2010/main" val="327233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0" y="1702832"/>
            <a:ext cx="8398329" cy="18785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dirty="0"/>
              <a:t>  </a:t>
            </a:r>
            <a:r>
              <a:rPr lang="en-US" sz="2800" b="1" dirty="0">
                <a:solidFill>
                  <a:srgbClr val="C00000"/>
                </a:solidFill>
              </a:rPr>
              <a:t>Many Organisms living in the Ocean water </a:t>
            </a:r>
            <a:r>
              <a:rPr lang="en-US" sz="2800" b="1" dirty="0"/>
              <a:t>have </a:t>
            </a:r>
            <a:r>
              <a:rPr lang="en-US" sz="2800" b="1" dirty="0">
                <a:solidFill>
                  <a:srgbClr val="002060"/>
                </a:solidFill>
              </a:rPr>
              <a:t>shells or Hard parts </a:t>
            </a:r>
            <a:r>
              <a:rPr lang="en-US" sz="2800" b="1" dirty="0"/>
              <a:t>that are </a:t>
            </a:r>
            <a:r>
              <a:rPr lang="en-US" sz="2800" b="1" dirty="0">
                <a:solidFill>
                  <a:srgbClr val="C00000"/>
                </a:solidFill>
              </a:rPr>
              <a:t>made of CaCO</a:t>
            </a:r>
            <a:r>
              <a:rPr lang="en-US" sz="2800" b="1" baseline="-25000" dirty="0">
                <a:solidFill>
                  <a:srgbClr val="C00000"/>
                </a:solidFill>
              </a:rPr>
              <a:t>3</a:t>
            </a:r>
            <a:r>
              <a:rPr lang="en-US" sz="2800" b="1" dirty="0"/>
              <a:t>. As we know the </a:t>
            </a:r>
            <a:r>
              <a:rPr lang="en-US" sz="2800" b="1" i="1" u="sng" dirty="0">
                <a:solidFill>
                  <a:srgbClr val="0070C0"/>
                </a:solidFill>
              </a:rPr>
              <a:t>Sr</a:t>
            </a:r>
            <a:r>
              <a:rPr lang="en-US" sz="2800" b="1" i="1" u="sng" baseline="30000" dirty="0">
                <a:solidFill>
                  <a:srgbClr val="0070C0"/>
                </a:solidFill>
              </a:rPr>
              <a:t>2+ </a:t>
            </a:r>
            <a:r>
              <a:rPr lang="en-US" sz="2800" b="1" i="1" u="sng" dirty="0">
                <a:solidFill>
                  <a:srgbClr val="0070C0"/>
                </a:solidFill>
              </a:rPr>
              <a:t>is a divalent element and the Ca </a:t>
            </a:r>
            <a:r>
              <a:rPr lang="en-US" sz="2800" b="1" i="1" u="sng" baseline="30000" dirty="0">
                <a:solidFill>
                  <a:srgbClr val="0070C0"/>
                </a:solidFill>
              </a:rPr>
              <a:t>2+</a:t>
            </a:r>
            <a:r>
              <a:rPr lang="en-US" sz="2800" b="1" i="1" u="sng" dirty="0">
                <a:solidFill>
                  <a:srgbClr val="0070C0"/>
                </a:solidFill>
              </a:rPr>
              <a:t>  has similar charges and Ionic Radii,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03689352"/>
              </p:ext>
            </p:extLst>
          </p:nvPr>
        </p:nvGraphicFramePr>
        <p:xfrm flipV="1">
          <a:off x="647700" y="152400"/>
          <a:ext cx="78486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3581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Consequently, </a:t>
            </a:r>
            <a:r>
              <a:rPr lang="en-US" sz="2800" b="1" dirty="0">
                <a:solidFill>
                  <a:srgbClr val="C00000"/>
                </a:solidFill>
              </a:rPr>
              <a:t>the  </a:t>
            </a:r>
            <a:r>
              <a:rPr lang="en-US" sz="2800" b="1" dirty="0">
                <a:solidFill>
                  <a:srgbClr val="0070C0"/>
                </a:solidFill>
              </a:rPr>
              <a:t>Sr</a:t>
            </a:r>
            <a:r>
              <a:rPr lang="en-US" sz="2800" b="1" baseline="30000" dirty="0">
                <a:solidFill>
                  <a:srgbClr val="0070C0"/>
                </a:solidFill>
              </a:rPr>
              <a:t>2+  </a:t>
            </a:r>
            <a:r>
              <a:rPr lang="en-US" sz="2800" b="1" dirty="0">
                <a:solidFill>
                  <a:srgbClr val="0070C0"/>
                </a:solidFill>
              </a:rPr>
              <a:t>is readily substituted for the Ca</a:t>
            </a:r>
            <a:r>
              <a:rPr lang="en-US" sz="2800" b="1" baseline="30000" dirty="0">
                <a:solidFill>
                  <a:srgbClr val="0070C0"/>
                </a:solidFill>
              </a:rPr>
              <a:t>2+ </a:t>
            </a:r>
            <a:r>
              <a:rPr lang="en-US" sz="2800" b="1" dirty="0">
                <a:solidFill>
                  <a:srgbClr val="C00000"/>
                </a:solidFill>
              </a:rPr>
              <a:t>cation in </a:t>
            </a:r>
            <a:r>
              <a:rPr lang="en-US" sz="2800" b="1" u="sng" dirty="0">
                <a:solidFill>
                  <a:srgbClr val="C00000"/>
                </a:solidFill>
              </a:rPr>
              <a:t>the carbonate structure</a:t>
            </a:r>
            <a:r>
              <a:rPr lang="en-US" sz="28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68790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u="sng" dirty="0" err="1">
                <a:solidFill>
                  <a:srgbClr val="009900"/>
                </a:solidFill>
              </a:rPr>
              <a:t>Rb</a:t>
            </a:r>
            <a:r>
              <a:rPr lang="en-US" sz="2800" u="sng" dirty="0"/>
              <a:t>, however, is not incorporated in Carbonates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297739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The </a:t>
            </a:r>
            <a:r>
              <a:rPr lang="en-US" sz="2800" b="1" baseline="30000" dirty="0">
                <a:solidFill>
                  <a:srgbClr val="C00000"/>
                </a:solidFill>
              </a:rPr>
              <a:t>87</a:t>
            </a:r>
            <a:r>
              <a:rPr lang="en-US" sz="2800" b="1" dirty="0">
                <a:solidFill>
                  <a:srgbClr val="C00000"/>
                </a:solidFill>
              </a:rPr>
              <a:t>Sr/</a:t>
            </a:r>
            <a:r>
              <a:rPr lang="en-US" sz="2800" b="1" baseline="30000" dirty="0">
                <a:solidFill>
                  <a:srgbClr val="C00000"/>
                </a:solidFill>
              </a:rPr>
              <a:t>86</a:t>
            </a:r>
            <a:r>
              <a:rPr lang="en-US" sz="2800" b="1" dirty="0">
                <a:solidFill>
                  <a:srgbClr val="C00000"/>
                </a:solidFill>
              </a:rPr>
              <a:t>Sr</a:t>
            </a:r>
            <a:r>
              <a:rPr lang="en-US" sz="2800" dirty="0"/>
              <a:t> ratio in the carbonaceous shell of a living organism is similar to the </a:t>
            </a:r>
            <a:r>
              <a:rPr lang="en-US" sz="2800" b="1" baseline="30000" dirty="0">
                <a:solidFill>
                  <a:srgbClr val="C00000"/>
                </a:solidFill>
              </a:rPr>
              <a:t>87</a:t>
            </a:r>
            <a:r>
              <a:rPr lang="en-US" sz="2800" b="1" dirty="0">
                <a:solidFill>
                  <a:srgbClr val="C00000"/>
                </a:solidFill>
              </a:rPr>
              <a:t>Sr/</a:t>
            </a:r>
            <a:r>
              <a:rPr lang="en-US" sz="2800" b="1" baseline="30000" dirty="0">
                <a:solidFill>
                  <a:srgbClr val="C00000"/>
                </a:solidFill>
              </a:rPr>
              <a:t>86</a:t>
            </a:r>
            <a:r>
              <a:rPr lang="en-US" sz="2800" b="1" dirty="0">
                <a:solidFill>
                  <a:srgbClr val="C00000"/>
                </a:solidFill>
              </a:rPr>
              <a:t>Sr ratio of the water </a:t>
            </a:r>
            <a:r>
              <a:rPr lang="en-US" sz="2800" dirty="0"/>
              <a:t>living in.</a:t>
            </a:r>
          </a:p>
        </p:txBody>
      </p:sp>
    </p:spTree>
    <p:extLst>
      <p:ext uri="{BB962C8B-B14F-4D97-AF65-F5344CB8AC3E}">
        <p14:creationId xmlns:p14="http://schemas.microsoft.com/office/powerpoint/2010/main" val="263220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6FA70E-8A99-4B12-982F-788D794B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D4032-820C-4421-94C2-D2A8E505245B}"/>
              </a:ext>
            </a:extLst>
          </p:cNvPr>
          <p:cNvSpPr txBox="1"/>
          <p:nvPr/>
        </p:nvSpPr>
        <p:spPr>
          <a:xfrm>
            <a:off x="-76200" y="46281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The Periodic table arranges the chemical element upon their Atomic Number,  and electron configuration, and then elements are presented according to the increase in atomic number horizontally. 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3708263-EE58-4FA5-A3DC-871E43A5C6F0}"/>
              </a:ext>
            </a:extLst>
          </p:cNvPr>
          <p:cNvSpPr/>
          <p:nvPr/>
        </p:nvSpPr>
        <p:spPr>
          <a:xfrm>
            <a:off x="3048000" y="228600"/>
            <a:ext cx="2590800" cy="762000"/>
          </a:xfrm>
          <a:prstGeom prst="downArrow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Thus,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055D4-93DB-4834-83BB-2B03AC64F3BE}"/>
              </a:ext>
            </a:extLst>
          </p:cNvPr>
          <p:cNvSpPr/>
          <p:nvPr/>
        </p:nvSpPr>
        <p:spPr>
          <a:xfrm>
            <a:off x="0" y="2273882"/>
            <a:ext cx="5715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The Atomic Radius is the distance from the atomic nucleus to the outermost Electron Orbital in the Atom.</a:t>
            </a:r>
          </a:p>
          <a:p>
            <a:pPr marL="514350" indent="-5143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In general, </a:t>
            </a:r>
            <a:r>
              <a:rPr lang="en-US" sz="2800" b="1" i="1" dirty="0">
                <a:solidFill>
                  <a:srgbClr val="FF0000"/>
                </a:solidFill>
              </a:rPr>
              <a:t>the atomic radius decreases</a:t>
            </a:r>
            <a:r>
              <a:rPr lang="en-US" sz="2800" b="1" dirty="0"/>
              <a:t> as we move from left to right in a period, and it increases when we go down a group. </a:t>
            </a:r>
          </a:p>
        </p:txBody>
      </p:sp>
      <p:pic>
        <p:nvPicPr>
          <p:cNvPr id="6" name="Picture 2" descr="Periodic Trends: Atomic Radius | CK-12 Foundation">
            <a:extLst>
              <a:ext uri="{FF2B5EF4-FFF2-40B4-BE49-F238E27FC236}">
                <a16:creationId xmlns:a16="http://schemas.microsoft.com/office/drawing/2014/main" id="{FC1BC506-84BF-4F93-A0B1-EAAD1DBA0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05" y="2273882"/>
            <a:ext cx="3518694" cy="43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2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17525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600" dirty="0"/>
              <a:t>Consequently, </a:t>
            </a:r>
            <a:r>
              <a:rPr lang="en-US" sz="2600" b="1" dirty="0">
                <a:solidFill>
                  <a:srgbClr val="C00000"/>
                </a:solidFill>
              </a:rPr>
              <a:t>when the organism </a:t>
            </a:r>
            <a:r>
              <a:rPr lang="en-US" sz="2600" b="1" dirty="0">
                <a:solidFill>
                  <a:srgbClr val="003300"/>
                </a:solidFill>
              </a:rPr>
              <a:t>died</a:t>
            </a:r>
            <a:r>
              <a:rPr lang="en-US" sz="2600" dirty="0"/>
              <a:t> and is </a:t>
            </a:r>
            <a:r>
              <a:rPr lang="en-US" sz="2600" b="1" dirty="0">
                <a:solidFill>
                  <a:srgbClr val="003300"/>
                </a:solidFill>
              </a:rPr>
              <a:t>incorporated into the bottom’s sediments of the sea</a:t>
            </a:r>
            <a:r>
              <a:rPr lang="en-US" sz="2600" dirty="0"/>
              <a:t>, </a:t>
            </a:r>
            <a:r>
              <a:rPr lang="en-US" sz="2600" b="1" dirty="0">
                <a:solidFill>
                  <a:srgbClr val="C00000"/>
                </a:solidFill>
              </a:rPr>
              <a:t>the </a:t>
            </a:r>
            <a:r>
              <a:rPr lang="en-US" sz="2600" b="1" baseline="30000" dirty="0">
                <a:solidFill>
                  <a:srgbClr val="C00000"/>
                </a:solidFill>
              </a:rPr>
              <a:t>87</a:t>
            </a:r>
            <a:r>
              <a:rPr lang="en-US" sz="2600" b="1" dirty="0">
                <a:solidFill>
                  <a:srgbClr val="C00000"/>
                </a:solidFill>
              </a:rPr>
              <a:t>Sr/</a:t>
            </a:r>
            <a:r>
              <a:rPr lang="en-US" sz="2600" b="1" baseline="30000" dirty="0">
                <a:solidFill>
                  <a:srgbClr val="C00000"/>
                </a:solidFill>
              </a:rPr>
              <a:t>86</a:t>
            </a:r>
            <a:r>
              <a:rPr lang="en-US" sz="2600" b="1" dirty="0">
                <a:solidFill>
                  <a:srgbClr val="C00000"/>
                </a:solidFill>
              </a:rPr>
              <a:t>Sr signature belongs</a:t>
            </a:r>
            <a:r>
              <a:rPr lang="en-US" sz="2600" dirty="0"/>
              <a:t> to the environment it was living in and </a:t>
            </a:r>
            <a:r>
              <a:rPr lang="en-US" sz="2600" b="1" dirty="0">
                <a:solidFill>
                  <a:srgbClr val="C00000"/>
                </a:solidFill>
              </a:rPr>
              <a:t>is preserved </a:t>
            </a:r>
            <a:r>
              <a:rPr lang="en-US" sz="2600" dirty="0"/>
              <a:t>in the sediments that formed.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40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61087" y="228600"/>
            <a:ext cx="7848600" cy="1216800"/>
            <a:chOff x="0" y="154799"/>
            <a:chExt cx="7848600" cy="1216800"/>
          </a:xfrm>
          <a:solidFill>
            <a:srgbClr val="009900"/>
          </a:solidFill>
        </p:grpSpPr>
        <p:sp>
          <p:nvSpPr>
            <p:cNvPr id="6" name="Rounded Rectangle 5"/>
            <p:cNvSpPr/>
            <p:nvPr/>
          </p:nvSpPr>
          <p:spPr>
            <a:xfrm>
              <a:off x="0" y="154799"/>
              <a:ext cx="7848600" cy="121680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9399" y="214198"/>
              <a:ext cx="7729802" cy="1098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/>
                <a:t>Cont’d: Dating Of Sedimentary Processing using </a:t>
              </a:r>
              <a:r>
                <a:rPr lang="en-US" sz="2800" b="1" kern="1200" err="1"/>
                <a:t>Sr</a:t>
              </a:r>
              <a:r>
                <a:rPr lang="en-US" sz="2800" b="1" kern="1200"/>
                <a:t> isotope of Marine Carbonate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1365" y="3352799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C00000"/>
                </a:solidFill>
              </a:rPr>
              <a:t>i.e. since the shell does not contains Rb.</a:t>
            </a:r>
          </a:p>
          <a:p>
            <a:pPr algn="ctr"/>
            <a:r>
              <a:rPr lang="en-US" sz="2800" b="1" u="sng" dirty="0">
                <a:solidFill>
                  <a:srgbClr val="C00000"/>
                </a:solidFill>
              </a:rPr>
              <a:t> So,</a:t>
            </a:r>
            <a:r>
              <a:rPr lang="en-US" sz="2800" b="1" u="sng" dirty="0">
                <a:solidFill>
                  <a:srgbClr val="0070C0"/>
                </a:solidFill>
              </a:rPr>
              <a:t> the </a:t>
            </a:r>
            <a:r>
              <a:rPr lang="en-US" sz="2800" b="1" u="sng" baseline="30000" dirty="0">
                <a:solidFill>
                  <a:srgbClr val="0070C0"/>
                </a:solidFill>
              </a:rPr>
              <a:t>87</a:t>
            </a:r>
            <a:r>
              <a:rPr lang="en-US" sz="2800" b="1" u="sng" dirty="0">
                <a:solidFill>
                  <a:srgbClr val="0070C0"/>
                </a:solidFill>
              </a:rPr>
              <a:t>Sr/</a:t>
            </a:r>
            <a:r>
              <a:rPr lang="en-US" sz="2800" b="1" u="sng" baseline="30000" dirty="0">
                <a:solidFill>
                  <a:srgbClr val="0070C0"/>
                </a:solidFill>
              </a:rPr>
              <a:t>86</a:t>
            </a:r>
            <a:r>
              <a:rPr lang="en-US" sz="2800" b="1" u="sng" dirty="0">
                <a:solidFill>
                  <a:srgbClr val="0070C0"/>
                </a:solidFill>
              </a:rPr>
              <a:t>Sr </a:t>
            </a:r>
            <a:r>
              <a:rPr lang="en-US" sz="2800" b="1" u="sng" dirty="0">
                <a:solidFill>
                  <a:srgbClr val="C00000"/>
                </a:solidFill>
              </a:rPr>
              <a:t>signature is not altered with time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486" y="4611707"/>
            <a:ext cx="82949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Conclusion: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The marine Carbonate can be used only to </a:t>
            </a:r>
            <a:r>
              <a:rPr lang="en-US" sz="2800" b="1" dirty="0">
                <a:solidFill>
                  <a:srgbClr val="0070C0"/>
                </a:solidFill>
              </a:rPr>
              <a:t>monitor the </a:t>
            </a:r>
            <a:r>
              <a:rPr lang="en-US" sz="28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in </a:t>
            </a:r>
            <a:r>
              <a:rPr lang="en-US" sz="2800" b="1" i="1" u="sng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r>
              <a:rPr lang="en-US" sz="28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Sr/</a:t>
            </a:r>
            <a:r>
              <a:rPr lang="en-US" sz="2800" b="1" i="1" u="sng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r>
              <a:rPr lang="en-US" sz="28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</a:t>
            </a:r>
            <a:r>
              <a:rPr lang="en-US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of </a:t>
            </a:r>
            <a:r>
              <a:rPr lang="en-US" sz="2800" b="1" dirty="0">
                <a:solidFill>
                  <a:srgbClr val="003300"/>
                </a:solidFill>
              </a:rPr>
              <a:t>the Ocean water throughout the time</a:t>
            </a:r>
          </a:p>
        </p:txBody>
      </p:sp>
    </p:spTree>
    <p:extLst>
      <p:ext uri="{BB962C8B-B14F-4D97-AF65-F5344CB8AC3E}">
        <p14:creationId xmlns:p14="http://schemas.microsoft.com/office/powerpoint/2010/main" val="166477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61" y="1676400"/>
            <a:ext cx="2984749" cy="1905000"/>
          </a:xfrm>
          <a:prstGeom prst="rect">
            <a:avLst/>
          </a:prstGeom>
          <a:noFill/>
          <a:ln w="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0" name="Diagram 59"/>
          <p:cNvGraphicFramePr/>
          <p:nvPr>
            <p:extLst>
              <p:ext uri="{D42A27DB-BD31-4B8C-83A1-F6EECF244321}">
                <p14:modId xmlns:p14="http://schemas.microsoft.com/office/powerpoint/2010/main" val="1585095054"/>
              </p:ext>
            </p:extLst>
          </p:nvPr>
        </p:nvGraphicFramePr>
        <p:xfrm>
          <a:off x="459432" y="103414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51858"/>
            <a:ext cx="4114800" cy="18723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Now, let us have a quick look at the </a:t>
            </a:r>
            <a:r>
              <a:rPr lang="en-US" sz="2800" b="1" i="1" u="sng" baseline="30000" dirty="0">
                <a:solidFill>
                  <a:srgbClr val="C00000"/>
                </a:solidFill>
              </a:rPr>
              <a:t>87</a:t>
            </a:r>
            <a:r>
              <a:rPr lang="en-US" sz="2800" b="1" i="1" u="sng" dirty="0">
                <a:solidFill>
                  <a:srgbClr val="C00000"/>
                </a:solidFill>
              </a:rPr>
              <a:t>Sr/</a:t>
            </a:r>
            <a:r>
              <a:rPr lang="en-US" sz="2800" b="1" i="1" u="sng" baseline="30000" dirty="0">
                <a:solidFill>
                  <a:srgbClr val="C00000"/>
                </a:solidFill>
              </a:rPr>
              <a:t>86</a:t>
            </a:r>
            <a:r>
              <a:rPr lang="en-US" sz="2800" b="1" i="1" u="sng" dirty="0">
                <a:solidFill>
                  <a:srgbClr val="C00000"/>
                </a:solidFill>
              </a:rPr>
              <a:t>Sr </a:t>
            </a:r>
            <a:r>
              <a:rPr lang="en-US" sz="2800" dirty="0"/>
              <a:t>ratios </a:t>
            </a:r>
            <a:r>
              <a:rPr lang="en-US" sz="2800" b="1" u="sng" dirty="0"/>
              <a:t>of the Earth’s crust and Mantle.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41</a:t>
            </a:fld>
            <a:endParaRPr lang="en-US"/>
          </a:p>
        </p:txBody>
      </p:sp>
      <p:cxnSp>
        <p:nvCxnSpPr>
          <p:cNvPr id="5" name="Straight Connector 4"/>
          <p:cNvCxnSpPr>
            <a:stCxn id="27" idx="3"/>
          </p:cNvCxnSpPr>
          <p:nvPr/>
        </p:nvCxnSpPr>
        <p:spPr>
          <a:xfrm>
            <a:off x="4724400" y="2790855"/>
            <a:ext cx="13607" cy="27458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38007" y="38862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38007" y="33528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38007" y="2790855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38007" y="44196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38007" y="49530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724400" y="5536257"/>
            <a:ext cx="43434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05400" y="5404698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0" y="5384299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86600" y="538474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77200" y="538474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067800" y="5406804"/>
            <a:ext cx="0" cy="155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16135" y="4724400"/>
            <a:ext cx="79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32465" y="4267200"/>
            <a:ext cx="79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1514" y="2590800"/>
            <a:ext cx="77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51514" y="3124200"/>
            <a:ext cx="77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2465" y="3733800"/>
            <a:ext cx="79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0.706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738007" y="2819400"/>
            <a:ext cx="4181858" cy="266942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3245117" y="3854718"/>
            <a:ext cx="127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>
                <a:solidFill>
                  <a:srgbClr val="002060"/>
                </a:solidFill>
              </a:rPr>
              <a:t>87</a:t>
            </a:r>
            <a:r>
              <a:rPr lang="en-US" sz="2400" b="1">
                <a:solidFill>
                  <a:srgbClr val="002060"/>
                </a:solidFill>
              </a:rPr>
              <a:t>Sr/</a:t>
            </a:r>
            <a:r>
              <a:rPr lang="en-US" sz="2400" b="1" baseline="30000">
                <a:solidFill>
                  <a:srgbClr val="002060"/>
                </a:solidFill>
              </a:rPr>
              <a:t>86</a:t>
            </a:r>
            <a:r>
              <a:rPr lang="en-US" sz="2400" b="1">
                <a:solidFill>
                  <a:srgbClr val="002060"/>
                </a:solidFill>
              </a:rPr>
              <a:t>Sr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57201" y="5868736"/>
            <a:ext cx="161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>
                <a:solidFill>
                  <a:srgbClr val="002060"/>
                </a:solidFill>
              </a:rPr>
              <a:t>87</a:t>
            </a:r>
            <a:r>
              <a:rPr lang="en-US" sz="2400" b="1">
                <a:solidFill>
                  <a:srgbClr val="002060"/>
                </a:solidFill>
              </a:rPr>
              <a:t>Rbr/</a:t>
            </a:r>
            <a:r>
              <a:rPr lang="en-US" sz="2400" b="1" baseline="30000">
                <a:solidFill>
                  <a:srgbClr val="002060"/>
                </a:solidFill>
              </a:rPr>
              <a:t>86</a:t>
            </a:r>
            <a:r>
              <a:rPr lang="en-US" sz="2400" b="1">
                <a:solidFill>
                  <a:srgbClr val="002060"/>
                </a:solidFill>
              </a:rPr>
              <a:t>Sr</a:t>
            </a:r>
          </a:p>
        </p:txBody>
      </p:sp>
      <p:sp>
        <p:nvSpPr>
          <p:cNvPr id="40" name="TextBox 39"/>
          <p:cNvSpPr txBox="1"/>
          <p:nvPr/>
        </p:nvSpPr>
        <p:spPr>
          <a:xfrm rot="5400000">
            <a:off x="8310265" y="593542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Present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24800" y="55581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91100" y="5596992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81700" y="556902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72300" y="5569021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51514" y="5362545"/>
            <a:ext cx="786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0.689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7467600" y="1447800"/>
            <a:ext cx="685800" cy="6096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Process 52"/>
          <p:cNvSpPr/>
          <p:nvPr/>
        </p:nvSpPr>
        <p:spPr>
          <a:xfrm>
            <a:off x="8077200" y="1219200"/>
            <a:ext cx="990600" cy="45720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Crust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105400" y="1676400"/>
            <a:ext cx="566055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owchart: Process 56"/>
          <p:cNvSpPr/>
          <p:nvPr/>
        </p:nvSpPr>
        <p:spPr>
          <a:xfrm>
            <a:off x="4487198" y="1143000"/>
            <a:ext cx="1644614" cy="45720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Mantle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2399" y="3092915"/>
            <a:ext cx="34680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b="1" dirty="0"/>
              <a:t>Since </a:t>
            </a:r>
            <a:r>
              <a:rPr lang="en-US" sz="2800" b="1" i="1" u="sng" dirty="0">
                <a:solidFill>
                  <a:srgbClr val="C00000"/>
                </a:solidFill>
              </a:rPr>
              <a:t>the formation of the earth 4.6 </a:t>
            </a:r>
            <a:r>
              <a:rPr lang="en-US" sz="2800" b="1" i="1" u="sng" dirty="0" err="1">
                <a:solidFill>
                  <a:srgbClr val="C00000"/>
                </a:solidFill>
              </a:rPr>
              <a:t>Ga</a:t>
            </a:r>
            <a:r>
              <a:rPr lang="en-US" sz="2800" b="1" i="1" u="sng" dirty="0">
                <a:solidFill>
                  <a:srgbClr val="C00000"/>
                </a:solidFill>
              </a:rPr>
              <a:t> ago;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b="1" dirty="0"/>
              <a:t>The </a:t>
            </a:r>
            <a:r>
              <a:rPr lang="en-US" sz="2800" b="1" i="1" u="sng" dirty="0">
                <a:solidFill>
                  <a:srgbClr val="7030A0"/>
                </a:solidFill>
              </a:rPr>
              <a:t>mantle has been homogenous with respect to the </a:t>
            </a:r>
            <a:r>
              <a:rPr lang="en-US" sz="2800" b="1" i="1" u="sng" baseline="30000" dirty="0">
                <a:solidFill>
                  <a:srgbClr val="7030A0"/>
                </a:solidFill>
              </a:rPr>
              <a:t>87</a:t>
            </a:r>
            <a:r>
              <a:rPr lang="en-US" sz="2800" b="1" i="1" u="sng" dirty="0">
                <a:solidFill>
                  <a:srgbClr val="7030A0"/>
                </a:solidFill>
              </a:rPr>
              <a:t>Rb/</a:t>
            </a:r>
            <a:r>
              <a:rPr lang="en-US" sz="2800" b="1" i="1" u="sng" baseline="30000" dirty="0">
                <a:solidFill>
                  <a:srgbClr val="7030A0"/>
                </a:solidFill>
              </a:rPr>
              <a:t>86</a:t>
            </a:r>
            <a:r>
              <a:rPr lang="en-US" sz="2800" b="1" i="1" u="sng" dirty="0">
                <a:solidFill>
                  <a:srgbClr val="7030A0"/>
                </a:solidFill>
              </a:rPr>
              <a:t>Sr and </a:t>
            </a:r>
            <a:r>
              <a:rPr lang="en-US" sz="2800" b="1" i="1" u="sng" baseline="30000" dirty="0">
                <a:solidFill>
                  <a:srgbClr val="7030A0"/>
                </a:solidFill>
              </a:rPr>
              <a:t>87</a:t>
            </a:r>
            <a:r>
              <a:rPr lang="en-US" sz="2800" b="1" i="1" u="sng" dirty="0">
                <a:solidFill>
                  <a:srgbClr val="7030A0"/>
                </a:solidFill>
              </a:rPr>
              <a:t>Sr/</a:t>
            </a:r>
            <a:r>
              <a:rPr lang="en-US" sz="2800" b="1" i="1" u="sng" baseline="30000" dirty="0">
                <a:solidFill>
                  <a:srgbClr val="7030A0"/>
                </a:solidFill>
              </a:rPr>
              <a:t>86</a:t>
            </a:r>
            <a:r>
              <a:rPr lang="en-US" sz="2800" b="1" i="1" u="sng" dirty="0">
                <a:solidFill>
                  <a:srgbClr val="7030A0"/>
                </a:solidFill>
              </a:rPr>
              <a:t>Sr ratios.</a:t>
            </a:r>
          </a:p>
        </p:txBody>
      </p:sp>
    </p:spTree>
    <p:extLst>
      <p:ext uri="{BB962C8B-B14F-4D97-AF65-F5344CB8AC3E}">
        <p14:creationId xmlns:p14="http://schemas.microsoft.com/office/powerpoint/2010/main" val="19446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3" grpId="0" animBg="1"/>
      <p:bldP spid="57" grpId="0" animBg="1"/>
      <p:bldP spid="5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192227772"/>
              </p:ext>
            </p:extLst>
          </p:nvPr>
        </p:nvGraphicFramePr>
        <p:xfrm>
          <a:off x="495300" y="2286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8" y="1600200"/>
            <a:ext cx="9533163" cy="838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/>
              <a:t>Shortly, </a:t>
            </a:r>
            <a:r>
              <a:rPr lang="en-US" b="1" dirty="0">
                <a:solidFill>
                  <a:srgbClr val="C00000"/>
                </a:solidFill>
              </a:rPr>
              <a:t>after the formation of  the earth</a:t>
            </a:r>
            <a:r>
              <a:rPr lang="en-US" b="1" dirty="0"/>
              <a:t>, the </a:t>
            </a:r>
            <a:r>
              <a:rPr lang="en-US" b="1" i="1" u="sng" baseline="30000" dirty="0">
                <a:solidFill>
                  <a:srgbClr val="0070C0"/>
                </a:solidFill>
              </a:rPr>
              <a:t>87</a:t>
            </a:r>
            <a:r>
              <a:rPr lang="en-US" b="1" i="1" u="sng" dirty="0">
                <a:solidFill>
                  <a:srgbClr val="0070C0"/>
                </a:solidFill>
              </a:rPr>
              <a:t>Sr/</a:t>
            </a:r>
            <a:r>
              <a:rPr lang="en-US" b="1" i="1" u="sng" baseline="30000" dirty="0">
                <a:solidFill>
                  <a:srgbClr val="0070C0"/>
                </a:solidFill>
              </a:rPr>
              <a:t>86</a:t>
            </a:r>
            <a:r>
              <a:rPr lang="en-US" b="1" i="1" u="sng" dirty="0">
                <a:solidFill>
                  <a:srgbClr val="0070C0"/>
                </a:solidFill>
              </a:rPr>
              <a:t>Sr ratios of the Mantle was about 0.699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43477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reason </a:t>
            </a:r>
            <a:r>
              <a:rPr lang="en-US" sz="2800" b="1" dirty="0"/>
              <a:t>is that of the </a:t>
            </a:r>
            <a:r>
              <a:rPr lang="en-US" sz="2800" b="1" dirty="0">
                <a:solidFill>
                  <a:srgbClr val="009900"/>
                </a:solidFill>
              </a:rPr>
              <a:t>RADIOACTIVE DECAY </a:t>
            </a:r>
            <a:r>
              <a:rPr lang="en-US" sz="2800" b="1" i="1" u="sng" dirty="0">
                <a:solidFill>
                  <a:srgbClr val="FF0000"/>
                </a:solidFill>
              </a:rPr>
              <a:t>of </a:t>
            </a:r>
            <a:r>
              <a:rPr lang="en-US" sz="2800" b="1" i="1" u="sng" baseline="30000" dirty="0">
                <a:solidFill>
                  <a:srgbClr val="FF0000"/>
                </a:solidFill>
              </a:rPr>
              <a:t>87</a:t>
            </a:r>
            <a:r>
              <a:rPr lang="en-US" sz="2800" b="1" i="1" u="sng" dirty="0">
                <a:solidFill>
                  <a:srgbClr val="FF0000"/>
                </a:solidFill>
              </a:rPr>
              <a:t>Rb to </a:t>
            </a:r>
            <a:r>
              <a:rPr lang="en-US" sz="2800" b="1" i="1" u="sng" baseline="30000" dirty="0">
                <a:solidFill>
                  <a:srgbClr val="FF0000"/>
                </a:solidFill>
              </a:rPr>
              <a:t>87</a:t>
            </a:r>
            <a:r>
              <a:rPr lang="en-US" sz="2800" b="1" i="1" u="sng" dirty="0">
                <a:solidFill>
                  <a:srgbClr val="FF0000"/>
                </a:solidFill>
              </a:rPr>
              <a:t>Sr</a:t>
            </a:r>
            <a:r>
              <a:rPr lang="en-US" sz="2800" b="1" dirty="0"/>
              <a:t>, and </a:t>
            </a:r>
            <a:r>
              <a:rPr lang="en-US" sz="2800" b="1" i="1" u="sng" dirty="0">
                <a:solidFill>
                  <a:srgbClr val="FF0000"/>
                </a:solidFill>
              </a:rPr>
              <a:t>due to </a:t>
            </a:r>
            <a:r>
              <a:rPr lang="en-US" sz="2800" b="1" i="1" u="sng" baseline="30000" dirty="0">
                <a:solidFill>
                  <a:srgbClr val="FF0000"/>
                </a:solidFill>
              </a:rPr>
              <a:t>87</a:t>
            </a:r>
            <a:r>
              <a:rPr lang="en-US" sz="2800" b="1" i="1" u="sng" dirty="0">
                <a:solidFill>
                  <a:srgbClr val="FF0000"/>
                </a:solidFill>
              </a:rPr>
              <a:t>Sr/</a:t>
            </a:r>
            <a:r>
              <a:rPr lang="en-US" sz="2800" b="1" i="1" u="sng" baseline="30000" dirty="0">
                <a:solidFill>
                  <a:srgbClr val="FF0000"/>
                </a:solidFill>
              </a:rPr>
              <a:t>86</a:t>
            </a:r>
            <a:r>
              <a:rPr lang="en-US" sz="2800" b="1" i="1" u="sng" dirty="0">
                <a:solidFill>
                  <a:srgbClr val="FF0000"/>
                </a:solidFill>
              </a:rPr>
              <a:t>Sr ratios of the mantle</a:t>
            </a:r>
            <a:r>
              <a:rPr lang="en-US" sz="2800" b="1" dirty="0"/>
              <a:t>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/>
              <a:t>The mantle has evolved to </a:t>
            </a:r>
            <a:r>
              <a:rPr lang="en-US" sz="2800" b="1" dirty="0">
                <a:solidFill>
                  <a:srgbClr val="C00000"/>
                </a:solidFill>
              </a:rPr>
              <a:t>present an </a:t>
            </a:r>
            <a:r>
              <a:rPr lang="en-US" sz="2800" b="1" baseline="30000" dirty="0">
                <a:solidFill>
                  <a:srgbClr val="C00000"/>
                </a:solidFill>
              </a:rPr>
              <a:t>87</a:t>
            </a:r>
            <a:r>
              <a:rPr lang="en-US" sz="2800" b="1" dirty="0">
                <a:solidFill>
                  <a:srgbClr val="C00000"/>
                </a:solidFill>
              </a:rPr>
              <a:t>Sr/</a:t>
            </a:r>
            <a:r>
              <a:rPr lang="en-US" sz="2800" b="1" baseline="30000" dirty="0">
                <a:solidFill>
                  <a:srgbClr val="C00000"/>
                </a:solidFill>
              </a:rPr>
              <a:t>86</a:t>
            </a:r>
            <a:r>
              <a:rPr lang="en-US" sz="2800" b="1" dirty="0">
                <a:solidFill>
                  <a:srgbClr val="C00000"/>
                </a:solidFill>
              </a:rPr>
              <a:t>Sr value of about 0.704,</a:t>
            </a:r>
          </a:p>
        </p:txBody>
      </p:sp>
      <p:cxnSp>
        <p:nvCxnSpPr>
          <p:cNvPr id="7" name="Straight Connector 6"/>
          <p:cNvCxnSpPr>
            <a:stCxn id="20" idx="3"/>
          </p:cNvCxnSpPr>
          <p:nvPr/>
        </p:nvCxnSpPr>
        <p:spPr>
          <a:xfrm>
            <a:off x="5024735" y="2790855"/>
            <a:ext cx="13607" cy="27458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38342" y="38862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38342" y="33528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38342" y="2790855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38342" y="44196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38342" y="49530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05735" y="5404698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96335" y="5384299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86935" y="538474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77535" y="538474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067800" y="5406804"/>
            <a:ext cx="0" cy="155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16470" y="4724400"/>
            <a:ext cx="79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2800" y="4267200"/>
            <a:ext cx="79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51849" y="2590800"/>
            <a:ext cx="77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51849" y="3124200"/>
            <a:ext cx="77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32800" y="3733800"/>
            <a:ext cx="79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0.706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038342" y="4467255"/>
            <a:ext cx="1591058" cy="102156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3549918" y="3854718"/>
            <a:ext cx="127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002060"/>
                </a:solidFill>
              </a:rPr>
              <a:t>87</a:t>
            </a:r>
            <a:r>
              <a:rPr lang="en-US" sz="2400" b="1" dirty="0">
                <a:solidFill>
                  <a:srgbClr val="002060"/>
                </a:solidFill>
              </a:rPr>
              <a:t>Sr/</a:t>
            </a:r>
            <a:r>
              <a:rPr lang="en-US" sz="2400" b="1" baseline="30000" dirty="0">
                <a:solidFill>
                  <a:srgbClr val="002060"/>
                </a:solidFill>
              </a:rPr>
              <a:t>86</a:t>
            </a:r>
            <a:r>
              <a:rPr lang="en-US" sz="2400" b="1" dirty="0">
                <a:solidFill>
                  <a:srgbClr val="002060"/>
                </a:solidFill>
              </a:rPr>
              <a:t>Sr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90601" y="5939135"/>
            <a:ext cx="161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>
                <a:solidFill>
                  <a:srgbClr val="002060"/>
                </a:solidFill>
              </a:rPr>
              <a:t>87</a:t>
            </a:r>
            <a:r>
              <a:rPr lang="en-US" sz="2400" b="1">
                <a:solidFill>
                  <a:srgbClr val="002060"/>
                </a:solidFill>
              </a:rPr>
              <a:t>Rbr/</a:t>
            </a:r>
            <a:r>
              <a:rPr lang="en-US" sz="2400" b="1" baseline="30000">
                <a:solidFill>
                  <a:srgbClr val="002060"/>
                </a:solidFill>
              </a:rPr>
              <a:t>86</a:t>
            </a:r>
            <a:r>
              <a:rPr lang="en-US" sz="2400" b="1">
                <a:solidFill>
                  <a:srgbClr val="002060"/>
                </a:solidFill>
              </a:rPr>
              <a:t>Sr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8310265" y="593542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Present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5135" y="55581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91435" y="5596992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2035" y="556902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72635" y="5569021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51849" y="5362545"/>
            <a:ext cx="786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0.699</a:t>
            </a:r>
          </a:p>
        </p:txBody>
      </p:sp>
      <p:cxnSp>
        <p:nvCxnSpPr>
          <p:cNvPr id="33" name="Straight Connector 32"/>
          <p:cNvCxnSpPr>
            <a:stCxn id="31" idx="3"/>
          </p:cNvCxnSpPr>
          <p:nvPr/>
        </p:nvCxnSpPr>
        <p:spPr>
          <a:xfrm flipV="1">
            <a:off x="5038342" y="5536258"/>
            <a:ext cx="4029458" cy="263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Process 34"/>
          <p:cNvSpPr/>
          <p:nvPr/>
        </p:nvSpPr>
        <p:spPr>
          <a:xfrm rot="19683934">
            <a:off x="5635265" y="4591361"/>
            <a:ext cx="1644614" cy="457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Mantle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405735" y="4419600"/>
            <a:ext cx="1104900" cy="0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105400" y="2438400"/>
            <a:ext cx="2281535" cy="2924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8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3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9442776"/>
              </p:ext>
            </p:extLst>
          </p:nvPr>
        </p:nvGraphicFramePr>
        <p:xfrm>
          <a:off x="533400" y="3048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465614"/>
            <a:ext cx="4457700" cy="23622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/>
              <a:t>During </a:t>
            </a:r>
            <a:r>
              <a:rPr lang="en-US" b="1" dirty="0">
                <a:solidFill>
                  <a:srgbClr val="C00000"/>
                </a:solidFill>
              </a:rPr>
              <a:t>the partial melting </a:t>
            </a:r>
            <a:r>
              <a:rPr lang="en-US" b="1" dirty="0"/>
              <a:t>of the mantle.</a:t>
            </a:r>
          </a:p>
          <a:p>
            <a:pPr>
              <a:buFont typeface="Wingdings" pitchFamily="2" charset="2"/>
              <a:buChar char="§"/>
            </a:pPr>
            <a:r>
              <a:rPr lang="en-US" b="1" i="1" u="sng" dirty="0">
                <a:solidFill>
                  <a:srgbClr val="FF0000"/>
                </a:solidFill>
              </a:rPr>
              <a:t>Materials  extracted </a:t>
            </a:r>
            <a:r>
              <a:rPr lang="en-US" sz="3300" b="1" u="sng" dirty="0">
                <a:solidFill>
                  <a:srgbClr val="002060"/>
                </a:solidFill>
              </a:rPr>
              <a:t>from the mantle</a:t>
            </a:r>
            <a:r>
              <a:rPr lang="en-US" b="1" dirty="0"/>
              <a:t> and </a:t>
            </a:r>
            <a:r>
              <a:rPr lang="en-US" b="1" dirty="0">
                <a:solidFill>
                  <a:srgbClr val="800000"/>
                </a:solidFill>
              </a:rPr>
              <a:t>added to the Earth’s crust;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43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600200" y="1676400"/>
            <a:ext cx="1828800" cy="838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and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105400"/>
            <a:ext cx="922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/>
              <a:t>Immediately </a:t>
            </a:r>
            <a:r>
              <a:rPr lang="en-US" sz="2800" b="1" dirty="0">
                <a:solidFill>
                  <a:srgbClr val="800000"/>
                </a:solidFill>
              </a:rPr>
              <a:t>after the formation of the new crust</a:t>
            </a:r>
            <a:r>
              <a:rPr lang="en-US" sz="2400" b="1" dirty="0"/>
              <a:t>, </a:t>
            </a:r>
            <a:r>
              <a:rPr lang="en-US" sz="2800" b="1" i="1" u="sng" dirty="0">
                <a:solidFill>
                  <a:srgbClr val="0070C0"/>
                </a:solidFill>
              </a:rPr>
              <a:t>its Sr isotopic </a:t>
            </a:r>
            <a:r>
              <a:rPr lang="en-US" sz="2800" b="1" dirty="0">
                <a:solidFill>
                  <a:srgbClr val="003300"/>
                </a:solidFill>
              </a:rPr>
              <a:t>composition</a:t>
            </a:r>
            <a:r>
              <a:rPr lang="en-US" sz="2400" b="1" dirty="0"/>
              <a:t> </a:t>
            </a:r>
            <a:r>
              <a:rPr lang="en-US" sz="2800" b="1" u="sng" dirty="0">
                <a:solidFill>
                  <a:srgbClr val="0070C0"/>
                </a:solidFill>
              </a:rPr>
              <a:t>is similar to the composition of the mantle</a:t>
            </a:r>
            <a:r>
              <a:rPr lang="en-US" sz="2400" b="1" u="sng" dirty="0"/>
              <a:t> </a:t>
            </a:r>
            <a:r>
              <a:rPr lang="en-US" sz="2400" b="1" i="1" u="sng" dirty="0"/>
              <a:t>it was extracted from</a:t>
            </a:r>
          </a:p>
        </p:txBody>
      </p:sp>
      <p:pic>
        <p:nvPicPr>
          <p:cNvPr id="7172" name="Picture 4" descr="http://www.sepmstrata.org/CMS_Images/Contributed/AppGeoStruct/volcig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490864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943600" y="2095500"/>
            <a:ext cx="762000" cy="7239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Process 10"/>
          <p:cNvSpPr/>
          <p:nvPr/>
        </p:nvSpPr>
        <p:spPr>
          <a:xfrm>
            <a:off x="5029200" y="1676400"/>
            <a:ext cx="2016832" cy="6858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Formation of new crust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162800" y="2095500"/>
            <a:ext cx="1219201" cy="20193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15"/>
          <p:cNvSpPr/>
          <p:nvPr/>
        </p:nvSpPr>
        <p:spPr>
          <a:xfrm>
            <a:off x="7503959" y="1676400"/>
            <a:ext cx="1451282" cy="685800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Partial melting</a:t>
            </a:r>
          </a:p>
        </p:txBody>
      </p:sp>
    </p:spTree>
    <p:extLst>
      <p:ext uri="{BB962C8B-B14F-4D97-AF65-F5344CB8AC3E}">
        <p14:creationId xmlns:p14="http://schemas.microsoft.com/office/powerpoint/2010/main" val="259765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11" grpId="0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78817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1676399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11200" b="1" dirty="0"/>
              <a:t>During</a:t>
            </a:r>
            <a:r>
              <a:rPr lang="en-US" sz="11200" dirty="0"/>
              <a:t> the </a:t>
            </a:r>
            <a:r>
              <a:rPr lang="en-US" sz="11200" b="1" dirty="0">
                <a:solidFill>
                  <a:srgbClr val="C00000"/>
                </a:solidFill>
              </a:rPr>
              <a:t>partial melting </a:t>
            </a:r>
            <a:r>
              <a:rPr lang="en-US" sz="11200" dirty="0"/>
              <a:t>of the mantle, </a:t>
            </a:r>
            <a:r>
              <a:rPr lang="en-US" sz="11200" b="1" i="1" u="sng" dirty="0">
                <a:solidFill>
                  <a:srgbClr val="00B0F0"/>
                </a:solidFill>
              </a:rPr>
              <a:t>Rb is partitioned, and segregated into a melt relative Sr.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44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075214"/>
            <a:ext cx="3911670" cy="3096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800" dirty="0"/>
              <a:t>This </a:t>
            </a:r>
            <a:r>
              <a:rPr lang="en-US" sz="2800" u="sng" dirty="0"/>
              <a:t>happened </a:t>
            </a:r>
            <a:r>
              <a:rPr lang="en-US" sz="2800" dirty="0"/>
              <a:t>immediately </a:t>
            </a:r>
            <a:r>
              <a:rPr lang="en-US" sz="2800" u="sng" dirty="0"/>
              <a:t>after</a:t>
            </a:r>
            <a:r>
              <a:rPr lang="en-US" sz="2800" dirty="0"/>
              <a:t> its formation; </a:t>
            </a:r>
            <a:r>
              <a:rPr lang="en-US" sz="2800" b="1" u="sng" dirty="0">
                <a:solidFill>
                  <a:srgbClr val="00B0F0"/>
                </a:solidFill>
              </a:rPr>
              <a:t>the newly formed crust </a:t>
            </a:r>
            <a:r>
              <a:rPr lang="en-US" sz="2800" b="1" dirty="0"/>
              <a:t>shows a </a:t>
            </a:r>
            <a:r>
              <a:rPr lang="en-US" sz="2800" b="1" dirty="0">
                <a:solidFill>
                  <a:srgbClr val="C00000"/>
                </a:solidFill>
              </a:rPr>
              <a:t>high Rb/Sr </a:t>
            </a:r>
            <a:r>
              <a:rPr lang="en-US" sz="2800" b="1" dirty="0"/>
              <a:t>ratio </a:t>
            </a:r>
            <a:r>
              <a:rPr lang="en-US" sz="2800" dirty="0"/>
              <a:t>than the </a:t>
            </a:r>
            <a:r>
              <a:rPr lang="en-US" sz="2800" b="1" dirty="0">
                <a:solidFill>
                  <a:srgbClr val="7030A0"/>
                </a:solidFill>
              </a:rPr>
              <a:t>mantle it was extracted from</a:t>
            </a:r>
            <a:r>
              <a:rPr lang="en-US" sz="2800" dirty="0"/>
              <a:t>.</a:t>
            </a:r>
          </a:p>
        </p:txBody>
      </p:sp>
      <p:cxnSp>
        <p:nvCxnSpPr>
          <p:cNvPr id="8" name="Straight Connector 7"/>
          <p:cNvCxnSpPr>
            <a:stCxn id="21" idx="3"/>
          </p:cNvCxnSpPr>
          <p:nvPr/>
        </p:nvCxnSpPr>
        <p:spPr>
          <a:xfrm>
            <a:off x="5100935" y="2790855"/>
            <a:ext cx="13607" cy="27458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14542" y="38862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14542" y="33528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14542" y="2790855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14542" y="44196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14542" y="49530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81935" y="5404698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72535" y="5384299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63135" y="538474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53735" y="538474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44000" y="5406804"/>
            <a:ext cx="0" cy="155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92670" y="4724400"/>
            <a:ext cx="79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09000" y="4267200"/>
            <a:ext cx="79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8049" y="2590800"/>
            <a:ext cx="77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28049" y="3124200"/>
            <a:ext cx="77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09000" y="3733800"/>
            <a:ext cx="79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0.706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114542" y="4467255"/>
            <a:ext cx="1591058" cy="102156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3549918" y="3854718"/>
            <a:ext cx="127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>
                <a:solidFill>
                  <a:srgbClr val="002060"/>
                </a:solidFill>
              </a:rPr>
              <a:t>87</a:t>
            </a:r>
            <a:r>
              <a:rPr lang="en-US" sz="2400" b="1">
                <a:solidFill>
                  <a:srgbClr val="002060"/>
                </a:solidFill>
              </a:rPr>
              <a:t>Sr/</a:t>
            </a:r>
            <a:r>
              <a:rPr lang="en-US" sz="2400" b="1" baseline="30000">
                <a:solidFill>
                  <a:srgbClr val="002060"/>
                </a:solidFill>
              </a:rPr>
              <a:t>86</a:t>
            </a:r>
            <a:r>
              <a:rPr lang="en-US" sz="2400" b="1">
                <a:solidFill>
                  <a:srgbClr val="002060"/>
                </a:solidFill>
              </a:rPr>
              <a:t>Sr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66801" y="5939135"/>
            <a:ext cx="161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>
                <a:solidFill>
                  <a:srgbClr val="002060"/>
                </a:solidFill>
              </a:rPr>
              <a:t>87</a:t>
            </a:r>
            <a:r>
              <a:rPr lang="en-US" sz="2400" b="1">
                <a:solidFill>
                  <a:srgbClr val="002060"/>
                </a:solidFill>
              </a:rPr>
              <a:t>Rbr/</a:t>
            </a:r>
            <a:r>
              <a:rPr lang="en-US" sz="2400" b="1" baseline="30000">
                <a:solidFill>
                  <a:srgbClr val="002060"/>
                </a:solidFill>
              </a:rPr>
              <a:t>86</a:t>
            </a:r>
            <a:r>
              <a:rPr lang="en-US" sz="2400" b="1">
                <a:solidFill>
                  <a:srgbClr val="002060"/>
                </a:solidFill>
              </a:rPr>
              <a:t>Sr</a:t>
            </a:r>
          </a:p>
        </p:txBody>
      </p:sp>
      <p:sp>
        <p:nvSpPr>
          <p:cNvPr id="27" name="TextBox 26"/>
          <p:cNvSpPr txBox="1"/>
          <p:nvPr/>
        </p:nvSpPr>
        <p:spPr>
          <a:xfrm rot="5400000">
            <a:off x="8310265" y="593542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Present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01335" y="55581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28049" y="5362545"/>
            <a:ext cx="786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0.689</a:t>
            </a:r>
          </a:p>
        </p:txBody>
      </p:sp>
      <p:cxnSp>
        <p:nvCxnSpPr>
          <p:cNvPr id="30" name="Straight Connector 29"/>
          <p:cNvCxnSpPr>
            <a:stCxn id="29" idx="3"/>
          </p:cNvCxnSpPr>
          <p:nvPr/>
        </p:nvCxnSpPr>
        <p:spPr>
          <a:xfrm flipV="1">
            <a:off x="5114542" y="5536258"/>
            <a:ext cx="4029458" cy="263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Process 30"/>
          <p:cNvSpPr/>
          <p:nvPr/>
        </p:nvSpPr>
        <p:spPr>
          <a:xfrm rot="19683934">
            <a:off x="5064522" y="4610114"/>
            <a:ext cx="1644614" cy="457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Mantle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705600" y="3075214"/>
            <a:ext cx="990600" cy="134438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705600" y="3686146"/>
            <a:ext cx="1371600" cy="78111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705600" y="4267200"/>
            <a:ext cx="1371600" cy="20005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Process 42"/>
          <p:cNvSpPr/>
          <p:nvPr/>
        </p:nvSpPr>
        <p:spPr>
          <a:xfrm rot="21179365">
            <a:off x="6589127" y="4173367"/>
            <a:ext cx="2754075" cy="5852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</a:rPr>
              <a:t>Depleted Mantle</a:t>
            </a:r>
          </a:p>
        </p:txBody>
      </p:sp>
      <p:sp>
        <p:nvSpPr>
          <p:cNvPr id="44" name="Flowchart: Process 43"/>
          <p:cNvSpPr/>
          <p:nvPr/>
        </p:nvSpPr>
        <p:spPr>
          <a:xfrm rot="18415617">
            <a:off x="6018780" y="3134771"/>
            <a:ext cx="2086330" cy="40011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Crustal Rocks</a:t>
            </a:r>
          </a:p>
        </p:txBody>
      </p:sp>
      <p:pic>
        <p:nvPicPr>
          <p:cNvPr id="45" name="Picture 4" descr="http://www.sepmstrata.org/CMS_Images/Contributed/AppGeoStruct/volcig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55" y="1910609"/>
            <a:ext cx="2764980" cy="15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>
            <a:off x="6275290" y="1910609"/>
            <a:ext cx="653498" cy="32012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owchart: Process 46"/>
          <p:cNvSpPr/>
          <p:nvPr/>
        </p:nvSpPr>
        <p:spPr>
          <a:xfrm>
            <a:off x="5029200" y="1676400"/>
            <a:ext cx="1471510" cy="25623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Formation of new crust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7200900" y="1836340"/>
            <a:ext cx="591891" cy="123887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Process 48"/>
          <p:cNvSpPr/>
          <p:nvPr/>
        </p:nvSpPr>
        <p:spPr>
          <a:xfrm>
            <a:off x="7272000" y="1676400"/>
            <a:ext cx="1647865" cy="25623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Partial melting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15200" y="55626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63942" y="55626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67635" y="55626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381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47" grpId="0"/>
      <p:bldP spid="4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Diagram 67"/>
          <p:cNvGraphicFramePr/>
          <p:nvPr>
            <p:extLst>
              <p:ext uri="{D42A27DB-BD31-4B8C-83A1-F6EECF244321}">
                <p14:modId xmlns:p14="http://schemas.microsoft.com/office/powerpoint/2010/main" val="2603461859"/>
              </p:ext>
            </p:extLst>
          </p:nvPr>
        </p:nvGraphicFramePr>
        <p:xfrm>
          <a:off x="464687" y="3048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1"/>
            <a:ext cx="4419600" cy="274403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Similarly, </a:t>
            </a:r>
            <a:r>
              <a:rPr lang="en-US" b="1" dirty="0">
                <a:solidFill>
                  <a:srgbClr val="C00000"/>
                </a:solidFill>
              </a:rPr>
              <a:t>the part of the mantle</a:t>
            </a:r>
            <a:r>
              <a:rPr lang="en-US" b="1" dirty="0"/>
              <a:t> that has  undergone partial melting ( it is depleted; i.e. quantity not able to fulfil) shows a lower Rb/Sr ratio than the un-depleted mantle,</a:t>
            </a:r>
          </a:p>
        </p:txBody>
      </p:sp>
      <p:cxnSp>
        <p:nvCxnSpPr>
          <p:cNvPr id="31" name="Straight Connector 30"/>
          <p:cNvCxnSpPr>
            <a:stCxn id="43" idx="3"/>
          </p:cNvCxnSpPr>
          <p:nvPr/>
        </p:nvCxnSpPr>
        <p:spPr>
          <a:xfrm>
            <a:off x="5100935" y="3377465"/>
            <a:ext cx="13607" cy="27458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14542" y="447281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14542" y="393941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14542" y="3377465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14542" y="500621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81935" y="5991308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72535" y="5970909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463135" y="597135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3735" y="597135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144000" y="5007279"/>
            <a:ext cx="0" cy="155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92670" y="5311010"/>
            <a:ext cx="79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09000" y="4853810"/>
            <a:ext cx="79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28049" y="3177410"/>
            <a:ext cx="77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28049" y="3710810"/>
            <a:ext cx="77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09000" y="4320410"/>
            <a:ext cx="79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0.706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3549918" y="4365953"/>
            <a:ext cx="127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>
                <a:solidFill>
                  <a:srgbClr val="002060"/>
                </a:solidFill>
              </a:rPr>
              <a:t>87</a:t>
            </a:r>
            <a:r>
              <a:rPr lang="en-US" sz="2400" b="1">
                <a:solidFill>
                  <a:srgbClr val="002060"/>
                </a:solidFill>
              </a:rPr>
              <a:t>Sr/</a:t>
            </a:r>
            <a:r>
              <a:rPr lang="en-US" sz="2400" b="1" baseline="30000">
                <a:solidFill>
                  <a:srgbClr val="002060"/>
                </a:solidFill>
              </a:rPr>
              <a:t>86</a:t>
            </a:r>
            <a:r>
              <a:rPr lang="en-US" sz="2400" b="1">
                <a:solidFill>
                  <a:srgbClr val="002060"/>
                </a:solidFill>
              </a:rPr>
              <a:t>Sr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66801" y="6396335"/>
            <a:ext cx="161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>
                <a:solidFill>
                  <a:srgbClr val="002060"/>
                </a:solidFill>
              </a:rPr>
              <a:t>87</a:t>
            </a:r>
            <a:r>
              <a:rPr lang="en-US" sz="2400" b="1">
                <a:solidFill>
                  <a:srgbClr val="002060"/>
                </a:solidFill>
              </a:rPr>
              <a:t>Rbr/</a:t>
            </a:r>
            <a:r>
              <a:rPr lang="en-US" sz="2400" b="1" baseline="30000">
                <a:solidFill>
                  <a:srgbClr val="002060"/>
                </a:solidFill>
              </a:rPr>
              <a:t>86</a:t>
            </a:r>
            <a:r>
              <a:rPr lang="en-US" sz="2400" b="1">
                <a:solidFill>
                  <a:srgbClr val="002060"/>
                </a:solidFill>
              </a:rPr>
              <a:t>Sr</a:t>
            </a:r>
          </a:p>
        </p:txBody>
      </p:sp>
      <p:sp>
        <p:nvSpPr>
          <p:cNvPr id="48" name="TextBox 47"/>
          <p:cNvSpPr txBox="1"/>
          <p:nvPr/>
        </p:nvSpPr>
        <p:spPr>
          <a:xfrm rot="5400000">
            <a:off x="8310265" y="55603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Present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01335" y="614474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28049" y="5949155"/>
            <a:ext cx="786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0.689</a:t>
            </a: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>
          <a:xfrm flipV="1">
            <a:off x="5114542" y="6122868"/>
            <a:ext cx="4029458" cy="263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Process 51"/>
          <p:cNvSpPr/>
          <p:nvPr/>
        </p:nvSpPr>
        <p:spPr>
          <a:xfrm rot="19683934">
            <a:off x="5064522" y="5196724"/>
            <a:ext cx="1644614" cy="457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Mantle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6705600" y="3377465"/>
            <a:ext cx="1710035" cy="16287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705600" y="3710810"/>
            <a:ext cx="2281535" cy="134305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781800" y="4647493"/>
            <a:ext cx="2438400" cy="3817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owchart: Process 55"/>
          <p:cNvSpPr/>
          <p:nvPr/>
        </p:nvSpPr>
        <p:spPr>
          <a:xfrm rot="21179365">
            <a:off x="6589127" y="4887712"/>
            <a:ext cx="2754075" cy="5852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</a:rPr>
              <a:t>Depleted Mantle</a:t>
            </a:r>
          </a:p>
        </p:txBody>
      </p:sp>
      <p:sp>
        <p:nvSpPr>
          <p:cNvPr id="57" name="Flowchart: Process 56"/>
          <p:cNvSpPr/>
          <p:nvPr/>
        </p:nvSpPr>
        <p:spPr>
          <a:xfrm rot="18788492">
            <a:off x="6174742" y="3931183"/>
            <a:ext cx="2086330" cy="40011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Crustal Rocks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24600" y="614921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39000" y="614921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34000" y="614921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5114542" y="5053865"/>
            <a:ext cx="1591058" cy="102156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4" descr="http://www.sepmstrata.org/CMS_Images/Contributed/AppGeoStruct/volcign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55" y="1910609"/>
            <a:ext cx="2764980" cy="15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Arrow Connector 70"/>
          <p:cNvCxnSpPr/>
          <p:nvPr/>
        </p:nvCxnSpPr>
        <p:spPr>
          <a:xfrm>
            <a:off x="6275290" y="1910609"/>
            <a:ext cx="653498" cy="32012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Process 71"/>
          <p:cNvSpPr/>
          <p:nvPr/>
        </p:nvSpPr>
        <p:spPr>
          <a:xfrm>
            <a:off x="5029200" y="1676400"/>
            <a:ext cx="1471510" cy="25623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Formation of new crust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7200901" y="1932632"/>
            <a:ext cx="591890" cy="114258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lowchart: Process 73"/>
          <p:cNvSpPr/>
          <p:nvPr/>
        </p:nvSpPr>
        <p:spPr>
          <a:xfrm>
            <a:off x="7272000" y="1676400"/>
            <a:ext cx="1647865" cy="25623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Partial melting</a:t>
            </a:r>
          </a:p>
        </p:txBody>
      </p:sp>
      <p:sp>
        <p:nvSpPr>
          <p:cNvPr id="77" name="Down Arrow 76"/>
          <p:cNvSpPr/>
          <p:nvPr/>
        </p:nvSpPr>
        <p:spPr>
          <a:xfrm>
            <a:off x="533400" y="4320410"/>
            <a:ext cx="3048000" cy="9335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Because and due 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52400" y="5324578"/>
            <a:ext cx="4175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 the differences in their  </a:t>
            </a:r>
            <a:r>
              <a:rPr lang="en-US" sz="2800" b="1" dirty="0" err="1"/>
              <a:t>Rb</a:t>
            </a:r>
            <a:r>
              <a:rPr lang="en-US" sz="2800" b="1" dirty="0"/>
              <a:t>/</a:t>
            </a:r>
            <a:r>
              <a:rPr lang="en-US" sz="2800" b="1" dirty="0" err="1"/>
              <a:t>Sr</a:t>
            </a:r>
            <a:r>
              <a:rPr lang="en-US" sz="2800" b="1" dirty="0"/>
              <a:t> ratio, the </a:t>
            </a:r>
            <a:r>
              <a:rPr lang="en-US" sz="2800" b="1" baseline="30000" dirty="0"/>
              <a:t>87</a:t>
            </a:r>
            <a:r>
              <a:rPr lang="en-US" sz="2800" b="1" dirty="0"/>
              <a:t>Sr/</a:t>
            </a:r>
            <a:r>
              <a:rPr lang="en-US" sz="2800" b="1" baseline="30000" dirty="0"/>
              <a:t>86</a:t>
            </a:r>
            <a:r>
              <a:rPr lang="en-US" sz="2800" b="1" dirty="0"/>
              <a:t>Sr ratios of the crust’</a:t>
            </a:r>
          </a:p>
        </p:txBody>
      </p:sp>
    </p:spTree>
    <p:extLst>
      <p:ext uri="{BB962C8B-B14F-4D97-AF65-F5344CB8AC3E}">
        <p14:creationId xmlns:p14="http://schemas.microsoft.com/office/powerpoint/2010/main" val="27676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7" grpId="0" animBg="1"/>
      <p:bldP spid="7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762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The depleted </a:t>
            </a:r>
            <a:r>
              <a:rPr lang="en-US" b="1" dirty="0">
                <a:solidFill>
                  <a:srgbClr val="C00000"/>
                </a:solidFill>
              </a:rPr>
              <a:t>(no longer sufficient) </a:t>
            </a:r>
            <a:r>
              <a:rPr lang="en-US" b="1" dirty="0"/>
              <a:t>and un-depleted mantle evolved differently.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096" y="2546866"/>
            <a:ext cx="8487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/>
              <a:t>So, </a:t>
            </a:r>
            <a:r>
              <a:rPr lang="en-US" sz="2800" b="1" i="1" u="sng" dirty="0">
                <a:solidFill>
                  <a:srgbClr val="0070C0"/>
                </a:solidFill>
              </a:rPr>
              <a:t>crustal rocks show </a:t>
            </a:r>
            <a:r>
              <a:rPr lang="en-US" sz="2800" b="1" dirty="0"/>
              <a:t>, in general, considerably </a:t>
            </a:r>
            <a:r>
              <a:rPr lang="en-US" sz="3200" b="1" u="sng" dirty="0">
                <a:solidFill>
                  <a:srgbClr val="002060"/>
                </a:solidFill>
              </a:rPr>
              <a:t>higher </a:t>
            </a:r>
            <a:r>
              <a:rPr lang="en-US" sz="3200" b="1" u="sng" baseline="30000" dirty="0">
                <a:solidFill>
                  <a:srgbClr val="002060"/>
                </a:solidFill>
              </a:rPr>
              <a:t>87</a:t>
            </a:r>
            <a:r>
              <a:rPr lang="en-US" sz="3200" b="1" u="sng" dirty="0">
                <a:solidFill>
                  <a:srgbClr val="002060"/>
                </a:solidFill>
              </a:rPr>
              <a:t>Sr/</a:t>
            </a:r>
            <a:r>
              <a:rPr lang="en-US" sz="3200" b="1" u="sng" baseline="30000" dirty="0">
                <a:solidFill>
                  <a:srgbClr val="002060"/>
                </a:solidFill>
              </a:rPr>
              <a:t>86</a:t>
            </a:r>
            <a:r>
              <a:rPr lang="en-US" sz="3200" b="1" u="sng" dirty="0">
                <a:solidFill>
                  <a:srgbClr val="002060"/>
                </a:solidFill>
              </a:rPr>
              <a:t>Sr ratios </a:t>
            </a:r>
            <a:r>
              <a:rPr lang="en-US" sz="2800" b="1" dirty="0"/>
              <a:t>than </a:t>
            </a:r>
            <a:r>
              <a:rPr lang="en-US" sz="2800" b="1" i="1" u="sng" dirty="0"/>
              <a:t>mantle rocks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096" y="4038600"/>
            <a:ext cx="8639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800" b="1" dirty="0"/>
              <a:t>The Mantle is; as pointed out on a previous slide homogenous concerning its Sr isotope composition.</a:t>
            </a:r>
            <a:endParaRPr lang="en-US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228600"/>
            <a:ext cx="8229600" cy="1123533"/>
            <a:chOff x="0" y="0"/>
            <a:chExt cx="8229600" cy="1123533"/>
          </a:xfrm>
          <a:solidFill>
            <a:srgbClr val="0099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8229600" cy="1123533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4846" y="54846"/>
              <a:ext cx="8119908" cy="10138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/>
                <a:t>Cont’d : </a:t>
              </a:r>
              <a:r>
                <a:rPr lang="en-US" sz="3100" b="1" kern="1200" err="1"/>
                <a:t>Sr</a:t>
              </a:r>
              <a:r>
                <a:rPr lang="en-US" sz="3100" b="1" kern="1200"/>
                <a:t> isotopes of the mantle and the crust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55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>
          <a:xfrm flipV="1">
            <a:off x="4106146" y="5949041"/>
            <a:ext cx="3287079" cy="756553"/>
          </a:xfrm>
          <a:custGeom>
            <a:avLst/>
            <a:gdLst>
              <a:gd name="connsiteX0" fmla="*/ 0 w 3077580"/>
              <a:gd name="connsiteY0" fmla="*/ 0 h 747475"/>
              <a:gd name="connsiteX1" fmla="*/ 899886 w 3077580"/>
              <a:gd name="connsiteY1" fmla="*/ 725714 h 747475"/>
              <a:gd name="connsiteX2" fmla="*/ 2743200 w 3077580"/>
              <a:gd name="connsiteY2" fmla="*/ 508000 h 747475"/>
              <a:gd name="connsiteX3" fmla="*/ 3077028 w 3077580"/>
              <a:gd name="connsiteY3" fmla="*/ 0 h 747475"/>
              <a:gd name="connsiteX4" fmla="*/ 3077028 w 3077580"/>
              <a:gd name="connsiteY4" fmla="*/ 0 h 747475"/>
              <a:gd name="connsiteX5" fmla="*/ 3077028 w 3077580"/>
              <a:gd name="connsiteY5" fmla="*/ 72571 h 747475"/>
              <a:gd name="connsiteX6" fmla="*/ 3077028 w 3077580"/>
              <a:gd name="connsiteY6" fmla="*/ 72571 h 74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7580" h="747475">
                <a:moveTo>
                  <a:pt x="0" y="0"/>
                </a:moveTo>
                <a:cubicBezTo>
                  <a:pt x="221343" y="320523"/>
                  <a:pt x="442686" y="641047"/>
                  <a:pt x="899886" y="725714"/>
                </a:cubicBezTo>
                <a:cubicBezTo>
                  <a:pt x="1357086" y="810381"/>
                  <a:pt x="2380343" y="628952"/>
                  <a:pt x="2743200" y="508000"/>
                </a:cubicBezTo>
                <a:cubicBezTo>
                  <a:pt x="3106057" y="387048"/>
                  <a:pt x="3077028" y="0"/>
                  <a:pt x="3077028" y="0"/>
                </a:cubicBezTo>
                <a:lnTo>
                  <a:pt x="3077028" y="0"/>
                </a:lnTo>
                <a:lnTo>
                  <a:pt x="3077028" y="72571"/>
                </a:lnTo>
                <a:lnTo>
                  <a:pt x="3077028" y="72571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8" y="3531099"/>
            <a:ext cx="3800232" cy="321887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4000" b="1" u="sng" dirty="0">
                <a:solidFill>
                  <a:srgbClr val="C00000"/>
                </a:solidFill>
              </a:rPr>
              <a:t>The reason for this </a:t>
            </a:r>
            <a:r>
              <a:rPr lang="en-US" sz="3400" b="1" dirty="0"/>
              <a:t>is that </a:t>
            </a:r>
            <a:r>
              <a:rPr lang="en-US" sz="4500" b="1" u="sng" dirty="0">
                <a:solidFill>
                  <a:srgbClr val="00B050"/>
                </a:solidFill>
              </a:rPr>
              <a:t>the various components of the crust </a:t>
            </a:r>
            <a:r>
              <a:rPr lang="en-US" sz="4500" b="1" dirty="0">
                <a:solidFill>
                  <a:srgbClr val="00B050"/>
                </a:solidFill>
              </a:rPr>
              <a:t>have been </a:t>
            </a:r>
            <a:r>
              <a:rPr lang="en-US" sz="4500" b="1" u="sng" dirty="0">
                <a:solidFill>
                  <a:srgbClr val="002060"/>
                </a:solidFill>
              </a:rPr>
              <a:t>extracted from the mantle  at a different time</a:t>
            </a:r>
            <a:r>
              <a:rPr lang="en-US" sz="4500" b="1" dirty="0">
                <a:solidFill>
                  <a:srgbClr val="00B050"/>
                </a:solidFill>
              </a:rPr>
              <a:t> </a:t>
            </a:r>
            <a:r>
              <a:rPr lang="en-US" sz="3400" b="1" dirty="0"/>
              <a:t>as shown in the diagram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5339" y="6192540"/>
            <a:ext cx="2133600" cy="365125"/>
          </a:xfrm>
        </p:spPr>
        <p:txBody>
          <a:bodyPr/>
          <a:lstStyle/>
          <a:p>
            <a:fld id="{2074ECBF-9C37-4D54-9397-CA5D708BEDAD}" type="slidenum">
              <a:rPr lang="en-US" smtClean="0"/>
              <a:t>47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228600"/>
            <a:ext cx="8229600" cy="1123533"/>
            <a:chOff x="0" y="0"/>
            <a:chExt cx="8229600" cy="1123533"/>
          </a:xfrm>
          <a:solidFill>
            <a:srgbClr val="0099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8229600" cy="1123533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4846" y="54846"/>
              <a:ext cx="8119908" cy="10138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/>
                <a:t>Cont’d : </a:t>
              </a:r>
              <a:r>
                <a:rPr lang="en-US" sz="3100" b="1" kern="1200" err="1"/>
                <a:t>Sr</a:t>
              </a:r>
              <a:r>
                <a:rPr lang="en-US" sz="3100" b="1" kern="1200"/>
                <a:t> isotopes of the mantle and the crust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4879033" y="2257455"/>
            <a:ext cx="13607" cy="27458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92640" y="33528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92640" y="28194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92640" y="2257455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92640" y="38862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60033" y="4871298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44899" y="4871298"/>
            <a:ext cx="5734" cy="131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41233" y="485134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31833" y="485134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70768" y="4191000"/>
            <a:ext cx="79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87098" y="3733800"/>
            <a:ext cx="79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25482" y="2057400"/>
            <a:ext cx="77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6147" y="2590800"/>
            <a:ext cx="77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87098" y="3200400"/>
            <a:ext cx="79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0.706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397517" y="3245943"/>
            <a:ext cx="127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>
                <a:solidFill>
                  <a:srgbClr val="002060"/>
                </a:solidFill>
              </a:rPr>
              <a:t>87</a:t>
            </a:r>
            <a:r>
              <a:rPr lang="en-US" sz="2400" b="1">
                <a:solidFill>
                  <a:srgbClr val="002060"/>
                </a:solidFill>
              </a:rPr>
              <a:t>Sr/</a:t>
            </a:r>
            <a:r>
              <a:rPr lang="en-US" sz="2400" b="1" baseline="30000">
                <a:solidFill>
                  <a:srgbClr val="002060"/>
                </a:solidFill>
              </a:rPr>
              <a:t>86</a:t>
            </a:r>
            <a:r>
              <a:rPr lang="en-US" sz="2400" b="1">
                <a:solidFill>
                  <a:srgbClr val="002060"/>
                </a:solidFill>
              </a:rPr>
              <a:t>Sr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66801" y="5276325"/>
            <a:ext cx="161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>
                <a:solidFill>
                  <a:srgbClr val="002060"/>
                </a:solidFill>
              </a:rPr>
              <a:t>87</a:t>
            </a:r>
            <a:r>
              <a:rPr lang="en-US" sz="2400" b="1">
                <a:solidFill>
                  <a:srgbClr val="002060"/>
                </a:solidFill>
              </a:rPr>
              <a:t>Rbr/</a:t>
            </a:r>
            <a:r>
              <a:rPr lang="en-US" sz="2400" b="1" baseline="30000">
                <a:solidFill>
                  <a:srgbClr val="002060"/>
                </a:solidFill>
              </a:rPr>
              <a:t>86</a:t>
            </a:r>
            <a:r>
              <a:rPr lang="en-US" sz="2400" b="1">
                <a:solidFill>
                  <a:srgbClr val="002060"/>
                </a:solidFill>
              </a:rPr>
              <a:t>Sr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8303567" y="5560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Present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79433" y="50247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06147" y="4829145"/>
            <a:ext cx="786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0.689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334000" y="3095654"/>
            <a:ext cx="1710035" cy="1628746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Process 30"/>
          <p:cNvSpPr/>
          <p:nvPr/>
        </p:nvSpPr>
        <p:spPr>
          <a:xfrm rot="18788492">
            <a:off x="5683528" y="2221907"/>
            <a:ext cx="2086330" cy="40011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Crustal Rocks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02698" y="5029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7098" y="5029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12098" y="5029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4892640" y="3352800"/>
            <a:ext cx="4098960" cy="16026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919471" y="4947277"/>
            <a:ext cx="4148329" cy="39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991600" y="4800600"/>
            <a:ext cx="5734" cy="131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Block Arc 43"/>
          <p:cNvSpPr/>
          <p:nvPr/>
        </p:nvSpPr>
        <p:spPr>
          <a:xfrm>
            <a:off x="4246710" y="5788180"/>
            <a:ext cx="3146516" cy="1000267"/>
          </a:xfrm>
          <a:prstGeom prst="blockArc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 rot="20511058">
            <a:off x="5159516" y="5780352"/>
            <a:ext cx="1225086" cy="831944"/>
          </a:xfrm>
          <a:custGeom>
            <a:avLst/>
            <a:gdLst>
              <a:gd name="connsiteX0" fmla="*/ 0 w 464457"/>
              <a:gd name="connsiteY0" fmla="*/ 0 h 508000"/>
              <a:gd name="connsiteX1" fmla="*/ 0 w 464457"/>
              <a:gd name="connsiteY1" fmla="*/ 0 h 508000"/>
              <a:gd name="connsiteX2" fmla="*/ 101600 w 464457"/>
              <a:gd name="connsiteY2" fmla="*/ 87086 h 508000"/>
              <a:gd name="connsiteX3" fmla="*/ 145142 w 464457"/>
              <a:gd name="connsiteY3" fmla="*/ 130629 h 508000"/>
              <a:gd name="connsiteX4" fmla="*/ 188685 w 464457"/>
              <a:gd name="connsiteY4" fmla="*/ 145143 h 508000"/>
              <a:gd name="connsiteX5" fmla="*/ 232228 w 464457"/>
              <a:gd name="connsiteY5" fmla="*/ 174172 h 508000"/>
              <a:gd name="connsiteX6" fmla="*/ 290285 w 464457"/>
              <a:gd name="connsiteY6" fmla="*/ 188686 h 508000"/>
              <a:gd name="connsiteX7" fmla="*/ 464457 w 464457"/>
              <a:gd name="connsiteY7" fmla="*/ 217714 h 508000"/>
              <a:gd name="connsiteX8" fmla="*/ 435428 w 464457"/>
              <a:gd name="connsiteY8" fmla="*/ 377372 h 508000"/>
              <a:gd name="connsiteX9" fmla="*/ 348342 w 464457"/>
              <a:gd name="connsiteY9" fmla="*/ 420914 h 508000"/>
              <a:gd name="connsiteX10" fmla="*/ 261257 w 464457"/>
              <a:gd name="connsiteY10" fmla="*/ 464457 h 508000"/>
              <a:gd name="connsiteX11" fmla="*/ 174171 w 464457"/>
              <a:gd name="connsiteY11" fmla="*/ 508000 h 508000"/>
              <a:gd name="connsiteX12" fmla="*/ 72571 w 464457"/>
              <a:gd name="connsiteY12" fmla="*/ 493486 h 508000"/>
              <a:gd name="connsiteX13" fmla="*/ 43542 w 464457"/>
              <a:gd name="connsiteY13" fmla="*/ 449943 h 508000"/>
              <a:gd name="connsiteX14" fmla="*/ 29028 w 464457"/>
              <a:gd name="connsiteY14" fmla="*/ 391886 h 508000"/>
              <a:gd name="connsiteX15" fmla="*/ 0 w 464457"/>
              <a:gd name="connsiteY15" fmla="*/ 275772 h 508000"/>
              <a:gd name="connsiteX16" fmla="*/ 29028 w 464457"/>
              <a:gd name="connsiteY16" fmla="*/ 116114 h 508000"/>
              <a:gd name="connsiteX17" fmla="*/ 43542 w 464457"/>
              <a:gd name="connsiteY17" fmla="*/ 58057 h 508000"/>
              <a:gd name="connsiteX18" fmla="*/ 87085 w 464457"/>
              <a:gd name="connsiteY18" fmla="*/ 29029 h 508000"/>
              <a:gd name="connsiteX19" fmla="*/ 43542 w 464457"/>
              <a:gd name="connsiteY19" fmla="*/ 58057 h 508000"/>
              <a:gd name="connsiteX20" fmla="*/ 72571 w 464457"/>
              <a:gd name="connsiteY20" fmla="*/ 58057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4457" h="508000">
                <a:moveTo>
                  <a:pt x="0" y="0"/>
                </a:moveTo>
                <a:lnTo>
                  <a:pt x="0" y="0"/>
                </a:lnTo>
                <a:cubicBezTo>
                  <a:pt x="33867" y="29029"/>
                  <a:pt x="68445" y="57247"/>
                  <a:pt x="101600" y="87086"/>
                </a:cubicBezTo>
                <a:cubicBezTo>
                  <a:pt x="116857" y="100817"/>
                  <a:pt x="128063" y="119243"/>
                  <a:pt x="145142" y="130629"/>
                </a:cubicBezTo>
                <a:cubicBezTo>
                  <a:pt x="157872" y="139116"/>
                  <a:pt x="174171" y="140305"/>
                  <a:pt x="188685" y="145143"/>
                </a:cubicBezTo>
                <a:cubicBezTo>
                  <a:pt x="203199" y="154819"/>
                  <a:pt x="216194" y="167300"/>
                  <a:pt x="232228" y="174172"/>
                </a:cubicBezTo>
                <a:cubicBezTo>
                  <a:pt x="250563" y="182030"/>
                  <a:pt x="270812" y="184359"/>
                  <a:pt x="290285" y="188686"/>
                </a:cubicBezTo>
                <a:cubicBezTo>
                  <a:pt x="366689" y="205664"/>
                  <a:pt x="379642" y="205598"/>
                  <a:pt x="464457" y="217714"/>
                </a:cubicBezTo>
                <a:cubicBezTo>
                  <a:pt x="464393" y="218097"/>
                  <a:pt x="440199" y="369022"/>
                  <a:pt x="435428" y="377372"/>
                </a:cubicBezTo>
                <a:cubicBezTo>
                  <a:pt x="422188" y="400543"/>
                  <a:pt x="370691" y="413464"/>
                  <a:pt x="348342" y="420914"/>
                </a:cubicBezTo>
                <a:cubicBezTo>
                  <a:pt x="223562" y="504103"/>
                  <a:pt x="381435" y="404368"/>
                  <a:pt x="261257" y="464457"/>
                </a:cubicBezTo>
                <a:cubicBezTo>
                  <a:pt x="148711" y="520730"/>
                  <a:pt x="283617" y="471519"/>
                  <a:pt x="174171" y="508000"/>
                </a:cubicBezTo>
                <a:cubicBezTo>
                  <a:pt x="140304" y="503162"/>
                  <a:pt x="103833" y="507380"/>
                  <a:pt x="72571" y="493486"/>
                </a:cubicBezTo>
                <a:cubicBezTo>
                  <a:pt x="56630" y="486401"/>
                  <a:pt x="50414" y="465977"/>
                  <a:pt x="43542" y="449943"/>
                </a:cubicBezTo>
                <a:cubicBezTo>
                  <a:pt x="35684" y="431608"/>
                  <a:pt x="33355" y="411359"/>
                  <a:pt x="29028" y="391886"/>
                </a:cubicBezTo>
                <a:cubicBezTo>
                  <a:pt x="5676" y="286798"/>
                  <a:pt x="25936" y="353579"/>
                  <a:pt x="0" y="275772"/>
                </a:cubicBezTo>
                <a:cubicBezTo>
                  <a:pt x="31140" y="182350"/>
                  <a:pt x="1675" y="280235"/>
                  <a:pt x="29028" y="116114"/>
                </a:cubicBezTo>
                <a:cubicBezTo>
                  <a:pt x="32307" y="96437"/>
                  <a:pt x="32477" y="74655"/>
                  <a:pt x="43542" y="58057"/>
                </a:cubicBezTo>
                <a:cubicBezTo>
                  <a:pt x="53218" y="43543"/>
                  <a:pt x="87085" y="29029"/>
                  <a:pt x="87085" y="29029"/>
                </a:cubicBezTo>
                <a:lnTo>
                  <a:pt x="43542" y="58057"/>
                </a:lnTo>
                <a:lnTo>
                  <a:pt x="72571" y="58057"/>
                </a:lnTo>
              </a:path>
            </a:pathLst>
          </a:cu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590566" y="5440409"/>
            <a:ext cx="686541" cy="581343"/>
          </a:xfrm>
          <a:custGeom>
            <a:avLst/>
            <a:gdLst>
              <a:gd name="connsiteX0" fmla="*/ 14514 w 424201"/>
              <a:gd name="connsiteY0" fmla="*/ 0 h 478972"/>
              <a:gd name="connsiteX1" fmla="*/ 14514 w 424201"/>
              <a:gd name="connsiteY1" fmla="*/ 0 h 478972"/>
              <a:gd name="connsiteX2" fmla="*/ 217714 w 424201"/>
              <a:gd name="connsiteY2" fmla="*/ 145143 h 478972"/>
              <a:gd name="connsiteX3" fmla="*/ 304800 w 424201"/>
              <a:gd name="connsiteY3" fmla="*/ 116115 h 478972"/>
              <a:gd name="connsiteX4" fmla="*/ 348343 w 424201"/>
              <a:gd name="connsiteY4" fmla="*/ 101600 h 478972"/>
              <a:gd name="connsiteX5" fmla="*/ 406400 w 424201"/>
              <a:gd name="connsiteY5" fmla="*/ 116115 h 478972"/>
              <a:gd name="connsiteX6" fmla="*/ 420914 w 424201"/>
              <a:gd name="connsiteY6" fmla="*/ 217715 h 478972"/>
              <a:gd name="connsiteX7" fmla="*/ 406400 w 424201"/>
              <a:gd name="connsiteY7" fmla="*/ 449943 h 478972"/>
              <a:gd name="connsiteX8" fmla="*/ 319314 w 424201"/>
              <a:gd name="connsiteY8" fmla="*/ 478972 h 478972"/>
              <a:gd name="connsiteX9" fmla="*/ 174171 w 424201"/>
              <a:gd name="connsiteY9" fmla="*/ 449943 h 478972"/>
              <a:gd name="connsiteX10" fmla="*/ 87085 w 424201"/>
              <a:gd name="connsiteY10" fmla="*/ 420915 h 478972"/>
              <a:gd name="connsiteX11" fmla="*/ 14514 w 424201"/>
              <a:gd name="connsiteY11" fmla="*/ 290286 h 478972"/>
              <a:gd name="connsiteX12" fmla="*/ 0 w 424201"/>
              <a:gd name="connsiteY12" fmla="*/ 232229 h 478972"/>
              <a:gd name="connsiteX13" fmla="*/ 14514 w 424201"/>
              <a:gd name="connsiteY13" fmla="*/ 58057 h 478972"/>
              <a:gd name="connsiteX14" fmla="*/ 246743 w 424201"/>
              <a:gd name="connsiteY14" fmla="*/ 174172 h 478972"/>
              <a:gd name="connsiteX15" fmla="*/ 217714 w 424201"/>
              <a:gd name="connsiteY15" fmla="*/ 130629 h 478972"/>
              <a:gd name="connsiteX16" fmla="*/ 217714 w 424201"/>
              <a:gd name="connsiteY16" fmla="*/ 130629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01" h="478972">
                <a:moveTo>
                  <a:pt x="14514" y="0"/>
                </a:moveTo>
                <a:lnTo>
                  <a:pt x="14514" y="0"/>
                </a:lnTo>
                <a:cubicBezTo>
                  <a:pt x="134481" y="188519"/>
                  <a:pt x="53667" y="168578"/>
                  <a:pt x="217714" y="145143"/>
                </a:cubicBezTo>
                <a:lnTo>
                  <a:pt x="304800" y="116115"/>
                </a:lnTo>
                <a:lnTo>
                  <a:pt x="348343" y="101600"/>
                </a:lnTo>
                <a:cubicBezTo>
                  <a:pt x="367695" y="106438"/>
                  <a:pt x="395828" y="99199"/>
                  <a:pt x="406400" y="116115"/>
                </a:cubicBezTo>
                <a:cubicBezTo>
                  <a:pt x="424531" y="145126"/>
                  <a:pt x="420914" y="183505"/>
                  <a:pt x="420914" y="217715"/>
                </a:cubicBezTo>
                <a:cubicBezTo>
                  <a:pt x="420914" y="295275"/>
                  <a:pt x="434511" y="377656"/>
                  <a:pt x="406400" y="449943"/>
                </a:cubicBezTo>
                <a:cubicBezTo>
                  <a:pt x="395310" y="478461"/>
                  <a:pt x="319314" y="478972"/>
                  <a:pt x="319314" y="478972"/>
                </a:cubicBezTo>
                <a:cubicBezTo>
                  <a:pt x="260469" y="469164"/>
                  <a:pt x="228299" y="466181"/>
                  <a:pt x="174171" y="449943"/>
                </a:cubicBezTo>
                <a:cubicBezTo>
                  <a:pt x="144863" y="441151"/>
                  <a:pt x="87085" y="420915"/>
                  <a:pt x="87085" y="420915"/>
                </a:cubicBezTo>
                <a:cubicBezTo>
                  <a:pt x="35105" y="342944"/>
                  <a:pt x="33674" y="357347"/>
                  <a:pt x="14514" y="290286"/>
                </a:cubicBezTo>
                <a:cubicBezTo>
                  <a:pt x="9034" y="271106"/>
                  <a:pt x="4838" y="251581"/>
                  <a:pt x="0" y="232229"/>
                </a:cubicBezTo>
                <a:cubicBezTo>
                  <a:pt x="16117" y="87174"/>
                  <a:pt x="14514" y="145411"/>
                  <a:pt x="14514" y="58057"/>
                </a:cubicBezTo>
                <a:lnTo>
                  <a:pt x="246743" y="174172"/>
                </a:lnTo>
                <a:lnTo>
                  <a:pt x="217714" y="130629"/>
                </a:lnTo>
                <a:lnTo>
                  <a:pt x="217714" y="130629"/>
                </a:lnTo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7" name="Freeform 46"/>
          <p:cNvSpPr/>
          <p:nvPr/>
        </p:nvSpPr>
        <p:spPr>
          <a:xfrm rot="311545">
            <a:off x="5116966" y="5374891"/>
            <a:ext cx="748607" cy="598714"/>
          </a:xfrm>
          <a:custGeom>
            <a:avLst/>
            <a:gdLst>
              <a:gd name="connsiteX0" fmla="*/ 0 w 566620"/>
              <a:gd name="connsiteY0" fmla="*/ 232228 h 595085"/>
              <a:gd name="connsiteX1" fmla="*/ 0 w 566620"/>
              <a:gd name="connsiteY1" fmla="*/ 232228 h 595085"/>
              <a:gd name="connsiteX2" fmla="*/ 174172 w 566620"/>
              <a:gd name="connsiteY2" fmla="*/ 188685 h 595085"/>
              <a:gd name="connsiteX3" fmla="*/ 304800 w 566620"/>
              <a:gd name="connsiteY3" fmla="*/ 101600 h 595085"/>
              <a:gd name="connsiteX4" fmla="*/ 377372 w 566620"/>
              <a:gd name="connsiteY4" fmla="*/ 58057 h 595085"/>
              <a:gd name="connsiteX5" fmla="*/ 435429 w 566620"/>
              <a:gd name="connsiteY5" fmla="*/ 29028 h 595085"/>
              <a:gd name="connsiteX6" fmla="*/ 522515 w 566620"/>
              <a:gd name="connsiteY6" fmla="*/ 0 h 595085"/>
              <a:gd name="connsiteX7" fmla="*/ 551543 w 566620"/>
              <a:gd name="connsiteY7" fmla="*/ 43542 h 595085"/>
              <a:gd name="connsiteX8" fmla="*/ 551543 w 566620"/>
              <a:gd name="connsiteY8" fmla="*/ 275771 h 595085"/>
              <a:gd name="connsiteX9" fmla="*/ 537029 w 566620"/>
              <a:gd name="connsiteY9" fmla="*/ 319314 h 595085"/>
              <a:gd name="connsiteX10" fmla="*/ 522515 w 566620"/>
              <a:gd name="connsiteY10" fmla="*/ 406400 h 595085"/>
              <a:gd name="connsiteX11" fmla="*/ 508000 w 566620"/>
              <a:gd name="connsiteY11" fmla="*/ 551542 h 595085"/>
              <a:gd name="connsiteX12" fmla="*/ 420915 w 566620"/>
              <a:gd name="connsiteY12" fmla="*/ 595085 h 595085"/>
              <a:gd name="connsiteX13" fmla="*/ 362858 w 566620"/>
              <a:gd name="connsiteY13" fmla="*/ 580571 h 595085"/>
              <a:gd name="connsiteX14" fmla="*/ 319315 w 566620"/>
              <a:gd name="connsiteY14" fmla="*/ 551542 h 595085"/>
              <a:gd name="connsiteX15" fmla="*/ 232229 w 566620"/>
              <a:gd name="connsiteY15" fmla="*/ 537028 h 595085"/>
              <a:gd name="connsiteX16" fmla="*/ 116115 w 566620"/>
              <a:gd name="connsiteY16" fmla="*/ 508000 h 595085"/>
              <a:gd name="connsiteX17" fmla="*/ 87086 w 566620"/>
              <a:gd name="connsiteY17" fmla="*/ 420914 h 595085"/>
              <a:gd name="connsiteX18" fmla="*/ 72572 w 566620"/>
              <a:gd name="connsiteY18" fmla="*/ 377371 h 595085"/>
              <a:gd name="connsiteX19" fmla="*/ 130629 w 566620"/>
              <a:gd name="connsiteY19" fmla="*/ 188685 h 595085"/>
              <a:gd name="connsiteX20" fmla="*/ 159658 w 566620"/>
              <a:gd name="connsiteY20" fmla="*/ 174171 h 595085"/>
              <a:gd name="connsiteX21" fmla="*/ 159658 w 566620"/>
              <a:gd name="connsiteY21" fmla="*/ 188685 h 595085"/>
              <a:gd name="connsiteX22" fmla="*/ 159658 w 566620"/>
              <a:gd name="connsiteY22" fmla="*/ 188685 h 595085"/>
              <a:gd name="connsiteX23" fmla="*/ 159658 w 566620"/>
              <a:gd name="connsiteY23" fmla="*/ 188685 h 59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6620" h="595085">
                <a:moveTo>
                  <a:pt x="0" y="232228"/>
                </a:moveTo>
                <a:lnTo>
                  <a:pt x="0" y="232228"/>
                </a:lnTo>
                <a:cubicBezTo>
                  <a:pt x="58057" y="217714"/>
                  <a:pt x="117052" y="206535"/>
                  <a:pt x="174172" y="188685"/>
                </a:cubicBezTo>
                <a:cubicBezTo>
                  <a:pt x="234565" y="169812"/>
                  <a:pt x="251661" y="138797"/>
                  <a:pt x="304800" y="101600"/>
                </a:cubicBezTo>
                <a:cubicBezTo>
                  <a:pt x="327911" y="85422"/>
                  <a:pt x="352711" y="71757"/>
                  <a:pt x="377372" y="58057"/>
                </a:cubicBezTo>
                <a:cubicBezTo>
                  <a:pt x="396286" y="47549"/>
                  <a:pt x="415340" y="37064"/>
                  <a:pt x="435429" y="29028"/>
                </a:cubicBezTo>
                <a:cubicBezTo>
                  <a:pt x="463839" y="17664"/>
                  <a:pt x="522515" y="0"/>
                  <a:pt x="522515" y="0"/>
                </a:cubicBezTo>
                <a:cubicBezTo>
                  <a:pt x="532191" y="14514"/>
                  <a:pt x="545418" y="27209"/>
                  <a:pt x="551543" y="43542"/>
                </a:cubicBezTo>
                <a:cubicBezTo>
                  <a:pt x="579372" y="117753"/>
                  <a:pt x="562153" y="201502"/>
                  <a:pt x="551543" y="275771"/>
                </a:cubicBezTo>
                <a:cubicBezTo>
                  <a:pt x="549379" y="290917"/>
                  <a:pt x="540348" y="304379"/>
                  <a:pt x="537029" y="319314"/>
                </a:cubicBezTo>
                <a:cubicBezTo>
                  <a:pt x="530645" y="348042"/>
                  <a:pt x="526165" y="377198"/>
                  <a:pt x="522515" y="406400"/>
                </a:cubicBezTo>
                <a:cubicBezTo>
                  <a:pt x="516484" y="454647"/>
                  <a:pt x="523376" y="505415"/>
                  <a:pt x="508000" y="551542"/>
                </a:cubicBezTo>
                <a:cubicBezTo>
                  <a:pt x="500965" y="572646"/>
                  <a:pt x="437822" y="589449"/>
                  <a:pt x="420915" y="595085"/>
                </a:cubicBezTo>
                <a:cubicBezTo>
                  <a:pt x="401563" y="590247"/>
                  <a:pt x="381193" y="588429"/>
                  <a:pt x="362858" y="580571"/>
                </a:cubicBezTo>
                <a:cubicBezTo>
                  <a:pt x="346824" y="573699"/>
                  <a:pt x="335864" y="557058"/>
                  <a:pt x="319315" y="551542"/>
                </a:cubicBezTo>
                <a:cubicBezTo>
                  <a:pt x="291396" y="542236"/>
                  <a:pt x="261183" y="542292"/>
                  <a:pt x="232229" y="537028"/>
                </a:cubicBezTo>
                <a:cubicBezTo>
                  <a:pt x="155165" y="523017"/>
                  <a:pt x="176544" y="528142"/>
                  <a:pt x="116115" y="508000"/>
                </a:cubicBezTo>
                <a:lnTo>
                  <a:pt x="87086" y="420914"/>
                </a:lnTo>
                <a:lnTo>
                  <a:pt x="72572" y="377371"/>
                </a:lnTo>
                <a:cubicBezTo>
                  <a:pt x="90518" y="162009"/>
                  <a:pt x="31250" y="228437"/>
                  <a:pt x="130629" y="188685"/>
                </a:cubicBezTo>
                <a:cubicBezTo>
                  <a:pt x="140674" y="184667"/>
                  <a:pt x="149982" y="179009"/>
                  <a:pt x="159658" y="174171"/>
                </a:cubicBezTo>
                <a:lnTo>
                  <a:pt x="159658" y="188685"/>
                </a:lnTo>
                <a:lnTo>
                  <a:pt x="159658" y="188685"/>
                </a:lnTo>
                <a:lnTo>
                  <a:pt x="159658" y="188685"/>
                </a:ln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8" name="Freeform 47"/>
          <p:cNvSpPr/>
          <p:nvPr/>
        </p:nvSpPr>
        <p:spPr>
          <a:xfrm>
            <a:off x="5749685" y="5445431"/>
            <a:ext cx="734013" cy="598714"/>
          </a:xfrm>
          <a:custGeom>
            <a:avLst/>
            <a:gdLst>
              <a:gd name="connsiteX0" fmla="*/ 0 w 566620"/>
              <a:gd name="connsiteY0" fmla="*/ 232228 h 595085"/>
              <a:gd name="connsiteX1" fmla="*/ 0 w 566620"/>
              <a:gd name="connsiteY1" fmla="*/ 232228 h 595085"/>
              <a:gd name="connsiteX2" fmla="*/ 174172 w 566620"/>
              <a:gd name="connsiteY2" fmla="*/ 188685 h 595085"/>
              <a:gd name="connsiteX3" fmla="*/ 304800 w 566620"/>
              <a:gd name="connsiteY3" fmla="*/ 101600 h 595085"/>
              <a:gd name="connsiteX4" fmla="*/ 377372 w 566620"/>
              <a:gd name="connsiteY4" fmla="*/ 58057 h 595085"/>
              <a:gd name="connsiteX5" fmla="*/ 435429 w 566620"/>
              <a:gd name="connsiteY5" fmla="*/ 29028 h 595085"/>
              <a:gd name="connsiteX6" fmla="*/ 522515 w 566620"/>
              <a:gd name="connsiteY6" fmla="*/ 0 h 595085"/>
              <a:gd name="connsiteX7" fmla="*/ 551543 w 566620"/>
              <a:gd name="connsiteY7" fmla="*/ 43542 h 595085"/>
              <a:gd name="connsiteX8" fmla="*/ 551543 w 566620"/>
              <a:gd name="connsiteY8" fmla="*/ 275771 h 595085"/>
              <a:gd name="connsiteX9" fmla="*/ 537029 w 566620"/>
              <a:gd name="connsiteY9" fmla="*/ 319314 h 595085"/>
              <a:gd name="connsiteX10" fmla="*/ 522515 w 566620"/>
              <a:gd name="connsiteY10" fmla="*/ 406400 h 595085"/>
              <a:gd name="connsiteX11" fmla="*/ 508000 w 566620"/>
              <a:gd name="connsiteY11" fmla="*/ 551542 h 595085"/>
              <a:gd name="connsiteX12" fmla="*/ 420915 w 566620"/>
              <a:gd name="connsiteY12" fmla="*/ 595085 h 595085"/>
              <a:gd name="connsiteX13" fmla="*/ 362858 w 566620"/>
              <a:gd name="connsiteY13" fmla="*/ 580571 h 595085"/>
              <a:gd name="connsiteX14" fmla="*/ 319315 w 566620"/>
              <a:gd name="connsiteY14" fmla="*/ 551542 h 595085"/>
              <a:gd name="connsiteX15" fmla="*/ 232229 w 566620"/>
              <a:gd name="connsiteY15" fmla="*/ 537028 h 595085"/>
              <a:gd name="connsiteX16" fmla="*/ 116115 w 566620"/>
              <a:gd name="connsiteY16" fmla="*/ 508000 h 595085"/>
              <a:gd name="connsiteX17" fmla="*/ 87086 w 566620"/>
              <a:gd name="connsiteY17" fmla="*/ 420914 h 595085"/>
              <a:gd name="connsiteX18" fmla="*/ 72572 w 566620"/>
              <a:gd name="connsiteY18" fmla="*/ 377371 h 595085"/>
              <a:gd name="connsiteX19" fmla="*/ 130629 w 566620"/>
              <a:gd name="connsiteY19" fmla="*/ 188685 h 595085"/>
              <a:gd name="connsiteX20" fmla="*/ 159658 w 566620"/>
              <a:gd name="connsiteY20" fmla="*/ 174171 h 595085"/>
              <a:gd name="connsiteX21" fmla="*/ 159658 w 566620"/>
              <a:gd name="connsiteY21" fmla="*/ 188685 h 595085"/>
              <a:gd name="connsiteX22" fmla="*/ 159658 w 566620"/>
              <a:gd name="connsiteY22" fmla="*/ 188685 h 595085"/>
              <a:gd name="connsiteX23" fmla="*/ 159658 w 566620"/>
              <a:gd name="connsiteY23" fmla="*/ 188685 h 59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6620" h="595085">
                <a:moveTo>
                  <a:pt x="0" y="232228"/>
                </a:moveTo>
                <a:lnTo>
                  <a:pt x="0" y="232228"/>
                </a:lnTo>
                <a:cubicBezTo>
                  <a:pt x="58057" y="217714"/>
                  <a:pt x="117052" y="206535"/>
                  <a:pt x="174172" y="188685"/>
                </a:cubicBezTo>
                <a:cubicBezTo>
                  <a:pt x="234565" y="169812"/>
                  <a:pt x="251661" y="138797"/>
                  <a:pt x="304800" y="101600"/>
                </a:cubicBezTo>
                <a:cubicBezTo>
                  <a:pt x="327911" y="85422"/>
                  <a:pt x="352711" y="71757"/>
                  <a:pt x="377372" y="58057"/>
                </a:cubicBezTo>
                <a:cubicBezTo>
                  <a:pt x="396286" y="47549"/>
                  <a:pt x="415340" y="37064"/>
                  <a:pt x="435429" y="29028"/>
                </a:cubicBezTo>
                <a:cubicBezTo>
                  <a:pt x="463839" y="17664"/>
                  <a:pt x="522515" y="0"/>
                  <a:pt x="522515" y="0"/>
                </a:cubicBezTo>
                <a:cubicBezTo>
                  <a:pt x="532191" y="14514"/>
                  <a:pt x="545418" y="27209"/>
                  <a:pt x="551543" y="43542"/>
                </a:cubicBezTo>
                <a:cubicBezTo>
                  <a:pt x="579372" y="117753"/>
                  <a:pt x="562153" y="201502"/>
                  <a:pt x="551543" y="275771"/>
                </a:cubicBezTo>
                <a:cubicBezTo>
                  <a:pt x="549379" y="290917"/>
                  <a:pt x="540348" y="304379"/>
                  <a:pt x="537029" y="319314"/>
                </a:cubicBezTo>
                <a:cubicBezTo>
                  <a:pt x="530645" y="348042"/>
                  <a:pt x="526165" y="377198"/>
                  <a:pt x="522515" y="406400"/>
                </a:cubicBezTo>
                <a:cubicBezTo>
                  <a:pt x="516484" y="454647"/>
                  <a:pt x="523376" y="505415"/>
                  <a:pt x="508000" y="551542"/>
                </a:cubicBezTo>
                <a:cubicBezTo>
                  <a:pt x="500965" y="572646"/>
                  <a:pt x="437822" y="589449"/>
                  <a:pt x="420915" y="595085"/>
                </a:cubicBezTo>
                <a:cubicBezTo>
                  <a:pt x="401563" y="590247"/>
                  <a:pt x="381193" y="588429"/>
                  <a:pt x="362858" y="580571"/>
                </a:cubicBezTo>
                <a:cubicBezTo>
                  <a:pt x="346824" y="573699"/>
                  <a:pt x="335864" y="557058"/>
                  <a:pt x="319315" y="551542"/>
                </a:cubicBezTo>
                <a:cubicBezTo>
                  <a:pt x="291396" y="542236"/>
                  <a:pt x="261183" y="542292"/>
                  <a:pt x="232229" y="537028"/>
                </a:cubicBezTo>
                <a:cubicBezTo>
                  <a:pt x="155165" y="523017"/>
                  <a:pt x="176544" y="528142"/>
                  <a:pt x="116115" y="508000"/>
                </a:cubicBezTo>
                <a:lnTo>
                  <a:pt x="87086" y="420914"/>
                </a:lnTo>
                <a:lnTo>
                  <a:pt x="72572" y="377371"/>
                </a:lnTo>
                <a:cubicBezTo>
                  <a:pt x="90518" y="162009"/>
                  <a:pt x="31250" y="228437"/>
                  <a:pt x="130629" y="188685"/>
                </a:cubicBezTo>
                <a:cubicBezTo>
                  <a:pt x="140674" y="184667"/>
                  <a:pt x="149982" y="179009"/>
                  <a:pt x="159658" y="174171"/>
                </a:cubicBezTo>
                <a:lnTo>
                  <a:pt x="159658" y="188685"/>
                </a:lnTo>
                <a:lnTo>
                  <a:pt x="159658" y="188685"/>
                </a:lnTo>
                <a:lnTo>
                  <a:pt x="159658" y="188685"/>
                </a:lnTo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91098" y="6288312"/>
            <a:ext cx="1214734" cy="461665"/>
          </a:xfrm>
          <a:prstGeom prst="rect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mantle</a:t>
            </a:r>
          </a:p>
        </p:txBody>
      </p:sp>
      <p:cxnSp>
        <p:nvCxnSpPr>
          <p:cNvPr id="53" name="Straight Arrow Connector 52"/>
          <p:cNvCxnSpPr>
            <a:stCxn id="51" idx="3"/>
          </p:cNvCxnSpPr>
          <p:nvPr/>
        </p:nvCxnSpPr>
        <p:spPr>
          <a:xfrm>
            <a:off x="4105832" y="6519145"/>
            <a:ext cx="692536" cy="12604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83697" y="6288313"/>
            <a:ext cx="22922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Partial melting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5867401" y="6288314"/>
            <a:ext cx="767580" cy="23083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248400" y="2895600"/>
            <a:ext cx="1550452" cy="1563311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239000" y="3078361"/>
            <a:ext cx="1098202" cy="96023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458413" y="3886200"/>
            <a:ext cx="408987" cy="3948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372813" y="3733800"/>
            <a:ext cx="408987" cy="3948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363413" y="3429000"/>
            <a:ext cx="408987" cy="3948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9829" y="1626513"/>
            <a:ext cx="4134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400" b="1" dirty="0"/>
              <a:t>Different components of the earth’s crust        ,        and                            ; however; show large </a:t>
            </a:r>
            <a:r>
              <a:rPr lang="en-US" sz="2400" b="1" dirty="0" err="1"/>
              <a:t>vartion</a:t>
            </a:r>
            <a:r>
              <a:rPr lang="en-US" sz="2400" b="1" dirty="0"/>
              <a:t> in the ratios of </a:t>
            </a:r>
            <a:r>
              <a:rPr lang="en-US" sz="2400" b="1" baseline="30000" dirty="0"/>
              <a:t>87</a:t>
            </a:r>
            <a:r>
              <a:rPr lang="en-US" sz="2400" b="1" dirty="0"/>
              <a:t>Sr/</a:t>
            </a:r>
            <a:r>
              <a:rPr lang="en-US" sz="2400" b="1" baseline="30000" dirty="0"/>
              <a:t>86</a:t>
            </a:r>
            <a:r>
              <a:rPr lang="en-US" sz="2400" b="1" dirty="0"/>
              <a:t>Sr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814800" y="2533710"/>
            <a:ext cx="914400" cy="914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788498" y="2569411"/>
            <a:ext cx="0" cy="1164389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891130" y="2516051"/>
            <a:ext cx="923670" cy="1217749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133600" y="2077011"/>
            <a:ext cx="408987" cy="3948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667000" y="2078449"/>
            <a:ext cx="408987" cy="3948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733800" y="2052068"/>
            <a:ext cx="408987" cy="3948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9415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2" grpId="0"/>
      <p:bldP spid="58" grpId="0" animBg="1"/>
      <p:bldP spid="59" grpId="0" animBg="1"/>
      <p:bldP spid="6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Diagram 69"/>
          <p:cNvGraphicFramePr/>
          <p:nvPr>
            <p:extLst>
              <p:ext uri="{D42A27DB-BD31-4B8C-83A1-F6EECF244321}">
                <p14:modId xmlns:p14="http://schemas.microsoft.com/office/powerpoint/2010/main" val="350596940"/>
              </p:ext>
            </p:extLst>
          </p:nvPr>
        </p:nvGraphicFramePr>
        <p:xfrm>
          <a:off x="440009" y="1088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419600" cy="12953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The </a:t>
            </a:r>
            <a:r>
              <a:rPr lang="en-US" sz="2800" b="1" dirty="0" err="1">
                <a:solidFill>
                  <a:srgbClr val="C00000"/>
                </a:solidFill>
              </a:rPr>
              <a:t>Sr</a:t>
            </a:r>
            <a:r>
              <a:rPr lang="en-US" sz="2800" b="1" dirty="0">
                <a:solidFill>
                  <a:srgbClr val="C00000"/>
                </a:solidFill>
              </a:rPr>
              <a:t> of Marine water </a:t>
            </a:r>
            <a:r>
              <a:rPr lang="en-US" sz="2800" dirty="0"/>
              <a:t>is derived </a:t>
            </a:r>
            <a:r>
              <a:rPr lang="en-US" sz="2800" b="1" dirty="0">
                <a:solidFill>
                  <a:srgbClr val="C00000"/>
                </a:solidFill>
              </a:rPr>
              <a:t>from 3 principles sources: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9171" y="2362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Water on the crust </a:t>
            </a:r>
            <a:r>
              <a:rPr lang="en-US" sz="2400" b="1" baseline="30000" dirty="0"/>
              <a:t>87</a:t>
            </a:r>
            <a:r>
              <a:rPr lang="en-US" sz="2400" b="1" dirty="0"/>
              <a:t>Sr/</a:t>
            </a:r>
            <a:r>
              <a:rPr lang="en-US" sz="2400" b="1" baseline="30000" dirty="0"/>
              <a:t>86</a:t>
            </a:r>
            <a:r>
              <a:rPr lang="en-US" sz="2400" b="1" dirty="0"/>
              <a:t>Sr signature that enters the sea via rivers, and runoff water.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681" y="4419600"/>
            <a:ext cx="7824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400" b="1" dirty="0"/>
              <a:t>Water </a:t>
            </a:r>
            <a:r>
              <a:rPr lang="en-US" sz="2400" b="1" dirty="0">
                <a:solidFill>
                  <a:srgbClr val="C00000"/>
                </a:solidFill>
              </a:rPr>
              <a:t>from mantle </a:t>
            </a:r>
            <a:r>
              <a:rPr lang="en-US" sz="2400" b="1" baseline="30000" dirty="0">
                <a:solidFill>
                  <a:srgbClr val="C00000"/>
                </a:solidFill>
              </a:rPr>
              <a:t>87</a:t>
            </a:r>
            <a:r>
              <a:rPr lang="en-US" sz="2400" b="1" dirty="0">
                <a:solidFill>
                  <a:srgbClr val="C00000"/>
                </a:solidFill>
              </a:rPr>
              <a:t>Sr/</a:t>
            </a:r>
            <a:r>
              <a:rPr lang="en-US" sz="2400" b="1" baseline="30000" dirty="0">
                <a:solidFill>
                  <a:srgbClr val="C00000"/>
                </a:solidFill>
              </a:rPr>
              <a:t>86</a:t>
            </a:r>
            <a:r>
              <a:rPr lang="en-US" sz="2400" b="1" dirty="0">
                <a:solidFill>
                  <a:srgbClr val="C00000"/>
                </a:solidFill>
              </a:rPr>
              <a:t>Sr signature </a:t>
            </a:r>
            <a:r>
              <a:rPr lang="en-US" sz="2400" b="1" dirty="0"/>
              <a:t>that enters the sea through the hydrothermal system along the Mid-oceanic ridge (MORB),  and</a:t>
            </a:r>
            <a:endParaRPr lang="en-US" b="1" dirty="0"/>
          </a:p>
        </p:txBody>
      </p:sp>
      <p:sp>
        <p:nvSpPr>
          <p:cNvPr id="7" name="Left Bracket 6"/>
          <p:cNvSpPr/>
          <p:nvPr/>
        </p:nvSpPr>
        <p:spPr>
          <a:xfrm rot="16200000">
            <a:off x="5412058" y="857250"/>
            <a:ext cx="2552700" cy="4267200"/>
          </a:xfrm>
          <a:prstGeom prst="leftBracket">
            <a:avLst>
              <a:gd name="adj" fmla="val 373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/>
          <p:cNvCxnSpPr/>
          <p:nvPr/>
        </p:nvCxnSpPr>
        <p:spPr>
          <a:xfrm rot="5400000">
            <a:off x="5965371" y="2569028"/>
            <a:ext cx="1099460" cy="990601"/>
          </a:xfrm>
          <a:prstGeom prst="curved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19800" y="3429000"/>
            <a:ext cx="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67400" y="3423556"/>
            <a:ext cx="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hord 27"/>
          <p:cNvSpPr/>
          <p:nvPr/>
        </p:nvSpPr>
        <p:spPr>
          <a:xfrm rot="6184193">
            <a:off x="5547682" y="3764401"/>
            <a:ext cx="800100" cy="649910"/>
          </a:xfrm>
          <a:prstGeom prst="chord">
            <a:avLst>
              <a:gd name="adj1" fmla="val 2700000"/>
              <a:gd name="adj2" fmla="val 17697373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urved Connector 35"/>
          <p:cNvCxnSpPr/>
          <p:nvPr/>
        </p:nvCxnSpPr>
        <p:spPr>
          <a:xfrm>
            <a:off x="5257800" y="3147030"/>
            <a:ext cx="609600" cy="281970"/>
          </a:xfrm>
          <a:prstGeom prst="curved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4554809" y="2343382"/>
            <a:ext cx="830758" cy="1436499"/>
          </a:xfrm>
          <a:custGeom>
            <a:avLst/>
            <a:gdLst>
              <a:gd name="connsiteX0" fmla="*/ 0 w 551604"/>
              <a:gd name="connsiteY0" fmla="*/ 0 h 508004"/>
              <a:gd name="connsiteX1" fmla="*/ 261257 w 551604"/>
              <a:gd name="connsiteY1" fmla="*/ 29028 h 508004"/>
              <a:gd name="connsiteX2" fmla="*/ 304800 w 551604"/>
              <a:gd name="connsiteY2" fmla="*/ 43542 h 508004"/>
              <a:gd name="connsiteX3" fmla="*/ 348343 w 551604"/>
              <a:gd name="connsiteY3" fmla="*/ 72571 h 508004"/>
              <a:gd name="connsiteX4" fmla="*/ 391886 w 551604"/>
              <a:gd name="connsiteY4" fmla="*/ 87085 h 508004"/>
              <a:gd name="connsiteX5" fmla="*/ 420914 w 551604"/>
              <a:gd name="connsiteY5" fmla="*/ 130628 h 508004"/>
              <a:gd name="connsiteX6" fmla="*/ 522514 w 551604"/>
              <a:gd name="connsiteY6" fmla="*/ 159657 h 508004"/>
              <a:gd name="connsiteX7" fmla="*/ 537029 w 551604"/>
              <a:gd name="connsiteY7" fmla="*/ 290285 h 508004"/>
              <a:gd name="connsiteX8" fmla="*/ 493486 w 551604"/>
              <a:gd name="connsiteY8" fmla="*/ 319314 h 508004"/>
              <a:gd name="connsiteX9" fmla="*/ 478972 w 551604"/>
              <a:gd name="connsiteY9" fmla="*/ 362857 h 508004"/>
              <a:gd name="connsiteX10" fmla="*/ 435429 w 551604"/>
              <a:gd name="connsiteY10" fmla="*/ 464457 h 508004"/>
              <a:gd name="connsiteX11" fmla="*/ 391886 w 551604"/>
              <a:gd name="connsiteY11" fmla="*/ 493485 h 508004"/>
              <a:gd name="connsiteX12" fmla="*/ 174172 w 551604"/>
              <a:gd name="connsiteY12" fmla="*/ 478971 h 508004"/>
              <a:gd name="connsiteX13" fmla="*/ 116114 w 551604"/>
              <a:gd name="connsiteY13" fmla="*/ 493485 h 508004"/>
              <a:gd name="connsiteX14" fmla="*/ 0 w 551604"/>
              <a:gd name="connsiteY14" fmla="*/ 508000 h 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1604" h="508004">
                <a:moveTo>
                  <a:pt x="0" y="0"/>
                </a:moveTo>
                <a:cubicBezTo>
                  <a:pt x="113982" y="8768"/>
                  <a:pt x="165664" y="5130"/>
                  <a:pt x="261257" y="29028"/>
                </a:cubicBezTo>
                <a:cubicBezTo>
                  <a:pt x="276100" y="32739"/>
                  <a:pt x="290286" y="38704"/>
                  <a:pt x="304800" y="43542"/>
                </a:cubicBezTo>
                <a:cubicBezTo>
                  <a:pt x="319314" y="53218"/>
                  <a:pt x="332741" y="64770"/>
                  <a:pt x="348343" y="72571"/>
                </a:cubicBezTo>
                <a:cubicBezTo>
                  <a:pt x="362027" y="79413"/>
                  <a:pt x="379939" y="77528"/>
                  <a:pt x="391886" y="87085"/>
                </a:cubicBezTo>
                <a:cubicBezTo>
                  <a:pt x="405507" y="97982"/>
                  <a:pt x="407293" y="119731"/>
                  <a:pt x="420914" y="130628"/>
                </a:cubicBezTo>
                <a:cubicBezTo>
                  <a:pt x="430377" y="138198"/>
                  <a:pt x="518724" y="158709"/>
                  <a:pt x="522514" y="159657"/>
                </a:cubicBezTo>
                <a:cubicBezTo>
                  <a:pt x="536459" y="201492"/>
                  <a:pt x="571180" y="247596"/>
                  <a:pt x="537029" y="290285"/>
                </a:cubicBezTo>
                <a:cubicBezTo>
                  <a:pt x="526132" y="303907"/>
                  <a:pt x="508000" y="309638"/>
                  <a:pt x="493486" y="319314"/>
                </a:cubicBezTo>
                <a:cubicBezTo>
                  <a:pt x="488648" y="333828"/>
                  <a:pt x="483175" y="348146"/>
                  <a:pt x="478972" y="362857"/>
                </a:cubicBezTo>
                <a:cubicBezTo>
                  <a:pt x="465648" y="409489"/>
                  <a:pt x="470780" y="429106"/>
                  <a:pt x="435429" y="464457"/>
                </a:cubicBezTo>
                <a:cubicBezTo>
                  <a:pt x="423094" y="476792"/>
                  <a:pt x="406400" y="483809"/>
                  <a:pt x="391886" y="493485"/>
                </a:cubicBezTo>
                <a:cubicBezTo>
                  <a:pt x="319315" y="488647"/>
                  <a:pt x="246904" y="478971"/>
                  <a:pt x="174172" y="478971"/>
                </a:cubicBezTo>
                <a:cubicBezTo>
                  <a:pt x="154224" y="478971"/>
                  <a:pt x="135740" y="489917"/>
                  <a:pt x="116114" y="493485"/>
                </a:cubicBezTo>
                <a:cubicBezTo>
                  <a:pt x="32519" y="508684"/>
                  <a:pt x="45501" y="508000"/>
                  <a:pt x="0" y="5080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279241">
            <a:off x="4658593" y="1807596"/>
            <a:ext cx="3412744" cy="377448"/>
          </a:xfrm>
          <a:custGeom>
            <a:avLst/>
            <a:gdLst>
              <a:gd name="connsiteX0" fmla="*/ 3280229 w 3280229"/>
              <a:gd name="connsiteY0" fmla="*/ 0 h 406400"/>
              <a:gd name="connsiteX1" fmla="*/ 2888343 w 3280229"/>
              <a:gd name="connsiteY1" fmla="*/ 0 h 406400"/>
              <a:gd name="connsiteX2" fmla="*/ 2786743 w 3280229"/>
              <a:gd name="connsiteY2" fmla="*/ 43543 h 406400"/>
              <a:gd name="connsiteX3" fmla="*/ 2656115 w 3280229"/>
              <a:gd name="connsiteY3" fmla="*/ 72571 h 406400"/>
              <a:gd name="connsiteX4" fmla="*/ 2598057 w 3280229"/>
              <a:gd name="connsiteY4" fmla="*/ 87085 h 406400"/>
              <a:gd name="connsiteX5" fmla="*/ 2496457 w 3280229"/>
              <a:gd name="connsiteY5" fmla="*/ 174171 h 406400"/>
              <a:gd name="connsiteX6" fmla="*/ 2438400 w 3280229"/>
              <a:gd name="connsiteY6" fmla="*/ 188685 h 406400"/>
              <a:gd name="connsiteX7" fmla="*/ 2394857 w 3280229"/>
              <a:gd name="connsiteY7" fmla="*/ 203200 h 406400"/>
              <a:gd name="connsiteX8" fmla="*/ 2307772 w 3280229"/>
              <a:gd name="connsiteY8" fmla="*/ 188685 h 406400"/>
              <a:gd name="connsiteX9" fmla="*/ 2235200 w 3280229"/>
              <a:gd name="connsiteY9" fmla="*/ 116114 h 406400"/>
              <a:gd name="connsiteX10" fmla="*/ 2191657 w 3280229"/>
              <a:gd name="connsiteY10" fmla="*/ 101600 h 406400"/>
              <a:gd name="connsiteX11" fmla="*/ 2104572 w 3280229"/>
              <a:gd name="connsiteY11" fmla="*/ 130628 h 406400"/>
              <a:gd name="connsiteX12" fmla="*/ 2032000 w 3280229"/>
              <a:gd name="connsiteY12" fmla="*/ 217714 h 406400"/>
              <a:gd name="connsiteX13" fmla="*/ 1988457 w 3280229"/>
              <a:gd name="connsiteY13" fmla="*/ 246743 h 406400"/>
              <a:gd name="connsiteX14" fmla="*/ 1857829 w 3280229"/>
              <a:gd name="connsiteY14" fmla="*/ 217714 h 406400"/>
              <a:gd name="connsiteX15" fmla="*/ 1814286 w 3280229"/>
              <a:gd name="connsiteY15" fmla="*/ 174171 h 406400"/>
              <a:gd name="connsiteX16" fmla="*/ 1654629 w 3280229"/>
              <a:gd name="connsiteY16" fmla="*/ 188685 h 406400"/>
              <a:gd name="connsiteX17" fmla="*/ 1625600 w 3280229"/>
              <a:gd name="connsiteY17" fmla="*/ 246743 h 406400"/>
              <a:gd name="connsiteX18" fmla="*/ 1538515 w 3280229"/>
              <a:gd name="connsiteY18" fmla="*/ 290285 h 406400"/>
              <a:gd name="connsiteX19" fmla="*/ 1494972 w 3280229"/>
              <a:gd name="connsiteY19" fmla="*/ 275771 h 406400"/>
              <a:gd name="connsiteX20" fmla="*/ 1407886 w 3280229"/>
              <a:gd name="connsiteY20" fmla="*/ 217714 h 406400"/>
              <a:gd name="connsiteX21" fmla="*/ 1349829 w 3280229"/>
              <a:gd name="connsiteY21" fmla="*/ 203200 h 406400"/>
              <a:gd name="connsiteX22" fmla="*/ 1306286 w 3280229"/>
              <a:gd name="connsiteY22" fmla="*/ 217714 h 406400"/>
              <a:gd name="connsiteX23" fmla="*/ 1277257 w 3280229"/>
              <a:gd name="connsiteY23" fmla="*/ 275771 h 406400"/>
              <a:gd name="connsiteX24" fmla="*/ 1132115 w 3280229"/>
              <a:gd name="connsiteY24" fmla="*/ 304800 h 406400"/>
              <a:gd name="connsiteX25" fmla="*/ 1030515 w 3280229"/>
              <a:gd name="connsiteY25" fmla="*/ 319314 h 406400"/>
              <a:gd name="connsiteX26" fmla="*/ 928915 w 3280229"/>
              <a:gd name="connsiteY26" fmla="*/ 348343 h 406400"/>
              <a:gd name="connsiteX27" fmla="*/ 827315 w 3280229"/>
              <a:gd name="connsiteY27" fmla="*/ 304800 h 406400"/>
              <a:gd name="connsiteX28" fmla="*/ 653143 w 3280229"/>
              <a:gd name="connsiteY28" fmla="*/ 261257 h 406400"/>
              <a:gd name="connsiteX29" fmla="*/ 595086 w 3280229"/>
              <a:gd name="connsiteY29" fmla="*/ 319314 h 406400"/>
              <a:gd name="connsiteX30" fmla="*/ 551543 w 3280229"/>
              <a:gd name="connsiteY30" fmla="*/ 333828 h 406400"/>
              <a:gd name="connsiteX31" fmla="*/ 304800 w 3280229"/>
              <a:gd name="connsiteY31" fmla="*/ 319314 h 406400"/>
              <a:gd name="connsiteX32" fmla="*/ 290286 w 3280229"/>
              <a:gd name="connsiteY32" fmla="*/ 275771 h 406400"/>
              <a:gd name="connsiteX33" fmla="*/ 203200 w 3280229"/>
              <a:gd name="connsiteY33" fmla="*/ 261257 h 406400"/>
              <a:gd name="connsiteX34" fmla="*/ 159657 w 3280229"/>
              <a:gd name="connsiteY34" fmla="*/ 290285 h 406400"/>
              <a:gd name="connsiteX35" fmla="*/ 145143 w 3280229"/>
              <a:gd name="connsiteY35" fmla="*/ 333828 h 406400"/>
              <a:gd name="connsiteX36" fmla="*/ 72572 w 3280229"/>
              <a:gd name="connsiteY36" fmla="*/ 406400 h 406400"/>
              <a:gd name="connsiteX37" fmla="*/ 0 w 3280229"/>
              <a:gd name="connsiteY37" fmla="*/ 391885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80229" h="406400">
                <a:moveTo>
                  <a:pt x="3280229" y="0"/>
                </a:moveTo>
                <a:cubicBezTo>
                  <a:pt x="3085078" y="39029"/>
                  <a:pt x="3310474" y="0"/>
                  <a:pt x="2888343" y="0"/>
                </a:cubicBezTo>
                <a:cubicBezTo>
                  <a:pt x="2865648" y="0"/>
                  <a:pt x="2799971" y="37874"/>
                  <a:pt x="2786743" y="43543"/>
                </a:cubicBezTo>
                <a:cubicBezTo>
                  <a:pt x="2737313" y="64727"/>
                  <a:pt x="2715912" y="60612"/>
                  <a:pt x="2656115" y="72571"/>
                </a:cubicBezTo>
                <a:cubicBezTo>
                  <a:pt x="2636554" y="76483"/>
                  <a:pt x="2617410" y="82247"/>
                  <a:pt x="2598057" y="87085"/>
                </a:cubicBezTo>
                <a:cubicBezTo>
                  <a:pt x="2571014" y="114128"/>
                  <a:pt x="2535143" y="157592"/>
                  <a:pt x="2496457" y="174171"/>
                </a:cubicBezTo>
                <a:cubicBezTo>
                  <a:pt x="2478122" y="182029"/>
                  <a:pt x="2457580" y="183205"/>
                  <a:pt x="2438400" y="188685"/>
                </a:cubicBezTo>
                <a:cubicBezTo>
                  <a:pt x="2423689" y="192888"/>
                  <a:pt x="2409371" y="198362"/>
                  <a:pt x="2394857" y="203200"/>
                </a:cubicBezTo>
                <a:cubicBezTo>
                  <a:pt x="2365829" y="198362"/>
                  <a:pt x="2335691" y="197991"/>
                  <a:pt x="2307772" y="188685"/>
                </a:cubicBezTo>
                <a:cubicBezTo>
                  <a:pt x="2233125" y="163802"/>
                  <a:pt x="2290495" y="160349"/>
                  <a:pt x="2235200" y="116114"/>
                </a:cubicBezTo>
                <a:cubicBezTo>
                  <a:pt x="2223253" y="106557"/>
                  <a:pt x="2206171" y="106438"/>
                  <a:pt x="2191657" y="101600"/>
                </a:cubicBezTo>
                <a:cubicBezTo>
                  <a:pt x="2162629" y="111276"/>
                  <a:pt x="2131320" y="115768"/>
                  <a:pt x="2104572" y="130628"/>
                </a:cubicBezTo>
                <a:cubicBezTo>
                  <a:pt x="2051073" y="160349"/>
                  <a:pt x="2070393" y="179321"/>
                  <a:pt x="2032000" y="217714"/>
                </a:cubicBezTo>
                <a:cubicBezTo>
                  <a:pt x="2019665" y="230049"/>
                  <a:pt x="2002971" y="237067"/>
                  <a:pt x="1988457" y="246743"/>
                </a:cubicBezTo>
                <a:cubicBezTo>
                  <a:pt x="1977923" y="244987"/>
                  <a:pt x="1881648" y="233593"/>
                  <a:pt x="1857829" y="217714"/>
                </a:cubicBezTo>
                <a:cubicBezTo>
                  <a:pt x="1840750" y="206328"/>
                  <a:pt x="1828800" y="188685"/>
                  <a:pt x="1814286" y="174171"/>
                </a:cubicBezTo>
                <a:cubicBezTo>
                  <a:pt x="1761067" y="179009"/>
                  <a:pt x="1704506" y="169502"/>
                  <a:pt x="1654629" y="188685"/>
                </a:cubicBezTo>
                <a:cubicBezTo>
                  <a:pt x="1634434" y="196452"/>
                  <a:pt x="1639452" y="230121"/>
                  <a:pt x="1625600" y="246743"/>
                </a:cubicBezTo>
                <a:cubicBezTo>
                  <a:pt x="1603958" y="272714"/>
                  <a:pt x="1568234" y="280379"/>
                  <a:pt x="1538515" y="290285"/>
                </a:cubicBezTo>
                <a:cubicBezTo>
                  <a:pt x="1524001" y="285447"/>
                  <a:pt x="1508346" y="283201"/>
                  <a:pt x="1494972" y="275771"/>
                </a:cubicBezTo>
                <a:cubicBezTo>
                  <a:pt x="1464474" y="258828"/>
                  <a:pt x="1441732" y="226175"/>
                  <a:pt x="1407886" y="217714"/>
                </a:cubicBezTo>
                <a:lnTo>
                  <a:pt x="1349829" y="203200"/>
                </a:lnTo>
                <a:cubicBezTo>
                  <a:pt x="1335315" y="208038"/>
                  <a:pt x="1317104" y="206896"/>
                  <a:pt x="1306286" y="217714"/>
                </a:cubicBezTo>
                <a:cubicBezTo>
                  <a:pt x="1290986" y="233013"/>
                  <a:pt x="1296609" y="266095"/>
                  <a:pt x="1277257" y="275771"/>
                </a:cubicBezTo>
                <a:cubicBezTo>
                  <a:pt x="1233127" y="297836"/>
                  <a:pt x="1180958" y="297823"/>
                  <a:pt x="1132115" y="304800"/>
                </a:cubicBezTo>
                <a:cubicBezTo>
                  <a:pt x="1098248" y="309638"/>
                  <a:pt x="1064174" y="313194"/>
                  <a:pt x="1030515" y="319314"/>
                </a:cubicBezTo>
                <a:cubicBezTo>
                  <a:pt x="990412" y="326605"/>
                  <a:pt x="966228" y="335905"/>
                  <a:pt x="928915" y="348343"/>
                </a:cubicBezTo>
                <a:cubicBezTo>
                  <a:pt x="775331" y="309946"/>
                  <a:pt x="956189" y="362077"/>
                  <a:pt x="827315" y="304800"/>
                </a:cubicBezTo>
                <a:cubicBezTo>
                  <a:pt x="758310" y="274131"/>
                  <a:pt x="726170" y="273428"/>
                  <a:pt x="653143" y="261257"/>
                </a:cubicBezTo>
                <a:cubicBezTo>
                  <a:pt x="537028" y="299961"/>
                  <a:pt x="672495" y="241905"/>
                  <a:pt x="595086" y="319314"/>
                </a:cubicBezTo>
                <a:cubicBezTo>
                  <a:pt x="584268" y="330132"/>
                  <a:pt x="566057" y="328990"/>
                  <a:pt x="551543" y="333828"/>
                </a:cubicBezTo>
                <a:cubicBezTo>
                  <a:pt x="469295" y="328990"/>
                  <a:pt x="385228" y="337187"/>
                  <a:pt x="304800" y="319314"/>
                </a:cubicBezTo>
                <a:cubicBezTo>
                  <a:pt x="289865" y="315995"/>
                  <a:pt x="303570" y="283362"/>
                  <a:pt x="290286" y="275771"/>
                </a:cubicBezTo>
                <a:cubicBezTo>
                  <a:pt x="264734" y="261170"/>
                  <a:pt x="232229" y="266095"/>
                  <a:pt x="203200" y="261257"/>
                </a:cubicBezTo>
                <a:cubicBezTo>
                  <a:pt x="188686" y="270933"/>
                  <a:pt x="170554" y="276664"/>
                  <a:pt x="159657" y="290285"/>
                </a:cubicBezTo>
                <a:cubicBezTo>
                  <a:pt x="150100" y="302232"/>
                  <a:pt x="151985" y="320144"/>
                  <a:pt x="145143" y="333828"/>
                </a:cubicBezTo>
                <a:cubicBezTo>
                  <a:pt x="120953" y="382209"/>
                  <a:pt x="116115" y="377371"/>
                  <a:pt x="72572" y="406400"/>
                </a:cubicBezTo>
                <a:cubicBezTo>
                  <a:pt x="9821" y="390711"/>
                  <a:pt x="34463" y="391885"/>
                  <a:pt x="0" y="3918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8142514" y="1582057"/>
            <a:ext cx="362857" cy="189647"/>
          </a:xfrm>
          <a:custGeom>
            <a:avLst/>
            <a:gdLst>
              <a:gd name="connsiteX0" fmla="*/ 362857 w 362857"/>
              <a:gd name="connsiteY0" fmla="*/ 0 h 189647"/>
              <a:gd name="connsiteX1" fmla="*/ 217715 w 362857"/>
              <a:gd name="connsiteY1" fmla="*/ 29029 h 189647"/>
              <a:gd name="connsiteX2" fmla="*/ 174172 w 362857"/>
              <a:gd name="connsiteY2" fmla="*/ 58057 h 189647"/>
              <a:gd name="connsiteX3" fmla="*/ 87086 w 362857"/>
              <a:gd name="connsiteY3" fmla="*/ 87086 h 189647"/>
              <a:gd name="connsiteX4" fmla="*/ 0 w 362857"/>
              <a:gd name="connsiteY4" fmla="*/ 145143 h 189647"/>
              <a:gd name="connsiteX5" fmla="*/ 14515 w 362857"/>
              <a:gd name="connsiteY5" fmla="*/ 87086 h 189647"/>
              <a:gd name="connsiteX6" fmla="*/ 0 w 362857"/>
              <a:gd name="connsiteY6" fmla="*/ 130629 h 189647"/>
              <a:gd name="connsiteX7" fmla="*/ 58057 w 362857"/>
              <a:gd name="connsiteY7" fmla="*/ 188686 h 189647"/>
              <a:gd name="connsiteX8" fmla="*/ 43543 w 362857"/>
              <a:gd name="connsiteY8" fmla="*/ 188686 h 18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857" h="189647">
                <a:moveTo>
                  <a:pt x="362857" y="0"/>
                </a:moveTo>
                <a:cubicBezTo>
                  <a:pt x="343204" y="3275"/>
                  <a:pt x="245276" y="17217"/>
                  <a:pt x="217715" y="29029"/>
                </a:cubicBezTo>
                <a:cubicBezTo>
                  <a:pt x="201682" y="35901"/>
                  <a:pt x="190112" y="50972"/>
                  <a:pt x="174172" y="58057"/>
                </a:cubicBezTo>
                <a:cubicBezTo>
                  <a:pt x="146210" y="70484"/>
                  <a:pt x="112546" y="70113"/>
                  <a:pt x="87086" y="87086"/>
                </a:cubicBezTo>
                <a:lnTo>
                  <a:pt x="0" y="145143"/>
                </a:lnTo>
                <a:cubicBezTo>
                  <a:pt x="4838" y="125791"/>
                  <a:pt x="14515" y="107034"/>
                  <a:pt x="14515" y="87086"/>
                </a:cubicBezTo>
                <a:cubicBezTo>
                  <a:pt x="14515" y="71786"/>
                  <a:pt x="0" y="115329"/>
                  <a:pt x="0" y="130629"/>
                </a:cubicBezTo>
                <a:cubicBezTo>
                  <a:pt x="0" y="188686"/>
                  <a:pt x="19353" y="169334"/>
                  <a:pt x="58057" y="188686"/>
                </a:cubicBezTo>
                <a:cubicBezTo>
                  <a:pt x="62384" y="190850"/>
                  <a:pt x="48381" y="188686"/>
                  <a:pt x="43543" y="18868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676571" y="2191657"/>
            <a:ext cx="682172" cy="638629"/>
          </a:xfrm>
          <a:custGeom>
            <a:avLst/>
            <a:gdLst>
              <a:gd name="connsiteX0" fmla="*/ 682172 w 682172"/>
              <a:gd name="connsiteY0" fmla="*/ 0 h 638629"/>
              <a:gd name="connsiteX1" fmla="*/ 609600 w 682172"/>
              <a:gd name="connsiteY1" fmla="*/ 72572 h 638629"/>
              <a:gd name="connsiteX2" fmla="*/ 522515 w 682172"/>
              <a:gd name="connsiteY2" fmla="*/ 101600 h 638629"/>
              <a:gd name="connsiteX3" fmla="*/ 478972 w 682172"/>
              <a:gd name="connsiteY3" fmla="*/ 130629 h 638629"/>
              <a:gd name="connsiteX4" fmla="*/ 420915 w 682172"/>
              <a:gd name="connsiteY4" fmla="*/ 145143 h 638629"/>
              <a:gd name="connsiteX5" fmla="*/ 290286 w 682172"/>
              <a:gd name="connsiteY5" fmla="*/ 203200 h 638629"/>
              <a:gd name="connsiteX6" fmla="*/ 261258 w 682172"/>
              <a:gd name="connsiteY6" fmla="*/ 246743 h 638629"/>
              <a:gd name="connsiteX7" fmla="*/ 203200 w 682172"/>
              <a:gd name="connsiteY7" fmla="*/ 261257 h 638629"/>
              <a:gd name="connsiteX8" fmla="*/ 159658 w 682172"/>
              <a:gd name="connsiteY8" fmla="*/ 275772 h 638629"/>
              <a:gd name="connsiteX9" fmla="*/ 130629 w 682172"/>
              <a:gd name="connsiteY9" fmla="*/ 464457 h 638629"/>
              <a:gd name="connsiteX10" fmla="*/ 72572 w 682172"/>
              <a:gd name="connsiteY10" fmla="*/ 551543 h 638629"/>
              <a:gd name="connsiteX11" fmla="*/ 43543 w 682172"/>
              <a:gd name="connsiteY11" fmla="*/ 595086 h 638629"/>
              <a:gd name="connsiteX12" fmla="*/ 0 w 682172"/>
              <a:gd name="connsiteY12" fmla="*/ 595086 h 638629"/>
              <a:gd name="connsiteX13" fmla="*/ 43543 w 682172"/>
              <a:gd name="connsiteY13" fmla="*/ 624114 h 638629"/>
              <a:gd name="connsiteX14" fmla="*/ 87086 w 682172"/>
              <a:gd name="connsiteY14" fmla="*/ 638629 h 6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2172" h="638629">
                <a:moveTo>
                  <a:pt x="682172" y="0"/>
                </a:moveTo>
                <a:cubicBezTo>
                  <a:pt x="657981" y="24191"/>
                  <a:pt x="638462" y="54205"/>
                  <a:pt x="609600" y="72572"/>
                </a:cubicBezTo>
                <a:cubicBezTo>
                  <a:pt x="583785" y="89000"/>
                  <a:pt x="522515" y="101600"/>
                  <a:pt x="522515" y="101600"/>
                </a:cubicBezTo>
                <a:cubicBezTo>
                  <a:pt x="508001" y="111276"/>
                  <a:pt x="495006" y="123757"/>
                  <a:pt x="478972" y="130629"/>
                </a:cubicBezTo>
                <a:cubicBezTo>
                  <a:pt x="460637" y="138487"/>
                  <a:pt x="440022" y="139411"/>
                  <a:pt x="420915" y="145143"/>
                </a:cubicBezTo>
                <a:cubicBezTo>
                  <a:pt x="326703" y="173407"/>
                  <a:pt x="353917" y="160780"/>
                  <a:pt x="290286" y="203200"/>
                </a:cubicBezTo>
                <a:cubicBezTo>
                  <a:pt x="280610" y="217714"/>
                  <a:pt x="275772" y="237067"/>
                  <a:pt x="261258" y="246743"/>
                </a:cubicBezTo>
                <a:cubicBezTo>
                  <a:pt x="244660" y="257808"/>
                  <a:pt x="222381" y="255777"/>
                  <a:pt x="203200" y="261257"/>
                </a:cubicBezTo>
                <a:cubicBezTo>
                  <a:pt x="188489" y="265460"/>
                  <a:pt x="174172" y="270934"/>
                  <a:pt x="159658" y="275772"/>
                </a:cubicBezTo>
                <a:cubicBezTo>
                  <a:pt x="158717" y="284244"/>
                  <a:pt x="148585" y="428545"/>
                  <a:pt x="130629" y="464457"/>
                </a:cubicBezTo>
                <a:cubicBezTo>
                  <a:pt x="115027" y="495662"/>
                  <a:pt x="91924" y="522514"/>
                  <a:pt x="72572" y="551543"/>
                </a:cubicBezTo>
                <a:lnTo>
                  <a:pt x="43543" y="595086"/>
                </a:lnTo>
                <a:cubicBezTo>
                  <a:pt x="6028" y="538813"/>
                  <a:pt x="20031" y="534994"/>
                  <a:pt x="0" y="595086"/>
                </a:cubicBezTo>
                <a:cubicBezTo>
                  <a:pt x="14514" y="604762"/>
                  <a:pt x="27941" y="616313"/>
                  <a:pt x="43543" y="624114"/>
                </a:cubicBezTo>
                <a:cubicBezTo>
                  <a:pt x="57227" y="630956"/>
                  <a:pt x="87086" y="638629"/>
                  <a:pt x="87086" y="63862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052457" y="2946400"/>
            <a:ext cx="449943" cy="841829"/>
          </a:xfrm>
          <a:custGeom>
            <a:avLst/>
            <a:gdLst>
              <a:gd name="connsiteX0" fmla="*/ 449943 w 449943"/>
              <a:gd name="connsiteY0" fmla="*/ 0 h 841829"/>
              <a:gd name="connsiteX1" fmla="*/ 319314 w 449943"/>
              <a:gd name="connsiteY1" fmla="*/ 43543 h 841829"/>
              <a:gd name="connsiteX2" fmla="*/ 290286 w 449943"/>
              <a:gd name="connsiteY2" fmla="*/ 130629 h 841829"/>
              <a:gd name="connsiteX3" fmla="*/ 275772 w 449943"/>
              <a:gd name="connsiteY3" fmla="*/ 174171 h 841829"/>
              <a:gd name="connsiteX4" fmla="*/ 261257 w 449943"/>
              <a:gd name="connsiteY4" fmla="*/ 217714 h 841829"/>
              <a:gd name="connsiteX5" fmla="*/ 275772 w 449943"/>
              <a:gd name="connsiteY5" fmla="*/ 537029 h 841829"/>
              <a:gd name="connsiteX6" fmla="*/ 290286 w 449943"/>
              <a:gd name="connsiteY6" fmla="*/ 624114 h 841829"/>
              <a:gd name="connsiteX7" fmla="*/ 275772 w 449943"/>
              <a:gd name="connsiteY7" fmla="*/ 812800 h 841829"/>
              <a:gd name="connsiteX8" fmla="*/ 188686 w 449943"/>
              <a:gd name="connsiteY8" fmla="*/ 841829 h 841829"/>
              <a:gd name="connsiteX9" fmla="*/ 145143 w 449943"/>
              <a:gd name="connsiteY9" fmla="*/ 827314 h 841829"/>
              <a:gd name="connsiteX10" fmla="*/ 72572 w 449943"/>
              <a:gd name="connsiteY10" fmla="*/ 769257 h 841829"/>
              <a:gd name="connsiteX11" fmla="*/ 58057 w 449943"/>
              <a:gd name="connsiteY11" fmla="*/ 711200 h 841829"/>
              <a:gd name="connsiteX12" fmla="*/ 43543 w 449943"/>
              <a:gd name="connsiteY12" fmla="*/ 667657 h 841829"/>
              <a:gd name="connsiteX13" fmla="*/ 0 w 449943"/>
              <a:gd name="connsiteY13" fmla="*/ 711200 h 841829"/>
              <a:gd name="connsiteX14" fmla="*/ 14514 w 449943"/>
              <a:gd name="connsiteY14" fmla="*/ 667657 h 841829"/>
              <a:gd name="connsiteX15" fmla="*/ 130629 w 449943"/>
              <a:gd name="connsiteY15" fmla="*/ 711200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9943" h="841829">
                <a:moveTo>
                  <a:pt x="449943" y="0"/>
                </a:moveTo>
                <a:cubicBezTo>
                  <a:pt x="420383" y="4927"/>
                  <a:pt x="343045" y="5572"/>
                  <a:pt x="319314" y="43543"/>
                </a:cubicBezTo>
                <a:cubicBezTo>
                  <a:pt x="303097" y="69491"/>
                  <a:pt x="299962" y="101600"/>
                  <a:pt x="290286" y="130629"/>
                </a:cubicBezTo>
                <a:lnTo>
                  <a:pt x="275772" y="174171"/>
                </a:lnTo>
                <a:lnTo>
                  <a:pt x="261257" y="217714"/>
                </a:lnTo>
                <a:cubicBezTo>
                  <a:pt x="266095" y="324152"/>
                  <a:pt x="268181" y="430752"/>
                  <a:pt x="275772" y="537029"/>
                </a:cubicBezTo>
                <a:cubicBezTo>
                  <a:pt x="277869" y="566383"/>
                  <a:pt x="290286" y="594685"/>
                  <a:pt x="290286" y="624114"/>
                </a:cubicBezTo>
                <a:cubicBezTo>
                  <a:pt x="290286" y="687195"/>
                  <a:pt x="302448" y="755637"/>
                  <a:pt x="275772" y="812800"/>
                </a:cubicBezTo>
                <a:cubicBezTo>
                  <a:pt x="262832" y="840528"/>
                  <a:pt x="188686" y="841829"/>
                  <a:pt x="188686" y="841829"/>
                </a:cubicBezTo>
                <a:cubicBezTo>
                  <a:pt x="174172" y="836991"/>
                  <a:pt x="157090" y="836872"/>
                  <a:pt x="145143" y="827314"/>
                </a:cubicBezTo>
                <a:cubicBezTo>
                  <a:pt x="51357" y="752285"/>
                  <a:pt x="182014" y="805738"/>
                  <a:pt x="72572" y="769257"/>
                </a:cubicBezTo>
                <a:cubicBezTo>
                  <a:pt x="67734" y="749905"/>
                  <a:pt x="63537" y="730380"/>
                  <a:pt x="58057" y="711200"/>
                </a:cubicBezTo>
                <a:cubicBezTo>
                  <a:pt x="53854" y="696489"/>
                  <a:pt x="58842" y="667657"/>
                  <a:pt x="43543" y="667657"/>
                </a:cubicBezTo>
                <a:cubicBezTo>
                  <a:pt x="23017" y="667657"/>
                  <a:pt x="14514" y="696686"/>
                  <a:pt x="0" y="711200"/>
                </a:cubicBezTo>
                <a:cubicBezTo>
                  <a:pt x="4838" y="696686"/>
                  <a:pt x="-632" y="669821"/>
                  <a:pt x="14514" y="667657"/>
                </a:cubicBezTo>
                <a:cubicBezTo>
                  <a:pt x="39750" y="664052"/>
                  <a:pt x="99727" y="695750"/>
                  <a:pt x="130629" y="711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370286" y="3033486"/>
            <a:ext cx="493485" cy="1161764"/>
          </a:xfrm>
          <a:custGeom>
            <a:avLst/>
            <a:gdLst>
              <a:gd name="connsiteX0" fmla="*/ 0 w 493485"/>
              <a:gd name="connsiteY0" fmla="*/ 0 h 1161764"/>
              <a:gd name="connsiteX1" fmla="*/ 159657 w 493485"/>
              <a:gd name="connsiteY1" fmla="*/ 29028 h 1161764"/>
              <a:gd name="connsiteX2" fmla="*/ 203200 w 493485"/>
              <a:gd name="connsiteY2" fmla="*/ 58057 h 1161764"/>
              <a:gd name="connsiteX3" fmla="*/ 261257 w 493485"/>
              <a:gd name="connsiteY3" fmla="*/ 145143 h 1161764"/>
              <a:gd name="connsiteX4" fmla="*/ 290285 w 493485"/>
              <a:gd name="connsiteY4" fmla="*/ 188685 h 1161764"/>
              <a:gd name="connsiteX5" fmla="*/ 304800 w 493485"/>
              <a:gd name="connsiteY5" fmla="*/ 232228 h 1161764"/>
              <a:gd name="connsiteX6" fmla="*/ 261257 w 493485"/>
              <a:gd name="connsiteY6" fmla="*/ 362857 h 1161764"/>
              <a:gd name="connsiteX7" fmla="*/ 246743 w 493485"/>
              <a:gd name="connsiteY7" fmla="*/ 406400 h 1161764"/>
              <a:gd name="connsiteX8" fmla="*/ 217714 w 493485"/>
              <a:gd name="connsiteY8" fmla="*/ 522514 h 1161764"/>
              <a:gd name="connsiteX9" fmla="*/ 203200 w 493485"/>
              <a:gd name="connsiteY9" fmla="*/ 566057 h 1161764"/>
              <a:gd name="connsiteX10" fmla="*/ 174171 w 493485"/>
              <a:gd name="connsiteY10" fmla="*/ 609600 h 1161764"/>
              <a:gd name="connsiteX11" fmla="*/ 145143 w 493485"/>
              <a:gd name="connsiteY11" fmla="*/ 740228 h 1161764"/>
              <a:gd name="connsiteX12" fmla="*/ 116114 w 493485"/>
              <a:gd name="connsiteY12" fmla="*/ 841828 h 1161764"/>
              <a:gd name="connsiteX13" fmla="*/ 87085 w 493485"/>
              <a:gd name="connsiteY13" fmla="*/ 972457 h 1161764"/>
              <a:gd name="connsiteX14" fmla="*/ 145143 w 493485"/>
              <a:gd name="connsiteY14" fmla="*/ 1161143 h 1161764"/>
              <a:gd name="connsiteX15" fmla="*/ 275771 w 493485"/>
              <a:gd name="connsiteY15" fmla="*/ 1146628 h 1161764"/>
              <a:gd name="connsiteX16" fmla="*/ 319314 w 493485"/>
              <a:gd name="connsiteY16" fmla="*/ 1117600 h 1161764"/>
              <a:gd name="connsiteX17" fmla="*/ 333828 w 493485"/>
              <a:gd name="connsiteY17" fmla="*/ 1074057 h 1161764"/>
              <a:gd name="connsiteX18" fmla="*/ 362857 w 493485"/>
              <a:gd name="connsiteY18" fmla="*/ 1030514 h 1161764"/>
              <a:gd name="connsiteX19" fmla="*/ 406400 w 493485"/>
              <a:gd name="connsiteY19" fmla="*/ 885371 h 1161764"/>
              <a:gd name="connsiteX20" fmla="*/ 391885 w 493485"/>
              <a:gd name="connsiteY20" fmla="*/ 696685 h 1161764"/>
              <a:gd name="connsiteX21" fmla="*/ 348343 w 493485"/>
              <a:gd name="connsiteY21" fmla="*/ 783771 h 1161764"/>
              <a:gd name="connsiteX22" fmla="*/ 391885 w 493485"/>
              <a:gd name="connsiteY22" fmla="*/ 682171 h 1161764"/>
              <a:gd name="connsiteX23" fmla="*/ 435428 w 493485"/>
              <a:gd name="connsiteY23" fmla="*/ 696685 h 1161764"/>
              <a:gd name="connsiteX24" fmla="*/ 449943 w 493485"/>
              <a:gd name="connsiteY24" fmla="*/ 740228 h 1161764"/>
              <a:gd name="connsiteX25" fmla="*/ 493485 w 493485"/>
              <a:gd name="connsiteY25" fmla="*/ 798285 h 116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3485" h="1161764">
                <a:moveTo>
                  <a:pt x="0" y="0"/>
                </a:moveTo>
                <a:cubicBezTo>
                  <a:pt x="40023" y="5003"/>
                  <a:pt x="114910" y="6654"/>
                  <a:pt x="159657" y="29028"/>
                </a:cubicBezTo>
                <a:cubicBezTo>
                  <a:pt x="175259" y="36829"/>
                  <a:pt x="188686" y="48381"/>
                  <a:pt x="203200" y="58057"/>
                </a:cubicBezTo>
                <a:lnTo>
                  <a:pt x="261257" y="145143"/>
                </a:lnTo>
                <a:cubicBezTo>
                  <a:pt x="270933" y="159657"/>
                  <a:pt x="284769" y="172137"/>
                  <a:pt x="290285" y="188685"/>
                </a:cubicBezTo>
                <a:lnTo>
                  <a:pt x="304800" y="232228"/>
                </a:lnTo>
                <a:lnTo>
                  <a:pt x="261257" y="362857"/>
                </a:lnTo>
                <a:cubicBezTo>
                  <a:pt x="256419" y="377371"/>
                  <a:pt x="250454" y="391557"/>
                  <a:pt x="246743" y="406400"/>
                </a:cubicBezTo>
                <a:cubicBezTo>
                  <a:pt x="237067" y="445105"/>
                  <a:pt x="230330" y="484665"/>
                  <a:pt x="217714" y="522514"/>
                </a:cubicBezTo>
                <a:cubicBezTo>
                  <a:pt x="212876" y="537028"/>
                  <a:pt x="210042" y="552373"/>
                  <a:pt x="203200" y="566057"/>
                </a:cubicBezTo>
                <a:cubicBezTo>
                  <a:pt x="195399" y="581659"/>
                  <a:pt x="183847" y="595086"/>
                  <a:pt x="174171" y="609600"/>
                </a:cubicBezTo>
                <a:cubicBezTo>
                  <a:pt x="164196" y="659477"/>
                  <a:pt x="158807" y="692406"/>
                  <a:pt x="145143" y="740228"/>
                </a:cubicBezTo>
                <a:cubicBezTo>
                  <a:pt x="126696" y="804792"/>
                  <a:pt x="131240" y="766195"/>
                  <a:pt x="116114" y="841828"/>
                </a:cubicBezTo>
                <a:cubicBezTo>
                  <a:pt x="90571" y="969546"/>
                  <a:pt x="115333" y="887717"/>
                  <a:pt x="87085" y="972457"/>
                </a:cubicBezTo>
                <a:cubicBezTo>
                  <a:pt x="88772" y="991017"/>
                  <a:pt x="61840" y="1154201"/>
                  <a:pt x="145143" y="1161143"/>
                </a:cubicBezTo>
                <a:cubicBezTo>
                  <a:pt x="188802" y="1164781"/>
                  <a:pt x="232228" y="1151466"/>
                  <a:pt x="275771" y="1146628"/>
                </a:cubicBezTo>
                <a:cubicBezTo>
                  <a:pt x="290285" y="1136952"/>
                  <a:pt x="308417" y="1131221"/>
                  <a:pt x="319314" y="1117600"/>
                </a:cubicBezTo>
                <a:cubicBezTo>
                  <a:pt x="328871" y="1105653"/>
                  <a:pt x="326986" y="1087741"/>
                  <a:pt x="333828" y="1074057"/>
                </a:cubicBezTo>
                <a:cubicBezTo>
                  <a:pt x="341629" y="1058455"/>
                  <a:pt x="353181" y="1045028"/>
                  <a:pt x="362857" y="1030514"/>
                </a:cubicBezTo>
                <a:cubicBezTo>
                  <a:pt x="398193" y="924504"/>
                  <a:pt x="384463" y="973113"/>
                  <a:pt x="406400" y="885371"/>
                </a:cubicBezTo>
                <a:cubicBezTo>
                  <a:pt x="401562" y="822476"/>
                  <a:pt x="410011" y="757106"/>
                  <a:pt x="391885" y="696685"/>
                </a:cubicBezTo>
                <a:cubicBezTo>
                  <a:pt x="377208" y="647763"/>
                  <a:pt x="348343" y="815942"/>
                  <a:pt x="348343" y="783771"/>
                </a:cubicBezTo>
                <a:cubicBezTo>
                  <a:pt x="348343" y="736909"/>
                  <a:pt x="368184" y="717724"/>
                  <a:pt x="391885" y="682171"/>
                </a:cubicBezTo>
                <a:cubicBezTo>
                  <a:pt x="406399" y="687009"/>
                  <a:pt x="424610" y="685867"/>
                  <a:pt x="435428" y="696685"/>
                </a:cubicBezTo>
                <a:cubicBezTo>
                  <a:pt x="446246" y="707503"/>
                  <a:pt x="443101" y="726544"/>
                  <a:pt x="449943" y="740228"/>
                </a:cubicBezTo>
                <a:cubicBezTo>
                  <a:pt x="466356" y="773053"/>
                  <a:pt x="473073" y="777873"/>
                  <a:pt x="493485" y="79828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236028" y="2801257"/>
            <a:ext cx="537029" cy="159735"/>
          </a:xfrm>
          <a:custGeom>
            <a:avLst/>
            <a:gdLst>
              <a:gd name="connsiteX0" fmla="*/ 0 w 537029"/>
              <a:gd name="connsiteY0" fmla="*/ 116114 h 159735"/>
              <a:gd name="connsiteX1" fmla="*/ 87086 w 537029"/>
              <a:gd name="connsiteY1" fmla="*/ 87086 h 159735"/>
              <a:gd name="connsiteX2" fmla="*/ 188686 w 537029"/>
              <a:gd name="connsiteY2" fmla="*/ 29029 h 159735"/>
              <a:gd name="connsiteX3" fmla="*/ 261257 w 537029"/>
              <a:gd name="connsiteY3" fmla="*/ 14514 h 159735"/>
              <a:gd name="connsiteX4" fmla="*/ 319315 w 537029"/>
              <a:gd name="connsiteY4" fmla="*/ 0 h 159735"/>
              <a:gd name="connsiteX5" fmla="*/ 464457 w 537029"/>
              <a:gd name="connsiteY5" fmla="*/ 14514 h 159735"/>
              <a:gd name="connsiteX6" fmla="*/ 508000 w 537029"/>
              <a:gd name="connsiteY6" fmla="*/ 58057 h 159735"/>
              <a:gd name="connsiteX7" fmla="*/ 537029 w 537029"/>
              <a:gd name="connsiteY7" fmla="*/ 14514 h 159735"/>
              <a:gd name="connsiteX8" fmla="*/ 522515 w 537029"/>
              <a:gd name="connsiteY8" fmla="*/ 130629 h 159735"/>
              <a:gd name="connsiteX9" fmla="*/ 406400 w 537029"/>
              <a:gd name="connsiteY9" fmla="*/ 159657 h 15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029" h="159735">
                <a:moveTo>
                  <a:pt x="0" y="116114"/>
                </a:moveTo>
                <a:cubicBezTo>
                  <a:pt x="29029" y="106438"/>
                  <a:pt x="59124" y="99513"/>
                  <a:pt x="87086" y="87086"/>
                </a:cubicBezTo>
                <a:cubicBezTo>
                  <a:pt x="182655" y="44611"/>
                  <a:pt x="72826" y="67649"/>
                  <a:pt x="188686" y="29029"/>
                </a:cubicBezTo>
                <a:cubicBezTo>
                  <a:pt x="212089" y="21228"/>
                  <a:pt x="237175" y="19866"/>
                  <a:pt x="261257" y="14514"/>
                </a:cubicBezTo>
                <a:cubicBezTo>
                  <a:pt x="280730" y="10187"/>
                  <a:pt x="299962" y="4838"/>
                  <a:pt x="319315" y="0"/>
                </a:cubicBezTo>
                <a:cubicBezTo>
                  <a:pt x="367696" y="4838"/>
                  <a:pt x="417985" y="215"/>
                  <a:pt x="464457" y="14514"/>
                </a:cubicBezTo>
                <a:cubicBezTo>
                  <a:pt x="484076" y="20551"/>
                  <a:pt x="487474" y="58057"/>
                  <a:pt x="508000" y="58057"/>
                </a:cubicBezTo>
                <a:cubicBezTo>
                  <a:pt x="525444" y="58057"/>
                  <a:pt x="527353" y="29028"/>
                  <a:pt x="537029" y="14514"/>
                </a:cubicBezTo>
                <a:cubicBezTo>
                  <a:pt x="532191" y="53219"/>
                  <a:pt x="544884" y="98674"/>
                  <a:pt x="522515" y="130629"/>
                </a:cubicBezTo>
                <a:cubicBezTo>
                  <a:pt x="500054" y="162717"/>
                  <a:pt x="442689" y="159657"/>
                  <a:pt x="406400" y="15965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863771" y="2452914"/>
            <a:ext cx="232229" cy="420915"/>
          </a:xfrm>
          <a:custGeom>
            <a:avLst/>
            <a:gdLst>
              <a:gd name="connsiteX0" fmla="*/ 0 w 232229"/>
              <a:gd name="connsiteY0" fmla="*/ 420915 h 420915"/>
              <a:gd name="connsiteX1" fmla="*/ 72572 w 232229"/>
              <a:gd name="connsiteY1" fmla="*/ 362857 h 420915"/>
              <a:gd name="connsiteX2" fmla="*/ 87086 w 232229"/>
              <a:gd name="connsiteY2" fmla="*/ 319315 h 420915"/>
              <a:gd name="connsiteX3" fmla="*/ 116115 w 232229"/>
              <a:gd name="connsiteY3" fmla="*/ 275772 h 420915"/>
              <a:gd name="connsiteX4" fmla="*/ 130629 w 232229"/>
              <a:gd name="connsiteY4" fmla="*/ 188686 h 420915"/>
              <a:gd name="connsiteX5" fmla="*/ 145143 w 232229"/>
              <a:gd name="connsiteY5" fmla="*/ 145143 h 420915"/>
              <a:gd name="connsiteX6" fmla="*/ 159658 w 232229"/>
              <a:gd name="connsiteY6" fmla="*/ 43543 h 420915"/>
              <a:gd name="connsiteX7" fmla="*/ 145143 w 232229"/>
              <a:gd name="connsiteY7" fmla="*/ 0 h 420915"/>
              <a:gd name="connsiteX8" fmla="*/ 116115 w 232229"/>
              <a:gd name="connsiteY8" fmla="*/ 43543 h 420915"/>
              <a:gd name="connsiteX9" fmla="*/ 159658 w 232229"/>
              <a:gd name="connsiteY9" fmla="*/ 29029 h 420915"/>
              <a:gd name="connsiteX10" fmla="*/ 232229 w 232229"/>
              <a:gd name="connsiteY10" fmla="*/ 72572 h 4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229" h="420915">
                <a:moveTo>
                  <a:pt x="0" y="420915"/>
                </a:moveTo>
                <a:cubicBezTo>
                  <a:pt x="24191" y="401562"/>
                  <a:pt x="52411" y="386378"/>
                  <a:pt x="72572" y="362857"/>
                </a:cubicBezTo>
                <a:cubicBezTo>
                  <a:pt x="82529" y="351241"/>
                  <a:pt x="80244" y="332999"/>
                  <a:pt x="87086" y="319315"/>
                </a:cubicBezTo>
                <a:cubicBezTo>
                  <a:pt x="94887" y="303713"/>
                  <a:pt x="106439" y="290286"/>
                  <a:pt x="116115" y="275772"/>
                </a:cubicBezTo>
                <a:cubicBezTo>
                  <a:pt x="120953" y="246743"/>
                  <a:pt x="124245" y="217414"/>
                  <a:pt x="130629" y="188686"/>
                </a:cubicBezTo>
                <a:cubicBezTo>
                  <a:pt x="133948" y="173751"/>
                  <a:pt x="142142" y="160145"/>
                  <a:pt x="145143" y="145143"/>
                </a:cubicBezTo>
                <a:cubicBezTo>
                  <a:pt x="151852" y="111597"/>
                  <a:pt x="154820" y="77410"/>
                  <a:pt x="159658" y="43543"/>
                </a:cubicBezTo>
                <a:cubicBezTo>
                  <a:pt x="154820" y="29029"/>
                  <a:pt x="160443" y="0"/>
                  <a:pt x="145143" y="0"/>
                </a:cubicBezTo>
                <a:cubicBezTo>
                  <a:pt x="127699" y="0"/>
                  <a:pt x="108314" y="27941"/>
                  <a:pt x="116115" y="43543"/>
                </a:cubicBezTo>
                <a:cubicBezTo>
                  <a:pt x="122957" y="57227"/>
                  <a:pt x="145144" y="33867"/>
                  <a:pt x="159658" y="29029"/>
                </a:cubicBezTo>
                <a:cubicBezTo>
                  <a:pt x="212202" y="64058"/>
                  <a:pt x="187598" y="50256"/>
                  <a:pt x="232229" y="725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878286" y="3145191"/>
            <a:ext cx="130628" cy="643038"/>
          </a:xfrm>
          <a:custGeom>
            <a:avLst/>
            <a:gdLst>
              <a:gd name="connsiteX0" fmla="*/ 58057 w 130628"/>
              <a:gd name="connsiteY0" fmla="*/ 643038 h 643038"/>
              <a:gd name="connsiteX1" fmla="*/ 43543 w 130628"/>
              <a:gd name="connsiteY1" fmla="*/ 47952 h 643038"/>
              <a:gd name="connsiteX2" fmla="*/ 0 w 130628"/>
              <a:gd name="connsiteY2" fmla="*/ 135038 h 643038"/>
              <a:gd name="connsiteX3" fmla="*/ 58057 w 130628"/>
              <a:gd name="connsiteY3" fmla="*/ 62466 h 643038"/>
              <a:gd name="connsiteX4" fmla="*/ 87085 w 130628"/>
              <a:gd name="connsiteY4" fmla="*/ 106009 h 643038"/>
              <a:gd name="connsiteX5" fmla="*/ 101600 w 130628"/>
              <a:gd name="connsiteY5" fmla="*/ 149552 h 643038"/>
              <a:gd name="connsiteX6" fmla="*/ 130628 w 130628"/>
              <a:gd name="connsiteY6" fmla="*/ 178580 h 6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" h="643038">
                <a:moveTo>
                  <a:pt x="58057" y="643038"/>
                </a:moveTo>
                <a:cubicBezTo>
                  <a:pt x="53219" y="444676"/>
                  <a:pt x="59159" y="245758"/>
                  <a:pt x="43543" y="47952"/>
                </a:cubicBezTo>
                <a:cubicBezTo>
                  <a:pt x="28865" y="-137963"/>
                  <a:pt x="0" y="287358"/>
                  <a:pt x="0" y="135038"/>
                </a:cubicBezTo>
                <a:cubicBezTo>
                  <a:pt x="0" y="68212"/>
                  <a:pt x="9567" y="78629"/>
                  <a:pt x="58057" y="62466"/>
                </a:cubicBezTo>
                <a:cubicBezTo>
                  <a:pt x="67733" y="76980"/>
                  <a:pt x="79284" y="90407"/>
                  <a:pt x="87085" y="106009"/>
                </a:cubicBezTo>
                <a:cubicBezTo>
                  <a:pt x="93927" y="119693"/>
                  <a:pt x="93728" y="136433"/>
                  <a:pt x="101600" y="149552"/>
                </a:cubicBezTo>
                <a:cubicBezTo>
                  <a:pt x="108640" y="161286"/>
                  <a:pt x="120952" y="168904"/>
                  <a:pt x="130628" y="17858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696200" y="2045969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/>
              <a:t>Sr</a:t>
            </a:r>
            <a:r>
              <a:rPr lang="en-US" sz="2000" b="1"/>
              <a:t> from continent crust</a:t>
            </a:r>
          </a:p>
        </p:txBody>
      </p:sp>
      <p:sp>
        <p:nvSpPr>
          <p:cNvPr id="55" name="Freeform 54"/>
          <p:cNvSpPr/>
          <p:nvPr/>
        </p:nvSpPr>
        <p:spPr>
          <a:xfrm>
            <a:off x="5861095" y="3802743"/>
            <a:ext cx="220391" cy="290286"/>
          </a:xfrm>
          <a:custGeom>
            <a:avLst/>
            <a:gdLst>
              <a:gd name="connsiteX0" fmla="*/ 220391 w 220391"/>
              <a:gd name="connsiteY0" fmla="*/ 290286 h 290286"/>
              <a:gd name="connsiteX1" fmla="*/ 147819 w 220391"/>
              <a:gd name="connsiteY1" fmla="*/ 232228 h 290286"/>
              <a:gd name="connsiteX2" fmla="*/ 118791 w 220391"/>
              <a:gd name="connsiteY2" fmla="*/ 145143 h 290286"/>
              <a:gd name="connsiteX3" fmla="*/ 89762 w 220391"/>
              <a:gd name="connsiteY3" fmla="*/ 58057 h 290286"/>
              <a:gd name="connsiteX4" fmla="*/ 75248 w 220391"/>
              <a:gd name="connsiteY4" fmla="*/ 0 h 290286"/>
              <a:gd name="connsiteX5" fmla="*/ 2676 w 220391"/>
              <a:gd name="connsiteY5" fmla="*/ 72571 h 290286"/>
              <a:gd name="connsiteX6" fmla="*/ 46219 w 220391"/>
              <a:gd name="connsiteY6" fmla="*/ 43543 h 290286"/>
              <a:gd name="connsiteX7" fmla="*/ 89762 w 220391"/>
              <a:gd name="connsiteY7" fmla="*/ 29028 h 290286"/>
              <a:gd name="connsiteX8" fmla="*/ 133305 w 220391"/>
              <a:gd name="connsiteY8" fmla="*/ 72571 h 29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91" h="290286">
                <a:moveTo>
                  <a:pt x="220391" y="290286"/>
                </a:moveTo>
                <a:cubicBezTo>
                  <a:pt x="196200" y="270933"/>
                  <a:pt x="165584" y="257607"/>
                  <a:pt x="147819" y="232228"/>
                </a:cubicBezTo>
                <a:cubicBezTo>
                  <a:pt x="130272" y="207161"/>
                  <a:pt x="128467" y="174171"/>
                  <a:pt x="118791" y="145143"/>
                </a:cubicBezTo>
                <a:lnTo>
                  <a:pt x="89762" y="58057"/>
                </a:lnTo>
                <a:lnTo>
                  <a:pt x="75248" y="0"/>
                </a:lnTo>
                <a:cubicBezTo>
                  <a:pt x="75247" y="1"/>
                  <a:pt x="-16676" y="53218"/>
                  <a:pt x="2676" y="72571"/>
                </a:cubicBezTo>
                <a:cubicBezTo>
                  <a:pt x="15010" y="84906"/>
                  <a:pt x="30617" y="51344"/>
                  <a:pt x="46219" y="43543"/>
                </a:cubicBezTo>
                <a:cubicBezTo>
                  <a:pt x="59903" y="36701"/>
                  <a:pt x="75248" y="33866"/>
                  <a:pt x="89762" y="29028"/>
                </a:cubicBezTo>
                <a:cubicBezTo>
                  <a:pt x="142484" y="46603"/>
                  <a:pt x="133305" y="28243"/>
                  <a:pt x="133305" y="7257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 rot="5400000">
            <a:off x="3632108" y="2872516"/>
            <a:ext cx="2405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Sr</a:t>
            </a:r>
            <a:r>
              <a:rPr lang="en-US" sz="2400" b="1" dirty="0"/>
              <a:t> from marine Carbonate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00799" y="3788229"/>
            <a:ext cx="214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/>
              <a:t>Sr</a:t>
            </a:r>
            <a:r>
              <a:rPr lang="en-US" sz="2400" b="1"/>
              <a:t> from mantle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00600" y="137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Sea level</a:t>
            </a:r>
          </a:p>
        </p:txBody>
      </p:sp>
      <p:sp>
        <p:nvSpPr>
          <p:cNvPr id="65" name="Freeform 64"/>
          <p:cNvSpPr/>
          <p:nvPr/>
        </p:nvSpPr>
        <p:spPr>
          <a:xfrm>
            <a:off x="5788797" y="3439886"/>
            <a:ext cx="264131" cy="289252"/>
          </a:xfrm>
          <a:custGeom>
            <a:avLst/>
            <a:gdLst>
              <a:gd name="connsiteX0" fmla="*/ 220117 w 264131"/>
              <a:gd name="connsiteY0" fmla="*/ 14514 h 289252"/>
              <a:gd name="connsiteX1" fmla="*/ 147546 w 264131"/>
              <a:gd name="connsiteY1" fmla="*/ 29028 h 289252"/>
              <a:gd name="connsiteX2" fmla="*/ 104003 w 264131"/>
              <a:gd name="connsiteY2" fmla="*/ 43543 h 289252"/>
              <a:gd name="connsiteX3" fmla="*/ 147546 w 264131"/>
              <a:gd name="connsiteY3" fmla="*/ 72571 h 289252"/>
              <a:gd name="connsiteX4" fmla="*/ 249146 w 264131"/>
              <a:gd name="connsiteY4" fmla="*/ 87085 h 289252"/>
              <a:gd name="connsiteX5" fmla="*/ 147546 w 264131"/>
              <a:gd name="connsiteY5" fmla="*/ 145143 h 289252"/>
              <a:gd name="connsiteX6" fmla="*/ 60460 w 264131"/>
              <a:gd name="connsiteY6" fmla="*/ 174171 h 289252"/>
              <a:gd name="connsiteX7" fmla="*/ 205603 w 264131"/>
              <a:gd name="connsiteY7" fmla="*/ 159657 h 289252"/>
              <a:gd name="connsiteX8" fmla="*/ 162060 w 264131"/>
              <a:gd name="connsiteY8" fmla="*/ 174171 h 289252"/>
              <a:gd name="connsiteX9" fmla="*/ 118517 w 264131"/>
              <a:gd name="connsiteY9" fmla="*/ 188685 h 289252"/>
              <a:gd name="connsiteX10" fmla="*/ 205603 w 264131"/>
              <a:gd name="connsiteY10" fmla="*/ 203200 h 289252"/>
              <a:gd name="connsiteX11" fmla="*/ 191089 w 264131"/>
              <a:gd name="connsiteY11" fmla="*/ 246743 h 289252"/>
              <a:gd name="connsiteX12" fmla="*/ 162060 w 264131"/>
              <a:gd name="connsiteY12" fmla="*/ 203200 h 289252"/>
              <a:gd name="connsiteX13" fmla="*/ 147546 w 264131"/>
              <a:gd name="connsiteY13" fmla="*/ 43543 h 289252"/>
              <a:gd name="connsiteX14" fmla="*/ 104003 w 264131"/>
              <a:gd name="connsiteY14" fmla="*/ 58057 h 289252"/>
              <a:gd name="connsiteX15" fmla="*/ 89489 w 264131"/>
              <a:gd name="connsiteY15" fmla="*/ 101600 h 289252"/>
              <a:gd name="connsiteX16" fmla="*/ 104003 w 264131"/>
              <a:gd name="connsiteY16" fmla="*/ 275771 h 289252"/>
              <a:gd name="connsiteX17" fmla="*/ 191089 w 264131"/>
              <a:gd name="connsiteY17" fmla="*/ 261257 h 289252"/>
              <a:gd name="connsiteX18" fmla="*/ 133032 w 264131"/>
              <a:gd name="connsiteY18" fmla="*/ 72571 h 289252"/>
              <a:gd name="connsiteX19" fmla="*/ 205603 w 264131"/>
              <a:gd name="connsiteY19" fmla="*/ 58057 h 289252"/>
              <a:gd name="connsiteX20" fmla="*/ 89489 w 264131"/>
              <a:gd name="connsiteY20" fmla="*/ 43543 h 289252"/>
              <a:gd name="connsiteX21" fmla="*/ 176574 w 264131"/>
              <a:gd name="connsiteY21" fmla="*/ 14514 h 289252"/>
              <a:gd name="connsiteX22" fmla="*/ 220117 w 264131"/>
              <a:gd name="connsiteY22" fmla="*/ 0 h 289252"/>
              <a:gd name="connsiteX23" fmla="*/ 176574 w 264131"/>
              <a:gd name="connsiteY23" fmla="*/ 14514 h 289252"/>
              <a:gd name="connsiteX24" fmla="*/ 205603 w 264131"/>
              <a:gd name="connsiteY24" fmla="*/ 217714 h 289252"/>
              <a:gd name="connsiteX25" fmla="*/ 89489 w 264131"/>
              <a:gd name="connsiteY25" fmla="*/ 246743 h 289252"/>
              <a:gd name="connsiteX26" fmla="*/ 2403 w 264131"/>
              <a:gd name="connsiteY26" fmla="*/ 232228 h 289252"/>
              <a:gd name="connsiteX27" fmla="*/ 45946 w 264131"/>
              <a:gd name="connsiteY27" fmla="*/ 217714 h 289252"/>
              <a:gd name="connsiteX28" fmla="*/ 147546 w 264131"/>
              <a:gd name="connsiteY28" fmla="*/ 203200 h 289252"/>
              <a:gd name="connsiteX29" fmla="*/ 104003 w 264131"/>
              <a:gd name="connsiteY29" fmla="*/ 174171 h 289252"/>
              <a:gd name="connsiteX30" fmla="*/ 118517 w 264131"/>
              <a:gd name="connsiteY30" fmla="*/ 217714 h 289252"/>
              <a:gd name="connsiteX31" fmla="*/ 147546 w 264131"/>
              <a:gd name="connsiteY31" fmla="*/ 130628 h 289252"/>
              <a:gd name="connsiteX32" fmla="*/ 191089 w 264131"/>
              <a:gd name="connsiteY32" fmla="*/ 145143 h 289252"/>
              <a:gd name="connsiteX33" fmla="*/ 205603 w 264131"/>
              <a:gd name="connsiteY33" fmla="*/ 217714 h 28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64131" h="289252">
                <a:moveTo>
                  <a:pt x="220117" y="14514"/>
                </a:moveTo>
                <a:cubicBezTo>
                  <a:pt x="195927" y="19352"/>
                  <a:pt x="171479" y="23045"/>
                  <a:pt x="147546" y="29028"/>
                </a:cubicBezTo>
                <a:cubicBezTo>
                  <a:pt x="132703" y="32739"/>
                  <a:pt x="104003" y="28243"/>
                  <a:pt x="104003" y="43543"/>
                </a:cubicBezTo>
                <a:cubicBezTo>
                  <a:pt x="104003" y="60987"/>
                  <a:pt x="130838" y="67559"/>
                  <a:pt x="147546" y="72571"/>
                </a:cubicBezTo>
                <a:cubicBezTo>
                  <a:pt x="180314" y="82401"/>
                  <a:pt x="215279" y="82247"/>
                  <a:pt x="249146" y="87085"/>
                </a:cubicBezTo>
                <a:cubicBezTo>
                  <a:pt x="89680" y="126953"/>
                  <a:pt x="289052" y="66529"/>
                  <a:pt x="147546" y="145143"/>
                </a:cubicBezTo>
                <a:cubicBezTo>
                  <a:pt x="120798" y="160003"/>
                  <a:pt x="60460" y="174171"/>
                  <a:pt x="60460" y="174171"/>
                </a:cubicBezTo>
                <a:cubicBezTo>
                  <a:pt x="148202" y="196106"/>
                  <a:pt x="99593" y="194993"/>
                  <a:pt x="205603" y="159657"/>
                </a:cubicBezTo>
                <a:lnTo>
                  <a:pt x="162060" y="174171"/>
                </a:lnTo>
                <a:lnTo>
                  <a:pt x="118517" y="188685"/>
                </a:lnTo>
                <a:cubicBezTo>
                  <a:pt x="147546" y="193523"/>
                  <a:pt x="182623" y="184816"/>
                  <a:pt x="205603" y="203200"/>
                </a:cubicBezTo>
                <a:cubicBezTo>
                  <a:pt x="217550" y="212758"/>
                  <a:pt x="206388" y="246743"/>
                  <a:pt x="191089" y="246743"/>
                </a:cubicBezTo>
                <a:cubicBezTo>
                  <a:pt x="173645" y="246743"/>
                  <a:pt x="171736" y="217714"/>
                  <a:pt x="162060" y="203200"/>
                </a:cubicBezTo>
                <a:cubicBezTo>
                  <a:pt x="157222" y="149981"/>
                  <a:pt x="167392" y="93159"/>
                  <a:pt x="147546" y="43543"/>
                </a:cubicBezTo>
                <a:cubicBezTo>
                  <a:pt x="141864" y="29338"/>
                  <a:pt x="114821" y="47239"/>
                  <a:pt x="104003" y="58057"/>
                </a:cubicBezTo>
                <a:cubicBezTo>
                  <a:pt x="93185" y="68875"/>
                  <a:pt x="94327" y="87086"/>
                  <a:pt x="89489" y="101600"/>
                </a:cubicBezTo>
                <a:cubicBezTo>
                  <a:pt x="94327" y="159657"/>
                  <a:pt x="72726" y="226621"/>
                  <a:pt x="104003" y="275771"/>
                </a:cubicBezTo>
                <a:cubicBezTo>
                  <a:pt x="119803" y="300599"/>
                  <a:pt x="179770" y="288422"/>
                  <a:pt x="191089" y="261257"/>
                </a:cubicBezTo>
                <a:cubicBezTo>
                  <a:pt x="245316" y="131111"/>
                  <a:pt x="198082" y="115939"/>
                  <a:pt x="133032" y="72571"/>
                </a:cubicBezTo>
                <a:cubicBezTo>
                  <a:pt x="157222" y="67733"/>
                  <a:pt x="226129" y="71741"/>
                  <a:pt x="205603" y="58057"/>
                </a:cubicBezTo>
                <a:cubicBezTo>
                  <a:pt x="173148" y="36421"/>
                  <a:pt x="111126" y="75998"/>
                  <a:pt x="89489" y="43543"/>
                </a:cubicBezTo>
                <a:cubicBezTo>
                  <a:pt x="72516" y="18083"/>
                  <a:pt x="147546" y="24190"/>
                  <a:pt x="176574" y="14514"/>
                </a:cubicBezTo>
                <a:lnTo>
                  <a:pt x="220117" y="0"/>
                </a:lnTo>
                <a:lnTo>
                  <a:pt x="176574" y="14514"/>
                </a:lnTo>
                <a:cubicBezTo>
                  <a:pt x="258400" y="41789"/>
                  <a:pt x="310187" y="43405"/>
                  <a:pt x="205603" y="217714"/>
                </a:cubicBezTo>
                <a:cubicBezTo>
                  <a:pt x="185077" y="251925"/>
                  <a:pt x="89489" y="246743"/>
                  <a:pt x="89489" y="246743"/>
                </a:cubicBezTo>
                <a:cubicBezTo>
                  <a:pt x="60460" y="241905"/>
                  <a:pt x="26889" y="248552"/>
                  <a:pt x="2403" y="232228"/>
                </a:cubicBezTo>
                <a:cubicBezTo>
                  <a:pt x="-10327" y="223741"/>
                  <a:pt x="30944" y="220714"/>
                  <a:pt x="45946" y="217714"/>
                </a:cubicBezTo>
                <a:cubicBezTo>
                  <a:pt x="79492" y="211005"/>
                  <a:pt x="113679" y="208038"/>
                  <a:pt x="147546" y="203200"/>
                </a:cubicBezTo>
                <a:cubicBezTo>
                  <a:pt x="133032" y="193524"/>
                  <a:pt x="119606" y="166370"/>
                  <a:pt x="104003" y="174171"/>
                </a:cubicBezTo>
                <a:cubicBezTo>
                  <a:pt x="90319" y="181013"/>
                  <a:pt x="107699" y="228532"/>
                  <a:pt x="118517" y="217714"/>
                </a:cubicBezTo>
                <a:cubicBezTo>
                  <a:pt x="140154" y="196077"/>
                  <a:pt x="147546" y="130628"/>
                  <a:pt x="147546" y="130628"/>
                </a:cubicBezTo>
                <a:cubicBezTo>
                  <a:pt x="162060" y="135466"/>
                  <a:pt x="181532" y="133196"/>
                  <a:pt x="191089" y="145143"/>
                </a:cubicBezTo>
                <a:cubicBezTo>
                  <a:pt x="206776" y="164752"/>
                  <a:pt x="205603" y="193715"/>
                  <a:pt x="205603" y="21771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823961" y="3468914"/>
            <a:ext cx="97868" cy="254626"/>
          </a:xfrm>
          <a:custGeom>
            <a:avLst/>
            <a:gdLst>
              <a:gd name="connsiteX0" fmla="*/ 83353 w 97868"/>
              <a:gd name="connsiteY0" fmla="*/ 58057 h 254626"/>
              <a:gd name="connsiteX1" fmla="*/ 39810 w 97868"/>
              <a:gd name="connsiteY1" fmla="*/ 130629 h 254626"/>
              <a:gd name="connsiteX2" fmla="*/ 54325 w 97868"/>
              <a:gd name="connsiteY2" fmla="*/ 87086 h 254626"/>
              <a:gd name="connsiteX3" fmla="*/ 68839 w 97868"/>
              <a:gd name="connsiteY3" fmla="*/ 130629 h 254626"/>
              <a:gd name="connsiteX4" fmla="*/ 83353 w 97868"/>
              <a:gd name="connsiteY4" fmla="*/ 246743 h 254626"/>
              <a:gd name="connsiteX5" fmla="*/ 54325 w 97868"/>
              <a:gd name="connsiteY5" fmla="*/ 101600 h 254626"/>
              <a:gd name="connsiteX6" fmla="*/ 39810 w 97868"/>
              <a:gd name="connsiteY6" fmla="*/ 58057 h 254626"/>
              <a:gd name="connsiteX7" fmla="*/ 10782 w 97868"/>
              <a:gd name="connsiteY7" fmla="*/ 145143 h 254626"/>
              <a:gd name="connsiteX8" fmla="*/ 54325 w 97868"/>
              <a:gd name="connsiteY8" fmla="*/ 130629 h 254626"/>
              <a:gd name="connsiteX9" fmla="*/ 68839 w 97868"/>
              <a:gd name="connsiteY9" fmla="*/ 72572 h 254626"/>
              <a:gd name="connsiteX10" fmla="*/ 83353 w 97868"/>
              <a:gd name="connsiteY10" fmla="*/ 29029 h 254626"/>
              <a:gd name="connsiteX11" fmla="*/ 39810 w 97868"/>
              <a:gd name="connsiteY11" fmla="*/ 0 h 254626"/>
              <a:gd name="connsiteX12" fmla="*/ 54325 w 97868"/>
              <a:gd name="connsiteY12" fmla="*/ 130629 h 254626"/>
              <a:gd name="connsiteX13" fmla="*/ 97868 w 97868"/>
              <a:gd name="connsiteY13" fmla="*/ 145143 h 254626"/>
              <a:gd name="connsiteX14" fmla="*/ 39810 w 97868"/>
              <a:gd name="connsiteY14" fmla="*/ 101600 h 254626"/>
              <a:gd name="connsiteX15" fmla="*/ 68839 w 97868"/>
              <a:gd name="connsiteY15" fmla="*/ 145143 h 25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868" h="254626">
                <a:moveTo>
                  <a:pt x="83353" y="58057"/>
                </a:moveTo>
                <a:cubicBezTo>
                  <a:pt x="68839" y="82248"/>
                  <a:pt x="59758" y="110681"/>
                  <a:pt x="39810" y="130629"/>
                </a:cubicBezTo>
                <a:cubicBezTo>
                  <a:pt x="28992" y="141448"/>
                  <a:pt x="39025" y="87086"/>
                  <a:pt x="54325" y="87086"/>
                </a:cubicBezTo>
                <a:cubicBezTo>
                  <a:pt x="69624" y="87086"/>
                  <a:pt x="64001" y="116115"/>
                  <a:pt x="68839" y="130629"/>
                </a:cubicBezTo>
                <a:cubicBezTo>
                  <a:pt x="73677" y="169334"/>
                  <a:pt x="83353" y="285749"/>
                  <a:pt x="83353" y="246743"/>
                </a:cubicBezTo>
                <a:cubicBezTo>
                  <a:pt x="83353" y="-4261"/>
                  <a:pt x="84982" y="9627"/>
                  <a:pt x="54325" y="101600"/>
                </a:cubicBezTo>
                <a:cubicBezTo>
                  <a:pt x="49487" y="87086"/>
                  <a:pt x="50628" y="47239"/>
                  <a:pt x="39810" y="58057"/>
                </a:cubicBezTo>
                <a:cubicBezTo>
                  <a:pt x="18173" y="79694"/>
                  <a:pt x="-18247" y="154819"/>
                  <a:pt x="10782" y="145143"/>
                </a:cubicBezTo>
                <a:lnTo>
                  <a:pt x="54325" y="130629"/>
                </a:lnTo>
                <a:cubicBezTo>
                  <a:pt x="59163" y="111277"/>
                  <a:pt x="63359" y="91752"/>
                  <a:pt x="68839" y="72572"/>
                </a:cubicBezTo>
                <a:cubicBezTo>
                  <a:pt x="73042" y="57861"/>
                  <a:pt x="89035" y="43234"/>
                  <a:pt x="83353" y="29029"/>
                </a:cubicBezTo>
                <a:cubicBezTo>
                  <a:pt x="76874" y="12833"/>
                  <a:pt x="54324" y="9676"/>
                  <a:pt x="39810" y="0"/>
                </a:cubicBezTo>
                <a:cubicBezTo>
                  <a:pt x="29166" y="31932"/>
                  <a:pt x="-6635" y="110309"/>
                  <a:pt x="54325" y="130629"/>
                </a:cubicBezTo>
                <a:lnTo>
                  <a:pt x="97868" y="145143"/>
                </a:lnTo>
                <a:cubicBezTo>
                  <a:pt x="63323" y="41508"/>
                  <a:pt x="85812" y="32597"/>
                  <a:pt x="39810" y="101600"/>
                </a:cubicBezTo>
                <a:lnTo>
                  <a:pt x="68839" y="145143"/>
                </a:lnTo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47681" y="5894685"/>
            <a:ext cx="7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2400" b="1" dirty="0"/>
              <a:t>Recirculation of </a:t>
            </a:r>
            <a:r>
              <a:rPr lang="en-US" sz="2400" b="1" dirty="0" err="1">
                <a:solidFill>
                  <a:srgbClr val="C00000"/>
                </a:solidFill>
              </a:rPr>
              <a:t>Sr</a:t>
            </a:r>
            <a:r>
              <a:rPr lang="en-US" sz="2400" b="1" dirty="0">
                <a:solidFill>
                  <a:srgbClr val="C00000"/>
                </a:solidFill>
              </a:rPr>
              <a:t> from Pre-existing Carbonate rich rocks</a:t>
            </a:r>
          </a:p>
        </p:txBody>
      </p:sp>
      <p:sp>
        <p:nvSpPr>
          <p:cNvPr id="69" name="Freeform 68"/>
          <p:cNvSpPr/>
          <p:nvPr/>
        </p:nvSpPr>
        <p:spPr>
          <a:xfrm>
            <a:off x="6981371" y="1712686"/>
            <a:ext cx="1828800" cy="828723"/>
          </a:xfrm>
          <a:custGeom>
            <a:avLst/>
            <a:gdLst>
              <a:gd name="connsiteX0" fmla="*/ 1828800 w 1828800"/>
              <a:gd name="connsiteY0" fmla="*/ 0 h 828723"/>
              <a:gd name="connsiteX1" fmla="*/ 1669143 w 1828800"/>
              <a:gd name="connsiteY1" fmla="*/ 101600 h 828723"/>
              <a:gd name="connsiteX2" fmla="*/ 1582058 w 1828800"/>
              <a:gd name="connsiteY2" fmla="*/ 145143 h 828723"/>
              <a:gd name="connsiteX3" fmla="*/ 1378858 w 1828800"/>
              <a:gd name="connsiteY3" fmla="*/ 159657 h 828723"/>
              <a:gd name="connsiteX4" fmla="*/ 1335315 w 1828800"/>
              <a:gd name="connsiteY4" fmla="*/ 174171 h 828723"/>
              <a:gd name="connsiteX5" fmla="*/ 1291772 w 1828800"/>
              <a:gd name="connsiteY5" fmla="*/ 203200 h 828723"/>
              <a:gd name="connsiteX6" fmla="*/ 1117600 w 1828800"/>
              <a:gd name="connsiteY6" fmla="*/ 217714 h 828723"/>
              <a:gd name="connsiteX7" fmla="*/ 1045029 w 1828800"/>
              <a:gd name="connsiteY7" fmla="*/ 290285 h 828723"/>
              <a:gd name="connsiteX8" fmla="*/ 1001486 w 1828800"/>
              <a:gd name="connsiteY8" fmla="*/ 333828 h 828723"/>
              <a:gd name="connsiteX9" fmla="*/ 914400 w 1828800"/>
              <a:gd name="connsiteY9" fmla="*/ 391885 h 828723"/>
              <a:gd name="connsiteX10" fmla="*/ 870858 w 1828800"/>
              <a:gd name="connsiteY10" fmla="*/ 420914 h 828723"/>
              <a:gd name="connsiteX11" fmla="*/ 827315 w 1828800"/>
              <a:gd name="connsiteY11" fmla="*/ 449943 h 828723"/>
              <a:gd name="connsiteX12" fmla="*/ 725715 w 1828800"/>
              <a:gd name="connsiteY12" fmla="*/ 478971 h 828723"/>
              <a:gd name="connsiteX13" fmla="*/ 696686 w 1828800"/>
              <a:gd name="connsiteY13" fmla="*/ 522514 h 828723"/>
              <a:gd name="connsiteX14" fmla="*/ 653143 w 1828800"/>
              <a:gd name="connsiteY14" fmla="*/ 537028 h 828723"/>
              <a:gd name="connsiteX15" fmla="*/ 566058 w 1828800"/>
              <a:gd name="connsiteY15" fmla="*/ 595085 h 828723"/>
              <a:gd name="connsiteX16" fmla="*/ 478972 w 1828800"/>
              <a:gd name="connsiteY16" fmla="*/ 653143 h 828723"/>
              <a:gd name="connsiteX17" fmla="*/ 435429 w 1828800"/>
              <a:gd name="connsiteY17" fmla="*/ 682171 h 828723"/>
              <a:gd name="connsiteX18" fmla="*/ 333829 w 1828800"/>
              <a:gd name="connsiteY18" fmla="*/ 711200 h 828723"/>
              <a:gd name="connsiteX19" fmla="*/ 203200 w 1828800"/>
              <a:gd name="connsiteY19" fmla="*/ 725714 h 828723"/>
              <a:gd name="connsiteX20" fmla="*/ 87086 w 1828800"/>
              <a:gd name="connsiteY20" fmla="*/ 740228 h 828723"/>
              <a:gd name="connsiteX21" fmla="*/ 0 w 1828800"/>
              <a:gd name="connsiteY21" fmla="*/ 812800 h 8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800" h="828723">
                <a:moveTo>
                  <a:pt x="1828800" y="0"/>
                </a:moveTo>
                <a:cubicBezTo>
                  <a:pt x="1726308" y="61496"/>
                  <a:pt x="1779708" y="27891"/>
                  <a:pt x="1669143" y="101600"/>
                </a:cubicBezTo>
                <a:cubicBezTo>
                  <a:pt x="1639790" y="121168"/>
                  <a:pt x="1618538" y="140851"/>
                  <a:pt x="1582058" y="145143"/>
                </a:cubicBezTo>
                <a:cubicBezTo>
                  <a:pt x="1514617" y="153077"/>
                  <a:pt x="1446591" y="154819"/>
                  <a:pt x="1378858" y="159657"/>
                </a:cubicBezTo>
                <a:cubicBezTo>
                  <a:pt x="1364344" y="164495"/>
                  <a:pt x="1348999" y="167329"/>
                  <a:pt x="1335315" y="174171"/>
                </a:cubicBezTo>
                <a:cubicBezTo>
                  <a:pt x="1319713" y="181972"/>
                  <a:pt x="1308877" y="199779"/>
                  <a:pt x="1291772" y="203200"/>
                </a:cubicBezTo>
                <a:cubicBezTo>
                  <a:pt x="1234645" y="214625"/>
                  <a:pt x="1175657" y="212876"/>
                  <a:pt x="1117600" y="217714"/>
                </a:cubicBezTo>
                <a:cubicBezTo>
                  <a:pt x="1064382" y="297543"/>
                  <a:pt x="1117600" y="229809"/>
                  <a:pt x="1045029" y="290285"/>
                </a:cubicBezTo>
                <a:cubicBezTo>
                  <a:pt x="1029260" y="303426"/>
                  <a:pt x="1017689" y="321226"/>
                  <a:pt x="1001486" y="333828"/>
                </a:cubicBezTo>
                <a:cubicBezTo>
                  <a:pt x="973947" y="355247"/>
                  <a:pt x="943429" y="372532"/>
                  <a:pt x="914400" y="391885"/>
                </a:cubicBezTo>
                <a:lnTo>
                  <a:pt x="870858" y="420914"/>
                </a:lnTo>
                <a:cubicBezTo>
                  <a:pt x="856344" y="430590"/>
                  <a:pt x="843864" y="444427"/>
                  <a:pt x="827315" y="449943"/>
                </a:cubicBezTo>
                <a:cubicBezTo>
                  <a:pt x="764848" y="470765"/>
                  <a:pt x="798615" y="460746"/>
                  <a:pt x="725715" y="478971"/>
                </a:cubicBezTo>
                <a:cubicBezTo>
                  <a:pt x="716039" y="493485"/>
                  <a:pt x="710308" y="511617"/>
                  <a:pt x="696686" y="522514"/>
                </a:cubicBezTo>
                <a:cubicBezTo>
                  <a:pt x="684739" y="532071"/>
                  <a:pt x="666517" y="529598"/>
                  <a:pt x="653143" y="537028"/>
                </a:cubicBezTo>
                <a:cubicBezTo>
                  <a:pt x="622646" y="553971"/>
                  <a:pt x="595086" y="575733"/>
                  <a:pt x="566058" y="595085"/>
                </a:cubicBezTo>
                <a:lnTo>
                  <a:pt x="478972" y="653143"/>
                </a:lnTo>
                <a:cubicBezTo>
                  <a:pt x="464458" y="662819"/>
                  <a:pt x="451978" y="676655"/>
                  <a:pt x="435429" y="682171"/>
                </a:cubicBezTo>
                <a:cubicBezTo>
                  <a:pt x="402919" y="693007"/>
                  <a:pt x="367669" y="705994"/>
                  <a:pt x="333829" y="711200"/>
                </a:cubicBezTo>
                <a:cubicBezTo>
                  <a:pt x="290528" y="717862"/>
                  <a:pt x="246711" y="720595"/>
                  <a:pt x="203200" y="725714"/>
                </a:cubicBezTo>
                <a:lnTo>
                  <a:pt x="87086" y="740228"/>
                </a:lnTo>
                <a:cubicBezTo>
                  <a:pt x="23028" y="836315"/>
                  <a:pt x="60234" y="842916"/>
                  <a:pt x="0" y="8128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8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0" dur="2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2" dur="2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4" dur="2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6" dur="2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5" grpId="0" animBg="1"/>
      <p:bldP spid="6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3400" b="1" dirty="0"/>
              <a:t>Although </a:t>
            </a:r>
            <a:r>
              <a:rPr lang="en-US" sz="3400" b="1" dirty="0">
                <a:solidFill>
                  <a:srgbClr val="C00000"/>
                </a:solidFill>
              </a:rPr>
              <a:t>the </a:t>
            </a:r>
            <a:r>
              <a:rPr lang="en-US" sz="3400" b="1" u="sng" dirty="0">
                <a:solidFill>
                  <a:srgbClr val="C00000"/>
                </a:solidFill>
              </a:rPr>
              <a:t>ocean of the world continuously receives Sr of high variable isotopic compositions </a:t>
            </a:r>
            <a:r>
              <a:rPr lang="en-US" sz="3400" b="1" dirty="0"/>
              <a:t>from the source mentioned above.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49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19487" y="0"/>
            <a:ext cx="8229600" cy="1295400"/>
            <a:chOff x="0" y="-144548"/>
            <a:chExt cx="8229600" cy="17526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0" y="7852"/>
              <a:ext cx="8229600" cy="16002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5030" y="-144548"/>
              <a:ext cx="8174570" cy="13353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l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700" kern="1200" err="1"/>
                <a:t>Sr</a:t>
              </a:r>
              <a:r>
                <a:rPr lang="en-US" sz="4700" kern="1200"/>
                <a:t> Isotope of the Oceans</a:t>
              </a:r>
            </a:p>
          </p:txBody>
        </p:sp>
      </p:grpSp>
      <p:pic>
        <p:nvPicPr>
          <p:cNvPr id="2052" name="Picture 4" descr="http://denniswingo.files.wordpress.com/2013/02/screen-shot-2013-02-23-at-4-43-40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4114800" cy="251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43600" y="2286000"/>
            <a:ext cx="2209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4517" y="2638346"/>
            <a:ext cx="43784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400" b="1" dirty="0"/>
              <a:t>The </a:t>
            </a:r>
            <a:r>
              <a:rPr lang="en-US" sz="2400" b="1" u="sng" dirty="0">
                <a:solidFill>
                  <a:srgbClr val="FF0000"/>
                </a:solidFill>
              </a:rPr>
              <a:t>isotopic composition of the Oceans are everywhere </a:t>
            </a:r>
            <a:r>
              <a:rPr lang="en-US" sz="2800" b="1" u="sng" dirty="0">
                <a:solidFill>
                  <a:srgbClr val="FF0000"/>
                </a:solidFill>
              </a:rPr>
              <a:t>the same of: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486" y="39725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>
                <a:solidFill>
                  <a:srgbClr val="002060"/>
                </a:solidFill>
              </a:rPr>
              <a:t>87</a:t>
            </a:r>
            <a:r>
              <a:rPr lang="en-US" sz="2800" b="1" dirty="0">
                <a:solidFill>
                  <a:srgbClr val="002060"/>
                </a:solidFill>
              </a:rPr>
              <a:t>Sr/</a:t>
            </a:r>
            <a:r>
              <a:rPr lang="en-US" sz="2800" b="1" baseline="30000" dirty="0">
                <a:solidFill>
                  <a:srgbClr val="002060"/>
                </a:solidFill>
              </a:rPr>
              <a:t>86</a:t>
            </a:r>
            <a:r>
              <a:rPr lang="en-US" sz="2800" b="1" dirty="0">
                <a:solidFill>
                  <a:srgbClr val="002060"/>
                </a:solidFill>
              </a:rPr>
              <a:t>Sr = 0.70924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517" y="4648200"/>
            <a:ext cx="81745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400" b="1" dirty="0"/>
              <a:t>The </a:t>
            </a:r>
            <a:r>
              <a:rPr lang="en-US" sz="2800" b="1" u="sng" dirty="0">
                <a:solidFill>
                  <a:srgbClr val="0070C0"/>
                </a:solidFill>
              </a:rPr>
              <a:t>strong current of the Ocean’s waters is very important for the isotopic homogenization of Sr on a Global Scale</a:t>
            </a:r>
            <a:r>
              <a:rPr lang="en-US" sz="2400" b="1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/>
              <a:t> </a:t>
            </a:r>
            <a:r>
              <a:rPr lang="en-US" sz="2800" b="1" u="sng" dirty="0"/>
              <a:t>Equally important is</a:t>
            </a:r>
            <a:r>
              <a:rPr lang="en-US" sz="2400" b="1" dirty="0"/>
              <a:t>, however, </a:t>
            </a:r>
            <a:r>
              <a:rPr lang="en-US" sz="2800" b="1" u="sng" dirty="0">
                <a:solidFill>
                  <a:srgbClr val="C00000"/>
                </a:solidFill>
              </a:rPr>
              <a:t>the high </a:t>
            </a:r>
            <a:r>
              <a:rPr lang="en-US" sz="2800" b="1" u="sng" dirty="0" err="1">
                <a:solidFill>
                  <a:srgbClr val="C00000"/>
                </a:solidFill>
              </a:rPr>
              <a:t>Sr</a:t>
            </a:r>
            <a:r>
              <a:rPr lang="en-US" sz="2800" b="1" u="sng" dirty="0">
                <a:solidFill>
                  <a:srgbClr val="C00000"/>
                </a:solidFill>
              </a:rPr>
              <a:t> solubility in marine waters</a:t>
            </a:r>
          </a:p>
        </p:txBody>
      </p:sp>
    </p:spTree>
    <p:extLst>
      <p:ext uri="{BB962C8B-B14F-4D97-AF65-F5344CB8AC3E}">
        <p14:creationId xmlns:p14="http://schemas.microsoft.com/office/powerpoint/2010/main" val="39915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0C0C4-A850-40A1-9DC5-18956914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Periodic Trends: Atomic Radius | CK-12 Foundation">
            <a:extLst>
              <a:ext uri="{FF2B5EF4-FFF2-40B4-BE49-F238E27FC236}">
                <a16:creationId xmlns:a16="http://schemas.microsoft.com/office/drawing/2014/main" id="{8BF46D38-3CC2-4817-B2DA-FC6D82956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06" y="136525"/>
            <a:ext cx="5056187" cy="625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B5E9E9-75F4-4A15-A0C0-A0F074118E3F}"/>
              </a:ext>
            </a:extLst>
          </p:cNvPr>
          <p:cNvSpPr/>
          <p:nvPr/>
        </p:nvSpPr>
        <p:spPr>
          <a:xfrm>
            <a:off x="0" y="228600"/>
            <a:ext cx="4572000" cy="648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This is because, in periods, the valence electrons are in the same outermost shell. 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The atomic number increases within the same period while moving from left to right, which in turn increases the </a:t>
            </a:r>
            <a:r>
              <a:rPr lang="en-US" sz="2800" b="1" dirty="0">
                <a:hlinkClick r:id="rId3" tooltip="Effective nuclear char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effective nuclear charge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9377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8135880"/>
              </p:ext>
            </p:extLst>
          </p:nvPr>
        </p:nvGraphicFramePr>
        <p:xfrm>
          <a:off x="457200" y="1524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424" y="1496577"/>
            <a:ext cx="8988634" cy="172484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</a:rPr>
              <a:t>Sr</a:t>
            </a:r>
            <a:r>
              <a:rPr lang="en-US" sz="2800" b="1" dirty="0"/>
              <a:t> that is </a:t>
            </a:r>
            <a:r>
              <a:rPr lang="en-US" sz="2800" b="1" u="sng" dirty="0">
                <a:solidFill>
                  <a:srgbClr val="C00000"/>
                </a:solidFill>
              </a:rPr>
              <a:t>introduced to the SEA from external sources </a:t>
            </a:r>
            <a:r>
              <a:rPr lang="en-US" sz="2800" b="1" dirty="0"/>
              <a:t>exist in </a:t>
            </a:r>
            <a:r>
              <a:rPr lang="en-US" sz="2800" b="1" u="sng" dirty="0"/>
              <a:t>for sufficiently long time in the sea to homogenize isotopically </a:t>
            </a:r>
            <a:r>
              <a:rPr lang="en-US" sz="2800" b="1" dirty="0"/>
              <a:t>on a </a:t>
            </a:r>
            <a:r>
              <a:rPr lang="en-US" sz="2800" b="1" dirty="0">
                <a:solidFill>
                  <a:srgbClr val="C00000"/>
                </a:solidFill>
              </a:rPr>
              <a:t>global scale.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67480" y="2990910"/>
            <a:ext cx="423740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4" indent="-347663">
              <a:buFont typeface="Wingdings" pitchFamily="2" charset="2"/>
              <a:buChar char="Ø"/>
            </a:pPr>
            <a:r>
              <a:rPr lang="en-US" sz="2800" b="1" dirty="0"/>
              <a:t>Less </a:t>
            </a:r>
            <a:r>
              <a:rPr lang="en-US" sz="2800" b="1" i="1" u="sng" dirty="0">
                <a:solidFill>
                  <a:srgbClr val="C00000"/>
                </a:solidFill>
              </a:rPr>
              <a:t>soluble elements  such as (Nd) participate long </a:t>
            </a:r>
            <a:r>
              <a:rPr lang="en-US" sz="2800" b="1" dirty="0"/>
              <a:t>before the </a:t>
            </a:r>
            <a:r>
              <a:rPr lang="en-US" sz="3200" b="1" u="sng" dirty="0">
                <a:solidFill>
                  <a:srgbClr val="00B050"/>
                </a:solidFill>
              </a:rPr>
              <a:t>global isotopic homogenization is attained </a:t>
            </a:r>
            <a:endParaRPr lang="en-US" sz="2800" b="1" u="sng" dirty="0">
              <a:solidFill>
                <a:srgbClr val="00B05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033" y="3529865"/>
            <a:ext cx="13607" cy="27458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92640" y="49530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92640" y="44958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92640" y="40386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92640" y="53340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19800" y="609600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90387" y="5619690"/>
            <a:ext cx="1062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0.7070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9501" y="5162490"/>
            <a:ext cx="1073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0.7075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8432" y="3867090"/>
            <a:ext cx="90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0.7090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88432" y="4248090"/>
            <a:ext cx="990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0.7085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88432" y="4705290"/>
            <a:ext cx="990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0.7080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249583" y="4518353"/>
            <a:ext cx="127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>
                <a:solidFill>
                  <a:srgbClr val="002060"/>
                </a:solidFill>
              </a:rPr>
              <a:t>87</a:t>
            </a:r>
            <a:r>
              <a:rPr lang="en-US" sz="2400" b="1">
                <a:solidFill>
                  <a:srgbClr val="002060"/>
                </a:solidFill>
              </a:rPr>
              <a:t>Sr/</a:t>
            </a:r>
            <a:r>
              <a:rPr lang="en-US" sz="2400" b="1" baseline="30000">
                <a:solidFill>
                  <a:srgbClr val="002060"/>
                </a:solidFill>
              </a:rPr>
              <a:t>86</a:t>
            </a:r>
            <a:r>
              <a:rPr lang="en-US" sz="2400" b="1">
                <a:solidFill>
                  <a:srgbClr val="002060"/>
                </a:solidFill>
              </a:rPr>
              <a:t>Sr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66801" y="6477000"/>
            <a:ext cx="161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>
                <a:solidFill>
                  <a:srgbClr val="002060"/>
                </a:solidFill>
              </a:rPr>
              <a:t>Age Ma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65893" y="6101555"/>
            <a:ext cx="1087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0.7065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892640" y="5197803"/>
            <a:ext cx="4098960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843271" y="6172200"/>
            <a:ext cx="4148329" cy="39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34000" y="609600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77000" y="609600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39000" y="609600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77200" y="609600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41233" y="612375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763000" y="6096000"/>
            <a:ext cx="0" cy="1519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85836" y="57912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6096000"/>
            <a:ext cx="5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48400" y="6096000"/>
            <a:ext cx="5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75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89600" y="6096000"/>
            <a:ext cx="59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58000" y="6096000"/>
            <a:ext cx="71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20000" y="6096000"/>
            <a:ext cx="7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150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4966" y="6096000"/>
            <a:ext cx="75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200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876800" y="35052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12960" y="3376982"/>
            <a:ext cx="90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0.7095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4885836" y="4800599"/>
            <a:ext cx="4098960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4892640" y="3777092"/>
            <a:ext cx="4233060" cy="2117731"/>
          </a:xfrm>
          <a:custGeom>
            <a:avLst/>
            <a:gdLst>
              <a:gd name="connsiteX0" fmla="*/ 0 w 4165600"/>
              <a:gd name="connsiteY0" fmla="*/ 0 h 2032818"/>
              <a:gd name="connsiteX1" fmla="*/ 72571 w 4165600"/>
              <a:gd name="connsiteY1" fmla="*/ 58057 h 2032818"/>
              <a:gd name="connsiteX2" fmla="*/ 159657 w 4165600"/>
              <a:gd name="connsiteY2" fmla="*/ 87086 h 2032818"/>
              <a:gd name="connsiteX3" fmla="*/ 246743 w 4165600"/>
              <a:gd name="connsiteY3" fmla="*/ 130628 h 2032818"/>
              <a:gd name="connsiteX4" fmla="*/ 275771 w 4165600"/>
              <a:gd name="connsiteY4" fmla="*/ 174171 h 2032818"/>
              <a:gd name="connsiteX5" fmla="*/ 319314 w 4165600"/>
              <a:gd name="connsiteY5" fmla="*/ 333828 h 2032818"/>
              <a:gd name="connsiteX6" fmla="*/ 348343 w 4165600"/>
              <a:gd name="connsiteY6" fmla="*/ 508000 h 2032818"/>
              <a:gd name="connsiteX7" fmla="*/ 377371 w 4165600"/>
              <a:gd name="connsiteY7" fmla="*/ 551543 h 2032818"/>
              <a:gd name="connsiteX8" fmla="*/ 391886 w 4165600"/>
              <a:gd name="connsiteY8" fmla="*/ 624114 h 2032818"/>
              <a:gd name="connsiteX9" fmla="*/ 406400 w 4165600"/>
              <a:gd name="connsiteY9" fmla="*/ 856343 h 2032818"/>
              <a:gd name="connsiteX10" fmla="*/ 420914 w 4165600"/>
              <a:gd name="connsiteY10" fmla="*/ 914400 h 2032818"/>
              <a:gd name="connsiteX11" fmla="*/ 449943 w 4165600"/>
              <a:gd name="connsiteY11" fmla="*/ 957943 h 2032818"/>
              <a:gd name="connsiteX12" fmla="*/ 508000 w 4165600"/>
              <a:gd name="connsiteY12" fmla="*/ 1030514 h 2032818"/>
              <a:gd name="connsiteX13" fmla="*/ 522514 w 4165600"/>
              <a:gd name="connsiteY13" fmla="*/ 1074057 h 2032818"/>
              <a:gd name="connsiteX14" fmla="*/ 609600 w 4165600"/>
              <a:gd name="connsiteY14" fmla="*/ 1132114 h 2032818"/>
              <a:gd name="connsiteX15" fmla="*/ 682171 w 4165600"/>
              <a:gd name="connsiteY15" fmla="*/ 1190171 h 2032818"/>
              <a:gd name="connsiteX16" fmla="*/ 812800 w 4165600"/>
              <a:gd name="connsiteY16" fmla="*/ 1262743 h 2032818"/>
              <a:gd name="connsiteX17" fmla="*/ 870857 w 4165600"/>
              <a:gd name="connsiteY17" fmla="*/ 1248228 h 2032818"/>
              <a:gd name="connsiteX18" fmla="*/ 885371 w 4165600"/>
              <a:gd name="connsiteY18" fmla="*/ 1204686 h 2032818"/>
              <a:gd name="connsiteX19" fmla="*/ 957943 w 4165600"/>
              <a:gd name="connsiteY19" fmla="*/ 1146628 h 2032818"/>
              <a:gd name="connsiteX20" fmla="*/ 1016000 w 4165600"/>
              <a:gd name="connsiteY20" fmla="*/ 1117600 h 2032818"/>
              <a:gd name="connsiteX21" fmla="*/ 1030514 w 4165600"/>
              <a:gd name="connsiteY21" fmla="*/ 1161143 h 2032818"/>
              <a:gd name="connsiteX22" fmla="*/ 1074057 w 4165600"/>
              <a:gd name="connsiteY22" fmla="*/ 1175657 h 2032818"/>
              <a:gd name="connsiteX23" fmla="*/ 1320800 w 4165600"/>
              <a:gd name="connsiteY23" fmla="*/ 1132114 h 2032818"/>
              <a:gd name="connsiteX24" fmla="*/ 1393371 w 4165600"/>
              <a:gd name="connsiteY24" fmla="*/ 1190171 h 2032818"/>
              <a:gd name="connsiteX25" fmla="*/ 1436914 w 4165600"/>
              <a:gd name="connsiteY25" fmla="*/ 1204686 h 2032818"/>
              <a:gd name="connsiteX26" fmla="*/ 1524000 w 4165600"/>
              <a:gd name="connsiteY26" fmla="*/ 1277257 h 2032818"/>
              <a:gd name="connsiteX27" fmla="*/ 1553029 w 4165600"/>
              <a:gd name="connsiteY27" fmla="*/ 1364343 h 2032818"/>
              <a:gd name="connsiteX28" fmla="*/ 1582057 w 4165600"/>
              <a:gd name="connsiteY28" fmla="*/ 1407886 h 2032818"/>
              <a:gd name="connsiteX29" fmla="*/ 1611086 w 4165600"/>
              <a:gd name="connsiteY29" fmla="*/ 1494971 h 2032818"/>
              <a:gd name="connsiteX30" fmla="*/ 1683657 w 4165600"/>
              <a:gd name="connsiteY30" fmla="*/ 1509486 h 2032818"/>
              <a:gd name="connsiteX31" fmla="*/ 1828800 w 4165600"/>
              <a:gd name="connsiteY31" fmla="*/ 1524000 h 2032818"/>
              <a:gd name="connsiteX32" fmla="*/ 1843314 w 4165600"/>
              <a:gd name="connsiteY32" fmla="*/ 1480457 h 2032818"/>
              <a:gd name="connsiteX33" fmla="*/ 1886857 w 4165600"/>
              <a:gd name="connsiteY33" fmla="*/ 1465943 h 2032818"/>
              <a:gd name="connsiteX34" fmla="*/ 1915886 w 4165600"/>
              <a:gd name="connsiteY34" fmla="*/ 1422400 h 2032818"/>
              <a:gd name="connsiteX35" fmla="*/ 1959429 w 4165600"/>
              <a:gd name="connsiteY35" fmla="*/ 1407886 h 2032818"/>
              <a:gd name="connsiteX36" fmla="*/ 2104571 w 4165600"/>
              <a:gd name="connsiteY36" fmla="*/ 1393371 h 2032818"/>
              <a:gd name="connsiteX37" fmla="*/ 2148114 w 4165600"/>
              <a:gd name="connsiteY37" fmla="*/ 1378857 h 2032818"/>
              <a:gd name="connsiteX38" fmla="*/ 2235200 w 4165600"/>
              <a:gd name="connsiteY38" fmla="*/ 1320800 h 2032818"/>
              <a:gd name="connsiteX39" fmla="*/ 2278743 w 4165600"/>
              <a:gd name="connsiteY39" fmla="*/ 1306286 h 2032818"/>
              <a:gd name="connsiteX40" fmla="*/ 2322286 w 4165600"/>
              <a:gd name="connsiteY40" fmla="*/ 1349828 h 2032818"/>
              <a:gd name="connsiteX41" fmla="*/ 2423886 w 4165600"/>
              <a:gd name="connsiteY41" fmla="*/ 1335314 h 2032818"/>
              <a:gd name="connsiteX42" fmla="*/ 2481943 w 4165600"/>
              <a:gd name="connsiteY42" fmla="*/ 1349828 h 2032818"/>
              <a:gd name="connsiteX43" fmla="*/ 2510971 w 4165600"/>
              <a:gd name="connsiteY43" fmla="*/ 1393371 h 2032818"/>
              <a:gd name="connsiteX44" fmla="*/ 2641600 w 4165600"/>
              <a:gd name="connsiteY44" fmla="*/ 1465943 h 2032818"/>
              <a:gd name="connsiteX45" fmla="*/ 2685143 w 4165600"/>
              <a:gd name="connsiteY45" fmla="*/ 1509486 h 2032818"/>
              <a:gd name="connsiteX46" fmla="*/ 2743200 w 4165600"/>
              <a:gd name="connsiteY46" fmla="*/ 1596571 h 2032818"/>
              <a:gd name="connsiteX47" fmla="*/ 2786743 w 4165600"/>
              <a:gd name="connsiteY47" fmla="*/ 1625600 h 2032818"/>
              <a:gd name="connsiteX48" fmla="*/ 2873829 w 4165600"/>
              <a:gd name="connsiteY48" fmla="*/ 1683657 h 2032818"/>
              <a:gd name="connsiteX49" fmla="*/ 2917371 w 4165600"/>
              <a:gd name="connsiteY49" fmla="*/ 1712686 h 2032818"/>
              <a:gd name="connsiteX50" fmla="*/ 2931886 w 4165600"/>
              <a:gd name="connsiteY50" fmla="*/ 1756228 h 2032818"/>
              <a:gd name="connsiteX51" fmla="*/ 2975429 w 4165600"/>
              <a:gd name="connsiteY51" fmla="*/ 1770743 h 2032818"/>
              <a:gd name="connsiteX52" fmla="*/ 3018971 w 4165600"/>
              <a:gd name="connsiteY52" fmla="*/ 1799771 h 2032818"/>
              <a:gd name="connsiteX53" fmla="*/ 3062514 w 4165600"/>
              <a:gd name="connsiteY53" fmla="*/ 1814286 h 2032818"/>
              <a:gd name="connsiteX54" fmla="*/ 3149600 w 4165600"/>
              <a:gd name="connsiteY54" fmla="*/ 1857828 h 2032818"/>
              <a:gd name="connsiteX55" fmla="*/ 3178629 w 4165600"/>
              <a:gd name="connsiteY55" fmla="*/ 1901371 h 2032818"/>
              <a:gd name="connsiteX56" fmla="*/ 3193143 w 4165600"/>
              <a:gd name="connsiteY56" fmla="*/ 1944914 h 2032818"/>
              <a:gd name="connsiteX57" fmla="*/ 3236686 w 4165600"/>
              <a:gd name="connsiteY57" fmla="*/ 1973943 h 2032818"/>
              <a:gd name="connsiteX58" fmla="*/ 3309257 w 4165600"/>
              <a:gd name="connsiteY58" fmla="*/ 2032000 h 2032818"/>
              <a:gd name="connsiteX59" fmla="*/ 3352800 w 4165600"/>
              <a:gd name="connsiteY59" fmla="*/ 2002971 h 2032818"/>
              <a:gd name="connsiteX60" fmla="*/ 3381829 w 4165600"/>
              <a:gd name="connsiteY60" fmla="*/ 1959428 h 2032818"/>
              <a:gd name="connsiteX61" fmla="*/ 3468914 w 4165600"/>
              <a:gd name="connsiteY61" fmla="*/ 1872343 h 2032818"/>
              <a:gd name="connsiteX62" fmla="*/ 3570514 w 4165600"/>
              <a:gd name="connsiteY62" fmla="*/ 1756228 h 2032818"/>
              <a:gd name="connsiteX63" fmla="*/ 3628571 w 4165600"/>
              <a:gd name="connsiteY63" fmla="*/ 1683657 h 2032818"/>
              <a:gd name="connsiteX64" fmla="*/ 3643086 w 4165600"/>
              <a:gd name="connsiteY64" fmla="*/ 1640114 h 2032818"/>
              <a:gd name="connsiteX65" fmla="*/ 3701143 w 4165600"/>
              <a:gd name="connsiteY65" fmla="*/ 1553028 h 2032818"/>
              <a:gd name="connsiteX66" fmla="*/ 3730171 w 4165600"/>
              <a:gd name="connsiteY66" fmla="*/ 1509486 h 2032818"/>
              <a:gd name="connsiteX67" fmla="*/ 3860800 w 4165600"/>
              <a:gd name="connsiteY67" fmla="*/ 1407886 h 2032818"/>
              <a:gd name="connsiteX68" fmla="*/ 3889829 w 4165600"/>
              <a:gd name="connsiteY68" fmla="*/ 1364343 h 2032818"/>
              <a:gd name="connsiteX69" fmla="*/ 3904343 w 4165600"/>
              <a:gd name="connsiteY69" fmla="*/ 1306286 h 2032818"/>
              <a:gd name="connsiteX70" fmla="*/ 3947886 w 4165600"/>
              <a:gd name="connsiteY70" fmla="*/ 1291771 h 2032818"/>
              <a:gd name="connsiteX71" fmla="*/ 3991429 w 4165600"/>
              <a:gd name="connsiteY71" fmla="*/ 1262743 h 2032818"/>
              <a:gd name="connsiteX72" fmla="*/ 4078514 w 4165600"/>
              <a:gd name="connsiteY72" fmla="*/ 1233714 h 2032818"/>
              <a:gd name="connsiteX73" fmla="*/ 4107543 w 4165600"/>
              <a:gd name="connsiteY73" fmla="*/ 1190171 h 2032818"/>
              <a:gd name="connsiteX74" fmla="*/ 4165600 w 4165600"/>
              <a:gd name="connsiteY74" fmla="*/ 1117600 h 203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165600" h="2032818">
                <a:moveTo>
                  <a:pt x="0" y="0"/>
                </a:moveTo>
                <a:cubicBezTo>
                  <a:pt x="24190" y="19352"/>
                  <a:pt x="45375" y="43223"/>
                  <a:pt x="72571" y="58057"/>
                </a:cubicBezTo>
                <a:cubicBezTo>
                  <a:pt x="99434" y="72709"/>
                  <a:pt x="134197" y="70113"/>
                  <a:pt x="159657" y="87086"/>
                </a:cubicBezTo>
                <a:cubicBezTo>
                  <a:pt x="215930" y="124600"/>
                  <a:pt x="186651" y="110598"/>
                  <a:pt x="246743" y="130628"/>
                </a:cubicBezTo>
                <a:cubicBezTo>
                  <a:pt x="256419" y="145142"/>
                  <a:pt x="268686" y="158231"/>
                  <a:pt x="275771" y="174171"/>
                </a:cubicBezTo>
                <a:cubicBezTo>
                  <a:pt x="296073" y="219850"/>
                  <a:pt x="312125" y="283503"/>
                  <a:pt x="319314" y="333828"/>
                </a:cubicBezTo>
                <a:cubicBezTo>
                  <a:pt x="325752" y="378894"/>
                  <a:pt x="323386" y="458084"/>
                  <a:pt x="348343" y="508000"/>
                </a:cubicBezTo>
                <a:cubicBezTo>
                  <a:pt x="356144" y="523602"/>
                  <a:pt x="367695" y="537029"/>
                  <a:pt x="377371" y="551543"/>
                </a:cubicBezTo>
                <a:cubicBezTo>
                  <a:pt x="382209" y="575733"/>
                  <a:pt x="389547" y="599556"/>
                  <a:pt x="391886" y="624114"/>
                </a:cubicBezTo>
                <a:cubicBezTo>
                  <a:pt x="399240" y="701325"/>
                  <a:pt x="398683" y="779167"/>
                  <a:pt x="406400" y="856343"/>
                </a:cubicBezTo>
                <a:cubicBezTo>
                  <a:pt x="408385" y="876192"/>
                  <a:pt x="413056" y="896065"/>
                  <a:pt x="420914" y="914400"/>
                </a:cubicBezTo>
                <a:cubicBezTo>
                  <a:pt x="427786" y="930434"/>
                  <a:pt x="440267" y="943429"/>
                  <a:pt x="449943" y="957943"/>
                </a:cubicBezTo>
                <a:cubicBezTo>
                  <a:pt x="486424" y="1067390"/>
                  <a:pt x="432970" y="936727"/>
                  <a:pt x="508000" y="1030514"/>
                </a:cubicBezTo>
                <a:cubicBezTo>
                  <a:pt x="517557" y="1042461"/>
                  <a:pt x="511696" y="1063239"/>
                  <a:pt x="522514" y="1074057"/>
                </a:cubicBezTo>
                <a:cubicBezTo>
                  <a:pt x="547184" y="1098727"/>
                  <a:pt x="609600" y="1132114"/>
                  <a:pt x="609600" y="1132114"/>
                </a:cubicBezTo>
                <a:cubicBezTo>
                  <a:pt x="663237" y="1212569"/>
                  <a:pt x="607941" y="1148932"/>
                  <a:pt x="682171" y="1190171"/>
                </a:cubicBezTo>
                <a:cubicBezTo>
                  <a:pt x="831897" y="1273352"/>
                  <a:pt x="714272" y="1229899"/>
                  <a:pt x="812800" y="1262743"/>
                </a:cubicBezTo>
                <a:cubicBezTo>
                  <a:pt x="832152" y="1257905"/>
                  <a:pt x="855280" y="1260689"/>
                  <a:pt x="870857" y="1248228"/>
                </a:cubicBezTo>
                <a:cubicBezTo>
                  <a:pt x="882804" y="1238671"/>
                  <a:pt x="878529" y="1218370"/>
                  <a:pt x="885371" y="1204686"/>
                </a:cubicBezTo>
                <a:cubicBezTo>
                  <a:pt x="911632" y="1152165"/>
                  <a:pt x="907722" y="1163369"/>
                  <a:pt x="957943" y="1146628"/>
                </a:cubicBezTo>
                <a:cubicBezTo>
                  <a:pt x="967619" y="1117600"/>
                  <a:pt x="967619" y="1069219"/>
                  <a:pt x="1016000" y="1117600"/>
                </a:cubicBezTo>
                <a:cubicBezTo>
                  <a:pt x="1026818" y="1128418"/>
                  <a:pt x="1019696" y="1150325"/>
                  <a:pt x="1030514" y="1161143"/>
                </a:cubicBezTo>
                <a:cubicBezTo>
                  <a:pt x="1041332" y="1171961"/>
                  <a:pt x="1059543" y="1170819"/>
                  <a:pt x="1074057" y="1175657"/>
                </a:cubicBezTo>
                <a:cubicBezTo>
                  <a:pt x="1211839" y="1129729"/>
                  <a:pt x="1130670" y="1149398"/>
                  <a:pt x="1320800" y="1132114"/>
                </a:cubicBezTo>
                <a:cubicBezTo>
                  <a:pt x="1430244" y="1168595"/>
                  <a:pt x="1299586" y="1115142"/>
                  <a:pt x="1393371" y="1190171"/>
                </a:cubicBezTo>
                <a:cubicBezTo>
                  <a:pt x="1405318" y="1199729"/>
                  <a:pt x="1423230" y="1197844"/>
                  <a:pt x="1436914" y="1204686"/>
                </a:cubicBezTo>
                <a:cubicBezTo>
                  <a:pt x="1477331" y="1224894"/>
                  <a:pt x="1491898" y="1245155"/>
                  <a:pt x="1524000" y="1277257"/>
                </a:cubicBezTo>
                <a:cubicBezTo>
                  <a:pt x="1533676" y="1306286"/>
                  <a:pt x="1536056" y="1338883"/>
                  <a:pt x="1553029" y="1364343"/>
                </a:cubicBezTo>
                <a:cubicBezTo>
                  <a:pt x="1562705" y="1378857"/>
                  <a:pt x="1574972" y="1391946"/>
                  <a:pt x="1582057" y="1407886"/>
                </a:cubicBezTo>
                <a:cubicBezTo>
                  <a:pt x="1594484" y="1435847"/>
                  <a:pt x="1581082" y="1488970"/>
                  <a:pt x="1611086" y="1494971"/>
                </a:cubicBezTo>
                <a:lnTo>
                  <a:pt x="1683657" y="1509486"/>
                </a:lnTo>
                <a:cubicBezTo>
                  <a:pt x="1737110" y="1545121"/>
                  <a:pt x="1746320" y="1565240"/>
                  <a:pt x="1828800" y="1524000"/>
                </a:cubicBezTo>
                <a:cubicBezTo>
                  <a:pt x="1842484" y="1517158"/>
                  <a:pt x="1832496" y="1491275"/>
                  <a:pt x="1843314" y="1480457"/>
                </a:cubicBezTo>
                <a:cubicBezTo>
                  <a:pt x="1854132" y="1469639"/>
                  <a:pt x="1872343" y="1470781"/>
                  <a:pt x="1886857" y="1465943"/>
                </a:cubicBezTo>
                <a:cubicBezTo>
                  <a:pt x="1896533" y="1451429"/>
                  <a:pt x="1902264" y="1433297"/>
                  <a:pt x="1915886" y="1422400"/>
                </a:cubicBezTo>
                <a:cubicBezTo>
                  <a:pt x="1927833" y="1412843"/>
                  <a:pt x="1944307" y="1410212"/>
                  <a:pt x="1959429" y="1407886"/>
                </a:cubicBezTo>
                <a:cubicBezTo>
                  <a:pt x="2007486" y="1400493"/>
                  <a:pt x="2056190" y="1398209"/>
                  <a:pt x="2104571" y="1393371"/>
                </a:cubicBezTo>
                <a:cubicBezTo>
                  <a:pt x="2119085" y="1388533"/>
                  <a:pt x="2134740" y="1386287"/>
                  <a:pt x="2148114" y="1378857"/>
                </a:cubicBezTo>
                <a:cubicBezTo>
                  <a:pt x="2178612" y="1361914"/>
                  <a:pt x="2202102" y="1331832"/>
                  <a:pt x="2235200" y="1320800"/>
                </a:cubicBezTo>
                <a:lnTo>
                  <a:pt x="2278743" y="1306286"/>
                </a:lnTo>
                <a:cubicBezTo>
                  <a:pt x="2293257" y="1320800"/>
                  <a:pt x="2302158" y="1345803"/>
                  <a:pt x="2322286" y="1349828"/>
                </a:cubicBezTo>
                <a:cubicBezTo>
                  <a:pt x="2355832" y="1356537"/>
                  <a:pt x="2389676" y="1335314"/>
                  <a:pt x="2423886" y="1335314"/>
                </a:cubicBezTo>
                <a:cubicBezTo>
                  <a:pt x="2443834" y="1335314"/>
                  <a:pt x="2462591" y="1344990"/>
                  <a:pt x="2481943" y="1349828"/>
                </a:cubicBezTo>
                <a:cubicBezTo>
                  <a:pt x="2491619" y="1364342"/>
                  <a:pt x="2497843" y="1381884"/>
                  <a:pt x="2510971" y="1393371"/>
                </a:cubicBezTo>
                <a:cubicBezTo>
                  <a:pt x="2572394" y="1447116"/>
                  <a:pt x="2581796" y="1446007"/>
                  <a:pt x="2641600" y="1465943"/>
                </a:cubicBezTo>
                <a:cubicBezTo>
                  <a:pt x="2656114" y="1480457"/>
                  <a:pt x="2672541" y="1493283"/>
                  <a:pt x="2685143" y="1509486"/>
                </a:cubicBezTo>
                <a:cubicBezTo>
                  <a:pt x="2706562" y="1537025"/>
                  <a:pt x="2714172" y="1577219"/>
                  <a:pt x="2743200" y="1596571"/>
                </a:cubicBezTo>
                <a:cubicBezTo>
                  <a:pt x="2757714" y="1606247"/>
                  <a:pt x="2773342" y="1614433"/>
                  <a:pt x="2786743" y="1625600"/>
                </a:cubicBezTo>
                <a:cubicBezTo>
                  <a:pt x="2859224" y="1686001"/>
                  <a:pt x="2797307" y="1658150"/>
                  <a:pt x="2873829" y="1683657"/>
                </a:cubicBezTo>
                <a:cubicBezTo>
                  <a:pt x="2888343" y="1693333"/>
                  <a:pt x="2906474" y="1699065"/>
                  <a:pt x="2917371" y="1712686"/>
                </a:cubicBezTo>
                <a:cubicBezTo>
                  <a:pt x="2926928" y="1724633"/>
                  <a:pt x="2921068" y="1745410"/>
                  <a:pt x="2931886" y="1756228"/>
                </a:cubicBezTo>
                <a:cubicBezTo>
                  <a:pt x="2942704" y="1767046"/>
                  <a:pt x="2961745" y="1763901"/>
                  <a:pt x="2975429" y="1770743"/>
                </a:cubicBezTo>
                <a:cubicBezTo>
                  <a:pt x="2991031" y="1778544"/>
                  <a:pt x="3003369" y="1791970"/>
                  <a:pt x="3018971" y="1799771"/>
                </a:cubicBezTo>
                <a:cubicBezTo>
                  <a:pt x="3032655" y="1806613"/>
                  <a:pt x="3048830" y="1807444"/>
                  <a:pt x="3062514" y="1814286"/>
                </a:cubicBezTo>
                <a:cubicBezTo>
                  <a:pt x="3175052" y="1870555"/>
                  <a:pt x="3040160" y="1821349"/>
                  <a:pt x="3149600" y="1857828"/>
                </a:cubicBezTo>
                <a:cubicBezTo>
                  <a:pt x="3159276" y="1872342"/>
                  <a:pt x="3170828" y="1885769"/>
                  <a:pt x="3178629" y="1901371"/>
                </a:cubicBezTo>
                <a:cubicBezTo>
                  <a:pt x="3185471" y="1915055"/>
                  <a:pt x="3183586" y="1932967"/>
                  <a:pt x="3193143" y="1944914"/>
                </a:cubicBezTo>
                <a:cubicBezTo>
                  <a:pt x="3204040" y="1958536"/>
                  <a:pt x="3222172" y="1964267"/>
                  <a:pt x="3236686" y="1973943"/>
                </a:cubicBezTo>
                <a:cubicBezTo>
                  <a:pt x="3253647" y="1999384"/>
                  <a:pt x="3267192" y="2039011"/>
                  <a:pt x="3309257" y="2032000"/>
                </a:cubicBezTo>
                <a:cubicBezTo>
                  <a:pt x="3326464" y="2029132"/>
                  <a:pt x="3338286" y="2012647"/>
                  <a:pt x="3352800" y="2002971"/>
                </a:cubicBezTo>
                <a:cubicBezTo>
                  <a:pt x="3362476" y="1988457"/>
                  <a:pt x="3370240" y="1972466"/>
                  <a:pt x="3381829" y="1959428"/>
                </a:cubicBezTo>
                <a:cubicBezTo>
                  <a:pt x="3409103" y="1928745"/>
                  <a:pt x="3446142" y="1906501"/>
                  <a:pt x="3468914" y="1872343"/>
                </a:cubicBezTo>
                <a:cubicBezTo>
                  <a:pt x="3536647" y="1770743"/>
                  <a:pt x="3497942" y="1804610"/>
                  <a:pt x="3570514" y="1756228"/>
                </a:cubicBezTo>
                <a:cubicBezTo>
                  <a:pt x="3606998" y="1646782"/>
                  <a:pt x="3553540" y="1777446"/>
                  <a:pt x="3628571" y="1683657"/>
                </a:cubicBezTo>
                <a:cubicBezTo>
                  <a:pt x="3638128" y="1671710"/>
                  <a:pt x="3635656" y="1653488"/>
                  <a:pt x="3643086" y="1640114"/>
                </a:cubicBezTo>
                <a:cubicBezTo>
                  <a:pt x="3660029" y="1609616"/>
                  <a:pt x="3681791" y="1582057"/>
                  <a:pt x="3701143" y="1553028"/>
                </a:cubicBezTo>
                <a:cubicBezTo>
                  <a:pt x="3710819" y="1538514"/>
                  <a:pt x="3715657" y="1519162"/>
                  <a:pt x="3730171" y="1509486"/>
                </a:cubicBezTo>
                <a:cubicBezTo>
                  <a:pt x="3790855" y="1469030"/>
                  <a:pt x="3818169" y="1459043"/>
                  <a:pt x="3860800" y="1407886"/>
                </a:cubicBezTo>
                <a:cubicBezTo>
                  <a:pt x="3871968" y="1394485"/>
                  <a:pt x="3880153" y="1378857"/>
                  <a:pt x="3889829" y="1364343"/>
                </a:cubicBezTo>
                <a:cubicBezTo>
                  <a:pt x="3894667" y="1344991"/>
                  <a:pt x="3891882" y="1321863"/>
                  <a:pt x="3904343" y="1306286"/>
                </a:cubicBezTo>
                <a:cubicBezTo>
                  <a:pt x="3913900" y="1294339"/>
                  <a:pt x="3934202" y="1298613"/>
                  <a:pt x="3947886" y="1291771"/>
                </a:cubicBezTo>
                <a:cubicBezTo>
                  <a:pt x="3963488" y="1283970"/>
                  <a:pt x="3975489" y="1269828"/>
                  <a:pt x="3991429" y="1262743"/>
                </a:cubicBezTo>
                <a:cubicBezTo>
                  <a:pt x="4019390" y="1250316"/>
                  <a:pt x="4078514" y="1233714"/>
                  <a:pt x="4078514" y="1233714"/>
                </a:cubicBezTo>
                <a:cubicBezTo>
                  <a:pt x="4088190" y="1219200"/>
                  <a:pt x="4096376" y="1203572"/>
                  <a:pt x="4107543" y="1190171"/>
                </a:cubicBezTo>
                <a:cubicBezTo>
                  <a:pt x="4171533" y="1113383"/>
                  <a:pt x="4135162" y="1178477"/>
                  <a:pt x="4165600" y="1117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991100" y="3777092"/>
            <a:ext cx="1181100" cy="8999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867729" y="4267200"/>
            <a:ext cx="1304471" cy="52420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892640" y="4648200"/>
            <a:ext cx="1736760" cy="50219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19801" y="3200400"/>
            <a:ext cx="3090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Modern ocean water </a:t>
            </a:r>
            <a:r>
              <a:rPr lang="en-US" sz="2400" b="1" baseline="30000" dirty="0"/>
              <a:t>87</a:t>
            </a:r>
            <a:r>
              <a:rPr lang="en-US" sz="2400" b="1" dirty="0"/>
              <a:t>Sr/</a:t>
            </a:r>
            <a:r>
              <a:rPr lang="en-US" sz="2400" b="1" baseline="30000" dirty="0"/>
              <a:t>86</a:t>
            </a:r>
            <a:r>
              <a:rPr lang="en-US" sz="2400" b="1" dirty="0"/>
              <a:t>Sr = 0.70924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86481" y="4031397"/>
            <a:ext cx="299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/>
              <a:t>87</a:t>
            </a:r>
            <a:r>
              <a:rPr lang="en-US" sz="2000" b="1" dirty="0"/>
              <a:t>Sr/</a:t>
            </a:r>
            <a:r>
              <a:rPr lang="en-US" sz="2000" b="1" baseline="30000" dirty="0"/>
              <a:t>86</a:t>
            </a:r>
            <a:r>
              <a:rPr lang="en-US" sz="2000" b="1" dirty="0"/>
              <a:t>Sr = 0.7082=25Ma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61020" y="4349075"/>
            <a:ext cx="346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/>
              <a:t>87</a:t>
            </a:r>
            <a:r>
              <a:rPr lang="en-US" sz="2000" b="1" dirty="0"/>
              <a:t>Sr/</a:t>
            </a:r>
            <a:r>
              <a:rPr lang="en-US" sz="2000" b="1" baseline="30000" dirty="0"/>
              <a:t>86</a:t>
            </a:r>
            <a:r>
              <a:rPr lang="en-US" sz="2000" b="1" dirty="0"/>
              <a:t>Sr = 0.7076=75 &amp;200 Ma</a:t>
            </a:r>
          </a:p>
        </p:txBody>
      </p:sp>
      <p:cxnSp>
        <p:nvCxnSpPr>
          <p:cNvPr id="56" name="Straight Connector 55"/>
          <p:cNvCxnSpPr>
            <a:stCxn id="34" idx="11"/>
          </p:cNvCxnSpPr>
          <p:nvPr/>
        </p:nvCxnSpPr>
        <p:spPr>
          <a:xfrm flipH="1">
            <a:off x="5349840" y="4775049"/>
            <a:ext cx="30" cy="1500660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476970" y="5162490"/>
            <a:ext cx="30" cy="1037239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4" idx="68"/>
          </p:cNvCxnSpPr>
          <p:nvPr/>
        </p:nvCxnSpPr>
        <p:spPr>
          <a:xfrm flipH="1">
            <a:off x="8839200" y="5198425"/>
            <a:ext cx="6263" cy="939650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229600" y="5832751"/>
            <a:ext cx="6264" cy="339449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50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err="1"/>
              <a:t>Sr</a:t>
            </a:r>
            <a:r>
              <a:rPr lang="en-US" b="1" dirty="0"/>
              <a:t> Isotope source of the Oceans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8750" y="2286000"/>
            <a:ext cx="3448050" cy="2514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That </a:t>
            </a:r>
            <a:r>
              <a:rPr lang="en-US" sz="3200" b="1" i="1" u="sng" dirty="0">
                <a:solidFill>
                  <a:srgbClr val="0070C0"/>
                </a:solidFill>
              </a:rPr>
              <a:t>the ocean receive high amount of </a:t>
            </a:r>
            <a:r>
              <a:rPr lang="en-US" sz="3200" b="1" i="1" u="sng" dirty="0" err="1">
                <a:solidFill>
                  <a:srgbClr val="0070C0"/>
                </a:solidFill>
              </a:rPr>
              <a:t>Sr</a:t>
            </a:r>
            <a:r>
              <a:rPr lang="en-US" sz="3200" b="1" i="1" u="sng" dirty="0">
                <a:solidFill>
                  <a:srgbClr val="0070C0"/>
                </a:solidFill>
              </a:rPr>
              <a:t> </a:t>
            </a:r>
            <a:r>
              <a:rPr lang="en-US" b="1" dirty="0"/>
              <a:t>with </a:t>
            </a:r>
            <a:r>
              <a:rPr lang="en-US" b="1" dirty="0">
                <a:solidFill>
                  <a:srgbClr val="C00000"/>
                </a:solidFill>
              </a:rPr>
              <a:t>Mantle signature (</a:t>
            </a:r>
            <a:r>
              <a:rPr lang="en-US" b="1" baseline="30000" dirty="0">
                <a:solidFill>
                  <a:srgbClr val="C00000"/>
                </a:solidFill>
              </a:rPr>
              <a:t>87</a:t>
            </a:r>
            <a:r>
              <a:rPr lang="en-US" b="1" dirty="0">
                <a:solidFill>
                  <a:srgbClr val="C00000"/>
                </a:solidFill>
              </a:rPr>
              <a:t>Sr/</a:t>
            </a:r>
            <a:r>
              <a:rPr lang="en-US" b="1" baseline="30000" dirty="0">
                <a:solidFill>
                  <a:srgbClr val="C00000"/>
                </a:solidFill>
              </a:rPr>
              <a:t>86</a:t>
            </a:r>
            <a:r>
              <a:rPr lang="en-US" b="1" dirty="0">
                <a:solidFill>
                  <a:srgbClr val="C00000"/>
                </a:solidFill>
              </a:rPr>
              <a:t>Sr = 0.704) in that period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51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57200" y="273048"/>
            <a:ext cx="8229600" cy="1103310"/>
            <a:chOff x="0" y="19844"/>
            <a:chExt cx="8229600" cy="1103310"/>
          </a:xfrm>
          <a:solidFill>
            <a:srgbClr val="0099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0" y="19844"/>
              <a:ext cx="8229600" cy="1103310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53859" y="73703"/>
              <a:ext cx="8121882" cy="9955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lvl="0" algn="ctr" defTabSz="2044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600" b="1" kern="1200" dirty="0" err="1"/>
                <a:t>Sr</a:t>
              </a:r>
              <a:r>
                <a:rPr lang="en-US" sz="4600" b="1" kern="1200" dirty="0"/>
                <a:t> Isotope source of the Oceans</a:t>
              </a:r>
            </a:p>
          </p:txBody>
        </p:sp>
      </p:grpSp>
      <p:sp>
        <p:nvSpPr>
          <p:cNvPr id="9" name="Content Placeholder 8"/>
          <p:cNvSpPr txBox="1">
            <a:spLocks noGrp="1"/>
          </p:cNvSpPr>
          <p:nvPr>
            <p:ph sz="half" idx="1"/>
          </p:nvPr>
        </p:nvSpPr>
        <p:spPr>
          <a:xfrm>
            <a:off x="304800" y="1600200"/>
            <a:ext cx="419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The </a:t>
            </a:r>
            <a:r>
              <a:rPr lang="en-US" b="1" u="sng" dirty="0">
                <a:solidFill>
                  <a:srgbClr val="C00000"/>
                </a:solidFill>
              </a:rPr>
              <a:t>diagram shows </a:t>
            </a:r>
            <a:r>
              <a:rPr lang="en-US" b="1" dirty="0"/>
              <a:t>the </a:t>
            </a:r>
            <a:r>
              <a:rPr lang="en-US" sz="3200" b="1" baseline="30000" dirty="0">
                <a:solidFill>
                  <a:srgbClr val="002060"/>
                </a:solidFill>
              </a:rPr>
              <a:t>87</a:t>
            </a:r>
            <a:r>
              <a:rPr lang="en-US" sz="3200" b="1" dirty="0">
                <a:solidFill>
                  <a:srgbClr val="002060"/>
                </a:solidFill>
              </a:rPr>
              <a:t>Sr/</a:t>
            </a:r>
            <a:r>
              <a:rPr lang="en-US" sz="3200" b="1" baseline="30000" dirty="0">
                <a:solidFill>
                  <a:srgbClr val="002060"/>
                </a:solidFill>
              </a:rPr>
              <a:t>86</a:t>
            </a:r>
            <a:r>
              <a:rPr lang="en-US" sz="3200" b="1" dirty="0">
                <a:solidFill>
                  <a:srgbClr val="002060"/>
                </a:solidFill>
              </a:rPr>
              <a:t>Sr</a:t>
            </a:r>
            <a:r>
              <a:rPr lang="en-US" b="1" dirty="0"/>
              <a:t> </a:t>
            </a:r>
            <a:r>
              <a:rPr lang="en-US" sz="3200" b="1" u="sng" dirty="0">
                <a:solidFill>
                  <a:srgbClr val="C00000"/>
                </a:solidFill>
              </a:rPr>
              <a:t>variation ratios of the ocean </a:t>
            </a:r>
            <a:r>
              <a:rPr lang="en-US" sz="3200" b="1" u="sng" dirty="0"/>
              <a:t>water </a:t>
            </a:r>
            <a:r>
              <a:rPr lang="en-US" sz="3200" b="1" u="sng" dirty="0">
                <a:solidFill>
                  <a:srgbClr val="003300"/>
                </a:solidFill>
              </a:rPr>
              <a:t>back to </a:t>
            </a:r>
            <a:r>
              <a:rPr lang="en-US" sz="3200" b="1" u="sng" dirty="0">
                <a:solidFill>
                  <a:srgbClr val="CC3300"/>
                </a:solidFill>
              </a:rPr>
              <a:t>about 210 Ma</a:t>
            </a:r>
            <a:r>
              <a:rPr lang="en-US" b="1" u="sng" dirty="0">
                <a:solidFill>
                  <a:srgbClr val="CC33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303693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3200" b="1" dirty="0"/>
              <a:t>The </a:t>
            </a:r>
            <a:r>
              <a:rPr lang="en-US" sz="3200" b="1" u="sng" dirty="0">
                <a:solidFill>
                  <a:srgbClr val="002060"/>
                </a:solidFill>
              </a:rPr>
              <a:t>low </a:t>
            </a:r>
            <a:r>
              <a:rPr lang="en-US" sz="3200" b="1" u="sng" baseline="30000" dirty="0">
                <a:solidFill>
                  <a:srgbClr val="002060"/>
                </a:solidFill>
              </a:rPr>
              <a:t>87</a:t>
            </a:r>
            <a:r>
              <a:rPr lang="en-US" sz="3200" b="1" u="sng" dirty="0">
                <a:solidFill>
                  <a:srgbClr val="002060"/>
                </a:solidFill>
              </a:rPr>
              <a:t>Sr/</a:t>
            </a:r>
            <a:r>
              <a:rPr lang="en-US" sz="3200" b="1" u="sng" baseline="30000" dirty="0">
                <a:solidFill>
                  <a:srgbClr val="002060"/>
                </a:solidFill>
              </a:rPr>
              <a:t>86</a:t>
            </a:r>
            <a:r>
              <a:rPr lang="en-US" sz="3200" b="1" u="sng" dirty="0">
                <a:solidFill>
                  <a:srgbClr val="002060"/>
                </a:solidFill>
              </a:rPr>
              <a:t>Sr ratio</a:t>
            </a:r>
            <a:r>
              <a:rPr lang="en-US" sz="3200" b="1" dirty="0"/>
              <a:t> at </a:t>
            </a:r>
            <a:r>
              <a:rPr lang="en-US" sz="3200" b="1" u="sng" dirty="0">
                <a:solidFill>
                  <a:srgbClr val="CC3300"/>
                </a:solidFill>
              </a:rPr>
              <a:t>about 155 – 165 Ma </a:t>
            </a:r>
            <a:endParaRPr lang="en-US" sz="2800" b="1" u="sng" dirty="0">
              <a:solidFill>
                <a:srgbClr val="CC33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16200000">
            <a:off x="2481041" y="2889469"/>
            <a:ext cx="4383090" cy="11155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3300"/>
                </a:solidFill>
              </a:rPr>
              <a:t>I</a:t>
            </a:r>
            <a:r>
              <a:rPr lang="en-US" sz="2800" b="1" dirty="0">
                <a:solidFill>
                  <a:srgbClr val="003300"/>
                </a:solidFill>
              </a:rPr>
              <a:t>ndicating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29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1" grpId="0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6861288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763000" cy="762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This contrast is due to modern oceanic water </a:t>
            </a:r>
            <a:r>
              <a:rPr lang="en-US" b="1" baseline="30000" dirty="0"/>
              <a:t>87</a:t>
            </a:r>
            <a:r>
              <a:rPr lang="en-US" b="1" dirty="0"/>
              <a:t>Sr/</a:t>
            </a:r>
            <a:r>
              <a:rPr lang="en-US" b="1" baseline="30000" dirty="0"/>
              <a:t>86</a:t>
            </a:r>
            <a:r>
              <a:rPr lang="en-US" b="1" dirty="0"/>
              <a:t>Sr) = 0.709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52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447800" y="2153788"/>
            <a:ext cx="5638800" cy="838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00"/>
                </a:solidFill>
              </a:rPr>
              <a:t>Which indicating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352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High input of </a:t>
            </a:r>
            <a:r>
              <a:rPr lang="en-US" sz="2400" b="1" dirty="0" err="1"/>
              <a:t>Sr</a:t>
            </a:r>
            <a:r>
              <a:rPr lang="en-US" sz="2400" b="1" dirty="0"/>
              <a:t> with CRUSTAL  signature (High </a:t>
            </a:r>
            <a:r>
              <a:rPr lang="en-US" sz="2400" b="1" baseline="30000" dirty="0"/>
              <a:t>87</a:t>
            </a:r>
            <a:r>
              <a:rPr lang="en-US" sz="2400" b="1" dirty="0"/>
              <a:t>Sr/</a:t>
            </a:r>
            <a:r>
              <a:rPr lang="en-US" sz="2400" b="1" baseline="30000" dirty="0"/>
              <a:t>86</a:t>
            </a:r>
            <a:r>
              <a:rPr lang="en-US" sz="2400" b="1" dirty="0"/>
              <a:t>Sr)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814465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Thus, the ocean water </a:t>
            </a:r>
            <a:r>
              <a:rPr lang="en-US" sz="2400" b="1" baseline="30000" dirty="0"/>
              <a:t>87</a:t>
            </a:r>
            <a:r>
              <a:rPr lang="en-US" sz="2400" b="1" dirty="0"/>
              <a:t>Sr/</a:t>
            </a:r>
            <a:r>
              <a:rPr lang="en-US" sz="2400" b="1" baseline="30000" dirty="0"/>
              <a:t>86</a:t>
            </a:r>
            <a:r>
              <a:rPr lang="en-US" sz="2400" b="1" dirty="0"/>
              <a:t>Sr ratio diagram can be used to date marine carbonate although the method does not always give unique results.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 A </a:t>
            </a:r>
            <a:r>
              <a:rPr lang="en-US" sz="2400" b="1" baseline="30000" dirty="0"/>
              <a:t>87</a:t>
            </a:r>
            <a:r>
              <a:rPr lang="en-US" sz="2400" b="1" dirty="0"/>
              <a:t>Sr/</a:t>
            </a:r>
            <a:r>
              <a:rPr lang="en-US" sz="2400" b="1" baseline="30000" dirty="0"/>
              <a:t>86</a:t>
            </a:r>
            <a:r>
              <a:rPr lang="en-US" sz="2400" b="1" dirty="0"/>
              <a:t>Sr ratio of 0.7082 corresponds to an age of about 25 Ma.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And an </a:t>
            </a:r>
            <a:r>
              <a:rPr lang="en-US" sz="2400" b="1" baseline="30000" dirty="0"/>
              <a:t>87</a:t>
            </a:r>
            <a:r>
              <a:rPr lang="en-US" sz="2400" b="1" dirty="0"/>
              <a:t>Sr/</a:t>
            </a:r>
            <a:r>
              <a:rPr lang="en-US" sz="2400" b="1" baseline="30000" dirty="0"/>
              <a:t>86</a:t>
            </a:r>
            <a:r>
              <a:rPr lang="en-US" sz="2400" b="1" dirty="0"/>
              <a:t>Sr of 0.7076 corresponds to an age 75 and 200 Ma.</a:t>
            </a:r>
          </a:p>
        </p:txBody>
      </p:sp>
    </p:spTree>
    <p:extLst>
      <p:ext uri="{BB962C8B-B14F-4D97-AF65-F5344CB8AC3E}">
        <p14:creationId xmlns:p14="http://schemas.microsoft.com/office/powerpoint/2010/main" val="13093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0939843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C00000"/>
                </a:solidFill>
              </a:rPr>
              <a:t>Rb</a:t>
            </a:r>
            <a:r>
              <a:rPr lang="en-US" sz="3600" b="1" dirty="0">
                <a:solidFill>
                  <a:srgbClr val="C00000"/>
                </a:solidFill>
              </a:rPr>
              <a:t> substitute for K (Potassium) in minerals</a:t>
            </a:r>
            <a:r>
              <a:rPr lang="en-US" dirty="0"/>
              <a:t>. Thus, K-bearing minerals such as Muscovite, Biotite, amphibole, and K-feldspar are suitable for Rb-Sr method dating.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u="sng" dirty="0">
                <a:solidFill>
                  <a:srgbClr val="002060"/>
                </a:solidFill>
              </a:rPr>
              <a:t>Rb/Sr dating method is based on the radioactive decay of  </a:t>
            </a:r>
            <a:r>
              <a:rPr lang="en-US" sz="2400" b="1" u="sng" baseline="30000" dirty="0">
                <a:solidFill>
                  <a:srgbClr val="002060"/>
                </a:solidFill>
              </a:rPr>
              <a:t>87</a:t>
            </a:r>
            <a:r>
              <a:rPr lang="en-US" sz="2400" b="1" u="sng" dirty="0">
                <a:solidFill>
                  <a:srgbClr val="002060"/>
                </a:solidFill>
              </a:rPr>
              <a:t>Rb/</a:t>
            </a:r>
            <a:r>
              <a:rPr lang="en-US" sz="2400" b="1" u="sng" baseline="30000" dirty="0">
                <a:solidFill>
                  <a:srgbClr val="002060"/>
                </a:solidFill>
              </a:rPr>
              <a:t>86</a:t>
            </a:r>
            <a:r>
              <a:rPr lang="en-US" sz="2400" b="1" u="sng" dirty="0">
                <a:solidFill>
                  <a:srgbClr val="002060"/>
                </a:solidFill>
              </a:rPr>
              <a:t>Sr</a:t>
            </a:r>
            <a:r>
              <a:rPr lang="en-US" sz="2400" b="1" dirty="0"/>
              <a:t>, thus the decay of </a:t>
            </a:r>
            <a:r>
              <a:rPr lang="en-US" sz="2400" b="1" u="sng" baseline="30000" dirty="0">
                <a:solidFill>
                  <a:srgbClr val="002060"/>
                </a:solidFill>
              </a:rPr>
              <a:t>87</a:t>
            </a:r>
            <a:r>
              <a:rPr lang="en-US" sz="2400" b="1" u="sng" dirty="0">
                <a:solidFill>
                  <a:srgbClr val="002060"/>
                </a:solidFill>
              </a:rPr>
              <a:t>Rb to stable </a:t>
            </a:r>
            <a:r>
              <a:rPr lang="en-US" sz="2400" b="1" u="sng" baseline="30000" dirty="0">
                <a:solidFill>
                  <a:srgbClr val="002060"/>
                </a:solidFill>
              </a:rPr>
              <a:t>86</a:t>
            </a:r>
            <a:r>
              <a:rPr lang="en-US" sz="2400" b="1" u="sng" dirty="0">
                <a:solidFill>
                  <a:srgbClr val="002060"/>
                </a:solidFill>
              </a:rPr>
              <a:t>Sr</a:t>
            </a:r>
            <a:r>
              <a:rPr lang="en-US" sz="2400" b="1" dirty="0"/>
              <a:t> occurs by the </a:t>
            </a:r>
            <a:r>
              <a:rPr lang="el-GR" sz="2400" b="1" dirty="0"/>
              <a:t>β</a:t>
            </a:r>
            <a:r>
              <a:rPr lang="en-US" sz="2400" b="1" dirty="0"/>
              <a:t>-decay mechanism, and is described by the Equation: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304511-B9FD-4C1D-A9BF-76D5311CC6A4}"/>
              </a:ext>
            </a:extLst>
          </p:cNvPr>
          <p:cNvSpPr/>
          <p:nvPr/>
        </p:nvSpPr>
        <p:spPr>
          <a:xfrm>
            <a:off x="2346106" y="4419600"/>
            <a:ext cx="424026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baseline="30000" dirty="0"/>
              <a:t> 87</a:t>
            </a:r>
            <a:r>
              <a:rPr lang="en-US" sz="3200" b="1" dirty="0"/>
              <a:t>Rb =  </a:t>
            </a:r>
            <a:r>
              <a:rPr lang="en-US" sz="3200" b="1" baseline="30000" dirty="0"/>
              <a:t>87</a:t>
            </a:r>
            <a:r>
              <a:rPr lang="en-US" sz="3200" b="1" dirty="0"/>
              <a:t> Sr + </a:t>
            </a:r>
            <a:r>
              <a:rPr lang="en-US" sz="3200" b="1" dirty="0">
                <a:solidFill>
                  <a:srgbClr val="002060"/>
                </a:solidFill>
                <a:sym typeface="Symbol"/>
              </a:rPr>
              <a:t> + </a:t>
            </a:r>
            <a:r>
              <a:rPr lang="en-US" sz="3200" b="1" dirty="0">
                <a:solidFill>
                  <a:srgbClr val="00B050"/>
                </a:solidFill>
                <a:sym typeface="Symbol"/>
              </a:rPr>
              <a:t> + Q</a:t>
            </a:r>
            <a:r>
              <a:rPr lang="en-US" sz="3200" b="1" dirty="0">
                <a:solidFill>
                  <a:srgbClr val="002060"/>
                </a:solidFill>
                <a:sym typeface="Symbol"/>
              </a:rPr>
              <a:t>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BCBAF-7C83-4B34-8DB3-C00EC75B77EF}"/>
              </a:ext>
            </a:extLst>
          </p:cNvPr>
          <p:cNvSpPr txBox="1"/>
          <p:nvPr/>
        </p:nvSpPr>
        <p:spPr>
          <a:xfrm>
            <a:off x="685800" y="5334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/>
              <a:t>The decay of </a:t>
            </a:r>
            <a:r>
              <a:rPr lang="en-US" sz="2400" b="1" baseline="30000" dirty="0"/>
              <a:t>87</a:t>
            </a:r>
            <a:r>
              <a:rPr lang="en-US" sz="2400" b="1" dirty="0"/>
              <a:t>Rb and production of </a:t>
            </a:r>
            <a:r>
              <a:rPr lang="en-US" sz="2400" b="1" baseline="30000" dirty="0"/>
              <a:t>87</a:t>
            </a:r>
            <a:r>
              <a:rPr lang="en-US" sz="2400" b="1" dirty="0"/>
              <a:t> Sr with time is normalized by dividing the equation by </a:t>
            </a:r>
            <a:r>
              <a:rPr lang="en-US" sz="2400" b="1" baseline="30000" dirty="0"/>
              <a:t>86</a:t>
            </a:r>
            <a:r>
              <a:rPr lang="en-US" sz="2400" b="1" dirty="0"/>
              <a:t>Sr then can be expressed as follows:</a:t>
            </a:r>
          </a:p>
        </p:txBody>
      </p:sp>
    </p:spTree>
    <p:extLst>
      <p:ext uri="{BB962C8B-B14F-4D97-AF65-F5344CB8AC3E}">
        <p14:creationId xmlns:p14="http://schemas.microsoft.com/office/powerpoint/2010/main" val="19188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54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EA5EBF-5130-4001-9CA4-260CC903FFDB}"/>
              </a:ext>
            </a:extLst>
          </p:cNvPr>
          <p:cNvSpPr txBox="1">
            <a:spLocks/>
          </p:cNvSpPr>
          <p:nvPr/>
        </p:nvSpPr>
        <p:spPr>
          <a:xfrm>
            <a:off x="-76200" y="1447800"/>
            <a:ext cx="91440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87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Sr/</a:t>
            </a:r>
            <a:r>
              <a:rPr lang="en-US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86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=</a:t>
            </a:r>
            <a:r>
              <a:rPr lang="en-US" b="1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(87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</a:t>
            </a:r>
            <a:r>
              <a:rPr lang="en-US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/</a:t>
            </a:r>
            <a:r>
              <a:rPr lang="en-US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86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)</a:t>
            </a:r>
            <a:r>
              <a:rPr lang="en-US" b="1" baseline="-25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+ </a:t>
            </a:r>
            <a:r>
              <a:rPr lang="en-US" b="1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87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Rb/</a:t>
            </a:r>
            <a:r>
              <a:rPr lang="en-US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86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 </a:t>
            </a:r>
            <a:r>
              <a:rPr lang="en-US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</a:t>
            </a:r>
            <a:r>
              <a:rPr lang="en-US" b="1" baseline="30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sym typeface="Symbol"/>
              </a:rPr>
              <a:t>t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sym typeface="Symbol"/>
              </a:rPr>
              <a:t> – 1)</a:t>
            </a:r>
            <a:r>
              <a:rPr lang="en-US" sz="3600" b="1" dirty="0">
                <a:solidFill>
                  <a:srgbClr val="009900"/>
                </a:solidFill>
                <a:latin typeface="Garamond" pitchFamily="18" charset="0"/>
                <a:sym typeface="Symbol"/>
              </a:rPr>
              <a:t>   </a:t>
            </a:r>
            <a:r>
              <a:rPr lang="en-US" sz="2400" b="1" dirty="0"/>
              <a:t>Equation 1</a:t>
            </a:r>
            <a:r>
              <a:rPr lang="en-US" sz="2800" b="1" dirty="0">
                <a:solidFill>
                  <a:srgbClr val="003300"/>
                </a:solidFill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95075A-4819-436F-9F2F-885F503D17DC}"/>
              </a:ext>
            </a:extLst>
          </p:cNvPr>
          <p:cNvGrpSpPr/>
          <p:nvPr/>
        </p:nvGrpSpPr>
        <p:grpSpPr>
          <a:xfrm>
            <a:off x="457200" y="0"/>
            <a:ext cx="8229600" cy="1127295"/>
            <a:chOff x="0" y="7852"/>
            <a:chExt cx="8229600" cy="11272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B0010B0-588E-4E34-B329-294A0A4165FD}"/>
                </a:ext>
              </a:extLst>
            </p:cNvPr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/>
            </a:prstGeom>
            <a:solidFill>
              <a:srgbClr val="0099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1ABCA15B-C61F-49A9-95B0-F2AB25CE7466}"/>
                </a:ext>
              </a:extLst>
            </p:cNvPr>
            <p:cNvSpPr txBox="1"/>
            <p:nvPr/>
          </p:nvSpPr>
          <p:spPr>
            <a:xfrm>
              <a:off x="55030" y="62882"/>
              <a:ext cx="8119540" cy="10172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marL="0" lvl="0" indent="0" algn="ctr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700" kern="1200"/>
                <a:t>Summary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3AC0311-6AC7-45F8-B4F6-5BB5B5510869}"/>
              </a:ext>
            </a:extLst>
          </p:cNvPr>
          <p:cNvSpPr txBox="1"/>
          <p:nvPr/>
        </p:nvSpPr>
        <p:spPr>
          <a:xfrm>
            <a:off x="914400" y="2279056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Where t = time in only unknown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E53783-471A-4310-B3D2-C7E0524E6C20}"/>
              </a:ext>
            </a:extLst>
          </p:cNvPr>
          <p:cNvSpPr txBox="1"/>
          <p:nvPr/>
        </p:nvSpPr>
        <p:spPr>
          <a:xfrm>
            <a:off x="0" y="2971800"/>
            <a:ext cx="9143999" cy="225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u="sng" dirty="0">
                <a:solidFill>
                  <a:srgbClr val="002060"/>
                </a:solidFill>
              </a:rPr>
              <a:t>When </a:t>
            </a:r>
            <a:r>
              <a:rPr lang="en-US" sz="2400" b="1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87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Rb/</a:t>
            </a:r>
            <a:r>
              <a:rPr lang="en-US" sz="24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86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and </a:t>
            </a:r>
            <a:r>
              <a:rPr lang="en-US" sz="2400" b="1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87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Sr/</a:t>
            </a:r>
            <a:r>
              <a:rPr lang="en-US" sz="24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86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 ratios of a geological system (Minerals, Rocks samples) is known, then the time elapsed since the system closed to Rb and Sr can be calculated from the equation (1) above.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E915EE-3035-4D1D-86A8-9F312F38F58A}"/>
              </a:ext>
            </a:extLst>
          </p:cNvPr>
          <p:cNvSpPr txBox="1"/>
          <p:nvPr/>
        </p:nvSpPr>
        <p:spPr>
          <a:xfrm>
            <a:off x="-17378" y="5171301"/>
            <a:ext cx="9269506" cy="1701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u="sng" dirty="0">
                <a:solidFill>
                  <a:srgbClr val="002060"/>
                </a:solidFill>
              </a:rPr>
              <a:t>The </a:t>
            </a:r>
            <a:r>
              <a:rPr lang="en-US" sz="2400" b="1" i="1" u="sng" dirty="0">
                <a:solidFill>
                  <a:srgbClr val="C00000"/>
                </a:solidFill>
              </a:rPr>
              <a:t>Isochron diagram of </a:t>
            </a:r>
            <a:r>
              <a:rPr lang="en-US" sz="2400" b="1" i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87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Rb/</a:t>
            </a:r>
            <a:r>
              <a:rPr lang="en-US" sz="2400" b="1" i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86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is drawn on a horizontal axis 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and </a:t>
            </a:r>
            <a:r>
              <a:rPr lang="en-US" sz="2400" b="1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87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Sr/</a:t>
            </a:r>
            <a:r>
              <a:rPr lang="en-US" sz="24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86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 is drawn in the graph as a vertical axis is the graphical presentation of the equation (1).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966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55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D0944F-1EB3-4E1A-8470-6577A4F00E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686800" cy="1701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u="sng" dirty="0">
                <a:solidFill>
                  <a:srgbClr val="002060"/>
                </a:solidFill>
              </a:rPr>
              <a:t>The calculated age may represent the time elapsed since crystallization of the rocks, or the time elapsed since the rock underwent metamorphose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  <a:endParaRPr lang="en-US" sz="24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CD6517-4BC3-4675-9838-C97B1B2D9CD2}"/>
              </a:ext>
            </a:extLst>
          </p:cNvPr>
          <p:cNvGrpSpPr/>
          <p:nvPr/>
        </p:nvGrpSpPr>
        <p:grpSpPr>
          <a:xfrm>
            <a:off x="609600" y="152400"/>
            <a:ext cx="8229600" cy="1127295"/>
            <a:chOff x="0" y="7852"/>
            <a:chExt cx="8229600" cy="11272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EA3BFF5-85E1-46AB-AB80-EBF9BE64B575}"/>
                </a:ext>
              </a:extLst>
            </p:cNvPr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/>
            </a:prstGeom>
            <a:solidFill>
              <a:srgbClr val="0099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8C8F2BA3-CB9E-4562-964E-636C28919811}"/>
                </a:ext>
              </a:extLst>
            </p:cNvPr>
            <p:cNvSpPr txBox="1"/>
            <p:nvPr/>
          </p:nvSpPr>
          <p:spPr>
            <a:xfrm>
              <a:off x="55030" y="62882"/>
              <a:ext cx="8119540" cy="10172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marL="0" lvl="0" indent="0" algn="ctr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700" kern="1200"/>
                <a:t>Summary</a:t>
              </a:r>
            </a:p>
          </p:txBody>
        </p:sp>
      </p:grp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9B5D6C5-3763-440A-BD94-EE354D008188}"/>
              </a:ext>
            </a:extLst>
          </p:cNvPr>
          <p:cNvSpPr txBox="1">
            <a:spLocks/>
          </p:cNvSpPr>
          <p:nvPr/>
        </p:nvSpPr>
        <p:spPr>
          <a:xfrm>
            <a:off x="304800" y="3556757"/>
            <a:ext cx="8229600" cy="114704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u="sng" dirty="0">
                <a:solidFill>
                  <a:srgbClr val="002060"/>
                </a:solidFill>
              </a:rPr>
              <a:t>The </a:t>
            </a:r>
            <a:r>
              <a:rPr lang="en-US" sz="2400" b="1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87</a:t>
            </a:r>
            <a:r>
              <a:rPr lang="en-US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Sr/</a:t>
            </a:r>
            <a:r>
              <a:rPr lang="en-US" sz="24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86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Sr of </a:t>
            </a:r>
            <a:r>
              <a:rPr lang="en-US" sz="2400" b="1" u="sng" dirty="0">
                <a:solidFill>
                  <a:srgbClr val="002060"/>
                </a:solidFill>
              </a:rPr>
              <a:t>marine carbonates can be used to date the time of sediments depositional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410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0AD836-CDFD-4433-9DD0-4A66683AA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964464"/>
              </p:ext>
            </p:extLst>
          </p:nvPr>
        </p:nvGraphicFramePr>
        <p:xfrm>
          <a:off x="457200" y="1524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1"/>
            <a:ext cx="8991600" cy="14477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Rubidium</a:t>
            </a:r>
            <a:r>
              <a:rPr lang="en-US" dirty="0"/>
              <a:t> is the twenty-third </a:t>
            </a:r>
            <a:r>
              <a:rPr lang="en-US" dirty="0">
                <a:hlinkClick r:id="rId7" tooltip="Abundance of elements in Earth's crust"/>
              </a:rPr>
              <a:t>most abundant element in the Earth's crust</a:t>
            </a:r>
            <a:r>
              <a:rPr lang="en-US" dirty="0"/>
              <a:t>, roughly as abundant as </a:t>
            </a:r>
            <a:r>
              <a:rPr lang="en-US" dirty="0">
                <a:hlinkClick r:id="rId8" tooltip="Zinc"/>
              </a:rPr>
              <a:t>zinc</a:t>
            </a:r>
            <a:r>
              <a:rPr lang="en-US" dirty="0"/>
              <a:t> and rather more common than </a:t>
            </a:r>
            <a:r>
              <a:rPr lang="en-US" dirty="0">
                <a:hlinkClick r:id="rId9" tooltip="Copper"/>
              </a:rPr>
              <a:t>copper</a:t>
            </a:r>
            <a:r>
              <a:rPr lang="en-US" dirty="0"/>
              <a:t>.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819400"/>
            <a:ext cx="899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It occurs naturally in the minerals </a:t>
            </a:r>
            <a:r>
              <a:rPr lang="en-US" sz="2400" b="1" dirty="0">
                <a:hlinkClick r:id="rId10" tooltip="Leucite"/>
              </a:rPr>
              <a:t>leucite</a:t>
            </a:r>
            <a:r>
              <a:rPr lang="en-US" sz="2400" b="1" dirty="0"/>
              <a:t>, </a:t>
            </a:r>
            <a:r>
              <a:rPr lang="en-US" sz="2400" b="1" dirty="0">
                <a:hlinkClick r:id="rId11" tooltip="Pollucite"/>
              </a:rPr>
              <a:t>pollucite</a:t>
            </a:r>
            <a:r>
              <a:rPr lang="en-US" sz="2400" b="1" dirty="0"/>
              <a:t>, </a:t>
            </a:r>
            <a:r>
              <a:rPr lang="en-US" sz="2400" b="1" dirty="0">
                <a:hlinkClick r:id="rId12" tooltip="Carnallite"/>
              </a:rPr>
              <a:t>carnallite</a:t>
            </a:r>
            <a:r>
              <a:rPr lang="en-US" sz="2400" b="1" dirty="0"/>
              <a:t>, and </a:t>
            </a:r>
            <a:r>
              <a:rPr lang="en-US" sz="2400" b="1" dirty="0">
                <a:hlinkClick r:id="rId13" tooltip="Zinnwaldite"/>
              </a:rPr>
              <a:t>zinnwaldite</a:t>
            </a:r>
            <a:r>
              <a:rPr lang="en-US" sz="2400" b="1" dirty="0"/>
              <a:t>, which contain up to 1% of its </a:t>
            </a:r>
            <a:r>
              <a:rPr lang="en-US" sz="2400" b="1" dirty="0">
                <a:hlinkClick r:id="rId14" tooltip="Oxide"/>
              </a:rPr>
              <a:t>oxide</a:t>
            </a:r>
            <a:r>
              <a:rPr lang="en-US" sz="2400" b="1" dirty="0"/>
              <a:t>. </a:t>
            </a:r>
            <a:r>
              <a:rPr lang="en-US" sz="2400" b="1" dirty="0">
                <a:hlinkClick r:id="rId15" tooltip="Lepidolite"/>
              </a:rPr>
              <a:t>Lepidolite</a:t>
            </a:r>
            <a:r>
              <a:rPr lang="en-US" sz="2400" b="1" dirty="0"/>
              <a:t> contains between 0.3% and 3.5% rubidium, and is the commercial source of the element.</a:t>
            </a:r>
            <a:endParaRPr lang="en-US" sz="2400" b="1" baseline="30000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4491453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Some </a:t>
            </a:r>
            <a:r>
              <a:rPr lang="en-US" sz="2400" b="1" dirty="0">
                <a:hlinkClick r:id="rId16" tooltip="Potassium"/>
              </a:rPr>
              <a:t>potassium</a:t>
            </a:r>
            <a:r>
              <a:rPr lang="en-US" sz="2400" b="1" dirty="0"/>
              <a:t> minerals and </a:t>
            </a:r>
            <a:r>
              <a:rPr lang="en-US" sz="2400" b="1" dirty="0">
                <a:hlinkClick r:id="rId17" tooltip="Potassium chloride"/>
              </a:rPr>
              <a:t>potassium chlorides</a:t>
            </a:r>
            <a:r>
              <a:rPr lang="en-US" sz="2400" b="1" dirty="0"/>
              <a:t> also contain the element in commercially significant amounts.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421798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hlinkClick r:id="rId18" tooltip="Seawater"/>
              </a:rPr>
              <a:t>Seawater</a:t>
            </a:r>
            <a:r>
              <a:rPr lang="en-US" sz="2400" b="1" dirty="0"/>
              <a:t> contains an average of 125 µg/L of rubidium compared to the much higher value for potassium of 408 mg/L and the much lower value of 0.3 µg/L for </a:t>
            </a:r>
            <a:r>
              <a:rPr lang="en-US" sz="2400" b="1" dirty="0" err="1"/>
              <a:t>caesium</a:t>
            </a:r>
            <a:r>
              <a:rPr lang="en-US" sz="2400" b="1" baseline="30000" dirty="0"/>
              <a:t>.</a:t>
            </a:r>
            <a:endParaRPr lang="en-US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077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078"/>
            <a:ext cx="8229600" cy="1143000"/>
          </a:xfrm>
          <a:solidFill>
            <a:srgbClr val="0099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/>
              <a:t>Cont’d: Rb Occurrence</a:t>
            </a:r>
            <a:r>
              <a:rPr lang="en-US" sz="32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/>
              <a:t>Because of its large </a:t>
            </a:r>
            <a:r>
              <a:rPr lang="en-US" sz="2400" b="1">
                <a:hlinkClick r:id="rId2" tooltip="Ionic radius"/>
              </a:rPr>
              <a:t>ionic radius</a:t>
            </a:r>
            <a:r>
              <a:rPr lang="en-US" sz="2400" b="1"/>
              <a:t>, rubidium is one of the "</a:t>
            </a:r>
            <a:r>
              <a:rPr lang="en-US" sz="2400" b="1">
                <a:hlinkClick r:id="rId3" tooltip="Incompatible element"/>
              </a:rPr>
              <a:t>incompatible elements</a:t>
            </a:r>
            <a:r>
              <a:rPr lang="en-US" sz="2400" b="1"/>
              <a:t>.”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During </a:t>
            </a:r>
            <a:r>
              <a:rPr lang="en-US" sz="2400" b="1" dirty="0">
                <a:hlinkClick r:id="rId4" tooltip="Fractional crystallization (geology)"/>
              </a:rPr>
              <a:t>magma crystallization</a:t>
            </a:r>
            <a:r>
              <a:rPr lang="en-US" sz="2400" b="1" dirty="0"/>
              <a:t>, rubidium is concentrated together with its heavier analogue </a:t>
            </a:r>
            <a:r>
              <a:rPr lang="en-US" sz="2400" b="1" dirty="0" err="1"/>
              <a:t>caesium</a:t>
            </a:r>
            <a:r>
              <a:rPr lang="en-US" sz="2400" b="1" dirty="0"/>
              <a:t> in the liquid phase and crystallizes last. Therefore the largest deposits of rubidium and </a:t>
            </a:r>
            <a:r>
              <a:rPr lang="en-US" sz="2400" b="1" dirty="0" err="1"/>
              <a:t>caesium</a:t>
            </a:r>
            <a:r>
              <a:rPr lang="en-US" sz="2400" b="1" dirty="0"/>
              <a:t> are zone </a:t>
            </a:r>
            <a:r>
              <a:rPr lang="en-US" sz="2400" b="1" dirty="0">
                <a:hlinkClick r:id="rId5" tooltip="Pegmatite"/>
              </a:rPr>
              <a:t>pegmatite</a:t>
            </a:r>
            <a:r>
              <a:rPr lang="en-US" sz="2400" b="1" dirty="0"/>
              <a:t> ore bodies formed by this enrichment process.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070" y="4241436"/>
            <a:ext cx="8421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/>
              <a:t>Because rubidium substitutes for </a:t>
            </a:r>
            <a:r>
              <a:rPr lang="en-US" sz="2400" b="1">
                <a:hlinkClick r:id="rId6" tooltip="Potassium"/>
              </a:rPr>
              <a:t>potassium</a:t>
            </a:r>
            <a:r>
              <a:rPr lang="en-US" sz="2400" b="1"/>
              <a:t> in the crystallization of magma, the enrichment is far less effective than in the case of </a:t>
            </a:r>
            <a:r>
              <a:rPr lang="en-US" sz="2400" b="1" err="1"/>
              <a:t>caesium</a:t>
            </a:r>
            <a:r>
              <a:rPr lang="en-US" sz="2400" b="1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986" y="5657671"/>
            <a:ext cx="8268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/>
              <a:t>Zone pegmatite ore bodies containing mineable quantities of </a:t>
            </a:r>
            <a:r>
              <a:rPr lang="en-US" sz="2400" b="1" err="1"/>
              <a:t>caesium</a:t>
            </a:r>
            <a:r>
              <a:rPr lang="en-US" sz="2400" b="1"/>
              <a:t> as </a:t>
            </a:r>
            <a:r>
              <a:rPr lang="en-US" sz="2400" b="1" err="1">
                <a:hlinkClick r:id="rId7" tooltip="Pollucite"/>
              </a:rPr>
              <a:t>pollucite</a:t>
            </a:r>
            <a:r>
              <a:rPr lang="en-US" sz="2400" b="1"/>
              <a:t> or the lithium minerals </a:t>
            </a:r>
            <a:r>
              <a:rPr lang="en-US" sz="2400" b="1" err="1">
                <a:hlinkClick r:id="rId8" tooltip="Lepidolite"/>
              </a:rPr>
              <a:t>lepidolite</a:t>
            </a:r>
            <a:r>
              <a:rPr lang="en-US" sz="2400" b="1"/>
              <a:t> are also a source for rubidium as a by-product.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804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622232-527F-4A71-9193-EEE967D3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58</a:t>
            </a:fld>
            <a:endParaRPr lang="en-US"/>
          </a:p>
        </p:txBody>
      </p:sp>
      <p:grpSp>
        <p:nvGrpSpPr>
          <p:cNvPr id="3" name="Diagram group">
            <a:extLst>
              <a:ext uri="{FF2B5EF4-FFF2-40B4-BE49-F238E27FC236}">
                <a16:creationId xmlns:a16="http://schemas.microsoft.com/office/drawing/2014/main" id="{5417C500-0877-4E59-B220-528D4ADD9954}"/>
              </a:ext>
            </a:extLst>
          </p:cNvPr>
          <p:cNvGrpSpPr/>
          <p:nvPr/>
        </p:nvGrpSpPr>
        <p:grpSpPr>
          <a:xfrm>
            <a:off x="457200" y="228600"/>
            <a:ext cx="8229600" cy="1142669"/>
            <a:chOff x="0" y="-37769"/>
            <a:chExt cx="8229600" cy="114266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1019FC-91F9-4EF1-98F3-1C06C8DA5404}"/>
                </a:ext>
              </a:extLst>
            </p:cNvPr>
            <p:cNvGrpSpPr/>
            <p:nvPr/>
          </p:nvGrpSpPr>
          <p:grpSpPr>
            <a:xfrm>
              <a:off x="0" y="-37769"/>
              <a:ext cx="8229600" cy="1142669"/>
              <a:chOff x="0" y="-37769"/>
              <a:chExt cx="8229600" cy="1142669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C567D00-B599-4DAC-8E2C-547DBBC6CB0F}"/>
                  </a:ext>
                </a:extLst>
              </p:cNvPr>
              <p:cNvSpPr/>
              <p:nvPr/>
            </p:nvSpPr>
            <p:spPr>
              <a:xfrm>
                <a:off x="0" y="-37769"/>
                <a:ext cx="8229600" cy="1142669"/>
              </a:xfrm>
              <a:prstGeom prst="roundRect">
                <a:avLst/>
              </a:prstGeom>
              <a:sp3d prstMaterial="matte">
                <a:bevelT w="127000" h="635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Rectangle: Rounded Corners 4">
                <a:extLst>
                  <a:ext uri="{FF2B5EF4-FFF2-40B4-BE49-F238E27FC236}">
                    <a16:creationId xmlns:a16="http://schemas.microsoft.com/office/drawing/2014/main" id="{6E18C718-0DE5-4BD2-88F4-229146D2E6F4}"/>
                  </a:ext>
                </a:extLst>
              </p:cNvPr>
              <p:cNvSpPr txBox="1"/>
              <p:nvPr/>
            </p:nvSpPr>
            <p:spPr>
              <a:xfrm>
                <a:off x="55781" y="55946"/>
                <a:ext cx="8118038" cy="10311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t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/>
                  <a:t>Occurrence of Sr</a:t>
                </a:r>
                <a:br>
                  <a:rPr lang="en-US" sz="3200" b="1" kern="1200" dirty="0"/>
                </a:br>
                <a:endParaRPr lang="en-US" sz="3200" kern="1200" dirty="0"/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1123020-BBDF-42A8-B8F0-1D78E6977BE0}"/>
              </a:ext>
            </a:extLst>
          </p:cNvPr>
          <p:cNvSpPr/>
          <p:nvPr/>
        </p:nvSpPr>
        <p:spPr>
          <a:xfrm>
            <a:off x="21515" y="1353422"/>
            <a:ext cx="9372600" cy="335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Strontium commonly occurs in nature, being the 15th most </a:t>
            </a:r>
            <a:r>
              <a:rPr lang="en-US" sz="2400" dirty="0">
                <a:solidFill>
                  <a:srgbClr val="0645AD"/>
                </a:solidFill>
                <a:latin typeface="Arial" panose="020B0604020202020204" pitchFamily="34" charset="0"/>
                <a:hlinkClick r:id="rId2" tooltip="Abundance of the chemical elements"/>
              </a:rPr>
              <a:t>abundant element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on Earth (its heavier congener barium being the 14th), estimated to average approximately 360 </a:t>
            </a:r>
            <a:r>
              <a:rPr lang="en-US" sz="2400" dirty="0">
                <a:solidFill>
                  <a:srgbClr val="0645AD"/>
                </a:solidFill>
                <a:latin typeface="Arial" panose="020B0604020202020204" pitchFamily="34" charset="0"/>
                <a:hlinkClick r:id="rId3" tooltip="Parts per million"/>
              </a:rPr>
              <a:t>parts per million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in the </a:t>
            </a:r>
            <a:r>
              <a:rPr lang="en-US" sz="2400" dirty="0">
                <a:solidFill>
                  <a:srgbClr val="0645AD"/>
                </a:solidFill>
                <a:latin typeface="Arial" panose="020B0604020202020204" pitchFamily="34" charset="0"/>
                <a:hlinkClick r:id="rId4" tooltip="Abundance of elements in Earth's crust"/>
              </a:rPr>
              <a:t>Earth's crust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and is found chiefly as the </a:t>
            </a:r>
            <a:r>
              <a:rPr lang="en-US" sz="2400" dirty="0">
                <a:solidFill>
                  <a:srgbClr val="0645AD"/>
                </a:solidFill>
                <a:latin typeface="Arial" panose="020B0604020202020204" pitchFamily="34" charset="0"/>
                <a:hlinkClick r:id="rId5" tooltip="Sulfate"/>
              </a:rPr>
              <a:t>sulfate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2400" dirty="0">
                <a:solidFill>
                  <a:srgbClr val="0645AD"/>
                </a:solidFill>
                <a:latin typeface="Arial" panose="020B0604020202020204" pitchFamily="34" charset="0"/>
                <a:hlinkClick r:id="rId6" tooltip="Mineral"/>
              </a:rPr>
              <a:t>mineral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2400" dirty="0">
                <a:solidFill>
                  <a:srgbClr val="0645AD"/>
                </a:solidFill>
                <a:latin typeface="Arial" panose="020B0604020202020204" pitchFamily="34" charset="0"/>
                <a:hlinkClick r:id="rId7" tooltip="Celestine (mineral)"/>
              </a:rPr>
              <a:t>celestine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(SrSO</a:t>
            </a:r>
            <a:r>
              <a:rPr lang="en-US" sz="24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) and the </a:t>
            </a:r>
            <a:r>
              <a:rPr lang="en-US" sz="2400" dirty="0">
                <a:solidFill>
                  <a:srgbClr val="0645AD"/>
                </a:solidFill>
                <a:latin typeface="Arial" panose="020B0604020202020204" pitchFamily="34" charset="0"/>
                <a:hlinkClick r:id="rId8" tooltip="Carbonate"/>
              </a:rPr>
              <a:t>carbonate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0645AD"/>
                </a:solidFill>
                <a:latin typeface="Arial" panose="020B0604020202020204" pitchFamily="34" charset="0"/>
                <a:hlinkClick r:id="rId9" tooltip="Strontianite"/>
              </a:rPr>
              <a:t>strontianite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(SrCO</a:t>
            </a:r>
            <a:r>
              <a:rPr lang="en-US" sz="24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). 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8522B0-3098-4DBE-BE6D-7C7DF01C9EE5}"/>
              </a:ext>
            </a:extLst>
          </p:cNvPr>
          <p:cNvSpPr/>
          <p:nvPr/>
        </p:nvSpPr>
        <p:spPr>
          <a:xfrm>
            <a:off x="228600" y="4800600"/>
            <a:ext cx="8605221" cy="169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Of the two, celestine occurs much more frequently in deposits of sufficient size for mining. Because strontium is used most often in the carbonate form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54873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E18BB2-C0B3-4EC6-876F-A270FD96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59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BA3F18-15E3-4DA6-AF39-F074A7CC92AF}"/>
              </a:ext>
            </a:extLst>
          </p:cNvPr>
          <p:cNvSpPr/>
          <p:nvPr/>
        </p:nvSpPr>
        <p:spPr>
          <a:xfrm>
            <a:off x="-76200" y="136525"/>
            <a:ext cx="9677400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i="1" dirty="0" err="1">
                <a:solidFill>
                  <a:srgbClr val="C00000"/>
                </a:solidFill>
              </a:rPr>
              <a:t>strontianite</a:t>
            </a:r>
            <a:r>
              <a:rPr lang="en-US" sz="2800" b="1" dirty="0">
                <a:solidFill>
                  <a:srgbClr val="202122"/>
                </a:solidFill>
              </a:rPr>
              <a:t> would be the more useful of the two common minerals, but few deposits have been discovered that are suitable for development.</a:t>
            </a:r>
            <a:r>
              <a:rPr lang="en-US" sz="2800" b="1" baseline="30000" dirty="0">
                <a:solidFill>
                  <a:srgbClr val="0645AD"/>
                </a:solidFill>
              </a:rPr>
              <a:t>[</a:t>
            </a:r>
            <a:endParaRPr lang="en-US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697E1E-3161-462B-A0B5-3CF3D4794727}"/>
              </a:ext>
            </a:extLst>
          </p:cNvPr>
          <p:cNvSpPr/>
          <p:nvPr/>
        </p:nvSpPr>
        <p:spPr>
          <a:xfrm>
            <a:off x="121920" y="2209800"/>
            <a:ext cx="8991600" cy="454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Celestine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202122"/>
                </a:solidFill>
                <a:latin typeface="Arial" panose="020B0604020202020204" pitchFamily="34" charset="0"/>
              </a:rPr>
              <a:t>occurs much more frequently in deposits of sufficient size for mining. Because strontium is used most often in the carbonate form,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</a:rPr>
              <a:t>strontianite</a:t>
            </a:r>
            <a:r>
              <a:rPr lang="en-US" sz="2800" b="1" dirty="0">
                <a:solidFill>
                  <a:srgbClr val="202122"/>
                </a:solidFill>
                <a:latin typeface="Arial" panose="020B0604020202020204" pitchFamily="34" charset="0"/>
              </a:rPr>
              <a:t> would be the more useful of the two common minerals, but few deposits have been discovered that are suitable for development.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2671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6626475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47799"/>
            <a:ext cx="8503920" cy="100584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800" dirty="0"/>
              <a:t>Thus, </a:t>
            </a:r>
            <a:r>
              <a:rPr lang="en-US" sz="2800" dirty="0">
                <a:solidFill>
                  <a:srgbClr val="C00000"/>
                </a:solidFill>
              </a:rPr>
              <a:t>Rubidium (</a:t>
            </a:r>
            <a:r>
              <a:rPr lang="en-US" sz="2800" dirty="0" err="1">
                <a:solidFill>
                  <a:srgbClr val="C00000"/>
                </a:solidFill>
              </a:rPr>
              <a:t>Rb</a:t>
            </a:r>
            <a:r>
              <a:rPr lang="en-US" sz="2800" dirty="0">
                <a:solidFill>
                  <a:srgbClr val="C00000"/>
                </a:solidFill>
              </a:rPr>
              <a:t>) </a:t>
            </a:r>
            <a:r>
              <a:rPr lang="en-US" sz="2800" dirty="0">
                <a:solidFill>
                  <a:srgbClr val="002060"/>
                </a:solidFill>
              </a:rPr>
              <a:t>belong to alkali metals (</a:t>
            </a:r>
            <a:r>
              <a:rPr lang="en-US" sz="2800" dirty="0">
                <a:solidFill>
                  <a:srgbClr val="009900"/>
                </a:solidFill>
              </a:rPr>
              <a:t>column 1 above) </a:t>
            </a:r>
            <a:r>
              <a:rPr lang="en-US" sz="2800" dirty="0"/>
              <a:t>which also include </a:t>
            </a:r>
            <a:r>
              <a:rPr lang="en-US" sz="2800" dirty="0">
                <a:solidFill>
                  <a:srgbClr val="C00000"/>
                </a:solidFill>
              </a:rPr>
              <a:t>Sodium (Na) and Potassium (K).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967795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</a:rPr>
              <a:t>Strontium (Sr</a:t>
            </a:r>
            <a:r>
              <a:rPr lang="en-US" sz="2800" b="1" dirty="0"/>
              <a:t>) </a:t>
            </a:r>
            <a:r>
              <a:rPr lang="en-US" sz="2800" b="1" i="1" u="sng" dirty="0"/>
              <a:t>belong to the </a:t>
            </a:r>
            <a:r>
              <a:rPr lang="en-US" sz="2800" b="1" i="1" u="sng" dirty="0">
                <a:solidFill>
                  <a:srgbClr val="002060"/>
                </a:solidFill>
              </a:rPr>
              <a:t>earth alkali metals  </a:t>
            </a:r>
            <a:r>
              <a:rPr lang="en-US" sz="2800" b="1" dirty="0">
                <a:solidFill>
                  <a:srgbClr val="009900"/>
                </a:solidFill>
              </a:rPr>
              <a:t>Column 2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/>
              <a:t>, which include Magnesium (Mg) and Calcium (Ca)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92453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400" b="1" dirty="0"/>
              <a:t>Thus, </a:t>
            </a:r>
            <a:r>
              <a:rPr lang="en-US" sz="2800" b="1" dirty="0">
                <a:solidFill>
                  <a:srgbClr val="C00000"/>
                </a:solidFill>
              </a:rPr>
              <a:t>the ionic radii </a:t>
            </a:r>
            <a:r>
              <a:rPr lang="en-US" sz="2400" b="1" dirty="0"/>
              <a:t>of the </a:t>
            </a:r>
            <a:r>
              <a:rPr lang="en-US" sz="2400" b="1" dirty="0">
                <a:solidFill>
                  <a:srgbClr val="0070C0"/>
                </a:solidFill>
              </a:rPr>
              <a:t>alkali elements </a:t>
            </a:r>
            <a:r>
              <a:rPr lang="en-US" sz="2800" b="1" dirty="0">
                <a:solidFill>
                  <a:srgbClr val="7030A0"/>
                </a:solidFill>
              </a:rPr>
              <a:t>increase towards higher atomic number.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03328"/>
            <a:ext cx="853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en-US" sz="2400" b="1" dirty="0">
                <a:solidFill>
                  <a:srgbClr val="7030A0"/>
                </a:solidFill>
              </a:rPr>
              <a:t>The </a:t>
            </a:r>
            <a:r>
              <a:rPr lang="en-US" sz="2800" b="1" dirty="0">
                <a:solidFill>
                  <a:srgbClr val="7030A0"/>
                </a:solidFill>
              </a:rPr>
              <a:t>ionic radii of Rb </a:t>
            </a:r>
            <a:r>
              <a:rPr lang="en-US" sz="2400" b="1" dirty="0">
                <a:solidFill>
                  <a:srgbClr val="7030A0"/>
                </a:solidFill>
              </a:rPr>
              <a:t>(1.48 </a:t>
            </a:r>
            <a:r>
              <a:rPr lang="en-US" sz="2400" b="1" dirty="0">
                <a:solidFill>
                  <a:srgbClr val="7030A0"/>
                </a:solidFill>
                <a:latin typeface="Sylfaen"/>
              </a:rPr>
              <a:t>Å) is </a:t>
            </a:r>
            <a:r>
              <a:rPr lang="en-US" sz="2400" b="1" dirty="0">
                <a:latin typeface="Sylfaen"/>
              </a:rPr>
              <a:t>sufficiently </a:t>
            </a:r>
            <a:r>
              <a:rPr lang="en-US" sz="2400" b="1" u="sng" dirty="0">
                <a:solidFill>
                  <a:srgbClr val="0070C0"/>
                </a:solidFill>
                <a:latin typeface="Sylfaen"/>
              </a:rPr>
              <a:t>similar to that of K (1.33 Å) </a:t>
            </a:r>
            <a:r>
              <a:rPr lang="en-US" sz="2400" b="1" u="sng" dirty="0">
                <a:solidFill>
                  <a:srgbClr val="00B050"/>
                </a:solidFill>
                <a:latin typeface="Sylfaen"/>
              </a:rPr>
              <a:t>to allow Rb to substitute for K </a:t>
            </a:r>
            <a:r>
              <a:rPr lang="en-US" sz="2400" b="1" u="sng" dirty="0">
                <a:solidFill>
                  <a:srgbClr val="FF0000"/>
                </a:solidFill>
                <a:latin typeface="Sylfaen"/>
              </a:rPr>
              <a:t>in all K-bearing minerals</a:t>
            </a:r>
            <a:r>
              <a:rPr lang="en-US" sz="2000" b="1" u="sng" dirty="0">
                <a:latin typeface="Sylfaen"/>
              </a:rPr>
              <a:t>.</a:t>
            </a:r>
            <a:endParaRPr lang="en-US" sz="2000" b="1" u="sn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6</a:t>
            </a:fld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3485493" y="2448073"/>
            <a:ext cx="1828800" cy="5192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3300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21443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2FBE91-85CC-4B3D-BFEB-2C7E7D51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60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56DCC4-DBE5-4E7E-86C8-708F9412AF70}"/>
              </a:ext>
            </a:extLst>
          </p:cNvPr>
          <p:cNvSpPr/>
          <p:nvPr/>
        </p:nvSpPr>
        <p:spPr>
          <a:xfrm>
            <a:off x="304800" y="-896"/>
            <a:ext cx="9067800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202122"/>
                </a:solidFill>
              </a:rPr>
              <a:t>Because of the way it reacts with air and water, </a:t>
            </a:r>
            <a:r>
              <a:rPr lang="en-US" sz="2800" b="1" dirty="0">
                <a:solidFill>
                  <a:srgbClr val="C00000"/>
                </a:solidFill>
              </a:rPr>
              <a:t>strontium</a:t>
            </a:r>
            <a:r>
              <a:rPr lang="en-US" sz="2800" b="1" dirty="0">
                <a:solidFill>
                  <a:srgbClr val="202122"/>
                </a:solidFill>
              </a:rPr>
              <a:t> only exists in nature when combined to form minerals.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202122"/>
                </a:solidFill>
              </a:rPr>
              <a:t>Naturally occurring strontium is stable, but its synthetic isotope Sr-90 is only produced by nuclear fallout.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AF5D4C-C143-4833-AF4E-3332044E213F}"/>
              </a:ext>
            </a:extLst>
          </p:cNvPr>
          <p:cNvSpPr/>
          <p:nvPr/>
        </p:nvSpPr>
        <p:spPr>
          <a:xfrm>
            <a:off x="155986" y="2476190"/>
            <a:ext cx="8988014" cy="409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202122"/>
                </a:solidFill>
              </a:rPr>
              <a:t>In groundwater, </a:t>
            </a:r>
            <a:r>
              <a:rPr lang="en-US" sz="2800" b="1" dirty="0">
                <a:solidFill>
                  <a:srgbClr val="C00000"/>
                </a:solidFill>
              </a:rPr>
              <a:t>strontium</a:t>
            </a:r>
            <a:r>
              <a:rPr lang="en-US" sz="2400" b="1" dirty="0">
                <a:solidFill>
                  <a:srgbClr val="202122"/>
                </a:solidFill>
              </a:rPr>
              <a:t> behaves chemically much like calcium.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202122"/>
                </a:solidFill>
              </a:rPr>
              <a:t>At intermediate to acidic </a:t>
            </a:r>
            <a:r>
              <a:rPr lang="en-US" sz="2400" b="1" dirty="0">
                <a:solidFill>
                  <a:srgbClr val="0645AD"/>
                </a:solidFill>
                <a:hlinkClick r:id="rId2" tooltip="PH"/>
              </a:rPr>
              <a:t>pH</a:t>
            </a:r>
            <a:r>
              <a:rPr lang="en-US" sz="2400" b="1" dirty="0">
                <a:solidFill>
                  <a:srgbClr val="202122"/>
                </a:solidFill>
              </a:rPr>
              <a:t> Sr</a:t>
            </a:r>
            <a:r>
              <a:rPr lang="en-US" sz="2400" b="1" baseline="30000" dirty="0">
                <a:solidFill>
                  <a:srgbClr val="202122"/>
                </a:solidFill>
              </a:rPr>
              <a:t>2+</a:t>
            </a:r>
            <a:r>
              <a:rPr lang="en-US" sz="2400" b="1" dirty="0">
                <a:solidFill>
                  <a:srgbClr val="202122"/>
                </a:solidFill>
              </a:rPr>
              <a:t> is the dominant </a:t>
            </a:r>
            <a:r>
              <a:rPr lang="en-US" sz="2800" b="1" dirty="0">
                <a:solidFill>
                  <a:srgbClr val="C00000"/>
                </a:solidFill>
              </a:rPr>
              <a:t>strontium</a:t>
            </a:r>
            <a:r>
              <a:rPr lang="en-US" sz="2400" b="1" dirty="0">
                <a:solidFill>
                  <a:srgbClr val="202122"/>
                </a:solidFill>
              </a:rPr>
              <a:t> species.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202122"/>
                </a:solidFill>
              </a:rPr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In the presence of calcium ions, strontium commonly </a:t>
            </a:r>
            <a:r>
              <a:rPr lang="en-US" sz="2400" b="1" dirty="0">
                <a:solidFill>
                  <a:srgbClr val="202122"/>
                </a:solidFill>
              </a:rPr>
              <a:t>forms </a:t>
            </a:r>
            <a:r>
              <a:rPr lang="en-US" sz="2400" b="1" dirty="0">
                <a:solidFill>
                  <a:srgbClr val="0645AD"/>
                </a:solidFill>
                <a:hlinkClick r:id="rId3" tooltip="Coprecipitation"/>
              </a:rPr>
              <a:t>coprecipitates</a:t>
            </a:r>
            <a:r>
              <a:rPr lang="en-US" sz="2400" b="1" dirty="0">
                <a:solidFill>
                  <a:srgbClr val="202122"/>
                </a:solidFill>
              </a:rPr>
              <a:t> with calcium minerals such as </a:t>
            </a:r>
            <a:r>
              <a:rPr lang="en-US" sz="2400" b="1" dirty="0">
                <a:solidFill>
                  <a:srgbClr val="0645AD"/>
                </a:solidFill>
                <a:hlinkClick r:id="rId4" tooltip="Calcite"/>
              </a:rPr>
              <a:t>calcite</a:t>
            </a:r>
            <a:r>
              <a:rPr lang="en-US" sz="2400" b="1" dirty="0">
                <a:solidFill>
                  <a:srgbClr val="202122"/>
                </a:solidFill>
              </a:rPr>
              <a:t> and anhydrite at an increased </a:t>
            </a:r>
            <a:r>
              <a:rPr lang="en-US" sz="2400" b="1" dirty="0" err="1">
                <a:solidFill>
                  <a:srgbClr val="202122"/>
                </a:solidFill>
              </a:rPr>
              <a:t>pH.</a:t>
            </a:r>
            <a:r>
              <a:rPr lang="en-US" sz="2400" b="1" dirty="0">
                <a:solidFill>
                  <a:srgbClr val="202122"/>
                </a:solidFill>
              </a:rPr>
              <a:t> At intermediate to acidic pH, dissolved strontium is bound to soil particles by </a:t>
            </a:r>
            <a:r>
              <a:rPr lang="en-US" sz="2400" b="1" dirty="0">
                <a:solidFill>
                  <a:srgbClr val="0645AD"/>
                </a:solidFill>
                <a:hlinkClick r:id="rId5" tooltip="Cation-exchange capacity"/>
              </a:rPr>
              <a:t>cation exchange</a:t>
            </a:r>
            <a:r>
              <a:rPr lang="en-US" sz="2400" b="1" dirty="0">
                <a:solidFill>
                  <a:srgbClr val="202122"/>
                </a:solidFill>
              </a:rPr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830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C03F9-E2E4-4371-9896-1C0F81D0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61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5AAFD7-FCA9-48FA-AAAF-551655AE0F09}"/>
              </a:ext>
            </a:extLst>
          </p:cNvPr>
          <p:cNvSpPr/>
          <p:nvPr/>
        </p:nvSpPr>
        <p:spPr>
          <a:xfrm>
            <a:off x="533400" y="533400"/>
            <a:ext cx="8458200" cy="5193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The mean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strontium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 content of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</a:rPr>
              <a:t>ocean water is 8 mg/L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en-US" sz="2800" baseline="30000" dirty="0">
              <a:solidFill>
                <a:srgbClr val="0645AD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 At a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concentration between 82 and 90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μmol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/L of strontium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the concentration is considerably lower than the calcium concentration, which is normally between 9.6 and 11.6 mmol/L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en-US" sz="2800" baseline="30000" dirty="0">
              <a:solidFill>
                <a:srgbClr val="0645AD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 It is nevertheless much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higher than that of barium, 13 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μg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/L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5E9BAE-808B-4684-BB07-C0752FBA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62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FB3AC-FF4A-45BE-B1DD-E26CB6BC6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657600" y="3418820"/>
            <a:ext cx="1627239" cy="6959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3300"/>
                </a:solidFill>
              </a:rPr>
              <a:t>and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54114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2" y="1545637"/>
            <a:ext cx="9304021" cy="990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sz="2800" b="1" dirty="0"/>
              <a:t>Thus, minerals suitable or used for the </a:t>
            </a:r>
            <a:r>
              <a:rPr lang="en-US" sz="2800" b="1" i="1" dirty="0">
                <a:solidFill>
                  <a:srgbClr val="C00000"/>
                </a:solidFill>
              </a:rPr>
              <a:t>Rb-Sr method dating rocks </a:t>
            </a:r>
            <a:r>
              <a:rPr lang="en-US" sz="2800" b="1" dirty="0"/>
              <a:t>which involve the following minerals: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819400"/>
            <a:ext cx="12954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Micas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175760"/>
            <a:ext cx="804672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Evaporate minerals such as </a:t>
            </a:r>
            <a:r>
              <a:rPr lang="en-US" sz="2800" b="1" dirty="0">
                <a:solidFill>
                  <a:srgbClr val="C00000"/>
                </a:solidFill>
              </a:rPr>
              <a:t>sylvite and Carnallite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2795551"/>
            <a:ext cx="1768578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K-feldspar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2895600"/>
            <a:ext cx="2438400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Clay  minerals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621" y="5004154"/>
            <a:ext cx="9372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/>
              <a:t>The </a:t>
            </a:r>
            <a:r>
              <a:rPr lang="en-US" sz="2800" b="1" dirty="0">
                <a:solidFill>
                  <a:srgbClr val="009900"/>
                </a:solidFill>
              </a:rPr>
              <a:t>ionic radius </a:t>
            </a:r>
            <a:r>
              <a:rPr lang="en-US" sz="2800" b="1" dirty="0"/>
              <a:t>of </a:t>
            </a:r>
            <a:r>
              <a:rPr lang="en-US" sz="3200" b="1" dirty="0">
                <a:solidFill>
                  <a:srgbClr val="009900"/>
                </a:solidFill>
              </a:rPr>
              <a:t>Sr</a:t>
            </a:r>
            <a:r>
              <a:rPr lang="en-US" sz="2800" b="1" dirty="0"/>
              <a:t> is </a:t>
            </a:r>
            <a:r>
              <a:rPr lang="en-US" sz="2800" b="1" u="sng" dirty="0">
                <a:solidFill>
                  <a:srgbClr val="C00000"/>
                </a:solidFill>
              </a:rPr>
              <a:t>slightly larger </a:t>
            </a:r>
            <a:r>
              <a:rPr lang="en-US" sz="2800" b="1" dirty="0">
                <a:solidFill>
                  <a:srgbClr val="002060"/>
                </a:solidFill>
              </a:rPr>
              <a:t>than of that  Calcium (Ca)</a:t>
            </a:r>
            <a:r>
              <a:rPr lang="en-US" sz="2800" b="1" dirty="0"/>
              <a:t>, which </a:t>
            </a:r>
            <a:r>
              <a:rPr lang="en-US" sz="2800" b="1" dirty="0">
                <a:solidFill>
                  <a:srgbClr val="C00000"/>
                </a:solidFill>
              </a:rPr>
              <a:t>can replace it in many common minerals</a:t>
            </a:r>
            <a:r>
              <a:rPr lang="en-US" sz="2800" b="1" dirty="0"/>
              <a:t>, such as </a:t>
            </a:r>
            <a:r>
              <a:rPr lang="en-US" sz="2800" b="1" dirty="0">
                <a:solidFill>
                  <a:srgbClr val="0070C0"/>
                </a:solidFill>
              </a:rPr>
              <a:t>plagioclase, apatite and calcite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00310949"/>
              </p:ext>
            </p:extLst>
          </p:nvPr>
        </p:nvGraphicFramePr>
        <p:xfrm>
          <a:off x="495300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137188" y="1901044"/>
            <a:ext cx="1751913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 of  protons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2215" y="1295400"/>
            <a:ext cx="48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1752600"/>
            <a:ext cx="48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2601156"/>
            <a:ext cx="48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2133600"/>
            <a:ext cx="48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37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541942"/>
              </p:ext>
            </p:extLst>
          </p:nvPr>
        </p:nvGraphicFramePr>
        <p:xfrm>
          <a:off x="1866900" y="1216120"/>
          <a:ext cx="6781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  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Y </a:t>
                      </a:r>
                      <a:r>
                        <a:rPr lang="en-US" sz="2400" baseline="3000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Y </a:t>
                      </a:r>
                      <a:r>
                        <a:rPr lang="en-US" sz="2400" baseline="3000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Y </a:t>
                      </a:r>
                      <a:r>
                        <a:rPr lang="en-US" sz="2400" baseline="3000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Y </a:t>
                      </a:r>
                      <a:r>
                        <a:rPr lang="en-US" sz="2400" baseline="3000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Y </a:t>
                      </a:r>
                      <a:r>
                        <a:rPr lang="en-US" sz="2400" baseline="3000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800000"/>
                          </a:solidFill>
                        </a:rPr>
                        <a:t>Sr</a:t>
                      </a:r>
                      <a:r>
                        <a:rPr lang="en-US" sz="2400" b="1" dirty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en-US" sz="2400" b="1" baseline="30000" dirty="0">
                          <a:solidFill>
                            <a:srgbClr val="800000"/>
                          </a:solidFill>
                        </a:rPr>
                        <a:t>84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00000"/>
                          </a:solidFill>
                        </a:rPr>
                        <a:t>Sr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baseline="30000" dirty="0">
                          <a:solidFill>
                            <a:srgbClr val="C00000"/>
                          </a:solidFill>
                        </a:rPr>
                        <a:t>86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00000"/>
                          </a:solidFill>
                        </a:rPr>
                        <a:t>Sr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baseline="30000" dirty="0">
                          <a:solidFill>
                            <a:srgbClr val="C00000"/>
                          </a:solidFill>
                        </a:rPr>
                        <a:t>87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00000"/>
                          </a:solidFill>
                        </a:rPr>
                        <a:t>Sr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baseline="30000" dirty="0">
                          <a:solidFill>
                            <a:srgbClr val="C00000"/>
                          </a:solidFill>
                        </a:rPr>
                        <a:t>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err="1">
                          <a:solidFill>
                            <a:schemeClr val="tx1"/>
                          </a:solidFill>
                        </a:rPr>
                        <a:t>Sr</a:t>
                      </a: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3000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err="1">
                          <a:solidFill>
                            <a:schemeClr val="tx1"/>
                          </a:solidFill>
                        </a:rPr>
                        <a:t>Rb</a:t>
                      </a: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3000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err="1">
                          <a:solidFill>
                            <a:schemeClr val="tx1"/>
                          </a:solidFill>
                        </a:rPr>
                        <a:t>Rb</a:t>
                      </a: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30000">
                          <a:solidFill>
                            <a:schemeClr val="tx1"/>
                          </a:solidFill>
                        </a:rPr>
                        <a:t>84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00000"/>
                          </a:solidFill>
                        </a:rPr>
                        <a:t>Rb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baseline="30000" dirty="0">
                          <a:solidFill>
                            <a:srgbClr val="C00000"/>
                          </a:solidFill>
                        </a:rPr>
                        <a:t>85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err="1">
                          <a:solidFill>
                            <a:schemeClr val="tx1"/>
                          </a:solidFill>
                        </a:rPr>
                        <a:t>Rb</a:t>
                      </a: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3000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00000"/>
                          </a:solidFill>
                        </a:rPr>
                        <a:t>Rb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baseline="30000" dirty="0">
                          <a:solidFill>
                            <a:srgbClr val="C00000"/>
                          </a:solidFill>
                        </a:rPr>
                        <a:t>87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err="1">
                          <a:solidFill>
                            <a:schemeClr val="tx1"/>
                          </a:solidFill>
                        </a:rPr>
                        <a:t>Rb</a:t>
                      </a: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3000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K  </a:t>
                      </a:r>
                      <a:r>
                        <a:rPr lang="en-US" sz="2400" baseline="3000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K </a:t>
                      </a:r>
                      <a:r>
                        <a:rPr lang="en-US" sz="2400" baseline="3000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K </a:t>
                      </a:r>
                      <a:r>
                        <a:rPr lang="en-US" sz="2400" baseline="30000">
                          <a:solidFill>
                            <a:schemeClr val="tx1"/>
                          </a:solidFill>
                        </a:rPr>
                        <a:t>84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K </a:t>
                      </a:r>
                      <a:r>
                        <a:rPr lang="en-US" sz="2400" baseline="3000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K </a:t>
                      </a:r>
                      <a:r>
                        <a:rPr lang="en-US" sz="2400" baseline="3000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K 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86200" y="3200400"/>
            <a:ext cx="243840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# of Neutrons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9704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2971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43400" y="2971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8800" y="29704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81800" y="2971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24800" y="2983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805" y="3738265"/>
            <a:ext cx="86471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Rb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/>
              <a:t>has </a:t>
            </a:r>
            <a:r>
              <a:rPr lang="en-US" sz="2800" b="1" dirty="0">
                <a:solidFill>
                  <a:srgbClr val="00B0F0"/>
                </a:solidFill>
              </a:rPr>
              <a:t>2 natural </a:t>
            </a:r>
            <a:r>
              <a:rPr lang="en-US" sz="2800" b="1" dirty="0">
                <a:solidFill>
                  <a:srgbClr val="C00000"/>
                </a:solidFill>
              </a:rPr>
              <a:t>occurring isotopes  </a:t>
            </a:r>
            <a:r>
              <a:rPr lang="en-US" sz="3200" b="1" dirty="0">
                <a:solidFill>
                  <a:srgbClr val="00B050"/>
                </a:solidFill>
              </a:rPr>
              <a:t>(</a:t>
            </a:r>
            <a:r>
              <a:rPr lang="en-US" sz="3200" b="1" baseline="30000" dirty="0">
                <a:solidFill>
                  <a:srgbClr val="00B050"/>
                </a:solidFill>
              </a:rPr>
              <a:t>87</a:t>
            </a:r>
            <a:r>
              <a:rPr lang="en-US" sz="3200" b="1" dirty="0">
                <a:solidFill>
                  <a:srgbClr val="00B050"/>
                </a:solidFill>
              </a:rPr>
              <a:t>Rb)  </a:t>
            </a:r>
            <a:r>
              <a:rPr lang="en-US" sz="3200" b="1" dirty="0">
                <a:solidFill>
                  <a:srgbClr val="7030A0"/>
                </a:solidFill>
              </a:rPr>
              <a:t>and </a:t>
            </a:r>
            <a:r>
              <a:rPr lang="en-US" sz="3200" b="1" dirty="0">
                <a:solidFill>
                  <a:srgbClr val="00B050"/>
                </a:solidFill>
              </a:rPr>
              <a:t>(</a:t>
            </a:r>
            <a:r>
              <a:rPr lang="en-US" sz="3200" b="1" baseline="30000" dirty="0">
                <a:solidFill>
                  <a:srgbClr val="00B050"/>
                </a:solidFill>
              </a:rPr>
              <a:t>85</a:t>
            </a:r>
            <a:r>
              <a:rPr lang="en-US" sz="3200" b="1" dirty="0">
                <a:solidFill>
                  <a:srgbClr val="00B050"/>
                </a:solidFill>
              </a:rPr>
              <a:t>Rb)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805" y="4800600"/>
            <a:ext cx="849479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B050"/>
                </a:solidFill>
              </a:rPr>
              <a:t>(</a:t>
            </a:r>
            <a:r>
              <a:rPr lang="en-US" sz="3200" b="1" baseline="30000" dirty="0">
                <a:solidFill>
                  <a:srgbClr val="00B050"/>
                </a:solidFill>
              </a:rPr>
              <a:t>87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Rb</a:t>
            </a:r>
            <a:r>
              <a:rPr lang="en-US" sz="3200" b="1" dirty="0">
                <a:solidFill>
                  <a:srgbClr val="00B050"/>
                </a:solidFill>
              </a:rPr>
              <a:t>)  </a:t>
            </a:r>
            <a:r>
              <a:rPr lang="en-US" sz="2800" b="1" dirty="0"/>
              <a:t>is  </a:t>
            </a:r>
            <a:r>
              <a:rPr lang="en-US" sz="2400" b="1" dirty="0">
                <a:solidFill>
                  <a:srgbClr val="C00000"/>
                </a:solidFill>
              </a:rPr>
              <a:t>radioactive</a:t>
            </a:r>
            <a:r>
              <a:rPr lang="en-US" sz="2400" b="1" dirty="0"/>
              <a:t>, whereas the </a:t>
            </a:r>
            <a:r>
              <a:rPr lang="en-US" sz="3200" b="1" dirty="0">
                <a:solidFill>
                  <a:srgbClr val="009900"/>
                </a:solidFill>
              </a:rPr>
              <a:t>(</a:t>
            </a:r>
            <a:r>
              <a:rPr lang="en-US" sz="3200" b="1" baseline="30000" dirty="0">
                <a:solidFill>
                  <a:srgbClr val="009900"/>
                </a:solidFill>
              </a:rPr>
              <a:t>85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Rb</a:t>
            </a:r>
            <a:r>
              <a:rPr lang="en-US" sz="3200" b="1" dirty="0">
                <a:solidFill>
                  <a:srgbClr val="009900"/>
                </a:solidFill>
              </a:rPr>
              <a:t>) </a:t>
            </a:r>
            <a:r>
              <a:rPr lang="en-US" sz="3200" b="1" dirty="0">
                <a:solidFill>
                  <a:srgbClr val="002060"/>
                </a:solidFill>
              </a:rPr>
              <a:t>is stable 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1" y="5704582"/>
            <a:ext cx="8686799" cy="107721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fontAlgn="t"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009900"/>
                </a:solidFill>
              </a:rPr>
              <a:t>Sr</a:t>
            </a:r>
            <a:r>
              <a:rPr lang="en-US" sz="2400" b="1" dirty="0"/>
              <a:t> has </a:t>
            </a:r>
            <a:r>
              <a:rPr lang="en-US" sz="2800" b="1" dirty="0">
                <a:solidFill>
                  <a:srgbClr val="00B0F0"/>
                </a:solidFill>
              </a:rPr>
              <a:t>four natural </a:t>
            </a:r>
            <a:r>
              <a:rPr lang="en-US" sz="2800" b="1" dirty="0">
                <a:solidFill>
                  <a:srgbClr val="C00000"/>
                </a:solidFill>
              </a:rPr>
              <a:t>occurring isotopes</a:t>
            </a:r>
            <a:r>
              <a:rPr lang="en-US" sz="2400" b="1" dirty="0"/>
              <a:t>, which </a:t>
            </a:r>
            <a:r>
              <a:rPr lang="en-US" sz="2800" b="1" dirty="0">
                <a:solidFill>
                  <a:srgbClr val="00B050"/>
                </a:solidFill>
              </a:rPr>
              <a:t>all are STABLE  </a:t>
            </a:r>
            <a:r>
              <a:rPr lang="en-US" sz="3600" b="1" dirty="0" err="1">
                <a:solidFill>
                  <a:srgbClr val="00B050"/>
                </a:solidFill>
              </a:rPr>
              <a:t>Sr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baseline="30000" dirty="0">
                <a:solidFill>
                  <a:srgbClr val="00B050"/>
                </a:solidFill>
              </a:rPr>
              <a:t>84</a:t>
            </a:r>
            <a:r>
              <a:rPr lang="en-US" sz="3600" b="1" dirty="0">
                <a:solidFill>
                  <a:srgbClr val="00B050"/>
                </a:solidFill>
              </a:rPr>
              <a:t>, </a:t>
            </a:r>
            <a:r>
              <a:rPr lang="en-US" sz="3600" b="1" dirty="0" err="1">
                <a:solidFill>
                  <a:srgbClr val="00B050"/>
                </a:solidFill>
              </a:rPr>
              <a:t>Sr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baseline="30000" dirty="0">
                <a:solidFill>
                  <a:srgbClr val="00B050"/>
                </a:solidFill>
              </a:rPr>
              <a:t>86</a:t>
            </a:r>
            <a:r>
              <a:rPr lang="en-US" sz="3600" b="1" dirty="0">
                <a:solidFill>
                  <a:srgbClr val="00B050"/>
                </a:solidFill>
              </a:rPr>
              <a:t>,Sr </a:t>
            </a:r>
            <a:r>
              <a:rPr lang="en-US" sz="3600" b="1" baseline="30000" dirty="0">
                <a:solidFill>
                  <a:srgbClr val="00B050"/>
                </a:solidFill>
              </a:rPr>
              <a:t>87</a:t>
            </a:r>
            <a:r>
              <a:rPr lang="en-US" sz="3600" b="1" dirty="0">
                <a:solidFill>
                  <a:srgbClr val="00B050"/>
                </a:solidFill>
              </a:rPr>
              <a:t>,Sr </a:t>
            </a:r>
            <a:r>
              <a:rPr lang="en-US" sz="3600" b="1" baseline="30000" dirty="0">
                <a:solidFill>
                  <a:srgbClr val="00B050"/>
                </a:solidFill>
              </a:rPr>
              <a:t>88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8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746454" y="1066800"/>
            <a:ext cx="0" cy="1981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55548" y="3048000"/>
            <a:ext cx="70836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213200" y="2502933"/>
            <a:ext cx="3130200" cy="138773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365600" y="2502932"/>
            <a:ext cx="5416200" cy="1387734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095750" y="-704066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whereas the </a:t>
            </a:r>
            <a:r>
              <a:rPr lang="en-US" sz="2800" b="1" dirty="0">
                <a:solidFill>
                  <a:srgbClr val="009900"/>
                </a:solidFill>
              </a:rPr>
              <a:t>(</a:t>
            </a:r>
            <a:r>
              <a:rPr lang="en-US" sz="2800" b="1" baseline="30000" dirty="0">
                <a:solidFill>
                  <a:srgbClr val="009900"/>
                </a:solidFill>
              </a:rPr>
              <a:t>85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Rb</a:t>
            </a:r>
            <a:r>
              <a:rPr lang="en-US" sz="2800" b="1" dirty="0">
                <a:solidFill>
                  <a:srgbClr val="009900"/>
                </a:solidFill>
              </a:rPr>
              <a:t>) </a:t>
            </a:r>
            <a:r>
              <a:rPr lang="en-US" sz="2400" b="1" dirty="0">
                <a:solidFill>
                  <a:srgbClr val="002060"/>
                </a:solidFill>
              </a:rPr>
              <a:t>is stable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8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6380"/>
            <a:ext cx="9067800" cy="2362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The  </a:t>
            </a:r>
            <a:r>
              <a:rPr lang="en-US" b="1" baseline="30000" dirty="0">
                <a:solidFill>
                  <a:srgbClr val="7030A0"/>
                </a:solidFill>
              </a:rPr>
              <a:t>87</a:t>
            </a:r>
            <a:r>
              <a:rPr lang="en-US" b="1" dirty="0">
                <a:solidFill>
                  <a:srgbClr val="7030A0"/>
                </a:solidFill>
              </a:rPr>
              <a:t>Rb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nucleus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consists of :</a:t>
            </a:r>
          </a:p>
          <a:p>
            <a:pPr marL="3038475">
              <a:buFont typeface="Wingdings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 37 protons ,</a:t>
            </a:r>
            <a:r>
              <a:rPr lang="en-US" b="1" dirty="0"/>
              <a:t>and</a:t>
            </a:r>
          </a:p>
          <a:p>
            <a:pPr marL="3038475">
              <a:buFont typeface="Wingdings" pitchFamily="2" charset="2"/>
              <a:buChar char="ü"/>
            </a:pP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50 neutron</a:t>
            </a:r>
            <a:r>
              <a:rPr lang="en-US" b="1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Thus, </a:t>
            </a:r>
            <a:r>
              <a:rPr lang="en-US" b="1" baseline="30000" dirty="0">
                <a:solidFill>
                  <a:srgbClr val="C00000"/>
                </a:solidFill>
              </a:rPr>
              <a:t>87</a:t>
            </a:r>
            <a:r>
              <a:rPr lang="en-US" b="1" dirty="0">
                <a:solidFill>
                  <a:srgbClr val="C00000"/>
                </a:solidFill>
              </a:rPr>
              <a:t>Rb is </a:t>
            </a:r>
            <a:r>
              <a:rPr lang="en-US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unstable</a:t>
            </a:r>
            <a:r>
              <a:rPr lang="en-US" b="1" dirty="0">
                <a:solidFill>
                  <a:srgbClr val="C00000"/>
                </a:solidFill>
              </a:rPr>
              <a:t> and it radioactive decays to </a:t>
            </a:r>
            <a:r>
              <a:rPr lang="en-US" b="1" baseline="30000" dirty="0">
                <a:solidFill>
                  <a:srgbClr val="7030A0"/>
                </a:solidFill>
              </a:rPr>
              <a:t>87</a:t>
            </a:r>
            <a:r>
              <a:rPr lang="en-US" b="1" dirty="0">
                <a:solidFill>
                  <a:srgbClr val="7030A0"/>
                </a:solidFill>
              </a:rPr>
              <a:t>Sr</a:t>
            </a:r>
            <a:r>
              <a:rPr lang="en-US" b="1" dirty="0"/>
              <a:t>., by emitting </a:t>
            </a:r>
            <a:r>
              <a:rPr lang="en-US" b="1" dirty="0">
                <a:sym typeface="Symbol"/>
              </a:rPr>
              <a:t></a:t>
            </a:r>
            <a:r>
              <a:rPr lang="en-US" b="1" dirty="0"/>
              <a:t> particles: </a:t>
            </a:r>
          </a:p>
          <a:p>
            <a:pPr>
              <a:buFont typeface="Wingdings" pitchFamily="2" charset="2"/>
              <a:buChar char="Ø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3007651"/>
              </p:ext>
            </p:extLst>
          </p:nvPr>
        </p:nvGraphicFramePr>
        <p:xfrm>
          <a:off x="456000" y="-1244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927919" y="1257300"/>
            <a:ext cx="14478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65533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87</a:t>
            </a:r>
            <a:r>
              <a:rPr lang="en-US" sz="2400" b="1" dirty="0"/>
              <a:t> </a:t>
            </a:r>
            <a:r>
              <a:rPr lang="en-US" sz="2400" b="1" dirty="0" err="1"/>
              <a:t>Rb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124200" y="12192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baseline="30000" dirty="0">
                <a:solidFill>
                  <a:schemeClr val="bg1"/>
                </a:solidFill>
              </a:rPr>
              <a:t>87</a:t>
            </a:r>
            <a:r>
              <a:rPr lang="en-US" sz="2400" b="1" dirty="0">
                <a:solidFill>
                  <a:schemeClr val="bg1"/>
                </a:solidFill>
              </a:rPr>
              <a:t>Sr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20574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baseline="30000"/>
              <a:t>87</a:t>
            </a:r>
            <a:r>
              <a:rPr lang="en-US" sz="2400" b="1"/>
              <a:t>Rb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124200" y="2057400"/>
            <a:ext cx="990600" cy="8382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114800" y="1219200"/>
            <a:ext cx="990600" cy="8382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CBF-9C37-4D54-9397-CA5D708BEDAD}" type="slidenum">
              <a:rPr lang="en-US" smtClean="0"/>
              <a:t>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43000" y="1447800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95400" y="1600200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47800" y="1752600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00200" y="1905000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52600" y="2057400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99419" y="1266518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33600" y="1943100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05000" y="2209800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715729" y="1266518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90600" y="1632769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81200" y="1790700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248697" y="2152650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81200" y="1581150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290484" y="1905000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524000" y="2209800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639529" y="1632769"/>
            <a:ext cx="1524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0600" y="1905000"/>
            <a:ext cx="152400" cy="190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43000" y="2057400"/>
            <a:ext cx="152400" cy="190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295400" y="2209800"/>
            <a:ext cx="152400" cy="190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447800" y="2362200"/>
            <a:ext cx="152400" cy="190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452716" y="1466850"/>
            <a:ext cx="152400" cy="190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33948" y="1743997"/>
            <a:ext cx="152400" cy="190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28800" y="1657350"/>
            <a:ext cx="152400" cy="952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96845" y="1847850"/>
            <a:ext cx="152400" cy="190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524000" y="2057400"/>
            <a:ext cx="152400" cy="190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199968" y="1676400"/>
            <a:ext cx="152400" cy="1905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Callout 3"/>
          <p:cNvSpPr/>
          <p:nvPr/>
        </p:nvSpPr>
        <p:spPr>
          <a:xfrm>
            <a:off x="2209800" y="3543994"/>
            <a:ext cx="4253681" cy="693003"/>
          </a:xfrm>
          <a:prstGeom prst="downArrow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Thus, from the above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2AAA8F-121A-4785-A101-46565177EE56}"/>
              </a:ext>
            </a:extLst>
          </p:cNvPr>
          <p:cNvSpPr txBox="1"/>
          <p:nvPr/>
        </p:nvSpPr>
        <p:spPr>
          <a:xfrm>
            <a:off x="4882956" y="1086957"/>
            <a:ext cx="212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Atomic</a:t>
            </a:r>
            <a:r>
              <a:rPr lang="en-US" sz="2000" b="1" dirty="0"/>
              <a:t> Mass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01594A9-AFA4-4B18-8062-1948EC26D374}"/>
              </a:ext>
            </a:extLst>
          </p:cNvPr>
          <p:cNvCxnSpPr>
            <a:cxnSpLocks/>
          </p:cNvCxnSpPr>
          <p:nvPr/>
        </p:nvCxnSpPr>
        <p:spPr>
          <a:xfrm flipH="1">
            <a:off x="3554734" y="1386910"/>
            <a:ext cx="1626866" cy="136226"/>
          </a:xfrm>
          <a:prstGeom prst="straightConnector1">
            <a:avLst/>
          </a:prstGeom>
          <a:ln w="666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07F1C5C-367D-47F6-A4D7-131D78B5DF94}"/>
              </a:ext>
            </a:extLst>
          </p:cNvPr>
          <p:cNvCxnSpPr>
            <a:cxnSpLocks/>
          </p:cNvCxnSpPr>
          <p:nvPr/>
        </p:nvCxnSpPr>
        <p:spPr>
          <a:xfrm flipH="1">
            <a:off x="4363098" y="1455935"/>
            <a:ext cx="951022" cy="854816"/>
          </a:xfrm>
          <a:prstGeom prst="straightConnector1">
            <a:avLst/>
          </a:prstGeom>
          <a:ln w="666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AAD2424-778F-4A1A-A4F7-CE502320B4B0}"/>
              </a:ext>
            </a:extLst>
          </p:cNvPr>
          <p:cNvSpPr txBox="1"/>
          <p:nvPr/>
        </p:nvSpPr>
        <p:spPr>
          <a:xfrm>
            <a:off x="4618670" y="2478620"/>
            <a:ext cx="82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06C01E-B5FB-48C4-9D23-ACD8D9CAEE45}"/>
              </a:ext>
            </a:extLst>
          </p:cNvPr>
          <p:cNvSpPr txBox="1"/>
          <p:nvPr/>
        </p:nvSpPr>
        <p:spPr>
          <a:xfrm>
            <a:off x="3658132" y="1622822"/>
            <a:ext cx="82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A1C83B-28B4-4838-9120-36CA8B3CB920}"/>
              </a:ext>
            </a:extLst>
          </p:cNvPr>
          <p:cNvSpPr txBox="1"/>
          <p:nvPr/>
        </p:nvSpPr>
        <p:spPr>
          <a:xfrm>
            <a:off x="2184699" y="2394907"/>
            <a:ext cx="1333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Atomic Number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26DB6C9-6424-4A84-912F-8EB51395AD7E}"/>
              </a:ext>
            </a:extLst>
          </p:cNvPr>
          <p:cNvCxnSpPr>
            <a:cxnSpLocks/>
          </p:cNvCxnSpPr>
          <p:nvPr/>
        </p:nvCxnSpPr>
        <p:spPr>
          <a:xfrm flipV="1">
            <a:off x="3309698" y="1999497"/>
            <a:ext cx="673968" cy="525881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A0F5AE-262C-4452-895E-791CF2F85CC5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3348662" y="2740230"/>
            <a:ext cx="1270008" cy="128686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5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/>
      <p:bldP spid="10" grpId="0" animBg="1"/>
      <p:bldP spid="11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5372</TotalTime>
  <Words>5462</Words>
  <Application>Microsoft Office PowerPoint</Application>
  <PresentationFormat>On-screen Show (4:3)</PresentationFormat>
  <Paragraphs>771</Paragraphs>
  <Slides>62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Aharoni</vt:lpstr>
      <vt:lpstr>Arial</vt:lpstr>
      <vt:lpstr>Calibri</vt:lpstr>
      <vt:lpstr>Garamond</vt:lpstr>
      <vt:lpstr>Sylfaen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 Isotope source of the Oceans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Cont’d: Rb Occurrence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Bassam A. Abuamarah</dc:creator>
  <cp:lastModifiedBy>Dr. Bassam A. Abuamarah Al Mohanna</cp:lastModifiedBy>
  <cp:revision>415</cp:revision>
  <dcterms:created xsi:type="dcterms:W3CDTF">2014-02-28T13:22:31Z</dcterms:created>
  <dcterms:modified xsi:type="dcterms:W3CDTF">2022-11-15T09:07:50Z</dcterms:modified>
</cp:coreProperties>
</file>