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4" r:id="rId8"/>
    <p:sldId id="268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5445E-25CD-47B9-BB19-B67EF9699A74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483D0-C0EC-4EEF-86A5-179D48CFE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19272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dobe Song Std L" pitchFamily="18" charset="-128"/>
                <a:ea typeface="Adobe Song Std L" pitchFamily="18" charset="-128"/>
              </a:rPr>
              <a:t>The Epithelium Tissues</a:t>
            </a:r>
            <a:br>
              <a:rPr lang="en-US" dirty="0" smtClean="0">
                <a:latin typeface="Adobe Song Std L" pitchFamily="18" charset="-128"/>
                <a:ea typeface="Adobe Song Std L" pitchFamily="18" charset="-128"/>
              </a:rPr>
            </a:br>
            <a:r>
              <a:rPr lang="en-US" b="1" dirty="0">
                <a:latin typeface="Adobe Song Std L" pitchFamily="18" charset="-128"/>
                <a:ea typeface="Adobe Song Std L" pitchFamily="18" charset="-128"/>
              </a:rPr>
              <a:t> </a:t>
            </a:r>
            <a:r>
              <a:rPr lang="en-US" b="1" dirty="0" smtClean="0">
                <a:latin typeface="Adobe Song Std L" pitchFamily="18" charset="-128"/>
                <a:ea typeface="Adobe Song Std L" pitchFamily="18" charset="-128"/>
              </a:rPr>
              <a:t/>
            </a:r>
            <a:br>
              <a:rPr lang="en-US" b="1" dirty="0" smtClean="0">
                <a:latin typeface="Adobe Song Std L" pitchFamily="18" charset="-128"/>
                <a:ea typeface="Adobe Song Std L" pitchFamily="18" charset="-128"/>
              </a:rPr>
            </a:br>
            <a:r>
              <a:rPr lang="en-US" b="1" dirty="0" smtClean="0">
                <a:latin typeface="Adobe Song Std L" pitchFamily="18" charset="-128"/>
                <a:ea typeface="Adobe Song Std L" pitchFamily="18" charset="-128"/>
              </a:rPr>
              <a:t>Glandular </a:t>
            </a:r>
            <a:r>
              <a:rPr lang="en-US" b="1" dirty="0">
                <a:latin typeface="Adobe Song Std L" pitchFamily="18" charset="-128"/>
                <a:ea typeface="Adobe Song Std L" pitchFamily="18" charset="-128"/>
              </a:rPr>
              <a:t>epithelium </a:t>
            </a:r>
            <a:r>
              <a:rPr lang="en-US" dirty="0">
                <a:latin typeface="Adobe Song Std L" pitchFamily="18" charset="-128"/>
                <a:ea typeface="Adobe Song Std L" pitchFamily="18" charset="-128"/>
              </a:rPr>
              <a:t/>
            </a:r>
            <a:br>
              <a:rPr lang="en-US" dirty="0">
                <a:latin typeface="Adobe Song Std L" pitchFamily="18" charset="-128"/>
                <a:ea typeface="Adobe Song Std L" pitchFamily="18" charset="-128"/>
              </a:rPr>
            </a:br>
            <a:endParaRPr lang="en-US" dirty="0">
              <a:latin typeface="Adobe Song Std L" pitchFamily="18" charset="-128"/>
              <a:ea typeface="Adobe Song Std L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Prepared by: Reem Aldossari</a:t>
            </a:r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1676400" y="1066800"/>
            <a:ext cx="5562600" cy="990600"/>
          </a:xfrm>
          <a:prstGeom prst="round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066800" y="2286000"/>
            <a:ext cx="6781800" cy="990600"/>
          </a:xfrm>
          <a:prstGeom prst="round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38400" y="4114800"/>
            <a:ext cx="4572000" cy="990600"/>
          </a:xfrm>
          <a:prstGeom prst="round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0"/>
            <a:ext cx="7162800" cy="6858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Thank you for your Attention </a:t>
            </a:r>
            <a:endParaRPr lang="en-US" sz="3200" dirty="0"/>
          </a:p>
        </p:txBody>
      </p:sp>
      <p:sp>
        <p:nvSpPr>
          <p:cNvPr id="3" name="Smiley Face 2"/>
          <p:cNvSpPr/>
          <p:nvPr/>
        </p:nvSpPr>
        <p:spPr>
          <a:xfrm>
            <a:off x="838200" y="5410200"/>
            <a:ext cx="533400" cy="533400"/>
          </a:xfrm>
          <a:prstGeom prst="smileyFace">
            <a:avLst/>
          </a:prstGeom>
          <a:solidFill>
            <a:schemeClr val="bg1">
              <a:alpha val="3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71600"/>
            <a:ext cx="7772400" cy="4724400"/>
          </a:xfrm>
          <a:prstGeom prst="rec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1752600"/>
            <a:ext cx="777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a gland may consist of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one cell or a group of cells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 highly specialized to secrete substances into ducts, onto surfaces, or into the blood.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Glands are classified as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exocrine or endocrine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Unicellular Exocrine Glands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Goblet Cell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simplest form of exocrine gland; isolated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secretory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 cell in an epithelium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goblet cells are found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in the epithelial lining of the intestine and portions of the respiratory tract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goblet cells are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goblet-shaped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, thin at the basal side and expanded on the apical portion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apical portion of goblet cell is filled with large mucous producing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secretory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 granules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dobe Song Std L" pitchFamily="18" charset="-128"/>
              <a:ea typeface="Adobe Song Std L" pitchFamily="18" charset="-128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38400" y="609600"/>
            <a:ext cx="4087979" cy="646331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none">
            <a:spAutoFit/>
          </a:bodyPr>
          <a:lstStyle/>
          <a:p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Song Std L" pitchFamily="18" charset="-128"/>
                <a:ea typeface="Adobe Song Std L" pitchFamily="18" charset="-128"/>
                <a:cs typeface="Arial" pitchFamily="34" charset="0"/>
              </a:rPr>
              <a:t>Glandular Epithelium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828800" y="533400"/>
            <a:ext cx="5638800" cy="35814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57400" y="4191000"/>
            <a:ext cx="5181600" cy="12954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0"/>
          <p:cNvGrpSpPr/>
          <p:nvPr/>
        </p:nvGrpSpPr>
        <p:grpSpPr>
          <a:xfrm>
            <a:off x="2057400" y="762000"/>
            <a:ext cx="5162128" cy="3117304"/>
            <a:chOff x="1716088" y="115888"/>
            <a:chExt cx="6096000" cy="4572000"/>
          </a:xfrm>
        </p:grpSpPr>
        <p:pic>
          <p:nvPicPr>
            <p:cNvPr id="7170" name="Picture 5"/>
            <p:cNvPicPr>
              <a:picLocks noChangeAspect="1" noChangeArrowheads="1"/>
            </p:cNvPicPr>
            <p:nvPr/>
          </p:nvPicPr>
          <p:blipFill>
            <a:blip r:embed="rId2" cstate="print">
              <a:lum bright="-14000" contrast="38000"/>
            </a:blip>
            <a:srcRect/>
            <a:stretch>
              <a:fillRect/>
            </a:stretch>
          </p:blipFill>
          <p:spPr bwMode="auto">
            <a:xfrm>
              <a:off x="1716088" y="115888"/>
              <a:ext cx="60960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1" name="Text Box 6"/>
            <p:cNvSpPr txBox="1">
              <a:spLocks noChangeArrowheads="1"/>
            </p:cNvSpPr>
            <p:nvPr/>
          </p:nvSpPr>
          <p:spPr bwMode="auto">
            <a:xfrm>
              <a:off x="2481263" y="2420938"/>
              <a:ext cx="5064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7172" name="Line 7"/>
            <p:cNvSpPr>
              <a:spLocks noChangeShapeType="1"/>
            </p:cNvSpPr>
            <p:nvPr/>
          </p:nvSpPr>
          <p:spPr bwMode="auto">
            <a:xfrm>
              <a:off x="3059113" y="2636838"/>
              <a:ext cx="1727200" cy="7143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3" name="Line 8"/>
            <p:cNvSpPr>
              <a:spLocks noChangeShapeType="1"/>
            </p:cNvSpPr>
            <p:nvPr/>
          </p:nvSpPr>
          <p:spPr bwMode="auto">
            <a:xfrm flipV="1">
              <a:off x="2987675" y="2060575"/>
              <a:ext cx="2085975" cy="57626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4" name="Line 9"/>
            <p:cNvSpPr>
              <a:spLocks noChangeShapeType="1"/>
            </p:cNvSpPr>
            <p:nvPr/>
          </p:nvSpPr>
          <p:spPr bwMode="auto">
            <a:xfrm>
              <a:off x="6477000" y="381000"/>
              <a:ext cx="122238" cy="65563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5" name="Text Box 10"/>
            <p:cNvSpPr txBox="1">
              <a:spLocks noChangeArrowheads="1"/>
            </p:cNvSpPr>
            <p:nvPr/>
          </p:nvSpPr>
          <p:spPr bwMode="auto">
            <a:xfrm>
              <a:off x="6019800" y="152400"/>
              <a:ext cx="5064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7177" name="Line 12"/>
            <p:cNvSpPr>
              <a:spLocks noChangeShapeType="1"/>
            </p:cNvSpPr>
            <p:nvPr/>
          </p:nvSpPr>
          <p:spPr bwMode="auto">
            <a:xfrm flipH="1">
              <a:off x="5715000" y="228600"/>
              <a:ext cx="381000" cy="15240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600200" y="4191000"/>
            <a:ext cx="619283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Exocrine Gland (Goblet cells )</a:t>
            </a:r>
            <a:endParaRPr lang="ar-SA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1-Goblet cells</a:t>
            </a:r>
            <a:endParaRPr lang="ar-SA" dirty="0">
              <a:solidFill>
                <a:schemeClr val="bg1">
                  <a:lumMod val="95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ar-SA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2-Villi         </a:t>
            </a:r>
            <a:endParaRPr lang="ar-SA" dirty="0">
              <a:solidFill>
                <a:schemeClr val="bg1">
                  <a:lumMod val="95000"/>
                </a:schemeClr>
              </a:solidFill>
            </a:endParaRPr>
          </a:p>
          <a:p>
            <a:pPr algn="r">
              <a:spcBef>
                <a:spcPct val="50000"/>
              </a:spcBef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981200" y="5105400"/>
            <a:ext cx="5181600" cy="6858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Exocrine Glands</a:t>
            </a:r>
          </a:p>
          <a:p>
            <a:pPr algn="ctr"/>
            <a:r>
              <a:rPr lang="en-US" dirty="0" smtClean="0"/>
              <a:t>Sweat Gland</a:t>
            </a:r>
            <a:endParaRPr lang="en-US" dirty="0"/>
          </a:p>
        </p:txBody>
      </p:sp>
      <p:pic>
        <p:nvPicPr>
          <p:cNvPr id="1026" name="Picture 2" descr="C:\Users\reealdossari\Downloads\skin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81000"/>
            <a:ext cx="3690359" cy="3189138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TCWZTIDZtn_BUMJ9FT-a-cDmqGVw5jbL-SDXl8n0yhAZKjcqz-Qg"/>
          <p:cNvPicPr>
            <a:picLocks noChangeAspect="1" noChangeArrowheads="1"/>
          </p:cNvPicPr>
          <p:nvPr/>
        </p:nvPicPr>
        <p:blipFill>
          <a:blip r:embed="rId3" cstate="print"/>
          <a:srcRect b="10256"/>
          <a:stretch>
            <a:fillRect/>
          </a:stretch>
        </p:blipFill>
        <p:spPr bwMode="auto">
          <a:xfrm>
            <a:off x="609600" y="1981200"/>
            <a:ext cx="3429000" cy="26670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10800000">
            <a:off x="3124200" y="4038600"/>
            <a:ext cx="1676400" cy="158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00600" y="3733800"/>
            <a:ext cx="1956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Stratified Cuboidal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Epithelium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495800" y="228600"/>
            <a:ext cx="4191000" cy="35052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81000" y="1828800"/>
            <a:ext cx="3886200" cy="29718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1200" y="5105400"/>
            <a:ext cx="5181600" cy="685800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Endocrine </a:t>
            </a:r>
            <a:r>
              <a:rPr lang="en-US" dirty="0"/>
              <a:t>Glands</a:t>
            </a:r>
          </a:p>
          <a:p>
            <a:pPr algn="ctr"/>
            <a:r>
              <a:rPr lang="en-US" dirty="0" smtClean="0"/>
              <a:t>Thyroid Gland</a:t>
            </a:r>
            <a:endParaRPr lang="en-US" dirty="0"/>
          </a:p>
        </p:txBody>
      </p:sp>
      <p:pic>
        <p:nvPicPr>
          <p:cNvPr id="2050" name="Picture 2" descr="C:\Users\reealdossari\Downloads\thyroid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3156959" cy="2362200"/>
          </a:xfrm>
          <a:prstGeom prst="rect">
            <a:avLst/>
          </a:prstGeom>
          <a:noFill/>
        </p:spPr>
      </p:pic>
      <p:pic>
        <p:nvPicPr>
          <p:cNvPr id="2051" name="Picture 3" descr="C:\Users\reealdossari\Downloads\Thyroid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133600"/>
            <a:ext cx="3225325" cy="2413355"/>
          </a:xfrm>
          <a:prstGeom prst="rect">
            <a:avLst/>
          </a:prstGeom>
          <a:noFill/>
        </p:spPr>
      </p:pic>
      <p:cxnSp>
        <p:nvCxnSpPr>
          <p:cNvPr id="4" name="Straight Arrow Connector 3"/>
          <p:cNvCxnSpPr/>
          <p:nvPr/>
        </p:nvCxnSpPr>
        <p:spPr>
          <a:xfrm flipV="1">
            <a:off x="3886200" y="3581400"/>
            <a:ext cx="1447800" cy="158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05000" y="3276600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Simple  Cuboidal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Epithelium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29200" y="1905000"/>
            <a:ext cx="3505200" cy="28194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85800" y="457200"/>
            <a:ext cx="3429000" cy="26670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57200" y="304800"/>
            <a:ext cx="8128000" cy="5848350"/>
            <a:chOff x="400" y="123"/>
            <a:chExt cx="5120" cy="3684"/>
          </a:xfrm>
        </p:grpSpPr>
        <p:sp>
          <p:nvSpPr>
            <p:cNvPr id="2052" name="Text Box 2"/>
            <p:cNvSpPr txBox="1">
              <a:spLocks noChangeArrowheads="1"/>
            </p:cNvSpPr>
            <p:nvPr/>
          </p:nvSpPr>
          <p:spPr bwMode="auto">
            <a:xfrm>
              <a:off x="400" y="2527"/>
              <a:ext cx="4839" cy="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>
                <a:spcBef>
                  <a:spcPct val="50000"/>
                </a:spcBef>
              </a:pPr>
              <a:r>
                <a:rPr lang="en-US" b="1" dirty="0">
                  <a:solidFill>
                    <a:schemeClr val="bg1"/>
                  </a:solidFill>
                  <a:latin typeface="Adobe Caslon Pro" pitchFamily="18" charset="0"/>
                </a:rPr>
                <a:t>L.S. of Striated Muscles Fibers (Skeletal Muscles Fibers)</a:t>
              </a:r>
              <a:r>
                <a:rPr lang="ar-SA" b="1" dirty="0">
                  <a:solidFill>
                    <a:schemeClr val="bg1"/>
                  </a:solidFill>
                  <a:latin typeface="Adobe Caslon Pro" pitchFamily="18" charset="0"/>
                </a:rPr>
                <a:t> </a:t>
              </a:r>
            </a:p>
            <a:p>
              <a:pPr marL="342900" indent="-342900" algn="l" rtl="0">
                <a:spcBef>
                  <a:spcPct val="50000"/>
                </a:spcBef>
                <a:buFontTx/>
                <a:buAutoNum type="arabicPeriod"/>
              </a:pPr>
              <a:r>
                <a:rPr lang="en-US" dirty="0">
                  <a:solidFill>
                    <a:schemeClr val="bg1"/>
                  </a:solidFill>
                  <a:latin typeface="Adobe Caslon Pro" pitchFamily="18" charset="0"/>
                </a:rPr>
                <a:t>Muscle Fiber</a:t>
              </a:r>
              <a:r>
                <a:rPr lang="ar-SA" dirty="0">
                  <a:solidFill>
                    <a:schemeClr val="bg1"/>
                  </a:solidFill>
                  <a:latin typeface="Adobe Caslon Pro" pitchFamily="18" charset="0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latin typeface="Adobe Caslon Pro" pitchFamily="18" charset="0"/>
                </a:rPr>
                <a:t>  2. Dark </a:t>
              </a:r>
              <a:r>
                <a:rPr lang="en-US" dirty="0">
                  <a:solidFill>
                    <a:schemeClr val="bg1"/>
                  </a:solidFill>
                  <a:latin typeface="Adobe Caslon Pro" pitchFamily="18" charset="0"/>
                </a:rPr>
                <a:t>and Light Bands</a:t>
              </a:r>
              <a:r>
                <a:rPr lang="ar-SA" b="1" dirty="0">
                  <a:solidFill>
                    <a:schemeClr val="bg1"/>
                  </a:solidFill>
                  <a:latin typeface="Adobe Caslon Pro" pitchFamily="18" charset="0"/>
                </a:rPr>
                <a:t>        </a:t>
              </a:r>
              <a:r>
                <a:rPr lang="en-US" b="1" dirty="0" smtClean="0">
                  <a:solidFill>
                    <a:schemeClr val="bg1"/>
                  </a:solidFill>
                  <a:latin typeface="Adobe Caslon Pro" pitchFamily="18" charset="0"/>
                </a:rPr>
                <a:t>3.</a:t>
              </a:r>
              <a:r>
                <a:rPr lang="en-US" dirty="0" smtClean="0">
                  <a:solidFill>
                    <a:schemeClr val="bg1"/>
                  </a:solidFill>
                  <a:latin typeface="Adobe Caslon Pro" pitchFamily="18" charset="0"/>
                </a:rPr>
                <a:t>Nuclei </a:t>
              </a:r>
              <a:r>
                <a:rPr lang="ar-SA" dirty="0" smtClean="0">
                  <a:solidFill>
                    <a:schemeClr val="bg1"/>
                  </a:solidFill>
                  <a:latin typeface="Adobe Caslon Pro" pitchFamily="18" charset="0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latin typeface="Adobe Caslon Pro" pitchFamily="18" charset="0"/>
                </a:rPr>
                <a:t> 4.Connective </a:t>
              </a:r>
              <a:r>
                <a:rPr lang="en-US" dirty="0">
                  <a:solidFill>
                    <a:schemeClr val="bg1"/>
                  </a:solidFill>
                  <a:latin typeface="Adobe Caslon Pro" pitchFamily="18" charset="0"/>
                </a:rPr>
                <a:t>Tissue</a:t>
              </a:r>
              <a:r>
                <a:rPr lang="ar-SA" dirty="0">
                  <a:solidFill>
                    <a:schemeClr val="bg1"/>
                  </a:solidFill>
                  <a:latin typeface="Adobe Caslon Pro" pitchFamily="18" charset="0"/>
                </a:rPr>
                <a:t> </a:t>
              </a:r>
              <a:endParaRPr lang="en-US" dirty="0" smtClean="0">
                <a:solidFill>
                  <a:schemeClr val="bg1"/>
                </a:solidFill>
                <a:latin typeface="Adobe Caslon Pro" pitchFamily="18" charset="0"/>
              </a:endParaRPr>
            </a:p>
            <a:p>
              <a:pPr marL="342900" indent="-342900" algn="l" rtl="0">
                <a:spcBef>
                  <a:spcPct val="500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dobe Caslon Pro" pitchFamily="18" charset="0"/>
                </a:rPr>
                <a:t>5.Sarcolemma</a:t>
              </a:r>
              <a:endParaRPr lang="ar-SA" dirty="0">
                <a:solidFill>
                  <a:schemeClr val="bg1"/>
                </a:solidFill>
                <a:latin typeface="Adobe Caslon Pro" pitchFamily="18" charset="0"/>
              </a:endParaRPr>
            </a:p>
            <a:p>
              <a:pPr marL="342900" indent="-342900">
                <a:spcBef>
                  <a:spcPct val="50000"/>
                </a:spcBef>
              </a:pPr>
              <a:endParaRPr lang="ar-SA" dirty="0"/>
            </a:p>
            <a:p>
              <a:pPr marL="342900" indent="-342900">
                <a:spcBef>
                  <a:spcPct val="50000"/>
                </a:spcBef>
              </a:pPr>
              <a:endParaRPr lang="ar-SA" dirty="0"/>
            </a:p>
          </p:txBody>
        </p:sp>
        <p:pic>
          <p:nvPicPr>
            <p:cNvPr id="205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485"/>
            <a:stretch>
              <a:fillRect/>
            </a:stretch>
          </p:blipFill>
          <p:spPr bwMode="auto">
            <a:xfrm>
              <a:off x="476" y="123"/>
              <a:ext cx="5044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4" name="AutoShape 4"/>
            <p:cNvSpPr>
              <a:spLocks/>
            </p:cNvSpPr>
            <p:nvPr/>
          </p:nvSpPr>
          <p:spPr bwMode="auto">
            <a:xfrm rot="-5079821">
              <a:off x="1317" y="2034"/>
              <a:ext cx="132" cy="604"/>
            </a:xfrm>
            <a:prstGeom prst="leftBrace">
              <a:avLst>
                <a:gd name="adj1" fmla="val 38131"/>
                <a:gd name="adj2" fmla="val 50000"/>
              </a:avLst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2055" name="Line 5"/>
            <p:cNvSpPr>
              <a:spLocks noChangeShapeType="1"/>
            </p:cNvSpPr>
            <p:nvPr/>
          </p:nvSpPr>
          <p:spPr bwMode="auto">
            <a:xfrm>
              <a:off x="3061" y="1042"/>
              <a:ext cx="788" cy="34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Text Box 6"/>
            <p:cNvSpPr txBox="1">
              <a:spLocks noChangeArrowheads="1"/>
            </p:cNvSpPr>
            <p:nvPr/>
          </p:nvSpPr>
          <p:spPr bwMode="auto">
            <a:xfrm>
              <a:off x="945" y="2335"/>
              <a:ext cx="4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2057" name="Text Box 7"/>
            <p:cNvSpPr txBox="1">
              <a:spLocks noChangeArrowheads="1"/>
            </p:cNvSpPr>
            <p:nvPr/>
          </p:nvSpPr>
          <p:spPr bwMode="auto">
            <a:xfrm>
              <a:off x="3849" y="359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2058" name="Line 8"/>
            <p:cNvSpPr>
              <a:spLocks noChangeShapeType="1"/>
            </p:cNvSpPr>
            <p:nvPr/>
          </p:nvSpPr>
          <p:spPr bwMode="auto">
            <a:xfrm>
              <a:off x="945" y="1654"/>
              <a:ext cx="363" cy="136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Line 9"/>
            <p:cNvSpPr>
              <a:spLocks noChangeShapeType="1"/>
            </p:cNvSpPr>
            <p:nvPr/>
          </p:nvSpPr>
          <p:spPr bwMode="auto">
            <a:xfrm>
              <a:off x="4212" y="464"/>
              <a:ext cx="604" cy="13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Text Box 10"/>
            <p:cNvSpPr txBox="1">
              <a:spLocks noChangeArrowheads="1"/>
            </p:cNvSpPr>
            <p:nvPr/>
          </p:nvSpPr>
          <p:spPr bwMode="auto">
            <a:xfrm>
              <a:off x="3727" y="1688"/>
              <a:ext cx="4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2061" name="Line 11"/>
            <p:cNvSpPr>
              <a:spLocks noChangeShapeType="1"/>
            </p:cNvSpPr>
            <p:nvPr/>
          </p:nvSpPr>
          <p:spPr bwMode="auto">
            <a:xfrm>
              <a:off x="4209" y="464"/>
              <a:ext cx="547" cy="237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12"/>
            <p:cNvSpPr>
              <a:spLocks noChangeShapeType="1"/>
            </p:cNvSpPr>
            <p:nvPr/>
          </p:nvSpPr>
          <p:spPr bwMode="auto">
            <a:xfrm>
              <a:off x="3061" y="1042"/>
              <a:ext cx="546" cy="307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Text Box 13"/>
            <p:cNvSpPr txBox="1">
              <a:spLocks noChangeArrowheads="1"/>
            </p:cNvSpPr>
            <p:nvPr/>
          </p:nvSpPr>
          <p:spPr bwMode="auto">
            <a:xfrm>
              <a:off x="2699" y="940"/>
              <a:ext cx="42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2064" name="Text Box 14"/>
            <p:cNvSpPr txBox="1">
              <a:spLocks noChangeArrowheads="1"/>
            </p:cNvSpPr>
            <p:nvPr/>
          </p:nvSpPr>
          <p:spPr bwMode="auto">
            <a:xfrm>
              <a:off x="581" y="1552"/>
              <a:ext cx="4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5</a:t>
              </a:r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533400" y="4038600"/>
            <a:ext cx="7848600" cy="1219200"/>
          </a:xfrm>
          <a:prstGeom prst="round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04800" y="228600"/>
            <a:ext cx="8610600" cy="36576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39514" y="519113"/>
            <a:ext cx="8089900" cy="6685242"/>
            <a:chOff x="529" y="96"/>
            <a:chExt cx="4839" cy="450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56" y="96"/>
              <a:ext cx="384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529" y="3079"/>
              <a:ext cx="4839" cy="1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Adobe Caslon Pro" pitchFamily="18" charset="0"/>
                </a:rPr>
                <a:t>T.S. of Striated Muscles Fibers (Skeletal Muscles Fibers)</a:t>
              </a:r>
              <a:r>
                <a:rPr lang="ar-SA" sz="2400" b="1" dirty="0">
                  <a:solidFill>
                    <a:schemeClr val="bg1"/>
                  </a:solidFill>
                  <a:latin typeface="Adobe Caslon Pro" pitchFamily="18" charset="0"/>
                </a:rPr>
                <a:t> </a:t>
              </a:r>
            </a:p>
            <a:p>
              <a:pPr algn="ctr" rtl="0">
                <a:spcBef>
                  <a:spcPct val="50000"/>
                </a:spcBef>
                <a:buFontTx/>
                <a:buAutoNum type="arabicPeriod"/>
              </a:pPr>
              <a:r>
                <a:rPr lang="en-US" sz="2400" b="1" dirty="0" smtClean="0">
                  <a:solidFill>
                    <a:schemeClr val="bg1"/>
                  </a:solidFill>
                  <a:latin typeface="Adobe Caslon Pro" pitchFamily="18" charset="0"/>
                </a:rPr>
                <a:t>Endomysium  2-Perimysium</a:t>
              </a:r>
              <a:r>
                <a:rPr lang="ar-SA" sz="2400" b="1" dirty="0" smtClean="0">
                  <a:solidFill>
                    <a:schemeClr val="bg1"/>
                  </a:solidFill>
                  <a:latin typeface="Adobe Caslon Pro" pitchFamily="18" charset="0"/>
                </a:rPr>
                <a:t>   -</a:t>
              </a:r>
              <a:r>
                <a:rPr lang="en-US" sz="2400" b="1" dirty="0" smtClean="0">
                  <a:solidFill>
                    <a:schemeClr val="bg1"/>
                  </a:solidFill>
                  <a:latin typeface="Adobe Caslon Pro" pitchFamily="18" charset="0"/>
                </a:rPr>
                <a:t>3- Epimysium </a:t>
              </a:r>
              <a:r>
                <a:rPr lang="ar-SA" sz="2400" b="1" dirty="0" smtClean="0">
                  <a:solidFill>
                    <a:schemeClr val="bg1"/>
                  </a:solidFill>
                  <a:latin typeface="Adobe Caslon Pro" pitchFamily="18" charset="0"/>
                </a:rPr>
                <a:t> </a:t>
              </a:r>
            </a:p>
            <a:p>
              <a:pPr algn="l" rtl="0">
                <a:spcBef>
                  <a:spcPct val="50000"/>
                </a:spcBef>
              </a:pPr>
              <a:r>
                <a:rPr lang="ar-SA" b="1" dirty="0" smtClean="0"/>
                <a:t>  </a:t>
              </a:r>
            </a:p>
            <a:p>
              <a:pPr algn="l" rtl="0">
                <a:spcBef>
                  <a:spcPct val="50000"/>
                </a:spcBef>
                <a:buFontTx/>
                <a:buAutoNum type="arabicPeriod"/>
              </a:pPr>
              <a:endParaRPr lang="ar-SA" dirty="0"/>
            </a:p>
            <a:p>
              <a:pPr>
                <a:spcBef>
                  <a:spcPct val="50000"/>
                </a:spcBef>
              </a:pPr>
              <a:endParaRPr lang="ar-SA" dirty="0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H="1" flipV="1">
              <a:off x="3600" y="576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4320" y="432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2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H="1" flipV="1">
              <a:off x="3984" y="1104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H="1" flipV="1">
              <a:off x="3600" y="240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464" y="960"/>
              <a:ext cx="42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3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4272" y="144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1</a:t>
              </a: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914400" y="4876800"/>
            <a:ext cx="7162800" cy="1219200"/>
          </a:xfrm>
          <a:prstGeom prst="round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990600" y="381000"/>
            <a:ext cx="7162800" cy="44196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914400" y="0"/>
            <a:ext cx="7162800" cy="6096000"/>
          </a:xfrm>
          <a:prstGeom prst="round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 l="781"/>
          <a:stretch>
            <a:fillRect/>
          </a:stretch>
        </p:blipFill>
        <p:spPr bwMode="auto">
          <a:xfrm>
            <a:off x="1673225" y="228600"/>
            <a:ext cx="6048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Line 3"/>
          <p:cNvSpPr>
            <a:spLocks noChangeShapeType="1"/>
          </p:cNvSpPr>
          <p:nvPr/>
        </p:nvSpPr>
        <p:spPr bwMode="auto">
          <a:xfrm flipH="1">
            <a:off x="3328988" y="3613150"/>
            <a:ext cx="1152525" cy="144463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" name="Line 4"/>
          <p:cNvSpPr>
            <a:spLocks noChangeShapeType="1"/>
          </p:cNvSpPr>
          <p:nvPr/>
        </p:nvSpPr>
        <p:spPr bwMode="auto">
          <a:xfrm flipH="1" flipV="1">
            <a:off x="4408488" y="1093788"/>
            <a:ext cx="1152525" cy="5746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3" name="Text Box 5"/>
          <p:cNvSpPr txBox="1">
            <a:spLocks noChangeArrowheads="1"/>
          </p:cNvSpPr>
          <p:nvPr/>
        </p:nvSpPr>
        <p:spPr bwMode="auto">
          <a:xfrm>
            <a:off x="5561013" y="1525588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4264025" y="339725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4105" name="Line 7"/>
          <p:cNvSpPr>
            <a:spLocks noChangeShapeType="1"/>
          </p:cNvSpPr>
          <p:nvPr/>
        </p:nvSpPr>
        <p:spPr bwMode="auto">
          <a:xfrm flipH="1">
            <a:off x="4481513" y="1668463"/>
            <a:ext cx="1079500" cy="4333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6" name="Text Box 8"/>
          <p:cNvSpPr txBox="1">
            <a:spLocks noChangeArrowheads="1"/>
          </p:cNvSpPr>
          <p:nvPr/>
        </p:nvSpPr>
        <p:spPr bwMode="auto">
          <a:xfrm>
            <a:off x="6640513" y="38227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 flipH="1">
            <a:off x="4624388" y="1668463"/>
            <a:ext cx="936625" cy="7302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 flipH="1">
            <a:off x="6281738" y="4044950"/>
            <a:ext cx="503238" cy="14605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9" name="Text Box 11"/>
          <p:cNvSpPr txBox="1">
            <a:spLocks noChangeArrowheads="1"/>
          </p:cNvSpPr>
          <p:nvPr/>
        </p:nvSpPr>
        <p:spPr bwMode="auto">
          <a:xfrm>
            <a:off x="1600200" y="4765675"/>
            <a:ext cx="6192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rtl="0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L.S. of Smooth Muscles Fibers</a:t>
            </a:r>
            <a:r>
              <a:rPr lang="ar-SA" b="1" dirty="0">
                <a:solidFill>
                  <a:schemeClr val="bg1"/>
                </a:solidFill>
              </a:rPr>
              <a:t> </a:t>
            </a:r>
          </a:p>
          <a:p>
            <a:pPr marL="342900" indent="-342900" algn="l" rtl="0">
              <a:spcBef>
                <a:spcPct val="50000"/>
              </a:spcBef>
              <a:buFontTx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Nuclei  2.Muscle Fiber3.</a:t>
            </a:r>
            <a:r>
              <a:rPr lang="ar-SA" b="1" dirty="0" smtClean="0">
                <a:solidFill>
                  <a:schemeClr val="bg1"/>
                </a:solidFill>
              </a:rPr>
              <a:t>        </a:t>
            </a:r>
            <a:r>
              <a:rPr lang="en-US" dirty="0" smtClean="0">
                <a:solidFill>
                  <a:schemeClr val="bg1"/>
                </a:solidFill>
              </a:rPr>
              <a:t>Connective </a:t>
            </a:r>
            <a:r>
              <a:rPr lang="en-US" dirty="0">
                <a:solidFill>
                  <a:schemeClr val="bg1"/>
                </a:solidFill>
              </a:rPr>
              <a:t>tissue</a:t>
            </a:r>
            <a:endParaRPr lang="ar-SA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</a:pPr>
            <a:endParaRPr lang="ar-SA" dirty="0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 flipH="1" flipV="1">
            <a:off x="3486150" y="3016250"/>
            <a:ext cx="995363" cy="5969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1066800" y="0"/>
            <a:ext cx="7010400" cy="48006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571625" y="11588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Line 5"/>
          <p:cNvSpPr>
            <a:spLocks noChangeShapeType="1"/>
          </p:cNvSpPr>
          <p:nvPr/>
        </p:nvSpPr>
        <p:spPr bwMode="auto">
          <a:xfrm flipV="1">
            <a:off x="2916238" y="2349500"/>
            <a:ext cx="503237" cy="574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0" name="Line 7"/>
          <p:cNvSpPr>
            <a:spLocks noChangeShapeType="1"/>
          </p:cNvSpPr>
          <p:nvPr/>
        </p:nvSpPr>
        <p:spPr bwMode="auto">
          <a:xfrm flipV="1">
            <a:off x="2843213" y="2349500"/>
            <a:ext cx="793750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Line 8"/>
          <p:cNvSpPr>
            <a:spLocks noChangeShapeType="1"/>
          </p:cNvSpPr>
          <p:nvPr/>
        </p:nvSpPr>
        <p:spPr bwMode="auto">
          <a:xfrm flipV="1">
            <a:off x="2124075" y="3213100"/>
            <a:ext cx="936625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Line 9"/>
          <p:cNvSpPr>
            <a:spLocks noChangeShapeType="1"/>
          </p:cNvSpPr>
          <p:nvPr/>
        </p:nvSpPr>
        <p:spPr bwMode="auto">
          <a:xfrm flipV="1">
            <a:off x="2124075" y="3716338"/>
            <a:ext cx="935038" cy="1444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Line 10"/>
          <p:cNvSpPr>
            <a:spLocks noChangeShapeType="1"/>
          </p:cNvSpPr>
          <p:nvPr/>
        </p:nvSpPr>
        <p:spPr bwMode="auto">
          <a:xfrm>
            <a:off x="2124075" y="3860800"/>
            <a:ext cx="935038" cy="5048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11"/>
          <p:cNvSpPr>
            <a:spLocks noChangeShapeType="1"/>
          </p:cNvSpPr>
          <p:nvPr/>
        </p:nvSpPr>
        <p:spPr bwMode="auto">
          <a:xfrm flipH="1" flipV="1">
            <a:off x="4643438" y="2781300"/>
            <a:ext cx="287337" cy="5032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Line 12"/>
          <p:cNvSpPr>
            <a:spLocks noChangeShapeType="1"/>
          </p:cNvSpPr>
          <p:nvPr/>
        </p:nvSpPr>
        <p:spPr bwMode="auto">
          <a:xfrm flipH="1" flipV="1">
            <a:off x="4356100" y="2420938"/>
            <a:ext cx="863600" cy="714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6" name="Line 13"/>
          <p:cNvSpPr>
            <a:spLocks noChangeShapeType="1"/>
          </p:cNvSpPr>
          <p:nvPr/>
        </p:nvSpPr>
        <p:spPr bwMode="auto">
          <a:xfrm flipH="1" flipV="1">
            <a:off x="4067175" y="3141663"/>
            <a:ext cx="865188" cy="1428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Line 14"/>
          <p:cNvSpPr>
            <a:spLocks noChangeShapeType="1"/>
          </p:cNvSpPr>
          <p:nvPr/>
        </p:nvSpPr>
        <p:spPr bwMode="auto">
          <a:xfrm flipH="1" flipV="1">
            <a:off x="4500563" y="1989138"/>
            <a:ext cx="719137" cy="5032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Line 15"/>
          <p:cNvSpPr>
            <a:spLocks noChangeShapeType="1"/>
          </p:cNvSpPr>
          <p:nvPr/>
        </p:nvSpPr>
        <p:spPr bwMode="auto">
          <a:xfrm flipV="1">
            <a:off x="4932363" y="3141663"/>
            <a:ext cx="1008062" cy="1428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Line 16"/>
          <p:cNvSpPr>
            <a:spLocks noChangeShapeType="1"/>
          </p:cNvSpPr>
          <p:nvPr/>
        </p:nvSpPr>
        <p:spPr bwMode="auto">
          <a:xfrm flipH="1" flipV="1">
            <a:off x="3203575" y="908050"/>
            <a:ext cx="719138" cy="5032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Line 17"/>
          <p:cNvSpPr>
            <a:spLocks noChangeShapeType="1"/>
          </p:cNvSpPr>
          <p:nvPr/>
        </p:nvSpPr>
        <p:spPr bwMode="auto">
          <a:xfrm flipH="1" flipV="1">
            <a:off x="2627313" y="1268413"/>
            <a:ext cx="1296987" cy="1444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Text Box 19"/>
          <p:cNvSpPr txBox="1">
            <a:spLocks noChangeArrowheads="1"/>
          </p:cNvSpPr>
          <p:nvPr/>
        </p:nvSpPr>
        <p:spPr bwMode="auto">
          <a:xfrm>
            <a:off x="1763713" y="36449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353" name="Text Box 20"/>
          <p:cNvSpPr txBox="1">
            <a:spLocks noChangeArrowheads="1"/>
          </p:cNvSpPr>
          <p:nvPr/>
        </p:nvSpPr>
        <p:spPr bwMode="auto">
          <a:xfrm>
            <a:off x="3779838" y="12620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354" name="Text Box 21"/>
          <p:cNvSpPr txBox="1">
            <a:spLocks noChangeArrowheads="1"/>
          </p:cNvSpPr>
          <p:nvPr/>
        </p:nvSpPr>
        <p:spPr bwMode="auto">
          <a:xfrm>
            <a:off x="2411413" y="28527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5076825" y="23495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4356" name="Text Box 23"/>
          <p:cNvSpPr txBox="1">
            <a:spLocks noChangeArrowheads="1"/>
          </p:cNvSpPr>
          <p:nvPr/>
        </p:nvSpPr>
        <p:spPr bwMode="auto">
          <a:xfrm>
            <a:off x="4643438" y="32781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85800" y="4800600"/>
            <a:ext cx="7924800" cy="1371600"/>
          </a:xfrm>
          <a:prstGeom prst="round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Cardiac muscle </a:t>
            </a:r>
          </a:p>
          <a:p>
            <a:pPr algn="ctr"/>
            <a:r>
              <a:rPr lang="en-US" dirty="0" smtClean="0"/>
              <a:t>1- muscle fibers        2- Dark and light bands</a:t>
            </a:r>
          </a:p>
          <a:p>
            <a:pPr algn="ctr"/>
            <a:r>
              <a:rPr lang="en-US" dirty="0" smtClean="0"/>
              <a:t>3- muscle fiber nucleus      4- muscular tissue nucleus </a:t>
            </a:r>
          </a:p>
          <a:p>
            <a:pPr algn="ctr"/>
            <a:r>
              <a:rPr lang="en-US" dirty="0" smtClean="0"/>
              <a:t>5- Intercalated disc 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229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Epithelium Tissues   Glandular epithelium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Epithelium Tissues</dc:title>
  <dc:creator>reealdossari</dc:creator>
  <cp:lastModifiedBy>Packard bell</cp:lastModifiedBy>
  <cp:revision>17</cp:revision>
  <dcterms:created xsi:type="dcterms:W3CDTF">2013-02-13T05:21:48Z</dcterms:created>
  <dcterms:modified xsi:type="dcterms:W3CDTF">2013-04-26T11:43:32Z</dcterms:modified>
</cp:coreProperties>
</file>