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handoutMasterIdLst>
    <p:handoutMasterId r:id="rId43"/>
  </p:handout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5" r:id="rId37"/>
    <p:sldId id="292" r:id="rId38"/>
    <p:sldId id="293" r:id="rId39"/>
    <p:sldId id="294" r:id="rId40"/>
    <p:sldId id="297" r:id="rId41"/>
    <p:sldId id="296" r:id="rId42"/>
  </p:sldIdLst>
  <p:sldSz cx="9144000" cy="6858000" type="screen4x3"/>
  <p:notesSz cx="7077075" cy="9363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3" d="100"/>
          <a:sy n="53" d="100"/>
        </p:scale>
        <p:origin x="-140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8154"/>
          </a:xfrm>
          <a:prstGeom prst="rect">
            <a:avLst/>
          </a:prstGeom>
        </p:spPr>
        <p:txBody>
          <a:bodyPr vert="horz" lIns="93936" tIns="46968" rIns="93936" bIns="46968" rtlCol="0"/>
          <a:lstStyle>
            <a:lvl1pPr algn="l">
              <a:defRPr sz="1200"/>
            </a:lvl1pPr>
          </a:lstStyle>
          <a:p>
            <a:endParaRPr lang="en-US"/>
          </a:p>
        </p:txBody>
      </p:sp>
      <p:sp>
        <p:nvSpPr>
          <p:cNvPr id="3" name="Date Placeholder 2"/>
          <p:cNvSpPr>
            <a:spLocks noGrp="1"/>
          </p:cNvSpPr>
          <p:nvPr>
            <p:ph type="dt" sz="quarter" idx="1"/>
          </p:nvPr>
        </p:nvSpPr>
        <p:spPr>
          <a:xfrm>
            <a:off x="4008705" y="0"/>
            <a:ext cx="3066733" cy="468154"/>
          </a:xfrm>
          <a:prstGeom prst="rect">
            <a:avLst/>
          </a:prstGeom>
        </p:spPr>
        <p:txBody>
          <a:bodyPr vert="horz" lIns="93936" tIns="46968" rIns="93936" bIns="46968" rtlCol="0"/>
          <a:lstStyle>
            <a:lvl1pPr algn="r">
              <a:defRPr sz="1200"/>
            </a:lvl1pPr>
          </a:lstStyle>
          <a:p>
            <a:fld id="{54F8A7CC-9A7D-40E0-ACD8-24CD2DE68A22}" type="datetimeFigureOut">
              <a:rPr lang="en-US" smtClean="0"/>
              <a:t>3/17/2012</a:t>
            </a:fld>
            <a:endParaRPr lang="en-US"/>
          </a:p>
        </p:txBody>
      </p:sp>
      <p:sp>
        <p:nvSpPr>
          <p:cNvPr id="4" name="Footer Placeholder 3"/>
          <p:cNvSpPr>
            <a:spLocks noGrp="1"/>
          </p:cNvSpPr>
          <p:nvPr>
            <p:ph type="ftr" sz="quarter" idx="2"/>
          </p:nvPr>
        </p:nvSpPr>
        <p:spPr>
          <a:xfrm>
            <a:off x="0" y="8893296"/>
            <a:ext cx="3066733" cy="468154"/>
          </a:xfrm>
          <a:prstGeom prst="rect">
            <a:avLst/>
          </a:prstGeom>
        </p:spPr>
        <p:txBody>
          <a:bodyPr vert="horz" lIns="93936" tIns="46968" rIns="93936" bIns="46968" rtlCol="0" anchor="b"/>
          <a:lstStyle>
            <a:lvl1pPr algn="l">
              <a:defRPr sz="1200"/>
            </a:lvl1pPr>
          </a:lstStyle>
          <a:p>
            <a:endParaRPr lang="en-US"/>
          </a:p>
        </p:txBody>
      </p:sp>
      <p:sp>
        <p:nvSpPr>
          <p:cNvPr id="5" name="Slide Number Placeholder 4"/>
          <p:cNvSpPr>
            <a:spLocks noGrp="1"/>
          </p:cNvSpPr>
          <p:nvPr>
            <p:ph type="sldNum" sz="quarter" idx="3"/>
          </p:nvPr>
        </p:nvSpPr>
        <p:spPr>
          <a:xfrm>
            <a:off x="4008705" y="8893296"/>
            <a:ext cx="3066733" cy="468154"/>
          </a:xfrm>
          <a:prstGeom prst="rect">
            <a:avLst/>
          </a:prstGeom>
        </p:spPr>
        <p:txBody>
          <a:bodyPr vert="horz" lIns="93936" tIns="46968" rIns="93936" bIns="46968" rtlCol="0" anchor="b"/>
          <a:lstStyle>
            <a:lvl1pPr algn="r">
              <a:defRPr sz="1200"/>
            </a:lvl1pPr>
          </a:lstStyle>
          <a:p>
            <a:fld id="{FA1D7E93-DD15-442E-91B3-3EC6C89D645A}"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4DDB0EF3-ED8F-4356-9629-BDDEF7DDCF72}" type="datetimeFigureOut">
              <a:rPr lang="en-US" smtClean="0"/>
              <a:pPr/>
              <a:t>3/17/2012</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00B78478-B17F-4FC7-A714-75CE19D6CC96}"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DDB0EF3-ED8F-4356-9629-BDDEF7DDCF72}" type="datetimeFigureOut">
              <a:rPr lang="en-US" smtClean="0"/>
              <a:pPr/>
              <a:t>3/17/2012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0B78478-B17F-4FC7-A714-75CE19D6CC9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DDB0EF3-ED8F-4356-9629-BDDEF7DDCF72}" type="datetimeFigureOut">
              <a:rPr lang="en-US" smtClean="0"/>
              <a:pPr/>
              <a:t>3/17/2012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0B78478-B17F-4FC7-A714-75CE19D6CC9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DDB0EF3-ED8F-4356-9629-BDDEF7DDCF72}" type="datetimeFigureOut">
              <a:rPr lang="en-US" smtClean="0"/>
              <a:pPr/>
              <a:t>3/17/2012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0B78478-B17F-4FC7-A714-75CE19D6CC9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DDB0EF3-ED8F-4356-9629-BDDEF7DDCF72}" type="datetimeFigureOut">
              <a:rPr lang="en-US" smtClean="0"/>
              <a:pPr/>
              <a:t>3/17/2012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0B78478-B17F-4FC7-A714-75CE19D6CC96}"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DDB0EF3-ED8F-4356-9629-BDDEF7DDCF72}" type="datetimeFigureOut">
              <a:rPr lang="en-US" smtClean="0"/>
              <a:pPr/>
              <a:t>3/17/2012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0B78478-B17F-4FC7-A714-75CE19D6CC9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DDB0EF3-ED8F-4356-9629-BDDEF7DDCF72}" type="datetimeFigureOut">
              <a:rPr lang="en-US" smtClean="0"/>
              <a:pPr/>
              <a:t>3/17/2012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00B78478-B17F-4FC7-A714-75CE19D6CC9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DDB0EF3-ED8F-4356-9629-BDDEF7DDCF72}" type="datetimeFigureOut">
              <a:rPr lang="en-US" smtClean="0"/>
              <a:pPr/>
              <a:t>3/17/2012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00B78478-B17F-4FC7-A714-75CE19D6CC9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4DDB0EF3-ED8F-4356-9629-BDDEF7DDCF72}" type="datetimeFigureOut">
              <a:rPr lang="en-US" smtClean="0"/>
              <a:pPr/>
              <a:t>3/17/2012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00B78478-B17F-4FC7-A714-75CE19D6CC96}"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DDB0EF3-ED8F-4356-9629-BDDEF7DDCF72}" type="datetimeFigureOut">
              <a:rPr lang="en-US" smtClean="0"/>
              <a:pPr/>
              <a:t>3/17/2012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0B78478-B17F-4FC7-A714-75CE19D6CC9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4DDB0EF3-ED8F-4356-9629-BDDEF7DDCF72}" type="datetimeFigureOut">
              <a:rPr lang="en-US" smtClean="0"/>
              <a:pPr/>
              <a:t>3/17/2012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0B78478-B17F-4FC7-A714-75CE19D6CC96}"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4DDB0EF3-ED8F-4356-9629-BDDEF7DDCF72}" type="datetimeFigureOut">
              <a:rPr lang="en-US" smtClean="0"/>
              <a:pPr/>
              <a:t>3/17/2012</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0B78478-B17F-4FC7-A714-75CE19D6CC96}"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Sounds of Language</a:t>
            </a:r>
            <a:br>
              <a:rPr lang="en-US" dirty="0" smtClean="0"/>
            </a:br>
            <a:endParaRPr lang="en-US" dirty="0"/>
          </a:p>
        </p:txBody>
      </p:sp>
      <p:sp>
        <p:nvSpPr>
          <p:cNvPr id="3" name="Subtitle 2"/>
          <p:cNvSpPr>
            <a:spLocks noGrp="1"/>
          </p:cNvSpPr>
          <p:nvPr>
            <p:ph type="subTitle" idx="1"/>
          </p:nvPr>
        </p:nvSpPr>
        <p:spPr>
          <a:xfrm>
            <a:off x="1524000" y="1905000"/>
            <a:ext cx="7162800" cy="3657600"/>
          </a:xfrm>
        </p:spPr>
        <p:txBody>
          <a:bodyPr>
            <a:normAutofit/>
          </a:bodyPr>
          <a:lstStyle/>
          <a:p>
            <a:r>
              <a:rPr lang="en-US" b="1" dirty="0" smtClean="0"/>
              <a:t>In this chapter:</a:t>
            </a:r>
            <a:endParaRPr lang="en-US" dirty="0" smtClean="0"/>
          </a:p>
          <a:p>
            <a:r>
              <a:rPr lang="en-US" b="1" dirty="0" smtClean="0"/>
              <a:t> </a:t>
            </a:r>
            <a:endParaRPr lang="en-US" dirty="0" smtClean="0"/>
          </a:p>
          <a:p>
            <a:pPr lvl="0">
              <a:buFont typeface="Arial" pitchFamily="34" charset="0"/>
              <a:buChar char="•"/>
            </a:pPr>
            <a:r>
              <a:rPr lang="en-US" dirty="0" smtClean="0"/>
              <a:t>We will look at how these symbols are used to represent both the consonant and vowel sounds of English words.</a:t>
            </a:r>
          </a:p>
          <a:p>
            <a:pPr lvl="0">
              <a:buFont typeface="Arial" pitchFamily="34" charset="0"/>
              <a:buChar char="•"/>
            </a:pPr>
            <a:r>
              <a:rPr lang="en-US" dirty="0" smtClean="0"/>
              <a:t> What physical aspects of the human vocal tract are involved in the production of those sounds</a:t>
            </a:r>
          </a:p>
          <a:p>
            <a:r>
              <a:rPr lang="en-US" dirty="0" smtClean="0"/>
              <a:t> </a:t>
            </a:r>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Place of articulation</a:t>
            </a:r>
            <a:r>
              <a:rPr lang="en-US" dirty="0" smtClean="0"/>
              <a:t/>
            </a:r>
            <a:br>
              <a:rPr lang="en-US" dirty="0" smtClean="0"/>
            </a:br>
            <a:endParaRPr lang="en-US" dirty="0"/>
          </a:p>
        </p:txBody>
      </p:sp>
      <p:pic>
        <p:nvPicPr>
          <p:cNvPr id="4" name="Content Placeholder 3" descr="c:\Users\Shatha\Pictures\place of articulation.gif"/>
          <p:cNvPicPr>
            <a:picLocks noGrp="1"/>
          </p:cNvPicPr>
          <p:nvPr>
            <p:ph idx="1"/>
          </p:nvPr>
        </p:nvPicPr>
        <p:blipFill>
          <a:blip r:embed="rId2" cstate="print"/>
          <a:srcRect/>
          <a:stretch>
            <a:fillRect/>
          </a:stretch>
        </p:blipFill>
        <p:spPr bwMode="auto">
          <a:xfrm>
            <a:off x="2057400" y="1371600"/>
            <a:ext cx="6324600" cy="44958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Bilabials</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US" dirty="0" smtClean="0"/>
              <a:t>These are sounds formed with the upper teeth and the lower lip.</a:t>
            </a:r>
          </a:p>
          <a:p>
            <a:pPr>
              <a:buNone/>
            </a:pPr>
            <a:r>
              <a:rPr lang="en-US" b="1" dirty="0" smtClean="0"/>
              <a:t>Example:</a:t>
            </a:r>
            <a:endParaRPr lang="en-US" dirty="0" smtClean="0"/>
          </a:p>
          <a:p>
            <a:pPr lvl="0">
              <a:buFont typeface="Wingdings" pitchFamily="2" charset="2"/>
              <a:buChar char="Ø"/>
            </a:pPr>
            <a:r>
              <a:rPr lang="en-US" dirty="0" smtClean="0"/>
              <a:t>The initial sounds of the words </a:t>
            </a:r>
            <a:r>
              <a:rPr lang="en-US" i="1" dirty="0" smtClean="0"/>
              <a:t>fat </a:t>
            </a:r>
            <a:r>
              <a:rPr lang="en-US" dirty="0" smtClean="0"/>
              <a:t>and </a:t>
            </a:r>
            <a:r>
              <a:rPr lang="en-US" i="1" dirty="0" smtClean="0"/>
              <a:t>vat </a:t>
            </a:r>
            <a:r>
              <a:rPr lang="en-US" dirty="0" smtClean="0"/>
              <a:t>and the final sounds in the words </a:t>
            </a:r>
            <a:r>
              <a:rPr lang="en-US" i="1" dirty="0" smtClean="0"/>
              <a:t>safe </a:t>
            </a:r>
            <a:r>
              <a:rPr lang="en-US" dirty="0" smtClean="0"/>
              <a:t>and </a:t>
            </a:r>
            <a:r>
              <a:rPr lang="en-US" i="1" dirty="0" smtClean="0"/>
              <a:t>save </a:t>
            </a:r>
            <a:r>
              <a:rPr lang="en-US" dirty="0" smtClean="0"/>
              <a:t>are </a:t>
            </a:r>
            <a:r>
              <a:rPr lang="en-US" b="1" dirty="0" smtClean="0"/>
              <a:t>labiodentals</a:t>
            </a:r>
            <a:r>
              <a:rPr lang="en-US" dirty="0" smtClean="0"/>
              <a:t>. </a:t>
            </a:r>
          </a:p>
          <a:p>
            <a:pPr lvl="0">
              <a:buFont typeface="Wingdings" pitchFamily="2" charset="2"/>
              <a:buChar char="§"/>
            </a:pPr>
            <a:r>
              <a:rPr lang="en-US" dirty="0" smtClean="0"/>
              <a:t>They are represented by the symbols [f], which is voiceless, and [v], which is voiced.</a:t>
            </a:r>
          </a:p>
          <a:p>
            <a:pPr>
              <a:buFont typeface="Wingdings" pitchFamily="2" charset="2"/>
              <a:buChar char="Ø"/>
            </a:pPr>
            <a:r>
              <a:rPr lang="en-US" dirty="0" smtClean="0"/>
              <a:t>The final sound in the word </a:t>
            </a:r>
            <a:r>
              <a:rPr lang="en-US" i="1" dirty="0" smtClean="0"/>
              <a:t>cough</a:t>
            </a:r>
            <a:r>
              <a:rPr lang="en-US" dirty="0" smtClean="0"/>
              <a:t>, and the initial sound in </a:t>
            </a:r>
            <a:r>
              <a:rPr lang="en-US" i="1" dirty="0" smtClean="0"/>
              <a:t>photo</a:t>
            </a:r>
            <a:r>
              <a:rPr lang="en-US" dirty="0" smtClean="0"/>
              <a:t>, despite the spelling differences, are both pronounced as [f].</a:t>
            </a:r>
          </a:p>
          <a:p>
            <a:pPr>
              <a:buNone/>
            </a:pPr>
            <a:r>
              <a:rPr lang="en-US" dirty="0" smtClean="0"/>
              <a:t> </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Labiodentals</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These are sounds formed with the upper teeth and the lower lip.</a:t>
            </a:r>
          </a:p>
          <a:p>
            <a:pPr>
              <a:buNone/>
            </a:pPr>
            <a:r>
              <a:rPr lang="en-US" b="1" dirty="0" smtClean="0"/>
              <a:t>Example:</a:t>
            </a:r>
            <a:endParaRPr lang="en-US" dirty="0" smtClean="0"/>
          </a:p>
          <a:p>
            <a:pPr lvl="0">
              <a:buFont typeface="Wingdings" pitchFamily="2" charset="2"/>
              <a:buChar char="Ø"/>
            </a:pPr>
            <a:r>
              <a:rPr lang="en-US" dirty="0" smtClean="0"/>
              <a:t>The initial sounds of the words </a:t>
            </a:r>
            <a:r>
              <a:rPr lang="en-US" i="1" dirty="0" smtClean="0"/>
              <a:t>fat </a:t>
            </a:r>
            <a:r>
              <a:rPr lang="en-US" dirty="0" smtClean="0"/>
              <a:t>and </a:t>
            </a:r>
            <a:r>
              <a:rPr lang="en-US" i="1" dirty="0" smtClean="0"/>
              <a:t>vat </a:t>
            </a:r>
            <a:r>
              <a:rPr lang="en-US" dirty="0" smtClean="0"/>
              <a:t>and the final sounds in the words </a:t>
            </a:r>
            <a:r>
              <a:rPr lang="en-US" i="1" dirty="0" smtClean="0"/>
              <a:t>safe </a:t>
            </a:r>
            <a:r>
              <a:rPr lang="en-US" dirty="0" smtClean="0"/>
              <a:t>and </a:t>
            </a:r>
            <a:r>
              <a:rPr lang="en-US" i="1" dirty="0" smtClean="0"/>
              <a:t>save </a:t>
            </a:r>
            <a:r>
              <a:rPr lang="en-US" dirty="0" smtClean="0"/>
              <a:t>are </a:t>
            </a:r>
            <a:r>
              <a:rPr lang="en-US" b="1" dirty="0" smtClean="0"/>
              <a:t>labiodentals</a:t>
            </a:r>
            <a:r>
              <a:rPr lang="en-US" dirty="0" smtClean="0"/>
              <a:t>. </a:t>
            </a:r>
          </a:p>
          <a:p>
            <a:pPr lvl="0">
              <a:buFont typeface="Wingdings" pitchFamily="2" charset="2"/>
              <a:buChar char="§"/>
            </a:pPr>
            <a:r>
              <a:rPr lang="en-US" dirty="0" smtClean="0"/>
              <a:t>They are represented by the symbols [f], which is voiceless, and [v], which is voiced.</a:t>
            </a:r>
          </a:p>
          <a:p>
            <a:pPr lvl="0">
              <a:buFont typeface="Wingdings" pitchFamily="2" charset="2"/>
              <a:buChar char="Ø"/>
            </a:pPr>
            <a:r>
              <a:rPr lang="en-US" dirty="0" smtClean="0"/>
              <a:t>The final sound in the word </a:t>
            </a:r>
            <a:r>
              <a:rPr lang="en-US" i="1" dirty="0" smtClean="0"/>
              <a:t>cough</a:t>
            </a:r>
            <a:r>
              <a:rPr lang="en-US" dirty="0" smtClean="0"/>
              <a:t>, and the initial sound in </a:t>
            </a:r>
            <a:r>
              <a:rPr lang="en-US" i="1" dirty="0" smtClean="0"/>
              <a:t>photo</a:t>
            </a:r>
            <a:r>
              <a:rPr lang="en-US" dirty="0" smtClean="0"/>
              <a:t>, despite the spelling differences, are both pronounced as [f]. </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7498080" cy="1143000"/>
          </a:xfrm>
        </p:spPr>
        <p:txBody>
          <a:bodyPr>
            <a:normAutofit fontScale="90000"/>
          </a:bodyPr>
          <a:lstStyle/>
          <a:p>
            <a:r>
              <a:rPr lang="en-US" b="1" dirty="0" smtClean="0"/>
              <a:t>Dentals</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dirty="0" smtClean="0"/>
              <a:t>These sounds are formed with the tongue tip behind the upper front teeth.</a:t>
            </a:r>
          </a:p>
          <a:p>
            <a:pPr>
              <a:buNone/>
            </a:pPr>
            <a:r>
              <a:rPr lang="en-US" b="1" dirty="0" smtClean="0"/>
              <a:t>Example;</a:t>
            </a:r>
            <a:r>
              <a:rPr lang="en-US" dirty="0" smtClean="0"/>
              <a:t> </a:t>
            </a:r>
          </a:p>
          <a:p>
            <a:pPr lvl="0">
              <a:buFont typeface="Wingdings" pitchFamily="2" charset="2"/>
              <a:buChar char="Ø"/>
            </a:pPr>
            <a:r>
              <a:rPr lang="en-US" dirty="0" smtClean="0"/>
              <a:t>The initial sound of </a:t>
            </a:r>
            <a:r>
              <a:rPr lang="en-US" i="1" dirty="0" smtClean="0"/>
              <a:t>thin </a:t>
            </a:r>
            <a:r>
              <a:rPr lang="en-US" dirty="0" smtClean="0"/>
              <a:t>and the final sound of </a:t>
            </a:r>
            <a:r>
              <a:rPr lang="en-US" i="1" dirty="0" smtClean="0"/>
              <a:t>bath </a:t>
            </a:r>
            <a:r>
              <a:rPr lang="en-US" dirty="0" smtClean="0"/>
              <a:t>are both voiceless </a:t>
            </a:r>
            <a:r>
              <a:rPr lang="en-US" b="1" dirty="0" smtClean="0"/>
              <a:t>dentals</a:t>
            </a:r>
            <a:r>
              <a:rPr lang="en-US" dirty="0" smtClean="0"/>
              <a:t>. The</a:t>
            </a:r>
          </a:p>
          <a:p>
            <a:pPr lvl="0">
              <a:buFont typeface="Wingdings" pitchFamily="2" charset="2"/>
              <a:buChar char="§"/>
            </a:pPr>
            <a:r>
              <a:rPr lang="en-US" dirty="0" smtClean="0"/>
              <a:t>Symbol used for this sound is [θ], usually referred to as ‘theta’. It is the symbol you would use for the first and last sounds in the phrase </a:t>
            </a:r>
            <a:r>
              <a:rPr lang="en-US" i="1" dirty="0" smtClean="0"/>
              <a:t>three teeth</a:t>
            </a:r>
            <a:r>
              <a:rPr lang="en-US" dirty="0" smtClean="0"/>
              <a:t>. </a:t>
            </a:r>
          </a:p>
          <a:p>
            <a:pPr lvl="0">
              <a:buFont typeface="Wingdings" pitchFamily="2" charset="2"/>
              <a:buChar char="§"/>
            </a:pPr>
            <a:r>
              <a:rPr lang="en-US" dirty="0" smtClean="0"/>
              <a:t>The voiced dental is represented by the symbol [</a:t>
            </a:r>
            <a:r>
              <a:rPr lang="en-US" b="1" dirty="0" smtClean="0"/>
              <a:t>ð</a:t>
            </a:r>
            <a:r>
              <a:rPr lang="en-US" dirty="0" smtClean="0"/>
              <a:t>], usually called ‘eth’. This sound is found in the pronunciation of the initial sound of common words like </a:t>
            </a:r>
            <a:r>
              <a:rPr lang="en-US" i="1" dirty="0" smtClean="0"/>
              <a:t>the</a:t>
            </a:r>
            <a:r>
              <a:rPr lang="en-US" dirty="0" smtClean="0"/>
              <a:t>, </a:t>
            </a:r>
            <a:r>
              <a:rPr lang="en-US" i="1" dirty="0" smtClean="0"/>
              <a:t>there</a:t>
            </a:r>
            <a:r>
              <a:rPr lang="en-US" dirty="0" smtClean="0"/>
              <a:t>, </a:t>
            </a:r>
            <a:r>
              <a:rPr lang="en-US" i="1" dirty="0" smtClean="0"/>
              <a:t>then </a:t>
            </a:r>
            <a:r>
              <a:rPr lang="en-US" dirty="0" smtClean="0"/>
              <a:t>and </a:t>
            </a:r>
            <a:r>
              <a:rPr lang="en-US" i="1" dirty="0" smtClean="0"/>
              <a:t>thus</a:t>
            </a:r>
            <a:r>
              <a:rPr lang="en-US" dirty="0" smtClean="0"/>
              <a:t>. It is also the middle consonant sound in </a:t>
            </a:r>
            <a:r>
              <a:rPr lang="en-US" i="1" dirty="0" smtClean="0"/>
              <a:t>feather </a:t>
            </a:r>
            <a:r>
              <a:rPr lang="en-US" dirty="0" smtClean="0"/>
              <a:t>and the final sound of </a:t>
            </a:r>
            <a:r>
              <a:rPr lang="en-US" i="1" dirty="0" smtClean="0"/>
              <a:t>bathe</a:t>
            </a:r>
            <a:r>
              <a:rPr lang="en-US" dirty="0" smtClean="0"/>
              <a:t>.</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Dentals</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lvl="0"/>
            <a:r>
              <a:rPr lang="en-US" dirty="0" smtClean="0"/>
              <a:t>The term ‘</a:t>
            </a:r>
            <a:r>
              <a:rPr lang="en-US" dirty="0" err="1" smtClean="0"/>
              <a:t>interdentals</a:t>
            </a:r>
            <a:r>
              <a:rPr lang="en-US" dirty="0" smtClean="0"/>
              <a:t>’ is sometimes used for these consonants when they are pronounced with the tongue tip between (= inter) the upper and lower teeth.</a:t>
            </a:r>
          </a:p>
          <a:p>
            <a:pPr>
              <a:buNone/>
            </a:pP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err="1" smtClean="0"/>
              <a:t>Alveolars</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55000" lnSpcReduction="20000"/>
          </a:bodyPr>
          <a:lstStyle/>
          <a:p>
            <a:pPr>
              <a:buNone/>
            </a:pPr>
            <a:r>
              <a:rPr lang="en-US" dirty="0" smtClean="0"/>
              <a:t>These are sounds formed with the front part of the tongue on the alveolar ridge, which is the rough, bony ridge immediately behind and above the upper teeth.</a:t>
            </a:r>
          </a:p>
          <a:p>
            <a:pPr>
              <a:buNone/>
            </a:pPr>
            <a:r>
              <a:rPr lang="en-US" b="1" dirty="0" smtClean="0"/>
              <a:t>Example:</a:t>
            </a:r>
            <a:endParaRPr lang="en-US" dirty="0" smtClean="0"/>
          </a:p>
          <a:p>
            <a:pPr lvl="0">
              <a:buFont typeface="Wingdings" pitchFamily="2" charset="2"/>
              <a:buChar char="Ø"/>
            </a:pPr>
            <a:r>
              <a:rPr lang="en-US" dirty="0" smtClean="0"/>
              <a:t>The initial sounds in </a:t>
            </a:r>
            <a:r>
              <a:rPr lang="en-US" i="1" dirty="0" smtClean="0"/>
              <a:t>top</a:t>
            </a:r>
            <a:r>
              <a:rPr lang="en-US" dirty="0" smtClean="0"/>
              <a:t>, </a:t>
            </a:r>
            <a:r>
              <a:rPr lang="en-US" i="1" dirty="0" smtClean="0"/>
              <a:t>dip</a:t>
            </a:r>
            <a:r>
              <a:rPr lang="en-US" dirty="0" smtClean="0"/>
              <a:t>, </a:t>
            </a:r>
            <a:r>
              <a:rPr lang="en-US" i="1" dirty="0" smtClean="0"/>
              <a:t>sit</a:t>
            </a:r>
            <a:r>
              <a:rPr lang="en-US" dirty="0" smtClean="0"/>
              <a:t>, </a:t>
            </a:r>
            <a:r>
              <a:rPr lang="en-US" i="1" dirty="0" smtClean="0"/>
              <a:t>zoo </a:t>
            </a:r>
            <a:r>
              <a:rPr lang="en-US" dirty="0" smtClean="0"/>
              <a:t>and </a:t>
            </a:r>
            <a:r>
              <a:rPr lang="en-US" i="1" dirty="0" smtClean="0"/>
              <a:t>nut </a:t>
            </a:r>
            <a:r>
              <a:rPr lang="en-US" dirty="0" smtClean="0"/>
              <a:t>are all </a:t>
            </a:r>
            <a:r>
              <a:rPr lang="en-US" b="1" dirty="0" err="1" smtClean="0"/>
              <a:t>alveolars</a:t>
            </a:r>
            <a:r>
              <a:rPr lang="en-US" dirty="0" smtClean="0"/>
              <a:t>. </a:t>
            </a:r>
          </a:p>
          <a:p>
            <a:pPr lvl="0">
              <a:buFont typeface="Wingdings" pitchFamily="2" charset="2"/>
              <a:buChar char="§"/>
            </a:pPr>
            <a:r>
              <a:rPr lang="en-US" dirty="0" smtClean="0"/>
              <a:t>The symbols for these sounds are easy to remember – [t], [d], [s], [z], [n]. </a:t>
            </a:r>
          </a:p>
          <a:p>
            <a:pPr>
              <a:buNone/>
            </a:pPr>
            <a:r>
              <a:rPr lang="en-US" dirty="0" smtClean="0"/>
              <a:t>Of these, [t] and [s] are voiceless whereas [d], [z] and [n] are voiced. </a:t>
            </a:r>
          </a:p>
          <a:p>
            <a:pPr>
              <a:buNone/>
            </a:pPr>
            <a:endParaRPr lang="en-US" dirty="0" smtClean="0"/>
          </a:p>
          <a:p>
            <a:pPr lvl="0">
              <a:buFont typeface="Wingdings" pitchFamily="2" charset="2"/>
              <a:buChar char="Ø"/>
            </a:pPr>
            <a:r>
              <a:rPr lang="en-US" dirty="0" smtClean="0"/>
              <a:t>It may be clear that the final sounds of the words </a:t>
            </a:r>
            <a:r>
              <a:rPr lang="en-US" i="1" dirty="0" smtClean="0"/>
              <a:t>bus </a:t>
            </a:r>
            <a:r>
              <a:rPr lang="en-US" dirty="0" smtClean="0"/>
              <a:t>and </a:t>
            </a:r>
            <a:r>
              <a:rPr lang="en-US" i="1" dirty="0" smtClean="0"/>
              <a:t>buzz </a:t>
            </a:r>
            <a:r>
              <a:rPr lang="en-US" dirty="0" smtClean="0"/>
              <a:t>have to be</a:t>
            </a:r>
          </a:p>
          <a:p>
            <a:pPr>
              <a:buNone/>
            </a:pPr>
            <a:r>
              <a:rPr lang="en-US" dirty="0" smtClean="0"/>
              <a:t>[s] And [z] respectively, but what about the final sound of the word </a:t>
            </a:r>
            <a:r>
              <a:rPr lang="en-US" i="1" dirty="0" smtClean="0"/>
              <a:t>raise</a:t>
            </a:r>
            <a:r>
              <a:rPr lang="en-US" dirty="0" smtClean="0"/>
              <a:t>? The spelling is misleading because the final sound in this word is voiced and so must be represented by [z]. </a:t>
            </a:r>
          </a:p>
          <a:p>
            <a:pPr>
              <a:buFont typeface="Wingdings" pitchFamily="2" charset="2"/>
              <a:buChar char="Ø"/>
            </a:pPr>
            <a:r>
              <a:rPr lang="en-US" dirty="0" smtClean="0"/>
              <a:t>Notice also that despite the different spelling of </a:t>
            </a:r>
            <a:r>
              <a:rPr lang="en-US" i="1" dirty="0" smtClean="0"/>
              <a:t>knot </a:t>
            </a:r>
            <a:r>
              <a:rPr lang="en-US" dirty="0" smtClean="0"/>
              <a:t>and </a:t>
            </a:r>
            <a:r>
              <a:rPr lang="en-US" i="1" dirty="0" smtClean="0"/>
              <a:t>Not</a:t>
            </a:r>
            <a:r>
              <a:rPr lang="en-US" dirty="0" smtClean="0"/>
              <a:t>, both of these words are pronounced with [n] as the initial sound.</a:t>
            </a:r>
          </a:p>
          <a:p>
            <a:pPr lvl="0">
              <a:buFont typeface="Wingdings" pitchFamily="2" charset="2"/>
              <a:buChar char="Ø"/>
            </a:pPr>
            <a:r>
              <a:rPr lang="en-US" dirty="0" smtClean="0"/>
              <a:t>Other </a:t>
            </a:r>
            <a:r>
              <a:rPr lang="en-US" dirty="0" err="1" smtClean="0"/>
              <a:t>alveolars</a:t>
            </a:r>
            <a:r>
              <a:rPr lang="en-US" dirty="0" smtClean="0"/>
              <a:t> are the [l] sound found at the beginning of words such as </a:t>
            </a:r>
            <a:r>
              <a:rPr lang="en-US" i="1" dirty="0" smtClean="0"/>
              <a:t>lap </a:t>
            </a:r>
            <a:r>
              <a:rPr lang="en-US" dirty="0" smtClean="0"/>
              <a:t>and </a:t>
            </a:r>
            <a:r>
              <a:rPr lang="en-US" i="1" dirty="0" smtClean="0"/>
              <a:t>lit</a:t>
            </a:r>
            <a:r>
              <a:rPr lang="en-US" dirty="0" smtClean="0"/>
              <a:t>, and the [r] sound at the beginning of </a:t>
            </a:r>
            <a:r>
              <a:rPr lang="en-US" i="1" dirty="0" smtClean="0"/>
              <a:t>right </a:t>
            </a:r>
            <a:r>
              <a:rPr lang="en-US" dirty="0" smtClean="0"/>
              <a:t>and </a:t>
            </a:r>
            <a:r>
              <a:rPr lang="en-US" i="1" dirty="0" smtClean="0"/>
              <a:t>write</a:t>
            </a:r>
            <a:r>
              <a:rPr lang="en-US" dirty="0" smtClean="0"/>
              <a:t>.</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Palatals</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a:buNone/>
            </a:pPr>
            <a:r>
              <a:rPr lang="en-US" dirty="0" smtClean="0"/>
              <a:t>If you feel back behind the alveolar ridge, you should find a hard part in the roof of your mouth. This is called the hard palate or just the palate. Sounds which are produced with the tongue and the palate are called </a:t>
            </a:r>
            <a:r>
              <a:rPr lang="en-US" b="1" dirty="0" smtClean="0"/>
              <a:t>palatals </a:t>
            </a:r>
            <a:r>
              <a:rPr lang="en-US" dirty="0" smtClean="0"/>
              <a:t>(or </a:t>
            </a:r>
            <a:r>
              <a:rPr lang="en-US" dirty="0" err="1" smtClean="0"/>
              <a:t>alveopalatals</a:t>
            </a:r>
            <a:r>
              <a:rPr lang="en-US" dirty="0" smtClean="0"/>
              <a:t>).</a:t>
            </a:r>
          </a:p>
          <a:p>
            <a:pPr>
              <a:buNone/>
            </a:pPr>
            <a:endParaRPr lang="en-US"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Palatals</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US" b="1" dirty="0" smtClean="0"/>
              <a:t>Examples:</a:t>
            </a:r>
            <a:endParaRPr lang="en-US" dirty="0" smtClean="0"/>
          </a:p>
          <a:p>
            <a:pPr lvl="0">
              <a:buFont typeface="Wingdings" pitchFamily="2" charset="2"/>
              <a:buChar char="Ø"/>
            </a:pPr>
            <a:r>
              <a:rPr lang="en-US" dirty="0" smtClean="0"/>
              <a:t>The initial sounds in the words </a:t>
            </a:r>
            <a:r>
              <a:rPr lang="en-US" i="1" dirty="0" smtClean="0"/>
              <a:t>shout </a:t>
            </a:r>
            <a:r>
              <a:rPr lang="en-US" dirty="0" smtClean="0"/>
              <a:t>and </a:t>
            </a:r>
            <a:r>
              <a:rPr lang="en-US" i="1" dirty="0" smtClean="0"/>
              <a:t>child</a:t>
            </a:r>
            <a:r>
              <a:rPr lang="en-US" dirty="0" smtClean="0"/>
              <a:t>, which are both voiceless.</a:t>
            </a:r>
          </a:p>
          <a:p>
            <a:pPr>
              <a:buNone/>
            </a:pPr>
            <a:r>
              <a:rPr lang="en-US" dirty="0" smtClean="0"/>
              <a:t> </a:t>
            </a:r>
          </a:p>
          <a:p>
            <a:pPr lvl="0">
              <a:buFont typeface="Wingdings" pitchFamily="2" charset="2"/>
              <a:buChar char="§"/>
            </a:pPr>
            <a:r>
              <a:rPr lang="en-US" dirty="0" smtClean="0"/>
              <a:t>The </a:t>
            </a:r>
            <a:r>
              <a:rPr lang="en-US" i="1" dirty="0" err="1" smtClean="0"/>
              <a:t>sh</a:t>
            </a:r>
            <a:r>
              <a:rPr lang="en-US" i="1" dirty="0" smtClean="0"/>
              <a:t> </a:t>
            </a:r>
            <a:r>
              <a:rPr lang="en-US" dirty="0" smtClean="0"/>
              <a:t>sound is represented as [ʃ] </a:t>
            </a:r>
          </a:p>
          <a:p>
            <a:pPr lvl="0">
              <a:buFont typeface="Wingdings" pitchFamily="2" charset="2"/>
              <a:buChar char="§"/>
            </a:pPr>
            <a:r>
              <a:rPr lang="en-US" dirty="0" smtClean="0"/>
              <a:t>the </a:t>
            </a:r>
            <a:r>
              <a:rPr lang="en-US" i="1" dirty="0" err="1" smtClean="0"/>
              <a:t>ch</a:t>
            </a:r>
            <a:r>
              <a:rPr lang="en-US" dirty="0" smtClean="0"/>
              <a:t> sound is represented as [</a:t>
            </a:r>
            <a:r>
              <a:rPr lang="en-US" dirty="0" err="1" smtClean="0"/>
              <a:t>tʃ</a:t>
            </a:r>
            <a:r>
              <a:rPr lang="en-US" dirty="0" smtClean="0"/>
              <a:t>].</a:t>
            </a:r>
          </a:p>
          <a:p>
            <a:pPr>
              <a:buNone/>
            </a:pPr>
            <a:r>
              <a:rPr lang="en-US" dirty="0" smtClean="0"/>
              <a:t> </a:t>
            </a:r>
          </a:p>
          <a:p>
            <a:pPr lvl="0">
              <a:buFont typeface="Wingdings" pitchFamily="2" charset="2"/>
              <a:buChar char="Ø"/>
            </a:pPr>
            <a:r>
              <a:rPr lang="en-US" dirty="0" smtClean="0"/>
              <a:t> The word </a:t>
            </a:r>
            <a:r>
              <a:rPr lang="en-US" i="1" dirty="0" smtClean="0"/>
              <a:t>shoe-brush </a:t>
            </a:r>
            <a:r>
              <a:rPr lang="en-US" dirty="0" smtClean="0"/>
              <a:t>begins and ends with the voiceless palatal sound [ʃ]</a:t>
            </a:r>
          </a:p>
          <a:p>
            <a:pPr>
              <a:buNone/>
            </a:pPr>
            <a:r>
              <a:rPr lang="en-US" dirty="0" smtClean="0"/>
              <a:t> </a:t>
            </a:r>
          </a:p>
          <a:p>
            <a:pPr>
              <a:buFont typeface="Wingdings" pitchFamily="2" charset="2"/>
              <a:buChar char="Ø"/>
            </a:pPr>
            <a:r>
              <a:rPr lang="en-US" dirty="0" smtClean="0"/>
              <a:t> The word </a:t>
            </a:r>
            <a:r>
              <a:rPr lang="en-US" i="1" dirty="0" smtClean="0"/>
              <a:t>church </a:t>
            </a:r>
            <a:r>
              <a:rPr lang="en-US" dirty="0" smtClean="0"/>
              <a:t>begins and ends with the other voiceless palatal sound [</a:t>
            </a:r>
            <a:r>
              <a:rPr lang="en-US" dirty="0" err="1" smtClean="0"/>
              <a:t>tʃ</a:t>
            </a:r>
            <a:r>
              <a:rPr lang="en-US" dirty="0" smtClean="0"/>
              <a:t>].</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Palatals</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b="1" dirty="0" smtClean="0"/>
              <a:t>Examples:</a:t>
            </a:r>
            <a:endParaRPr lang="en-US" dirty="0" smtClean="0"/>
          </a:p>
          <a:p>
            <a:pPr lvl="0"/>
            <a:r>
              <a:rPr lang="en-US" dirty="0" smtClean="0"/>
              <a:t>One of the voiced palatals, represented by the symbol [</a:t>
            </a:r>
            <a:r>
              <a:rPr lang="en-US" b="1" dirty="0" smtClean="0"/>
              <a:t>ʒ</a:t>
            </a:r>
            <a:r>
              <a:rPr lang="en-US" dirty="0" smtClean="0"/>
              <a:t>], is not very common in English, but can be found as the middle consonant sound in words like </a:t>
            </a:r>
            <a:r>
              <a:rPr lang="en-US" i="1" dirty="0" smtClean="0"/>
              <a:t>treasure </a:t>
            </a:r>
            <a:r>
              <a:rPr lang="en-US" dirty="0" smtClean="0"/>
              <a:t>and </a:t>
            </a:r>
            <a:r>
              <a:rPr lang="en-US" i="1" dirty="0" smtClean="0"/>
              <a:t>pleasure</a:t>
            </a:r>
            <a:r>
              <a:rPr lang="en-US" dirty="0" smtClean="0"/>
              <a:t>, or the final sound in </a:t>
            </a:r>
            <a:r>
              <a:rPr lang="en-US" i="1" dirty="0" smtClean="0"/>
              <a:t>rouge</a:t>
            </a:r>
            <a:r>
              <a:rPr lang="en-US" dirty="0" smtClean="0"/>
              <a:t>. </a:t>
            </a:r>
          </a:p>
          <a:p>
            <a:pPr>
              <a:buNone/>
            </a:pPr>
            <a:r>
              <a:rPr lang="en-US" dirty="0" smtClean="0"/>
              <a:t> </a:t>
            </a:r>
          </a:p>
          <a:p>
            <a:pPr lvl="0"/>
            <a:r>
              <a:rPr lang="en-US" dirty="0" smtClean="0"/>
              <a:t>The other voiced palatal is [</a:t>
            </a:r>
            <a:r>
              <a:rPr lang="en-US" dirty="0" err="1" smtClean="0"/>
              <a:t>d</a:t>
            </a:r>
            <a:r>
              <a:rPr lang="en-US" b="1" dirty="0" err="1" smtClean="0"/>
              <a:t>ʒ</a:t>
            </a:r>
            <a:r>
              <a:rPr lang="en-US" dirty="0" smtClean="0"/>
              <a:t>], which is the initial sound in words like </a:t>
            </a:r>
            <a:r>
              <a:rPr lang="en-US" i="1" dirty="0" smtClean="0"/>
              <a:t>joke </a:t>
            </a:r>
            <a:r>
              <a:rPr lang="en-US" dirty="0" smtClean="0"/>
              <a:t>and </a:t>
            </a:r>
            <a:r>
              <a:rPr lang="en-US" i="1" dirty="0" smtClean="0"/>
              <a:t>gem</a:t>
            </a:r>
            <a:r>
              <a:rPr lang="en-US" dirty="0" smtClean="0"/>
              <a:t>. The word </a:t>
            </a:r>
            <a:r>
              <a:rPr lang="en-US" i="1" dirty="0" smtClean="0"/>
              <a:t>judge </a:t>
            </a:r>
            <a:r>
              <a:rPr lang="en-US" dirty="0" smtClean="0"/>
              <a:t>and the name</a:t>
            </a:r>
            <a:r>
              <a:rPr lang="en-US" i="1" dirty="0" smtClean="0"/>
              <a:t> George </a:t>
            </a:r>
            <a:r>
              <a:rPr lang="en-US" dirty="0" smtClean="0"/>
              <a:t>both begin and end with the sound [</a:t>
            </a:r>
            <a:r>
              <a:rPr lang="en-US" dirty="0" err="1" smtClean="0"/>
              <a:t>d</a:t>
            </a:r>
            <a:r>
              <a:rPr lang="en-US" b="1" dirty="0" err="1" smtClean="0"/>
              <a:t>ʒ</a:t>
            </a:r>
            <a:r>
              <a:rPr lang="en-US" dirty="0" smtClean="0"/>
              <a:t>] despite the obvious differences in spelling.</a:t>
            </a:r>
          </a:p>
          <a:p>
            <a:pPr>
              <a:buNone/>
            </a:pPr>
            <a:r>
              <a:rPr lang="en-US" dirty="0" smtClean="0"/>
              <a:t> </a:t>
            </a:r>
          </a:p>
          <a:p>
            <a:pPr lvl="0"/>
            <a:r>
              <a:rPr lang="en-US" dirty="0" smtClean="0"/>
              <a:t>One other voiced palatal is the [j] sound used at the beginning of words like </a:t>
            </a:r>
            <a:r>
              <a:rPr lang="en-US" i="1" dirty="0" smtClean="0"/>
              <a:t>you </a:t>
            </a:r>
            <a:r>
              <a:rPr lang="en-US" dirty="0" smtClean="0"/>
              <a:t>and </a:t>
            </a:r>
            <a:r>
              <a:rPr lang="en-US" i="1" dirty="0" smtClean="0"/>
              <a:t>yet</a:t>
            </a:r>
            <a:r>
              <a:rPr lang="en-US" dirty="0" smtClean="0"/>
              <a:t>.</a:t>
            </a:r>
          </a:p>
          <a:p>
            <a:pPr>
              <a:buNone/>
            </a:pPr>
            <a:r>
              <a:rPr lang="en-US" dirty="0" smtClean="0"/>
              <a:t> </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Velars</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dirty="0" smtClean="0"/>
              <a:t>Even further back in the roof of the mouth, beyond the hard palate, you will find a soft area, which is called the soft palate, or the velum. Sounds produced with the back of the tongue against the velum are called </a:t>
            </a:r>
            <a:r>
              <a:rPr lang="en-US" b="1" dirty="0" smtClean="0"/>
              <a:t>velars</a:t>
            </a:r>
            <a:r>
              <a:rPr lang="en-US" dirty="0" smtClean="0"/>
              <a:t>.</a:t>
            </a:r>
          </a:p>
          <a:p>
            <a:pPr>
              <a:buNone/>
            </a:pPr>
            <a:r>
              <a:rPr lang="en-US" dirty="0" smtClean="0"/>
              <a:t> </a:t>
            </a:r>
          </a:p>
          <a:p>
            <a:pPr>
              <a:buNone/>
            </a:pPr>
            <a:r>
              <a:rPr lang="en-US" b="1" dirty="0" smtClean="0"/>
              <a:t>Example:</a:t>
            </a:r>
            <a:r>
              <a:rPr lang="en-US" dirty="0" smtClean="0"/>
              <a:t>  </a:t>
            </a:r>
          </a:p>
          <a:p>
            <a:pPr lvl="0"/>
            <a:r>
              <a:rPr lang="en-US" dirty="0" smtClean="0"/>
              <a:t>There is a voiceless velar sound, represented by the symbol [k], which occurs not only in </a:t>
            </a:r>
            <a:r>
              <a:rPr lang="en-US" i="1" dirty="0" smtClean="0"/>
              <a:t>kid </a:t>
            </a:r>
            <a:r>
              <a:rPr lang="en-US" dirty="0" smtClean="0"/>
              <a:t>and </a:t>
            </a:r>
            <a:r>
              <a:rPr lang="en-US" i="1" dirty="0" smtClean="0"/>
              <a:t>kill</a:t>
            </a:r>
            <a:r>
              <a:rPr lang="en-US" dirty="0" smtClean="0"/>
              <a:t>, but is also the initial sound in </a:t>
            </a:r>
            <a:r>
              <a:rPr lang="en-US" i="1" dirty="0" smtClean="0"/>
              <a:t>car </a:t>
            </a:r>
            <a:r>
              <a:rPr lang="en-US" dirty="0" smtClean="0"/>
              <a:t>and </a:t>
            </a:r>
            <a:r>
              <a:rPr lang="en-US" i="1" dirty="0" smtClean="0"/>
              <a:t>cold</a:t>
            </a:r>
            <a:r>
              <a:rPr lang="en-US" dirty="0" smtClean="0"/>
              <a:t>. Despite the variety in spelling, this [k] sound is both the initial and final sound in the words </a:t>
            </a:r>
            <a:r>
              <a:rPr lang="en-US" i="1" dirty="0" smtClean="0"/>
              <a:t>cook</a:t>
            </a:r>
            <a:r>
              <a:rPr lang="en-US" dirty="0" smtClean="0"/>
              <a:t>, </a:t>
            </a:r>
            <a:r>
              <a:rPr lang="en-US" i="1" dirty="0" smtClean="0"/>
              <a:t>kick </a:t>
            </a:r>
            <a:r>
              <a:rPr lang="en-US" dirty="0" smtClean="0"/>
              <a:t>and </a:t>
            </a:r>
            <a:r>
              <a:rPr lang="en-US" i="1" dirty="0" smtClean="0"/>
              <a:t>coke</a:t>
            </a:r>
            <a:r>
              <a:rPr lang="en-US" dirty="0" smtClean="0"/>
              <a:t>.</a:t>
            </a:r>
          </a:p>
          <a:p>
            <a:pPr lvl="0"/>
            <a:r>
              <a:rPr lang="en-US" dirty="0" smtClean="0"/>
              <a:t>The voiced velar sound heard at the beginning of words like </a:t>
            </a:r>
            <a:r>
              <a:rPr lang="en-US" i="1" dirty="0" smtClean="0"/>
              <a:t>go</a:t>
            </a:r>
            <a:r>
              <a:rPr lang="en-US" dirty="0" smtClean="0"/>
              <a:t>, </a:t>
            </a:r>
            <a:r>
              <a:rPr lang="en-US" i="1" dirty="0" smtClean="0"/>
              <a:t>gun </a:t>
            </a:r>
            <a:r>
              <a:rPr lang="en-US" dirty="0" smtClean="0"/>
              <a:t>and </a:t>
            </a:r>
            <a:r>
              <a:rPr lang="en-US" i="1" dirty="0" smtClean="0"/>
              <a:t>give </a:t>
            </a:r>
            <a:r>
              <a:rPr lang="en-US" dirty="0" smtClean="0"/>
              <a:t>is represented by [g]. This is also the final sound in words like </a:t>
            </a:r>
            <a:r>
              <a:rPr lang="en-US" i="1" dirty="0" smtClean="0"/>
              <a:t>bag</a:t>
            </a:r>
            <a:r>
              <a:rPr lang="en-US" dirty="0" smtClean="0"/>
              <a:t>, </a:t>
            </a:r>
            <a:r>
              <a:rPr lang="en-US" i="1" dirty="0" smtClean="0"/>
              <a:t>mug </a:t>
            </a:r>
            <a:r>
              <a:rPr lang="en-US" dirty="0" smtClean="0"/>
              <a:t>and,</a:t>
            </a:r>
            <a:r>
              <a:rPr lang="en-US" i="1" dirty="0" smtClean="0"/>
              <a:t> </a:t>
            </a:r>
            <a:r>
              <a:rPr lang="en-US" dirty="0" smtClean="0"/>
              <a:t>despite the spelling, </a:t>
            </a:r>
            <a:r>
              <a:rPr lang="en-US" i="1" dirty="0" smtClean="0"/>
              <a:t>plague</a:t>
            </a:r>
            <a:r>
              <a:rPr lang="en-US" dirty="0" smtClean="0"/>
              <a:t>.</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Sounds of Language</a:t>
            </a:r>
            <a:br>
              <a:rPr lang="en-US" dirty="0" smtClean="0"/>
            </a:br>
            <a:endParaRPr lang="en-US" dirty="0"/>
          </a:p>
        </p:txBody>
      </p:sp>
      <p:sp>
        <p:nvSpPr>
          <p:cNvPr id="3" name="Content Placeholder 2"/>
          <p:cNvSpPr>
            <a:spLocks noGrp="1"/>
          </p:cNvSpPr>
          <p:nvPr>
            <p:ph idx="1"/>
          </p:nvPr>
        </p:nvSpPr>
        <p:spPr/>
        <p:txBody>
          <a:bodyPr/>
          <a:lstStyle/>
          <a:p>
            <a:r>
              <a:rPr lang="en-US" b="1" dirty="0" smtClean="0"/>
              <a:t>Phonetic alphabet</a:t>
            </a:r>
            <a:endParaRPr lang="en-US" dirty="0" smtClean="0"/>
          </a:p>
          <a:p>
            <a:pPr>
              <a:buNone/>
            </a:pPr>
            <a:r>
              <a:rPr lang="en-US" dirty="0" smtClean="0"/>
              <a:t>A separate alphabet with simples that represent sounds </a:t>
            </a:r>
          </a:p>
          <a:p>
            <a:pPr>
              <a:buNone/>
            </a:pP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Velars</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70000" lnSpcReduction="20000"/>
          </a:bodyPr>
          <a:lstStyle/>
          <a:p>
            <a:pPr lvl="0">
              <a:buFont typeface="Wingdings" pitchFamily="2" charset="2"/>
              <a:buChar char="v"/>
            </a:pPr>
            <a:r>
              <a:rPr lang="en-US" dirty="0" smtClean="0"/>
              <a:t>The velum can be lowered to allow air to flow through the nasal cavity and there by produce another voiced velar which is represented by the symbol [ŋ], typically referred to as ‘</a:t>
            </a:r>
            <a:r>
              <a:rPr lang="en-US" dirty="0" err="1" smtClean="0"/>
              <a:t>angma</a:t>
            </a:r>
            <a:r>
              <a:rPr lang="en-US" dirty="0" smtClean="0"/>
              <a:t>’. </a:t>
            </a:r>
          </a:p>
          <a:p>
            <a:pPr>
              <a:buNone/>
            </a:pPr>
            <a:r>
              <a:rPr lang="en-US" i="1" dirty="0" smtClean="0"/>
              <a:t> </a:t>
            </a:r>
            <a:endParaRPr lang="en-US" dirty="0" smtClean="0"/>
          </a:p>
          <a:p>
            <a:r>
              <a:rPr lang="en-US" dirty="0" smtClean="0"/>
              <a:t>In written English, this sound is normally spelled as the two letters ‘</a:t>
            </a:r>
            <a:r>
              <a:rPr lang="en-US" dirty="0" err="1" smtClean="0"/>
              <a:t>ng</a:t>
            </a:r>
            <a:r>
              <a:rPr lang="en-US" dirty="0" smtClean="0"/>
              <a:t>’. </a:t>
            </a:r>
          </a:p>
          <a:p>
            <a:pPr>
              <a:buNone/>
            </a:pPr>
            <a:r>
              <a:rPr lang="en-US" i="1" dirty="0" smtClean="0"/>
              <a:t> </a:t>
            </a:r>
            <a:endParaRPr lang="en-US" dirty="0" smtClean="0"/>
          </a:p>
          <a:p>
            <a:pPr lvl="0">
              <a:buFont typeface="Wingdings" pitchFamily="2" charset="2"/>
              <a:buChar char="Ø"/>
            </a:pPr>
            <a:r>
              <a:rPr lang="en-US" dirty="0" smtClean="0"/>
              <a:t>So, the [ŋ] sound is at the end of </a:t>
            </a:r>
            <a:r>
              <a:rPr lang="en-US" i="1" dirty="0" smtClean="0"/>
              <a:t>sing</a:t>
            </a:r>
            <a:r>
              <a:rPr lang="en-US" dirty="0" smtClean="0"/>
              <a:t>, </a:t>
            </a:r>
            <a:r>
              <a:rPr lang="en-US" i="1" dirty="0" smtClean="0"/>
              <a:t>sang </a:t>
            </a:r>
            <a:r>
              <a:rPr lang="en-US" dirty="0" smtClean="0"/>
              <a:t>and despite the spelling, </a:t>
            </a:r>
            <a:r>
              <a:rPr lang="en-US" i="1" dirty="0" smtClean="0"/>
              <a:t>tongue</a:t>
            </a:r>
            <a:r>
              <a:rPr lang="en-US" dirty="0" smtClean="0"/>
              <a:t>. It occurs twice in the form </a:t>
            </a:r>
            <a:r>
              <a:rPr lang="en-US" i="1" dirty="0" smtClean="0"/>
              <a:t>ringing</a:t>
            </a:r>
            <a:r>
              <a:rPr lang="en-US" dirty="0" smtClean="0"/>
              <a:t>.</a:t>
            </a:r>
          </a:p>
          <a:p>
            <a:pPr>
              <a:buNone/>
            </a:pPr>
            <a:r>
              <a:rPr lang="en-US" dirty="0" smtClean="0"/>
              <a:t> </a:t>
            </a:r>
          </a:p>
          <a:p>
            <a:pPr lvl="0">
              <a:buFont typeface="Wingdings" pitchFamily="2" charset="2"/>
              <a:buChar char="v"/>
            </a:pPr>
            <a:r>
              <a:rPr lang="en-US" dirty="0" smtClean="0"/>
              <a:t>Be careful not to be misled by the spelling of a word like </a:t>
            </a:r>
            <a:r>
              <a:rPr lang="en-US" i="1" dirty="0" smtClean="0"/>
              <a:t>bang </a:t>
            </a:r>
            <a:r>
              <a:rPr lang="en-US" dirty="0" smtClean="0"/>
              <a:t>– it ends with the [ŋ] sound only. There is no [g] sound in this word.</a:t>
            </a:r>
          </a:p>
          <a:p>
            <a:pPr>
              <a:buNone/>
            </a:pPr>
            <a:r>
              <a:rPr lang="en-US" dirty="0" smtClean="0"/>
              <a:t> </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err="1" smtClean="0"/>
              <a:t>Glottals</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dirty="0" smtClean="0"/>
              <a:t>There is one sound that is produced without the active use of the tongue and other parts of the mouth. It is the sound [h] </a:t>
            </a:r>
          </a:p>
          <a:p>
            <a:pPr>
              <a:buNone/>
            </a:pPr>
            <a:r>
              <a:rPr lang="en-US" b="1" dirty="0" smtClean="0"/>
              <a:t>Example: </a:t>
            </a:r>
            <a:endParaRPr lang="en-US" dirty="0" smtClean="0"/>
          </a:p>
          <a:p>
            <a:pPr>
              <a:buFont typeface="Wingdings" pitchFamily="2" charset="2"/>
              <a:buChar char="Ø"/>
            </a:pPr>
            <a:r>
              <a:rPr lang="en-US" dirty="0" smtClean="0"/>
              <a:t>The beginning of </a:t>
            </a:r>
            <a:r>
              <a:rPr lang="en-US" i="1" dirty="0" smtClean="0"/>
              <a:t>have </a:t>
            </a:r>
            <a:r>
              <a:rPr lang="en-US" dirty="0" smtClean="0"/>
              <a:t>and </a:t>
            </a:r>
            <a:r>
              <a:rPr lang="en-US" i="1" dirty="0" smtClean="0"/>
              <a:t>house </a:t>
            </a:r>
            <a:r>
              <a:rPr lang="en-US" dirty="0" smtClean="0"/>
              <a:t>and, for most speakers, as the first sound in </a:t>
            </a:r>
            <a:r>
              <a:rPr lang="en-US" i="1" dirty="0" smtClean="0"/>
              <a:t>who </a:t>
            </a:r>
            <a:r>
              <a:rPr lang="en-US" dirty="0" smtClean="0"/>
              <a:t>and </a:t>
            </a:r>
            <a:r>
              <a:rPr lang="en-US" i="1" dirty="0" smtClean="0"/>
              <a:t>whose</a:t>
            </a:r>
            <a:r>
              <a:rPr lang="en-US" dirty="0" smtClean="0"/>
              <a:t>. This sound is usually described as a voiceless </a:t>
            </a:r>
            <a:r>
              <a:rPr lang="en-US" b="1" dirty="0" smtClean="0"/>
              <a:t>glottal</a:t>
            </a:r>
            <a:r>
              <a:rPr lang="en-US" dirty="0" smtClean="0"/>
              <a:t>. </a:t>
            </a:r>
          </a:p>
          <a:p>
            <a:pPr>
              <a:buNone/>
            </a:pPr>
            <a:r>
              <a:rPr lang="en-US" dirty="0" smtClean="0"/>
              <a:t> </a:t>
            </a:r>
          </a:p>
          <a:p>
            <a:pPr lvl="0">
              <a:buFont typeface="Wingdings" pitchFamily="2" charset="2"/>
              <a:buChar char="§"/>
            </a:pPr>
            <a:r>
              <a:rPr lang="en-US" dirty="0" smtClean="0"/>
              <a:t>The ‘glottis’ is the space between the vocal cords in the larynx. When the glottis is open, as in the production of other voiceless sounds, and there is no manipulation of the air passing out of the mouth, the sound produced is that represented by [h].</a:t>
            </a:r>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Charting consonant sounds</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lvl="0"/>
            <a:r>
              <a:rPr lang="en-US" dirty="0" smtClean="0"/>
              <a:t>Along the top of the chart are the different labels for places of articulation and</a:t>
            </a:r>
          </a:p>
          <a:p>
            <a:pPr lvl="0"/>
            <a:r>
              <a:rPr lang="en-US" dirty="0" smtClean="0"/>
              <a:t>under each, the labels −V (= voiceless) and +V (= voiced). </a:t>
            </a:r>
          </a:p>
          <a:p>
            <a:pPr lvl="0"/>
            <a:r>
              <a:rPr lang="en-US" dirty="0" smtClean="0"/>
              <a:t>Also included in this chart, on the left-hand side, is a set of terms used to describe ‘manner of articulation’ which we will discuss in the following section.</a:t>
            </a:r>
          </a:p>
          <a:p>
            <a:pPr>
              <a:buNone/>
            </a:pPr>
            <a:endParaRPr lang="en-US" dirty="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Charting consonant sounds</a:t>
            </a:r>
            <a:r>
              <a:rPr lang="en-US" dirty="0" smtClean="0"/>
              <a:t/>
            </a:r>
            <a:br>
              <a:rPr lang="en-US" dirty="0" smtClean="0"/>
            </a:br>
            <a:r>
              <a:rPr lang="en-US" b="1" dirty="0" smtClean="0"/>
              <a:t> </a:t>
            </a:r>
            <a:r>
              <a:rPr lang="en-US" dirty="0" smtClean="0"/>
              <a:t/>
            </a:r>
            <a:br>
              <a:rPr lang="en-US" dirty="0" smtClean="0"/>
            </a:br>
            <a:endParaRPr lang="en-US" dirty="0"/>
          </a:p>
        </p:txBody>
      </p:sp>
      <p:pic>
        <p:nvPicPr>
          <p:cNvPr id="4" name="Content Placeholder 3" descr="c:\Users\Shatha\Pictures\basic english consonant chart.gif"/>
          <p:cNvPicPr>
            <a:picLocks noGrp="1"/>
          </p:cNvPicPr>
          <p:nvPr>
            <p:ph idx="1"/>
          </p:nvPr>
        </p:nvPicPr>
        <p:blipFill>
          <a:blip r:embed="rId2" cstate="print"/>
          <a:srcRect/>
          <a:stretch>
            <a:fillRect/>
          </a:stretch>
        </p:blipFill>
        <p:spPr bwMode="auto">
          <a:xfrm>
            <a:off x="1524000" y="1524000"/>
            <a:ext cx="7620000" cy="3657599"/>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Limitations of the chart</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a:buNone/>
            </a:pPr>
            <a:r>
              <a:rPr lang="en-US" dirty="0" smtClean="0"/>
              <a:t>This chart is far from complete. </a:t>
            </a:r>
          </a:p>
          <a:p>
            <a:pPr lvl="0"/>
            <a:r>
              <a:rPr lang="en-US" dirty="0" smtClean="0"/>
              <a:t>This chart is basic and does not cover the description of the sounds of all languages. </a:t>
            </a:r>
          </a:p>
          <a:p>
            <a:pPr lvl="0"/>
            <a:r>
              <a:rPr lang="en-US" dirty="0" smtClean="0"/>
              <a:t>This chart does not cover the variation of among a single sound </a:t>
            </a:r>
          </a:p>
          <a:p>
            <a:pPr lvl="0"/>
            <a:r>
              <a:rPr lang="en-US" dirty="0" smtClean="0"/>
              <a:t>Finally, in some phonetic descriptions, there are different symbols for a few of the sounds represented here. </a:t>
            </a:r>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Manner of articulation</a:t>
            </a:r>
            <a:endParaRPr lang="en-US" dirty="0"/>
          </a:p>
        </p:txBody>
      </p:sp>
      <p:sp>
        <p:nvSpPr>
          <p:cNvPr id="3" name="Content Placeholder 2"/>
          <p:cNvSpPr>
            <a:spLocks noGrp="1"/>
          </p:cNvSpPr>
          <p:nvPr>
            <p:ph idx="1"/>
          </p:nvPr>
        </p:nvSpPr>
        <p:spPr/>
        <p:txBody>
          <a:bodyPr>
            <a:normAutofit lnSpcReduction="10000"/>
          </a:bodyPr>
          <a:lstStyle/>
          <a:p>
            <a:r>
              <a:rPr lang="en-US" b="1" dirty="0" smtClean="0"/>
              <a:t>Place of articulation </a:t>
            </a:r>
            <a:endParaRPr lang="en-US" dirty="0" smtClean="0"/>
          </a:p>
          <a:p>
            <a:pPr>
              <a:buNone/>
            </a:pPr>
            <a:r>
              <a:rPr lang="en-US" dirty="0" smtClean="0"/>
              <a:t> Describing consonant sounds in terms of </a:t>
            </a:r>
            <a:r>
              <a:rPr lang="en-US" b="1" u="sng" dirty="0" smtClean="0"/>
              <a:t>where</a:t>
            </a:r>
            <a:r>
              <a:rPr lang="en-US" dirty="0" smtClean="0"/>
              <a:t> they are articulated.</a:t>
            </a:r>
          </a:p>
          <a:p>
            <a:r>
              <a:rPr lang="en-US" b="1" dirty="0" smtClean="0"/>
              <a:t>Manner of articulation </a:t>
            </a:r>
            <a:endParaRPr lang="en-US" dirty="0" smtClean="0"/>
          </a:p>
          <a:p>
            <a:pPr>
              <a:buNone/>
            </a:pPr>
            <a:r>
              <a:rPr lang="en-US" dirty="0" smtClean="0"/>
              <a:t>Describing consonant sounds in terms of </a:t>
            </a:r>
            <a:r>
              <a:rPr lang="en-US" b="1" u="sng" dirty="0" smtClean="0"/>
              <a:t>how</a:t>
            </a:r>
            <a:r>
              <a:rPr lang="en-US" dirty="0" smtClean="0"/>
              <a:t> they are articulated.</a:t>
            </a:r>
          </a:p>
          <a:p>
            <a:pPr lvl="0"/>
            <a:r>
              <a:rPr lang="en-US" dirty="0" smtClean="0"/>
              <a:t>Such a description is necessary if we want to be able to differentiate between some sounds that have the same place of articulation. </a:t>
            </a:r>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Manner of articulation</a:t>
            </a:r>
            <a:endParaRPr lang="en-US" dirty="0"/>
          </a:p>
        </p:txBody>
      </p:sp>
      <p:sp>
        <p:nvSpPr>
          <p:cNvPr id="3" name="Content Placeholder 2"/>
          <p:cNvSpPr>
            <a:spLocks noGrp="1"/>
          </p:cNvSpPr>
          <p:nvPr>
            <p:ph idx="1"/>
          </p:nvPr>
        </p:nvSpPr>
        <p:spPr/>
        <p:txBody>
          <a:bodyPr/>
          <a:lstStyle/>
          <a:p>
            <a:r>
              <a:rPr lang="en-US" b="1" dirty="0" smtClean="0"/>
              <a:t>For example</a:t>
            </a:r>
            <a:r>
              <a:rPr lang="en-US" dirty="0" smtClean="0"/>
              <a:t>:</a:t>
            </a:r>
          </a:p>
          <a:p>
            <a:pPr>
              <a:buNone/>
            </a:pPr>
            <a:r>
              <a:rPr lang="en-US" dirty="0" smtClean="0"/>
              <a:t> </a:t>
            </a:r>
            <a:r>
              <a:rPr lang="en-US" b="1" dirty="0" smtClean="0"/>
              <a:t> [t] and [s] are both voiceless alveolar sounds. How do they differ? </a:t>
            </a:r>
            <a:endParaRPr lang="en-US" dirty="0" smtClean="0"/>
          </a:p>
          <a:p>
            <a:r>
              <a:rPr lang="en-US" dirty="0" smtClean="0"/>
              <a:t>They differ in their manner of articulation, that is, in the way they are pronounced. The [t] sound is one of a set of sounds called </a:t>
            </a:r>
            <a:r>
              <a:rPr lang="en-US" b="1" dirty="0" smtClean="0"/>
              <a:t>stops </a:t>
            </a:r>
            <a:r>
              <a:rPr lang="en-US" dirty="0" smtClean="0"/>
              <a:t>and the [s] sound is one of a set called </a:t>
            </a:r>
            <a:r>
              <a:rPr lang="en-US" b="1" dirty="0" smtClean="0"/>
              <a:t>fricatives</a:t>
            </a:r>
            <a:r>
              <a:rPr lang="en-US" dirty="0" smtClean="0"/>
              <a:t>.</a:t>
            </a:r>
          </a:p>
          <a:p>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Stops</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85000" lnSpcReduction="20000"/>
          </a:bodyPr>
          <a:lstStyle/>
          <a:p>
            <a:pPr lvl="0"/>
            <a:r>
              <a:rPr lang="en-US" dirty="0" smtClean="0"/>
              <a:t>The type of consonant sound, resulting from a blocking or stopping effect on the airstream, is called a </a:t>
            </a:r>
            <a:r>
              <a:rPr lang="en-US" b="1" dirty="0" smtClean="0"/>
              <a:t>stop </a:t>
            </a:r>
            <a:r>
              <a:rPr lang="en-US" dirty="0" smtClean="0"/>
              <a:t>(or a ‘plosive’).</a:t>
            </a:r>
          </a:p>
          <a:p>
            <a:pPr lvl="0"/>
            <a:r>
              <a:rPr lang="en-US" dirty="0" smtClean="0"/>
              <a:t>Of the sounds we have already mentioned, the set [p], [b], [t], [d], [k], [g] are all produced by some form of ‘stopping’ of the airstream (very briefly) then letting it go abruptly.</a:t>
            </a:r>
          </a:p>
          <a:p>
            <a:pPr lvl="0"/>
            <a:r>
              <a:rPr lang="en-US" dirty="0" smtClean="0"/>
              <a:t>A full description of the [t] sound at the beginning of a word like </a:t>
            </a:r>
            <a:r>
              <a:rPr lang="en-US" i="1" dirty="0" smtClean="0"/>
              <a:t>ten </a:t>
            </a:r>
            <a:r>
              <a:rPr lang="en-US" dirty="0" smtClean="0"/>
              <a:t>is as a </a:t>
            </a:r>
            <a:r>
              <a:rPr lang="en-US" b="1" dirty="0" smtClean="0"/>
              <a:t>voiceless alveolar stop.</a:t>
            </a:r>
            <a:endParaRPr lang="en-US" dirty="0" smtClean="0"/>
          </a:p>
          <a:p>
            <a:pPr>
              <a:buNone/>
            </a:pPr>
            <a:r>
              <a:rPr lang="en-US" b="1" dirty="0" smtClean="0"/>
              <a:t>For Example:</a:t>
            </a:r>
            <a:endParaRPr lang="en-US" dirty="0" smtClean="0"/>
          </a:p>
          <a:p>
            <a:pPr lvl="0">
              <a:buFont typeface="Wingdings" pitchFamily="2" charset="2"/>
              <a:buChar char="Ø"/>
            </a:pPr>
            <a:r>
              <a:rPr lang="en-US" i="1" dirty="0" smtClean="0"/>
              <a:t>bed</a:t>
            </a:r>
            <a:r>
              <a:rPr lang="en-US" dirty="0" smtClean="0"/>
              <a:t>, begins and ends with voiced stops.</a:t>
            </a:r>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Fricatives</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85000" lnSpcReduction="20000"/>
          </a:bodyPr>
          <a:lstStyle/>
          <a:p>
            <a:pPr lvl="0"/>
            <a:r>
              <a:rPr lang="en-US" dirty="0" smtClean="0"/>
              <a:t>Almost blocking the airstream and having the air push through the very narrow opening. As the air is pushed through, a type of friction is produced and the resulting sounds are called </a:t>
            </a:r>
            <a:r>
              <a:rPr lang="en-US" b="1" dirty="0" smtClean="0"/>
              <a:t>fricatives</a:t>
            </a:r>
            <a:r>
              <a:rPr lang="en-US" dirty="0" smtClean="0"/>
              <a:t>.</a:t>
            </a:r>
          </a:p>
          <a:p>
            <a:pPr lvl="0"/>
            <a:r>
              <a:rPr lang="en-US" dirty="0" smtClean="0"/>
              <a:t>The manner of articulation used in producing the set of sounds [f], [v], [θ],[d], [s], [z], [ʃ], [_] involves almost blocking the airstream and having the air push through the very narrow opening.</a:t>
            </a:r>
          </a:p>
          <a:p>
            <a:pPr>
              <a:buNone/>
            </a:pPr>
            <a:r>
              <a:rPr lang="en-US" b="1" dirty="0" smtClean="0"/>
              <a:t>For Example:</a:t>
            </a:r>
            <a:endParaRPr lang="en-US" dirty="0" smtClean="0"/>
          </a:p>
          <a:p>
            <a:pPr lvl="0">
              <a:buFont typeface="Wingdings" pitchFamily="2" charset="2"/>
              <a:buChar char="Ø"/>
            </a:pPr>
            <a:r>
              <a:rPr lang="en-US" dirty="0" smtClean="0"/>
              <a:t>The usual pronunciation of the word </a:t>
            </a:r>
            <a:r>
              <a:rPr lang="en-US" i="1" dirty="0" smtClean="0"/>
              <a:t>fish </a:t>
            </a:r>
            <a:r>
              <a:rPr lang="en-US" dirty="0" smtClean="0"/>
              <a:t>begins and ends with the voiceless fricatives [f] and [ʃ]. </a:t>
            </a:r>
          </a:p>
          <a:p>
            <a:pPr>
              <a:buNone/>
            </a:pPr>
            <a:r>
              <a:rPr lang="en-US" dirty="0" smtClean="0"/>
              <a:t> </a:t>
            </a:r>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Affricates</a:t>
            </a:r>
            <a:r>
              <a:rPr lang="en-US" dirty="0" smtClean="0"/>
              <a:t/>
            </a:r>
            <a:br>
              <a:rPr lang="en-US" dirty="0" smtClean="0"/>
            </a:br>
            <a:endParaRPr lang="en-US" dirty="0"/>
          </a:p>
        </p:txBody>
      </p:sp>
      <p:sp>
        <p:nvSpPr>
          <p:cNvPr id="3" name="Content Placeholder 2"/>
          <p:cNvSpPr>
            <a:spLocks noGrp="1"/>
          </p:cNvSpPr>
          <p:nvPr>
            <p:ph idx="1"/>
          </p:nvPr>
        </p:nvSpPr>
        <p:spPr/>
        <p:txBody>
          <a:bodyPr>
            <a:normAutofit lnSpcReduction="10000"/>
          </a:bodyPr>
          <a:lstStyle/>
          <a:p>
            <a:pPr lvl="0"/>
            <a:r>
              <a:rPr lang="en-US" dirty="0" smtClean="0"/>
              <a:t>If you combine a brief stopping of the airstream with an obstructed release which causes some friction, you will be able to produce the sounds [</a:t>
            </a:r>
            <a:r>
              <a:rPr lang="en-US" dirty="0" err="1" smtClean="0"/>
              <a:t>tʃ</a:t>
            </a:r>
            <a:r>
              <a:rPr lang="en-US" dirty="0" smtClean="0"/>
              <a:t>] and [d_]. These are called </a:t>
            </a:r>
            <a:r>
              <a:rPr lang="en-US" b="1" dirty="0" smtClean="0"/>
              <a:t>affricates</a:t>
            </a:r>
            <a:endParaRPr lang="en-US" dirty="0" smtClean="0"/>
          </a:p>
          <a:p>
            <a:pPr>
              <a:buNone/>
            </a:pPr>
            <a:r>
              <a:rPr lang="en-US" b="1" dirty="0" smtClean="0"/>
              <a:t>For Example:</a:t>
            </a:r>
            <a:endParaRPr lang="en-US" dirty="0" smtClean="0"/>
          </a:p>
          <a:p>
            <a:pPr lvl="0">
              <a:buFont typeface="Wingdings" pitchFamily="2" charset="2"/>
              <a:buChar char="Ø"/>
            </a:pPr>
            <a:r>
              <a:rPr lang="en-US" dirty="0" smtClean="0"/>
              <a:t>The beginning of the words </a:t>
            </a:r>
            <a:r>
              <a:rPr lang="en-US" i="1" dirty="0" smtClean="0"/>
              <a:t>cheap</a:t>
            </a:r>
            <a:r>
              <a:rPr lang="en-US" dirty="0" smtClean="0"/>
              <a:t> and </a:t>
            </a:r>
            <a:r>
              <a:rPr lang="en-US" i="1" dirty="0" smtClean="0"/>
              <a:t>jeep</a:t>
            </a:r>
            <a:r>
              <a:rPr lang="en-US" dirty="0" smtClean="0"/>
              <a:t>.</a:t>
            </a:r>
          </a:p>
          <a:p>
            <a:pPr lvl="0">
              <a:buFont typeface="Wingdings" pitchFamily="2" charset="2"/>
              <a:buChar char="Ø"/>
            </a:pPr>
            <a:r>
              <a:rPr lang="en-US" dirty="0" smtClean="0"/>
              <a:t> There is a voiceless affricate [</a:t>
            </a:r>
            <a:r>
              <a:rPr lang="en-US" dirty="0" err="1" smtClean="0"/>
              <a:t>tʃ</a:t>
            </a:r>
            <a:r>
              <a:rPr lang="en-US" dirty="0" smtClean="0"/>
              <a:t>] in </a:t>
            </a:r>
            <a:r>
              <a:rPr lang="en-US" i="1" dirty="0" smtClean="0"/>
              <a:t>cheap</a:t>
            </a:r>
            <a:r>
              <a:rPr lang="en-US" dirty="0" smtClean="0"/>
              <a:t>.</a:t>
            </a:r>
          </a:p>
          <a:p>
            <a:pPr lvl="0">
              <a:buFont typeface="Wingdings" pitchFamily="2" charset="2"/>
              <a:buChar char="Ø"/>
            </a:pPr>
            <a:r>
              <a:rPr lang="en-US" dirty="0" smtClean="0"/>
              <a:t> A voiced affricate [d_] in </a:t>
            </a:r>
            <a:r>
              <a:rPr lang="en-US" i="1" dirty="0" smtClean="0"/>
              <a:t>jeep</a:t>
            </a:r>
            <a:r>
              <a:rPr lang="en-US" dirty="0" smtClean="0"/>
              <a:t>.</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Phonetics</a:t>
            </a:r>
            <a:r>
              <a:rPr lang="en-US" dirty="0" smtClean="0"/>
              <a:t/>
            </a:r>
            <a:br>
              <a:rPr lang="en-US" dirty="0" smtClean="0"/>
            </a:br>
            <a:r>
              <a:rPr lang="en-US" b="1" dirty="0" smtClean="0"/>
              <a:t> </a:t>
            </a: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US" b="1" dirty="0" smtClean="0"/>
              <a:t>Phonetics</a:t>
            </a:r>
            <a:r>
              <a:rPr lang="en-US" dirty="0" smtClean="0"/>
              <a:t>:</a:t>
            </a:r>
          </a:p>
          <a:p>
            <a:pPr>
              <a:buNone/>
            </a:pPr>
            <a:r>
              <a:rPr lang="en-US" dirty="0" smtClean="0"/>
              <a:t>The general study of the characteristics of speech sounds.</a:t>
            </a:r>
          </a:p>
          <a:p>
            <a:pPr>
              <a:buNone/>
            </a:pP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Nasals</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lnSpcReduction="10000"/>
          </a:bodyPr>
          <a:lstStyle/>
          <a:p>
            <a:pPr lvl="0"/>
            <a:r>
              <a:rPr lang="en-US" dirty="0" smtClean="0"/>
              <a:t>Most sounds are produced orally, with the velum raised, preventing airflow from entering the nasal cavity. However, when the velum is lowered and the airstream is allowed to flow out through the nose to produce [m], [n], and [ŋ], the sounds are described as </a:t>
            </a:r>
            <a:r>
              <a:rPr lang="en-US" b="1" dirty="0" smtClean="0"/>
              <a:t>nasals</a:t>
            </a:r>
            <a:r>
              <a:rPr lang="en-US" dirty="0" smtClean="0"/>
              <a:t>. These three sounds are all voiced. </a:t>
            </a:r>
          </a:p>
          <a:p>
            <a:pPr>
              <a:buNone/>
            </a:pPr>
            <a:r>
              <a:rPr lang="en-US" b="1" dirty="0" smtClean="0"/>
              <a:t>For Example:</a:t>
            </a:r>
            <a:endParaRPr lang="en-US" dirty="0" smtClean="0"/>
          </a:p>
          <a:p>
            <a:pPr lvl="0">
              <a:buFont typeface="Wingdings" pitchFamily="2" charset="2"/>
              <a:buChar char="Ø"/>
            </a:pPr>
            <a:r>
              <a:rPr lang="en-US" dirty="0" smtClean="0"/>
              <a:t>The words </a:t>
            </a:r>
            <a:r>
              <a:rPr lang="en-US" i="1" dirty="0" smtClean="0"/>
              <a:t>morning</a:t>
            </a:r>
            <a:r>
              <a:rPr lang="en-US" dirty="0" smtClean="0"/>
              <a:t>, </a:t>
            </a:r>
            <a:r>
              <a:rPr lang="en-US" i="1" dirty="0" smtClean="0"/>
              <a:t>knitting </a:t>
            </a:r>
            <a:r>
              <a:rPr lang="en-US" dirty="0" smtClean="0"/>
              <a:t>and </a:t>
            </a:r>
            <a:r>
              <a:rPr lang="en-US" i="1" dirty="0" smtClean="0"/>
              <a:t>name </a:t>
            </a:r>
            <a:r>
              <a:rPr lang="en-US" dirty="0" smtClean="0"/>
              <a:t>begin and end with nasals.</a:t>
            </a:r>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Liquids</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lnSpcReduction="20000"/>
          </a:bodyPr>
          <a:lstStyle/>
          <a:p>
            <a:pPr lvl="0"/>
            <a:r>
              <a:rPr lang="en-US" dirty="0" smtClean="0"/>
              <a:t>The initial sounds in </a:t>
            </a:r>
            <a:r>
              <a:rPr lang="en-US" i="1" dirty="0" smtClean="0"/>
              <a:t>led </a:t>
            </a:r>
            <a:r>
              <a:rPr lang="en-US" dirty="0" smtClean="0"/>
              <a:t>and </a:t>
            </a:r>
            <a:r>
              <a:rPr lang="en-US" i="1" dirty="0" smtClean="0"/>
              <a:t>red </a:t>
            </a:r>
            <a:r>
              <a:rPr lang="en-US" dirty="0" smtClean="0"/>
              <a:t>are described as </a:t>
            </a:r>
            <a:r>
              <a:rPr lang="en-US" b="1" dirty="0" smtClean="0"/>
              <a:t>liquids</a:t>
            </a:r>
            <a:r>
              <a:rPr lang="en-US" dirty="0" smtClean="0"/>
              <a:t>. </a:t>
            </a:r>
          </a:p>
          <a:p>
            <a:pPr lvl="0"/>
            <a:r>
              <a:rPr lang="en-US" dirty="0" smtClean="0"/>
              <a:t>They are both voiced.</a:t>
            </a:r>
          </a:p>
          <a:p>
            <a:pPr lvl="0">
              <a:buFont typeface="Wingdings" pitchFamily="2" charset="2"/>
              <a:buChar char="Ø"/>
            </a:pPr>
            <a:r>
              <a:rPr lang="en-US" dirty="0" smtClean="0"/>
              <a:t>The [l] sound is called a lateral liquid and is formed by letting the airstream flow around the sides of the tongue as the tip of the tongue makes contact with the middle of the alveolar ridge. </a:t>
            </a:r>
          </a:p>
          <a:p>
            <a:pPr lvl="0">
              <a:buFont typeface="Wingdings" pitchFamily="2" charset="2"/>
              <a:buChar char="Ø"/>
            </a:pPr>
            <a:r>
              <a:rPr lang="en-US" dirty="0" smtClean="0"/>
              <a:t>The [r] sound at the beginning of </a:t>
            </a:r>
            <a:r>
              <a:rPr lang="en-US" i="1" dirty="0" smtClean="0"/>
              <a:t>red </a:t>
            </a:r>
            <a:r>
              <a:rPr lang="en-US" dirty="0" smtClean="0"/>
              <a:t>is formed with the tongue tip raised and curled back near the alveolar ridge</a:t>
            </a:r>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Glides</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85000" lnSpcReduction="20000"/>
          </a:bodyPr>
          <a:lstStyle/>
          <a:p>
            <a:pPr lvl="0"/>
            <a:r>
              <a:rPr lang="en-US" dirty="0" smtClean="0"/>
              <a:t>The sounds [w] and [j] are described as </a:t>
            </a:r>
            <a:r>
              <a:rPr lang="en-US" b="1" dirty="0" smtClean="0"/>
              <a:t>glides</a:t>
            </a:r>
            <a:r>
              <a:rPr lang="en-US" dirty="0" smtClean="0"/>
              <a:t>. </a:t>
            </a:r>
          </a:p>
          <a:p>
            <a:pPr lvl="0"/>
            <a:r>
              <a:rPr lang="en-US" dirty="0" smtClean="0"/>
              <a:t>They are both voiced and occur at the beginning of </a:t>
            </a:r>
            <a:r>
              <a:rPr lang="en-US" i="1" dirty="0" smtClean="0"/>
              <a:t>we</a:t>
            </a:r>
            <a:r>
              <a:rPr lang="en-US" dirty="0" smtClean="0"/>
              <a:t>, </a:t>
            </a:r>
            <a:r>
              <a:rPr lang="en-US" i="1" dirty="0" smtClean="0"/>
              <a:t>wet</a:t>
            </a:r>
            <a:r>
              <a:rPr lang="en-US" dirty="0" smtClean="0"/>
              <a:t>, </a:t>
            </a:r>
            <a:r>
              <a:rPr lang="en-US" i="1" dirty="0" smtClean="0"/>
              <a:t>you </a:t>
            </a:r>
            <a:r>
              <a:rPr lang="en-US" dirty="0" smtClean="0"/>
              <a:t>and </a:t>
            </a:r>
            <a:r>
              <a:rPr lang="en-US" i="1" dirty="0" smtClean="0"/>
              <a:t>yes</a:t>
            </a:r>
            <a:r>
              <a:rPr lang="en-US" dirty="0" smtClean="0"/>
              <a:t>. </a:t>
            </a:r>
          </a:p>
          <a:p>
            <a:pPr lvl="0"/>
            <a:r>
              <a:rPr lang="en-US" b="1" dirty="0" smtClean="0"/>
              <a:t>These sounds are typically produced with the tongue in motion (or ‘gliding’) to or from the position of a vowel and are sometimes called semi-vowels or approximants.</a:t>
            </a:r>
            <a:endParaRPr lang="en-US" dirty="0" smtClean="0"/>
          </a:p>
          <a:p>
            <a:pPr>
              <a:buNone/>
            </a:pPr>
            <a:r>
              <a:rPr lang="en-US" b="1" dirty="0" smtClean="0"/>
              <a:t>For Example:</a:t>
            </a:r>
            <a:endParaRPr lang="en-US" dirty="0" smtClean="0"/>
          </a:p>
          <a:p>
            <a:pPr lvl="0">
              <a:buFont typeface="Wingdings" pitchFamily="2" charset="2"/>
              <a:buChar char="Ø"/>
            </a:pPr>
            <a:r>
              <a:rPr lang="en-US" dirty="0" smtClean="0"/>
              <a:t>The sound [h], as in </a:t>
            </a:r>
            <a:r>
              <a:rPr lang="en-US" i="1" dirty="0" smtClean="0"/>
              <a:t>Hi </a:t>
            </a:r>
            <a:r>
              <a:rPr lang="en-US" dirty="0" smtClean="0"/>
              <a:t>or </a:t>
            </a:r>
            <a:r>
              <a:rPr lang="en-US" i="1" dirty="0" smtClean="0"/>
              <a:t>hello</a:t>
            </a:r>
            <a:r>
              <a:rPr lang="en-US" dirty="0" smtClean="0"/>
              <a:t>, is voiceless and can be classified as a glide because of the way it combines with other sounds. </a:t>
            </a:r>
          </a:p>
          <a:p>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The glottal stop and the flap</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lvl="0"/>
            <a:r>
              <a:rPr lang="en-US" dirty="0" smtClean="0"/>
              <a:t>There are two common terms used to describe ways of pronouncing consonants which are not included in the chart presented earlier.</a:t>
            </a:r>
          </a:p>
          <a:p>
            <a:pPr>
              <a:buNone/>
            </a:pP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Glottal stop</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lnSpcReduction="20000"/>
          </a:bodyPr>
          <a:lstStyle/>
          <a:p>
            <a:pPr lvl="0"/>
            <a:r>
              <a:rPr lang="en-US" dirty="0" smtClean="0"/>
              <a:t>The </a:t>
            </a:r>
            <a:r>
              <a:rPr lang="en-US" b="1" dirty="0" smtClean="0"/>
              <a:t>glottal stop</a:t>
            </a:r>
            <a:r>
              <a:rPr lang="en-US" dirty="0" smtClean="0"/>
              <a:t>, represented by the symbol [ʔ]</a:t>
            </a:r>
          </a:p>
          <a:p>
            <a:pPr lvl="0"/>
            <a:r>
              <a:rPr lang="en-US" dirty="0" smtClean="0"/>
              <a:t> Occurs when the space between the vocal cords (the glottis) is closed completely (very briefly), then released. </a:t>
            </a:r>
          </a:p>
          <a:p>
            <a:pPr>
              <a:buNone/>
            </a:pPr>
            <a:r>
              <a:rPr lang="en-US" b="1" dirty="0" smtClean="0"/>
              <a:t>For Example;</a:t>
            </a:r>
            <a:endParaRPr lang="en-US" dirty="0" smtClean="0"/>
          </a:p>
          <a:p>
            <a:pPr lvl="0">
              <a:buFont typeface="Wingdings" pitchFamily="2" charset="2"/>
              <a:buChar char="Ø"/>
            </a:pPr>
            <a:r>
              <a:rPr lang="en-US" dirty="0" smtClean="0"/>
              <a:t>Try saying the expression </a:t>
            </a:r>
            <a:r>
              <a:rPr lang="en-US" i="1" dirty="0" smtClean="0"/>
              <a:t>Oh </a:t>
            </a:r>
            <a:r>
              <a:rPr lang="en-US" i="1" dirty="0" err="1" smtClean="0"/>
              <a:t>oh</a:t>
            </a:r>
            <a:r>
              <a:rPr lang="en-US" dirty="0" smtClean="0"/>
              <a:t>. Between the first </a:t>
            </a:r>
            <a:r>
              <a:rPr lang="en-US" i="1" dirty="0" smtClean="0"/>
              <a:t>Oh </a:t>
            </a:r>
            <a:r>
              <a:rPr lang="en-US" dirty="0" smtClean="0"/>
              <a:t>and the second </a:t>
            </a:r>
            <a:r>
              <a:rPr lang="en-US" i="1" dirty="0" smtClean="0"/>
              <a:t>oh</a:t>
            </a:r>
            <a:r>
              <a:rPr lang="en-US" dirty="0" smtClean="0"/>
              <a:t>, we typically produce a glottal stop. </a:t>
            </a:r>
          </a:p>
          <a:p>
            <a:pPr lvl="0">
              <a:buFont typeface="Wingdings" pitchFamily="2" charset="2"/>
              <a:buChar char="Ø"/>
            </a:pPr>
            <a:r>
              <a:rPr lang="en-US" dirty="0" smtClean="0"/>
              <a:t>In place of </a:t>
            </a:r>
            <a:r>
              <a:rPr lang="en-US" i="1" dirty="0" smtClean="0"/>
              <a:t>t </a:t>
            </a:r>
            <a:r>
              <a:rPr lang="en-US" dirty="0" smtClean="0"/>
              <a:t>when they pronounce </a:t>
            </a:r>
            <a:r>
              <a:rPr lang="en-US" i="1" dirty="0" smtClean="0"/>
              <a:t>Batman </a:t>
            </a:r>
            <a:r>
              <a:rPr lang="en-US" dirty="0" smtClean="0"/>
              <a:t>quickly. </a:t>
            </a:r>
          </a:p>
          <a:p>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Flap:</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85000" lnSpcReduction="20000"/>
          </a:bodyPr>
          <a:lstStyle/>
          <a:p>
            <a:pPr lvl="0"/>
            <a:r>
              <a:rPr lang="en-US" dirty="0" smtClean="0"/>
              <a:t>This sound is produced by the tongue tip tapping the alveolar ridge briefly.</a:t>
            </a:r>
          </a:p>
          <a:p>
            <a:pPr lvl="0"/>
            <a:r>
              <a:rPr lang="en-US" dirty="0" smtClean="0"/>
              <a:t>It is represented by [D] or sometimes [ɾ].</a:t>
            </a:r>
          </a:p>
          <a:p>
            <a:pPr>
              <a:buNone/>
            </a:pPr>
            <a:r>
              <a:rPr lang="en-US" b="1" dirty="0" smtClean="0"/>
              <a:t>For Example:</a:t>
            </a:r>
            <a:endParaRPr lang="en-US" dirty="0" smtClean="0"/>
          </a:p>
          <a:p>
            <a:pPr lvl="0">
              <a:buFont typeface="Wingdings" pitchFamily="2" charset="2"/>
              <a:buChar char="Ø"/>
            </a:pPr>
            <a:r>
              <a:rPr lang="en-US" dirty="0" smtClean="0"/>
              <a:t>American English speaker who pronounces the word </a:t>
            </a:r>
            <a:r>
              <a:rPr lang="en-US" i="1" dirty="0" smtClean="0"/>
              <a:t>butter </a:t>
            </a:r>
            <a:r>
              <a:rPr lang="en-US" dirty="0" smtClean="0"/>
              <a:t>in a way that is close to ‘</a:t>
            </a:r>
            <a:r>
              <a:rPr lang="en-US" dirty="0" err="1" smtClean="0"/>
              <a:t>budder</a:t>
            </a:r>
            <a:r>
              <a:rPr lang="en-US" dirty="0" smtClean="0"/>
              <a:t>’, they are making a </a:t>
            </a:r>
            <a:r>
              <a:rPr lang="en-US" b="1" dirty="0" smtClean="0"/>
              <a:t>flap</a:t>
            </a:r>
            <a:r>
              <a:rPr lang="en-US" dirty="0" smtClean="0"/>
              <a:t>. </a:t>
            </a:r>
          </a:p>
          <a:p>
            <a:pPr lvl="0">
              <a:buFont typeface="Wingdings" pitchFamily="2" charset="2"/>
              <a:buChar char="Ø"/>
            </a:pPr>
            <a:r>
              <a:rPr lang="en-US" dirty="0" smtClean="0"/>
              <a:t>Many American English speakers have a tendency to ‘flap’ the [t] and [d] consonants between vowels so that, in casual speech the pairs </a:t>
            </a:r>
            <a:r>
              <a:rPr lang="en-US" i="1" dirty="0" smtClean="0"/>
              <a:t>latter </a:t>
            </a:r>
            <a:r>
              <a:rPr lang="en-US" dirty="0" smtClean="0"/>
              <a:t>and </a:t>
            </a:r>
            <a:r>
              <a:rPr lang="en-US" i="1" dirty="0" smtClean="0"/>
              <a:t>ladder</a:t>
            </a:r>
            <a:r>
              <a:rPr lang="en-US" dirty="0" smtClean="0"/>
              <a:t>, </a:t>
            </a:r>
            <a:r>
              <a:rPr lang="en-US" i="1" dirty="0" smtClean="0"/>
              <a:t>writer </a:t>
            </a:r>
            <a:r>
              <a:rPr lang="en-US" dirty="0" smtClean="0"/>
              <a:t>and </a:t>
            </a:r>
            <a:r>
              <a:rPr lang="en-US" i="1" dirty="0" smtClean="0"/>
              <a:t>rider</a:t>
            </a:r>
            <a:r>
              <a:rPr lang="en-US" dirty="0" smtClean="0"/>
              <a:t>, </a:t>
            </a:r>
            <a:r>
              <a:rPr lang="en-US" i="1" dirty="0" smtClean="0"/>
              <a:t>metal </a:t>
            </a:r>
            <a:r>
              <a:rPr lang="en-US" dirty="0" smtClean="0"/>
              <a:t>and </a:t>
            </a:r>
            <a:r>
              <a:rPr lang="en-US" i="1" dirty="0" smtClean="0"/>
              <a:t>medal </a:t>
            </a:r>
            <a:r>
              <a:rPr lang="en-US" dirty="0" smtClean="0"/>
              <a:t>do not have distinct middle consonants. They all have flaps.  </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Vowels</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lnSpcReduction="20000"/>
          </a:bodyPr>
          <a:lstStyle/>
          <a:p>
            <a:pPr lvl="0"/>
            <a:r>
              <a:rPr lang="en-US" dirty="0" smtClean="0"/>
              <a:t>While the consonant sounds are mostly articulated via closure or obstruction in the vocal tract, </a:t>
            </a:r>
            <a:r>
              <a:rPr lang="en-US" b="1" dirty="0" smtClean="0"/>
              <a:t>vowel </a:t>
            </a:r>
            <a:r>
              <a:rPr lang="en-US" dirty="0" smtClean="0"/>
              <a:t>sounds are produced with a relatively free </a:t>
            </a:r>
            <a:r>
              <a:rPr lang="en-US" dirty="0" err="1" smtClean="0"/>
              <a:t>flowof</a:t>
            </a:r>
            <a:r>
              <a:rPr lang="en-US" dirty="0" smtClean="0"/>
              <a:t> air. </a:t>
            </a:r>
          </a:p>
          <a:p>
            <a:pPr lvl="0"/>
            <a:r>
              <a:rPr lang="en-US" dirty="0" smtClean="0"/>
              <a:t>They are all typically voiced. </a:t>
            </a:r>
          </a:p>
          <a:p>
            <a:pPr lvl="0"/>
            <a:r>
              <a:rPr lang="en-US" dirty="0" smtClean="0"/>
              <a:t>To describe vowel sounds, we consider the way in which the tongue influences the ‘shape’ through which the airflow must pass. </a:t>
            </a:r>
          </a:p>
          <a:p>
            <a:pPr lvl="0"/>
            <a:r>
              <a:rPr lang="en-US" dirty="0" smtClean="0"/>
              <a:t>To talk about a </a:t>
            </a:r>
            <a:r>
              <a:rPr lang="en-US" b="1" dirty="0" smtClean="0"/>
              <a:t>place of articulation</a:t>
            </a:r>
            <a:r>
              <a:rPr lang="en-US" dirty="0" smtClean="0"/>
              <a:t>, we think of the space inside the mouth as having a </a:t>
            </a:r>
            <a:r>
              <a:rPr lang="en-US" b="1" dirty="0" smtClean="0"/>
              <a:t>front versus a back</a:t>
            </a:r>
            <a:r>
              <a:rPr lang="en-US" dirty="0" smtClean="0"/>
              <a:t> and a </a:t>
            </a:r>
            <a:r>
              <a:rPr lang="en-US" b="1" dirty="0" smtClean="0"/>
              <a:t>high versus a low</a:t>
            </a:r>
            <a:r>
              <a:rPr lang="en-US" dirty="0" smtClean="0"/>
              <a:t> area. </a:t>
            </a:r>
          </a:p>
          <a:p>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Vowels</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b="1" dirty="0" smtClean="0"/>
              <a:t>For Example:</a:t>
            </a:r>
            <a:endParaRPr lang="en-US" dirty="0" smtClean="0"/>
          </a:p>
          <a:p>
            <a:pPr>
              <a:buFont typeface="Wingdings" pitchFamily="2" charset="2"/>
              <a:buChar char="Ø"/>
            </a:pPr>
            <a:r>
              <a:rPr lang="en-US" dirty="0" smtClean="0"/>
              <a:t>In the pronunciation of </a:t>
            </a:r>
            <a:r>
              <a:rPr lang="en-US" b="1" i="1" dirty="0" smtClean="0"/>
              <a:t>heat</a:t>
            </a:r>
            <a:r>
              <a:rPr lang="en-US" i="1" dirty="0" smtClean="0"/>
              <a:t> </a:t>
            </a:r>
            <a:r>
              <a:rPr lang="en-US" dirty="0" smtClean="0"/>
              <a:t>and </a:t>
            </a:r>
            <a:r>
              <a:rPr lang="en-US" b="1" i="1" dirty="0" smtClean="0"/>
              <a:t>hit</a:t>
            </a:r>
            <a:r>
              <a:rPr lang="en-US" dirty="0" smtClean="0"/>
              <a:t>, we talk about ‘high, front’ vowels because the sound is made with the </a:t>
            </a:r>
            <a:r>
              <a:rPr lang="en-US" b="1" dirty="0" smtClean="0"/>
              <a:t>front part of the tongue in a raised position</a:t>
            </a:r>
            <a:r>
              <a:rPr lang="en-US" dirty="0" smtClean="0"/>
              <a:t>.</a:t>
            </a:r>
          </a:p>
          <a:p>
            <a:pPr lvl="0">
              <a:buFont typeface="Wingdings" pitchFamily="2" charset="2"/>
              <a:buChar char="Ø"/>
            </a:pPr>
            <a:r>
              <a:rPr lang="en-US" dirty="0" smtClean="0"/>
              <a:t>In contrast, the vowel sound in </a:t>
            </a:r>
            <a:r>
              <a:rPr lang="en-US" i="1" dirty="0" smtClean="0"/>
              <a:t>hat </a:t>
            </a:r>
            <a:r>
              <a:rPr lang="en-US" dirty="0" smtClean="0"/>
              <a:t>is produced with the tongue in a lower position and the sound in </a:t>
            </a:r>
            <a:r>
              <a:rPr lang="en-US" i="1" dirty="0" smtClean="0"/>
              <a:t>hot </a:t>
            </a:r>
            <a:r>
              <a:rPr lang="en-US" dirty="0" smtClean="0"/>
              <a:t>can be described as a ‘low, back’ vowel. </a:t>
            </a:r>
          </a:p>
          <a:p>
            <a:pPr lvl="0">
              <a:buFont typeface="Wingdings" pitchFamily="2" charset="2"/>
              <a:buChar char="Ø"/>
            </a:pPr>
            <a:r>
              <a:rPr lang="en-US" dirty="0" smtClean="0"/>
              <a:t>The terminology for describing vowel sounds in English (e.g. ‘high front’) is usually based on their position in a chart</a:t>
            </a:r>
          </a:p>
          <a:p>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Vowels</a:t>
            </a:r>
            <a:r>
              <a:rPr lang="en-US" dirty="0" smtClean="0"/>
              <a:t/>
            </a:r>
            <a:br>
              <a:rPr lang="en-US" dirty="0" smtClean="0"/>
            </a:br>
            <a:endParaRPr lang="en-US" dirty="0"/>
          </a:p>
        </p:txBody>
      </p:sp>
      <p:pic>
        <p:nvPicPr>
          <p:cNvPr id="4" name="Content Placeholder 3" descr="C:\Users\Shatha\Pictures\vowel_chart.png"/>
          <p:cNvPicPr>
            <a:picLocks noGrp="1"/>
          </p:cNvPicPr>
          <p:nvPr>
            <p:ph idx="1"/>
          </p:nvPr>
        </p:nvPicPr>
        <p:blipFill>
          <a:blip r:embed="rId2" cstate="print"/>
          <a:srcRect/>
          <a:stretch>
            <a:fillRect/>
          </a:stretch>
        </p:blipFill>
        <p:spPr bwMode="auto">
          <a:xfrm>
            <a:off x="1979032" y="1447800"/>
            <a:ext cx="6411486" cy="4800600"/>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Vowels</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55000" lnSpcReduction="20000"/>
          </a:bodyPr>
          <a:lstStyle/>
          <a:p>
            <a:pPr>
              <a:buNone/>
            </a:pPr>
            <a:r>
              <a:rPr lang="en-US" dirty="0" smtClean="0"/>
              <a:t>[</a:t>
            </a:r>
            <a:r>
              <a:rPr lang="en-US" dirty="0" err="1" smtClean="0"/>
              <a:t>i</a:t>
            </a:r>
            <a:r>
              <a:rPr lang="en-US" dirty="0" smtClean="0"/>
              <a:t>] </a:t>
            </a:r>
            <a:r>
              <a:rPr lang="en-US" i="1" dirty="0" smtClean="0"/>
              <a:t>eat, key, see                                          </a:t>
            </a:r>
            <a:r>
              <a:rPr lang="en-US" dirty="0" smtClean="0"/>
              <a:t>[u] </a:t>
            </a:r>
            <a:r>
              <a:rPr lang="en-US" i="1" dirty="0" smtClean="0"/>
              <a:t>move, two, too</a:t>
            </a:r>
          </a:p>
          <a:p>
            <a:pPr>
              <a:buNone/>
            </a:pPr>
            <a:endParaRPr lang="en-US" i="1" dirty="0" smtClean="0"/>
          </a:p>
          <a:p>
            <a:pPr>
              <a:buNone/>
            </a:pPr>
            <a:r>
              <a:rPr lang="en-US" dirty="0" smtClean="0"/>
              <a:t>[] </a:t>
            </a:r>
            <a:r>
              <a:rPr lang="en-US" i="1" dirty="0" smtClean="0"/>
              <a:t>hit, myth, women                              </a:t>
            </a:r>
            <a:r>
              <a:rPr lang="en-US" dirty="0" smtClean="0"/>
              <a:t>[υ] </a:t>
            </a:r>
            <a:r>
              <a:rPr lang="en-US" i="1" dirty="0" smtClean="0"/>
              <a:t>could, foot, put</a:t>
            </a:r>
          </a:p>
          <a:p>
            <a:pPr>
              <a:buNone/>
            </a:pPr>
            <a:endParaRPr lang="en-US" dirty="0" smtClean="0"/>
          </a:p>
          <a:p>
            <a:pPr>
              <a:buNone/>
            </a:pPr>
            <a:r>
              <a:rPr lang="en-US" dirty="0" smtClean="0"/>
              <a:t>[e] </a:t>
            </a:r>
            <a:r>
              <a:rPr lang="en-US" i="1" dirty="0" smtClean="0"/>
              <a:t>great, tail, weight                                    </a:t>
            </a:r>
            <a:r>
              <a:rPr lang="en-US" dirty="0" smtClean="0"/>
              <a:t>[o] </a:t>
            </a:r>
            <a:r>
              <a:rPr lang="en-US" i="1" dirty="0" smtClean="0"/>
              <a:t>no, road, toe</a:t>
            </a:r>
          </a:p>
          <a:p>
            <a:pPr>
              <a:buNone/>
            </a:pPr>
            <a:endParaRPr lang="en-US" dirty="0" smtClean="0"/>
          </a:p>
          <a:p>
            <a:pPr>
              <a:buNone/>
            </a:pPr>
            <a:r>
              <a:rPr lang="en-US" dirty="0" smtClean="0"/>
              <a:t>[ε] </a:t>
            </a:r>
            <a:r>
              <a:rPr lang="en-US" i="1" dirty="0" smtClean="0"/>
              <a:t>dead, pet, said                                        </a:t>
            </a:r>
            <a:r>
              <a:rPr lang="en-US" dirty="0" smtClean="0"/>
              <a:t>[ɔ] </a:t>
            </a:r>
            <a:r>
              <a:rPr lang="en-US" i="1" dirty="0" smtClean="0"/>
              <a:t>ball, caught, raw</a:t>
            </a:r>
          </a:p>
          <a:p>
            <a:pPr>
              <a:buNone/>
            </a:pPr>
            <a:endParaRPr lang="en-US" dirty="0" smtClean="0"/>
          </a:p>
          <a:p>
            <a:pPr>
              <a:buNone/>
            </a:pPr>
            <a:r>
              <a:rPr lang="en-US" dirty="0" smtClean="0"/>
              <a:t>[æ] </a:t>
            </a:r>
            <a:r>
              <a:rPr lang="en-US" i="1" dirty="0" smtClean="0"/>
              <a:t>ban, laugh, sat                                          </a:t>
            </a:r>
            <a:r>
              <a:rPr lang="en-US" dirty="0" smtClean="0"/>
              <a:t>[a] </a:t>
            </a:r>
            <a:r>
              <a:rPr lang="en-US" i="1" dirty="0" smtClean="0"/>
              <a:t>bomb, cot, swan</a:t>
            </a:r>
          </a:p>
          <a:p>
            <a:pPr>
              <a:buNone/>
            </a:pPr>
            <a:endParaRPr lang="en-US" dirty="0" smtClean="0"/>
          </a:p>
          <a:p>
            <a:pPr>
              <a:buNone/>
            </a:pPr>
            <a:r>
              <a:rPr lang="en-US" dirty="0" smtClean="0"/>
              <a:t>[ə] </a:t>
            </a:r>
            <a:r>
              <a:rPr lang="en-US" i="1" dirty="0" smtClean="0"/>
              <a:t>above, sofa, support                                      </a:t>
            </a:r>
            <a:r>
              <a:rPr lang="en-US" dirty="0" smtClean="0"/>
              <a:t>[</a:t>
            </a:r>
            <a:r>
              <a:rPr lang="en-US" dirty="0" err="1" smtClean="0"/>
              <a:t>aj</a:t>
            </a:r>
            <a:r>
              <a:rPr lang="en-US" dirty="0" smtClean="0"/>
              <a:t>] </a:t>
            </a:r>
            <a:r>
              <a:rPr lang="en-US" i="1" dirty="0" smtClean="0"/>
              <a:t>buy, eye, my</a:t>
            </a:r>
          </a:p>
          <a:p>
            <a:pPr>
              <a:buNone/>
            </a:pPr>
            <a:endParaRPr lang="en-US" dirty="0" smtClean="0"/>
          </a:p>
          <a:p>
            <a:pPr>
              <a:buNone/>
            </a:pPr>
            <a:r>
              <a:rPr lang="en-US" dirty="0" smtClean="0"/>
              <a:t>[_] </a:t>
            </a:r>
            <a:r>
              <a:rPr lang="en-US" i="1" dirty="0" smtClean="0"/>
              <a:t>blood, putt, tough                                         </a:t>
            </a:r>
            <a:r>
              <a:rPr lang="en-US" dirty="0" smtClean="0"/>
              <a:t>[aw] </a:t>
            </a:r>
            <a:r>
              <a:rPr lang="en-US" i="1" dirty="0" smtClean="0"/>
              <a:t>cow, doubt, loud</a:t>
            </a:r>
          </a:p>
          <a:p>
            <a:pPr>
              <a:buNone/>
            </a:pPr>
            <a:endParaRPr lang="en-US" dirty="0" smtClean="0"/>
          </a:p>
          <a:p>
            <a:pPr>
              <a:buNone/>
            </a:pPr>
            <a:r>
              <a:rPr lang="en-US" dirty="0" smtClean="0"/>
              <a:t>[</a:t>
            </a:r>
            <a:r>
              <a:rPr lang="en-US" dirty="0" err="1" smtClean="0"/>
              <a:t>ɔɔj</a:t>
            </a:r>
            <a:r>
              <a:rPr lang="en-US" dirty="0" smtClean="0"/>
              <a:t>] </a:t>
            </a:r>
            <a:r>
              <a:rPr lang="en-US" i="1" dirty="0" smtClean="0"/>
              <a:t>boy, noise, void</a:t>
            </a:r>
            <a:endParaRPr lang="en-US" dirty="0" smtClean="0"/>
          </a:p>
          <a:p>
            <a:pPr>
              <a:buNone/>
            </a:pPr>
            <a:r>
              <a:rPr lang="en-US" dirty="0" smtClean="0"/>
              <a:t> </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Phonetics</a:t>
            </a:r>
            <a:r>
              <a:rPr lang="en-US" dirty="0" smtClean="0"/>
              <a:t>:</a:t>
            </a:r>
            <a:br>
              <a:rPr lang="en-US" dirty="0" smtClean="0"/>
            </a:b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b="1" i="1" dirty="0" smtClean="0"/>
              <a:t>Areas of study are:</a:t>
            </a:r>
            <a:endParaRPr lang="en-US" dirty="0" smtClean="0"/>
          </a:p>
          <a:p>
            <a:pPr>
              <a:buNone/>
            </a:pPr>
            <a:r>
              <a:rPr lang="en-US" dirty="0" smtClean="0"/>
              <a:t> </a:t>
            </a:r>
          </a:p>
          <a:p>
            <a:pPr>
              <a:buFont typeface="Wingdings" pitchFamily="2" charset="2"/>
              <a:buChar char="v"/>
            </a:pPr>
            <a:r>
              <a:rPr lang="en-US" b="1" dirty="0" err="1" smtClean="0"/>
              <a:t>Articulatory</a:t>
            </a:r>
            <a:r>
              <a:rPr lang="en-US" b="1" dirty="0" smtClean="0"/>
              <a:t> phonetics</a:t>
            </a:r>
            <a:r>
              <a:rPr lang="en-US" dirty="0" smtClean="0"/>
              <a:t>, which is the study of how speech sounds are made, or ‘articulated’. </a:t>
            </a:r>
          </a:p>
          <a:p>
            <a:pPr lvl="0">
              <a:buFont typeface="Wingdings" pitchFamily="2" charset="2"/>
              <a:buChar char="v"/>
            </a:pPr>
            <a:r>
              <a:rPr lang="en-US" b="1" dirty="0" smtClean="0"/>
              <a:t>Acoustic</a:t>
            </a:r>
            <a:r>
              <a:rPr lang="en-US" dirty="0" smtClean="0"/>
              <a:t> </a:t>
            </a:r>
            <a:r>
              <a:rPr lang="en-US" b="1" dirty="0" smtClean="0"/>
              <a:t>phonetics</a:t>
            </a:r>
            <a:r>
              <a:rPr lang="en-US" dirty="0" smtClean="0"/>
              <a:t>, which deals with the physical properties of speech as sound waves in the air.</a:t>
            </a:r>
          </a:p>
          <a:p>
            <a:pPr lvl="0">
              <a:buFont typeface="Wingdings" pitchFamily="2" charset="2"/>
              <a:buChar char="v"/>
            </a:pPr>
            <a:r>
              <a:rPr lang="en-US" b="1" dirty="0" smtClean="0"/>
              <a:t>Auditory phonetics </a:t>
            </a:r>
            <a:r>
              <a:rPr lang="en-US" dirty="0" smtClean="0"/>
              <a:t>(or perceptual phonetics) which deals with the perception, via the ear, of speech sounds.</a:t>
            </a:r>
          </a:p>
          <a:p>
            <a:pPr>
              <a:buNone/>
            </a:pP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Diphthongs</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lvl="0"/>
            <a:r>
              <a:rPr lang="en-US" dirty="0" smtClean="0"/>
              <a:t>Two sounds that begin with a vowel sound and end with the glides [j] or [w]. These ‘combined’ vowel sounds are called </a:t>
            </a:r>
            <a:r>
              <a:rPr lang="en-US" b="1" dirty="0" smtClean="0"/>
              <a:t>diphthongs</a:t>
            </a:r>
            <a:r>
              <a:rPr lang="en-US" dirty="0" smtClean="0"/>
              <a:t>.</a:t>
            </a:r>
          </a:p>
          <a:p>
            <a:pPr>
              <a:buNone/>
            </a:pPr>
            <a:r>
              <a:rPr lang="en-US" b="1" dirty="0" smtClean="0"/>
              <a:t>For Example:</a:t>
            </a:r>
            <a:endParaRPr lang="en-US" dirty="0" smtClean="0"/>
          </a:p>
          <a:p>
            <a:pPr lvl="0">
              <a:buFont typeface="Wingdings" pitchFamily="2" charset="2"/>
              <a:buChar char="Ø"/>
            </a:pPr>
            <a:r>
              <a:rPr lang="en-US" dirty="0" smtClean="0"/>
              <a:t>The word </a:t>
            </a:r>
            <a:r>
              <a:rPr lang="en-US" i="1" dirty="0" smtClean="0"/>
              <a:t>say </a:t>
            </a:r>
            <a:r>
              <a:rPr lang="en-US" dirty="0" smtClean="0"/>
              <a:t>as [</a:t>
            </a:r>
            <a:r>
              <a:rPr lang="en-US" dirty="0" err="1" smtClean="0"/>
              <a:t>sej</a:t>
            </a:r>
            <a:r>
              <a:rPr lang="en-US" dirty="0" smtClean="0"/>
              <a:t>]</a:t>
            </a:r>
          </a:p>
          <a:p>
            <a:pPr lvl="0">
              <a:buFont typeface="Wingdings" pitchFamily="2" charset="2"/>
              <a:buChar char="Ø"/>
            </a:pPr>
            <a:r>
              <a:rPr lang="en-US" i="1" dirty="0" smtClean="0"/>
              <a:t>we </a:t>
            </a:r>
            <a:r>
              <a:rPr lang="en-US" dirty="0" smtClean="0"/>
              <a:t>[</a:t>
            </a:r>
            <a:r>
              <a:rPr lang="en-US" dirty="0" err="1" smtClean="0"/>
              <a:t>wij</a:t>
            </a:r>
            <a:r>
              <a:rPr lang="en-US" dirty="0" smtClean="0"/>
              <a:t>]</a:t>
            </a:r>
          </a:p>
          <a:p>
            <a:pPr lvl="0">
              <a:buFont typeface="Wingdings" pitchFamily="2" charset="2"/>
              <a:buChar char="Ø"/>
            </a:pPr>
            <a:r>
              <a:rPr lang="en-US" i="1" dirty="0" smtClean="0"/>
              <a:t>they </a:t>
            </a:r>
            <a:r>
              <a:rPr lang="en-US" dirty="0" smtClean="0"/>
              <a:t>[</a:t>
            </a:r>
            <a:r>
              <a:rPr lang="en-US" dirty="0" err="1" smtClean="0"/>
              <a:t>dej</a:t>
            </a:r>
            <a:r>
              <a:rPr lang="en-US" dirty="0" smtClean="0"/>
              <a:t>]</a:t>
            </a:r>
          </a:p>
          <a:p>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Homework</a:t>
            </a: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US" b="1" dirty="0" smtClean="0"/>
              <a:t>Study Question: 1, 2, 3</a:t>
            </a:r>
            <a:endParaRPr lang="en-US" dirty="0" smtClean="0"/>
          </a:p>
          <a:p>
            <a:pPr>
              <a:buNone/>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Voiced and voiceless sounds</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dirty="0" smtClean="0"/>
              <a:t>Sound production start with the air pushed out by the lungs up through the trachea (or ‘windpipe’) to the larynx. Inside the larynx are your vocal cords, which take two basic positions.</a:t>
            </a:r>
          </a:p>
          <a:p>
            <a:pPr>
              <a:buNone/>
            </a:pPr>
            <a:r>
              <a:rPr lang="en-US" dirty="0" smtClean="0"/>
              <a:t> </a:t>
            </a:r>
          </a:p>
          <a:p>
            <a:pPr marL="596646" lvl="0" indent="-514350">
              <a:buNone/>
            </a:pPr>
            <a:r>
              <a:rPr lang="en-US" dirty="0" smtClean="0"/>
              <a:t>1) When the vocal cords are spread apart, the air from the lungs passes between them unimpeded. Sounds produced in this way are described as </a:t>
            </a:r>
            <a:r>
              <a:rPr lang="en-US" b="1" dirty="0" smtClean="0"/>
              <a:t>voiceless</a:t>
            </a:r>
            <a:r>
              <a:rPr lang="en-US" dirty="0" smtClean="0"/>
              <a:t>.</a:t>
            </a:r>
          </a:p>
          <a:p>
            <a:pPr>
              <a:buNone/>
            </a:pPr>
            <a:r>
              <a:rPr lang="en-US" dirty="0" smtClean="0"/>
              <a:t> </a:t>
            </a:r>
          </a:p>
          <a:p>
            <a:pPr marL="596646" lvl="0" indent="-514350">
              <a:buNone/>
            </a:pPr>
            <a:r>
              <a:rPr lang="en-US" dirty="0" smtClean="0"/>
              <a:t>2) When the vocal cords are drawn together, the air from the lungs repeatedly pushes them apart as it passes through, creating a vibration effect. Sounds produced in this way are described as </a:t>
            </a:r>
            <a:r>
              <a:rPr lang="en-US" b="1" dirty="0" smtClean="0"/>
              <a:t>voiced</a:t>
            </a:r>
            <a:r>
              <a:rPr lang="en-US" dirty="0" smtClean="0"/>
              <a:t>.</a:t>
            </a:r>
          </a:p>
          <a:p>
            <a:pPr>
              <a:buNone/>
            </a:pPr>
            <a:endParaRPr lang="en-US"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t>
            </a:r>
            <a:br>
              <a:rPr lang="en-US" dirty="0" smtClean="0"/>
            </a:br>
            <a:r>
              <a:rPr lang="en-US" b="1" dirty="0" smtClean="0"/>
              <a:t>Voiced and voiceless sounds</a:t>
            </a:r>
            <a:endParaRPr lang="en-US" dirty="0"/>
          </a:p>
        </p:txBody>
      </p:sp>
      <p:pic>
        <p:nvPicPr>
          <p:cNvPr id="4" name="Content Placeholder 3" descr="c:\Users\Shatha\Pictures\vocal cord.jpg"/>
          <p:cNvPicPr>
            <a:picLocks noGrp="1"/>
          </p:cNvPicPr>
          <p:nvPr>
            <p:ph idx="1"/>
          </p:nvPr>
        </p:nvPicPr>
        <p:blipFill>
          <a:blip r:embed="rId2" cstate="print"/>
          <a:srcRect/>
          <a:stretch>
            <a:fillRect/>
          </a:stretch>
        </p:blipFill>
        <p:spPr bwMode="auto">
          <a:xfrm>
            <a:off x="1905000" y="1752600"/>
            <a:ext cx="6172199" cy="42672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Place of articulation</a:t>
            </a: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US" dirty="0" smtClean="0"/>
              <a:t>Once the air has passed through the larynx, it comes up and out through the mouth ad/or the nose.</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Place of articulation</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lvl="0"/>
            <a:r>
              <a:rPr lang="en-US" dirty="0" smtClean="0"/>
              <a:t>The location inside the mouth at which the constriction of sound takes place</a:t>
            </a:r>
          </a:p>
          <a:p>
            <a:pPr lvl="0"/>
            <a:r>
              <a:rPr lang="en-US" dirty="0" smtClean="0"/>
              <a:t>The shape of the oral cavity through which the air is passing</a:t>
            </a:r>
          </a:p>
          <a:p>
            <a:pPr>
              <a:buNone/>
            </a:pPr>
            <a:endParaRPr lang="en-US"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Place of articulation</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pPr>
              <a:buFont typeface="Wingdings" pitchFamily="2" charset="2"/>
              <a:buChar char="v"/>
            </a:pPr>
            <a:r>
              <a:rPr lang="en-US" b="1" dirty="0" smtClean="0"/>
              <a:t>To describe the place of articulation</a:t>
            </a:r>
            <a:endParaRPr lang="en-US" dirty="0" smtClean="0"/>
          </a:p>
          <a:p>
            <a:pPr>
              <a:buNone/>
            </a:pPr>
            <a:r>
              <a:rPr lang="en-US" b="1" dirty="0" smtClean="0"/>
              <a:t> </a:t>
            </a:r>
            <a:endParaRPr lang="en-US" dirty="0" smtClean="0"/>
          </a:p>
          <a:p>
            <a:pPr lvl="0"/>
            <a:r>
              <a:rPr lang="en-US" dirty="0" smtClean="0"/>
              <a:t>Start at the front of the mouth and work back</a:t>
            </a:r>
          </a:p>
          <a:p>
            <a:pPr lvl="0"/>
            <a:r>
              <a:rPr lang="en-US" dirty="0" smtClean="0"/>
              <a:t>Keep the voiced- voiceless distinction in mind</a:t>
            </a:r>
          </a:p>
          <a:p>
            <a:pPr lvl="0"/>
            <a:r>
              <a:rPr lang="en-US" dirty="0" smtClean="0"/>
              <a:t>Simple of phonetic alphabet will be enclosed within square brackets[ ]  </a:t>
            </a:r>
          </a:p>
          <a:p>
            <a:pPr>
              <a:buNone/>
            </a:pPr>
            <a:endParaRPr lang="en-US" dirty="0"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607</TotalTime>
  <Words>2038</Words>
  <Application>Microsoft Office PowerPoint</Application>
  <PresentationFormat>On-screen Show (4:3)</PresentationFormat>
  <Paragraphs>213</Paragraphs>
  <Slides>41</Slides>
  <Notes>0</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Solstice</vt:lpstr>
      <vt:lpstr>The Sounds of Language </vt:lpstr>
      <vt:lpstr>The Sounds of Language </vt:lpstr>
      <vt:lpstr>Phonetics   </vt:lpstr>
      <vt:lpstr>Phonetics: </vt:lpstr>
      <vt:lpstr>Voiced and voiceless sounds </vt:lpstr>
      <vt:lpstr>  Voiced and voiceless sounds</vt:lpstr>
      <vt:lpstr>Place of articulation </vt:lpstr>
      <vt:lpstr>Place of articulation </vt:lpstr>
      <vt:lpstr>Place of articulation </vt:lpstr>
      <vt:lpstr>Place of articulation </vt:lpstr>
      <vt:lpstr>Bilabials </vt:lpstr>
      <vt:lpstr>Labiodentals</vt:lpstr>
      <vt:lpstr>Dentals </vt:lpstr>
      <vt:lpstr>Dentals </vt:lpstr>
      <vt:lpstr>Alveolars </vt:lpstr>
      <vt:lpstr>Palatals </vt:lpstr>
      <vt:lpstr>Palatals </vt:lpstr>
      <vt:lpstr>Palatals </vt:lpstr>
      <vt:lpstr>Velars </vt:lpstr>
      <vt:lpstr>Velars </vt:lpstr>
      <vt:lpstr>Glottals </vt:lpstr>
      <vt:lpstr>Charting consonant sounds </vt:lpstr>
      <vt:lpstr>Charting consonant sounds   </vt:lpstr>
      <vt:lpstr>Limitations of the chart </vt:lpstr>
      <vt:lpstr>Manner of articulation</vt:lpstr>
      <vt:lpstr>Manner of articulation</vt:lpstr>
      <vt:lpstr>Stops </vt:lpstr>
      <vt:lpstr>Fricatives </vt:lpstr>
      <vt:lpstr>Affricates </vt:lpstr>
      <vt:lpstr>Nasals </vt:lpstr>
      <vt:lpstr>Liquids </vt:lpstr>
      <vt:lpstr>Glides </vt:lpstr>
      <vt:lpstr>The glottal stop and the flap </vt:lpstr>
      <vt:lpstr>Glottal stop </vt:lpstr>
      <vt:lpstr>Flap: </vt:lpstr>
      <vt:lpstr>Vowels </vt:lpstr>
      <vt:lpstr>Vowels </vt:lpstr>
      <vt:lpstr>Vowels </vt:lpstr>
      <vt:lpstr>Vowels </vt:lpstr>
      <vt:lpstr>Diphthongs </vt:lpstr>
      <vt:lpstr>Homework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Sounds of Language</dc:title>
  <dc:creator>Windows User</dc:creator>
  <cp:lastModifiedBy>Windows User</cp:lastModifiedBy>
  <cp:revision>14</cp:revision>
  <dcterms:created xsi:type="dcterms:W3CDTF">2012-03-02T08:55:29Z</dcterms:created>
  <dcterms:modified xsi:type="dcterms:W3CDTF">2012-03-17T11:59:36Z</dcterms:modified>
</cp:coreProperties>
</file>