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6"/>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6858000" cy="9144000" type="screen4x3"/>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2898" y="-96"/>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sz="quarter" idx="1"/>
          </p:nvPr>
        </p:nvSpPr>
        <p:spPr>
          <a:xfrm>
            <a:off x="4008705" y="0"/>
            <a:ext cx="3066733" cy="468154"/>
          </a:xfrm>
          <a:prstGeom prst="rect">
            <a:avLst/>
          </a:prstGeom>
        </p:spPr>
        <p:txBody>
          <a:bodyPr vert="horz" lIns="93936" tIns="46968" rIns="93936" bIns="46968" rtlCol="0"/>
          <a:lstStyle>
            <a:lvl1pPr algn="r">
              <a:defRPr sz="1200"/>
            </a:lvl1pPr>
          </a:lstStyle>
          <a:p>
            <a:fld id="{CAD1EFB4-22D7-49A1-9656-6F3BFE9D660A}" type="datetimeFigureOut">
              <a:rPr lang="en-US" smtClean="0"/>
              <a:t>2/25/2012</a:t>
            </a:fld>
            <a:endParaRPr lang="en-US"/>
          </a:p>
        </p:txBody>
      </p:sp>
      <p:sp>
        <p:nvSpPr>
          <p:cNvPr id="4" name="Footer Placeholder 3"/>
          <p:cNvSpPr>
            <a:spLocks noGrp="1"/>
          </p:cNvSpPr>
          <p:nvPr>
            <p:ph type="ftr" sz="quarter" idx="2"/>
          </p:nvPr>
        </p:nvSpPr>
        <p:spPr>
          <a:xfrm>
            <a:off x="0" y="8893296"/>
            <a:ext cx="3066733" cy="468154"/>
          </a:xfrm>
          <a:prstGeom prst="rect">
            <a:avLst/>
          </a:prstGeom>
        </p:spPr>
        <p:txBody>
          <a:bodyPr vert="horz" lIns="93936" tIns="46968" rIns="93936" bIns="46968" rtlCol="0" anchor="b"/>
          <a:lstStyle>
            <a:lvl1pPr algn="l">
              <a:defRPr sz="1200"/>
            </a:lvl1pPr>
          </a:lstStyle>
          <a:p>
            <a:endParaRPr lang="en-US"/>
          </a:p>
        </p:txBody>
      </p:sp>
      <p:sp>
        <p:nvSpPr>
          <p:cNvPr id="5" name="Slide Number Placeholder 4"/>
          <p:cNvSpPr>
            <a:spLocks noGrp="1"/>
          </p:cNvSpPr>
          <p:nvPr>
            <p:ph type="sldNum" sz="quarter" idx="3"/>
          </p:nvPr>
        </p:nvSpPr>
        <p:spPr>
          <a:xfrm>
            <a:off x="4008705" y="8893296"/>
            <a:ext cx="3066733" cy="468154"/>
          </a:xfrm>
          <a:prstGeom prst="rect">
            <a:avLst/>
          </a:prstGeom>
        </p:spPr>
        <p:txBody>
          <a:bodyPr vert="horz" lIns="93936" tIns="46968" rIns="93936" bIns="46968" rtlCol="0" anchor="b"/>
          <a:lstStyle>
            <a:lvl1pPr algn="r">
              <a:defRPr sz="1200"/>
            </a:lvl1pPr>
          </a:lstStyle>
          <a:p>
            <a:fld id="{4FC29D7B-8C66-4849-BDC0-47C906CE9742}"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914400" y="5181600"/>
            <a:ext cx="5143500" cy="13208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914400" y="6832600"/>
            <a:ext cx="5143500" cy="7112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4800600" y="8473440"/>
            <a:ext cx="1714500" cy="487680"/>
          </a:xfrm>
        </p:spPr>
        <p:txBody>
          <a:bodyPr/>
          <a:lstStyle>
            <a:lvl1pPr>
              <a:defRPr sz="1400"/>
            </a:lvl1pPr>
          </a:lstStyle>
          <a:p>
            <a:fld id="{109B2035-7D44-45A7-8C6A-F6EC285A1CDF}" type="datetimeFigureOut">
              <a:rPr lang="en-US" smtClean="0"/>
              <a:t>2/25/2012</a:t>
            </a:fld>
            <a:endParaRPr lang="en-US"/>
          </a:p>
        </p:txBody>
      </p:sp>
      <p:sp>
        <p:nvSpPr>
          <p:cNvPr id="17" name="Footer Placeholder 16"/>
          <p:cNvSpPr>
            <a:spLocks noGrp="1"/>
          </p:cNvSpPr>
          <p:nvPr>
            <p:ph type="ftr" sz="quarter" idx="11"/>
          </p:nvPr>
        </p:nvSpPr>
        <p:spPr>
          <a:xfrm>
            <a:off x="2173986" y="8473440"/>
            <a:ext cx="2606040" cy="487680"/>
          </a:xfrm>
        </p:spPr>
        <p:txBody>
          <a:bodyPr/>
          <a:lstStyle/>
          <a:p>
            <a:endParaRPr lang="en-US"/>
          </a:p>
        </p:txBody>
      </p:sp>
      <p:sp>
        <p:nvSpPr>
          <p:cNvPr id="29" name="Slide Number Placeholder 28"/>
          <p:cNvSpPr>
            <a:spLocks noGrp="1"/>
          </p:cNvSpPr>
          <p:nvPr>
            <p:ph type="sldNum" sz="quarter" idx="12"/>
          </p:nvPr>
        </p:nvSpPr>
        <p:spPr>
          <a:xfrm>
            <a:off x="912114" y="8473440"/>
            <a:ext cx="914400" cy="487680"/>
          </a:xfrm>
        </p:spPr>
        <p:txBody>
          <a:bodyPr/>
          <a:lstStyle/>
          <a:p>
            <a:fld id="{20594F74-824D-472C-A4A0-352A6F8D7757}" type="slidenum">
              <a:rPr lang="en-US" smtClean="0"/>
              <a:t>‹#›</a:t>
            </a:fld>
            <a:endParaRPr lang="en-US"/>
          </a:p>
        </p:txBody>
      </p:sp>
      <p:sp>
        <p:nvSpPr>
          <p:cNvPr id="21" name="Rectangle 20"/>
          <p:cNvSpPr/>
          <p:nvPr/>
        </p:nvSpPr>
        <p:spPr>
          <a:xfrm>
            <a:off x="678656" y="4864100"/>
            <a:ext cx="5486400" cy="170688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685800" y="6731000"/>
            <a:ext cx="5486400" cy="9144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678656" y="4864100"/>
            <a:ext cx="171450" cy="170688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685800" y="6731000"/>
            <a:ext cx="171450" cy="9144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9B2035-7D44-45A7-8C6A-F6EC285A1CDF}" type="datetimeFigureOut">
              <a:rPr lang="en-US" smtClean="0"/>
              <a:t>2/25/2012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594F74-824D-472C-A4A0-352A6F8D775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6"/>
            <a:ext cx="1543050" cy="780203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342900" y="366186"/>
            <a:ext cx="4514850" cy="780203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9B2035-7D44-45A7-8C6A-F6EC285A1CDF}" type="datetimeFigureOut">
              <a:rPr lang="en-US" smtClean="0"/>
              <a:t>2/25/2012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594F74-824D-472C-A4A0-352A6F8D7757}" type="slidenum">
              <a:rPr lang="en-US" smtClean="0"/>
              <a:t>‹#›</a:t>
            </a:fld>
            <a:endParaRPr lang="en-US"/>
          </a:p>
        </p:txBody>
      </p:sp>
      <p:sp>
        <p:nvSpPr>
          <p:cNvPr id="7" name="Straight Connector 6"/>
          <p:cNvSpPr>
            <a:spLocks noChangeShapeType="1"/>
          </p:cNvSpPr>
          <p:nvPr/>
        </p:nvSpPr>
        <p:spPr bwMode="auto">
          <a:xfrm>
            <a:off x="342900" y="8470900"/>
            <a:ext cx="61722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258662" y="8658391"/>
            <a:ext cx="254465" cy="90236"/>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1015325" y="4269269"/>
            <a:ext cx="780288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09B2035-7D44-45A7-8C6A-F6EC285A1CDF}" type="datetimeFigureOut">
              <a:rPr lang="en-US" smtClean="0"/>
              <a:t>2/25/2012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594F74-824D-472C-A4A0-352A6F8D7757}" type="slidenum">
              <a:rPr lang="en-US" smtClean="0"/>
              <a:t>‹#›</a:t>
            </a:fld>
            <a:endParaRPr lang="en-US"/>
          </a:p>
        </p:txBody>
      </p:sp>
      <p:sp>
        <p:nvSpPr>
          <p:cNvPr id="8" name="Content Placeholder 7"/>
          <p:cNvSpPr>
            <a:spLocks noGrp="1"/>
          </p:cNvSpPr>
          <p:nvPr>
            <p:ph sz="quarter" idx="1"/>
          </p:nvPr>
        </p:nvSpPr>
        <p:spPr>
          <a:xfrm>
            <a:off x="342900" y="1625600"/>
            <a:ext cx="6172200" cy="658368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3962400"/>
            <a:ext cx="5143500" cy="14224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71550" y="5689600"/>
            <a:ext cx="5086350" cy="1524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800600" y="8473440"/>
            <a:ext cx="1714500" cy="487680"/>
          </a:xfrm>
        </p:spPr>
        <p:txBody>
          <a:bodyPr/>
          <a:lstStyle/>
          <a:p>
            <a:fld id="{109B2035-7D44-45A7-8C6A-F6EC285A1CDF}" type="datetimeFigureOut">
              <a:rPr lang="en-US" smtClean="0"/>
              <a:t>2/25/2012</a:t>
            </a:fld>
            <a:endParaRPr lang="en-US"/>
          </a:p>
        </p:txBody>
      </p:sp>
      <p:sp>
        <p:nvSpPr>
          <p:cNvPr id="5" name="Footer Placeholder 4"/>
          <p:cNvSpPr>
            <a:spLocks noGrp="1"/>
          </p:cNvSpPr>
          <p:nvPr>
            <p:ph type="ftr" sz="quarter" idx="11"/>
          </p:nvPr>
        </p:nvSpPr>
        <p:spPr>
          <a:xfrm>
            <a:off x="2173986" y="8473440"/>
            <a:ext cx="2606040" cy="487680"/>
          </a:xfrm>
        </p:spPr>
        <p:txBody>
          <a:bodyPr/>
          <a:lstStyle/>
          <a:p>
            <a:endParaRPr lang="en-US"/>
          </a:p>
        </p:txBody>
      </p:sp>
      <p:sp>
        <p:nvSpPr>
          <p:cNvPr id="6" name="Slide Number Placeholder 5"/>
          <p:cNvSpPr>
            <a:spLocks noGrp="1"/>
          </p:cNvSpPr>
          <p:nvPr>
            <p:ph type="sldNum" sz="quarter" idx="12"/>
          </p:nvPr>
        </p:nvSpPr>
        <p:spPr>
          <a:xfrm>
            <a:off x="802386" y="8473440"/>
            <a:ext cx="1140714" cy="487680"/>
          </a:xfrm>
        </p:spPr>
        <p:txBody>
          <a:bodyPr/>
          <a:lstStyle/>
          <a:p>
            <a:fld id="{20594F74-824D-472C-A4A0-352A6F8D7757}" type="slidenum">
              <a:rPr lang="en-US" smtClean="0"/>
              <a:t>‹#›</a:t>
            </a:fld>
            <a:endParaRPr lang="en-US"/>
          </a:p>
        </p:txBody>
      </p:sp>
      <p:sp>
        <p:nvSpPr>
          <p:cNvPr id="7" name="Rectangle 6"/>
          <p:cNvSpPr/>
          <p:nvPr/>
        </p:nvSpPr>
        <p:spPr>
          <a:xfrm>
            <a:off x="685800" y="3759200"/>
            <a:ext cx="5486400" cy="170688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85800" y="3759200"/>
            <a:ext cx="171450" cy="170688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42900" y="304800"/>
            <a:ext cx="6172200" cy="12192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09B2035-7D44-45A7-8C6A-F6EC285A1CDF}" type="datetimeFigureOut">
              <a:rPr lang="en-US" smtClean="0"/>
              <a:t>2/25/2012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594F74-824D-472C-A4A0-352A6F8D7757}" type="slidenum">
              <a:rPr lang="en-US" smtClean="0"/>
              <a:t>‹#›</a:t>
            </a:fld>
            <a:endParaRPr lang="en-US"/>
          </a:p>
        </p:txBody>
      </p:sp>
      <p:sp>
        <p:nvSpPr>
          <p:cNvPr id="9" name="Content Placeholder 8"/>
          <p:cNvSpPr>
            <a:spLocks noGrp="1"/>
          </p:cNvSpPr>
          <p:nvPr>
            <p:ph sz="quarter" idx="1"/>
          </p:nvPr>
        </p:nvSpPr>
        <p:spPr>
          <a:xfrm>
            <a:off x="342900" y="1625600"/>
            <a:ext cx="3031236" cy="658368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3474149" y="1621536"/>
            <a:ext cx="3031236" cy="658368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04800"/>
            <a:ext cx="6172200" cy="12192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42901" y="1714500"/>
            <a:ext cx="3030141" cy="9144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3486152" y="1727200"/>
            <a:ext cx="3031331" cy="9144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09B2035-7D44-45A7-8C6A-F6EC285A1CDF}" type="datetimeFigureOut">
              <a:rPr lang="en-US" smtClean="0"/>
              <a:t>2/25/2012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594F74-824D-472C-A4A0-352A6F8D7757}" type="slidenum">
              <a:rPr lang="en-US" smtClean="0"/>
              <a:t>‹#›</a:t>
            </a:fld>
            <a:endParaRPr lang="en-US"/>
          </a:p>
        </p:txBody>
      </p:sp>
      <p:sp>
        <p:nvSpPr>
          <p:cNvPr id="11" name="Content Placeholder 10"/>
          <p:cNvSpPr>
            <a:spLocks noGrp="1"/>
          </p:cNvSpPr>
          <p:nvPr>
            <p:ph sz="quarter" idx="2"/>
          </p:nvPr>
        </p:nvSpPr>
        <p:spPr>
          <a:xfrm>
            <a:off x="342900" y="2844800"/>
            <a:ext cx="3028950" cy="5384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3486150" y="2844800"/>
            <a:ext cx="3028950" cy="5384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42900" y="304800"/>
            <a:ext cx="6172200" cy="12192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09B2035-7D44-45A7-8C6A-F6EC285A1CDF}" type="datetimeFigureOut">
              <a:rPr lang="en-US" smtClean="0"/>
              <a:t>2/25/2012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594F74-824D-472C-A4A0-352A6F8D7757}" type="slidenum">
              <a:rPr lang="en-US" smtClean="0"/>
              <a:t>‹#›</a:t>
            </a:fld>
            <a:endParaRPr lang="en-US"/>
          </a:p>
        </p:txBody>
      </p:sp>
      <p:sp>
        <p:nvSpPr>
          <p:cNvPr id="6" name="Isosceles Triangle 5"/>
          <p:cNvSpPr>
            <a:spLocks noChangeAspect="1"/>
          </p:cNvSpPr>
          <p:nvPr/>
        </p:nvSpPr>
        <p:spPr>
          <a:xfrm rot="5400000">
            <a:off x="258662" y="8658391"/>
            <a:ext cx="254465" cy="90236"/>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9B2035-7D44-45A7-8C6A-F6EC285A1CDF}" type="datetimeFigureOut">
              <a:rPr lang="en-US" smtClean="0"/>
              <a:t>2/25/2012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594F74-824D-472C-A4A0-352A6F8D7757}" type="slidenum">
              <a:rPr lang="en-US" smtClean="0"/>
              <a:t>‹#›</a:t>
            </a:fld>
            <a:endParaRPr lang="en-US"/>
          </a:p>
        </p:txBody>
      </p:sp>
      <p:sp>
        <p:nvSpPr>
          <p:cNvPr id="5" name="Straight Connector 4"/>
          <p:cNvSpPr>
            <a:spLocks noChangeShapeType="1"/>
          </p:cNvSpPr>
          <p:nvPr/>
        </p:nvSpPr>
        <p:spPr bwMode="auto">
          <a:xfrm>
            <a:off x="342900" y="8470900"/>
            <a:ext cx="61722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258662" y="8658391"/>
            <a:ext cx="254465" cy="90236"/>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43450" y="406400"/>
            <a:ext cx="1885950" cy="11176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743450" y="1625602"/>
            <a:ext cx="1885950" cy="6457951"/>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09B2035-7D44-45A7-8C6A-F6EC285A1CDF}" type="datetimeFigureOut">
              <a:rPr lang="en-US" smtClean="0"/>
              <a:t>2/25/2012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594F74-824D-472C-A4A0-352A6F8D7757}" type="slidenum">
              <a:rPr lang="en-US" smtClean="0"/>
              <a:t>‹#›</a:t>
            </a:fld>
            <a:endParaRPr lang="en-US"/>
          </a:p>
        </p:txBody>
      </p:sp>
      <p:sp>
        <p:nvSpPr>
          <p:cNvPr id="8" name="Straight Connector 7"/>
          <p:cNvSpPr>
            <a:spLocks noChangeShapeType="1"/>
          </p:cNvSpPr>
          <p:nvPr/>
        </p:nvSpPr>
        <p:spPr bwMode="auto">
          <a:xfrm>
            <a:off x="342900" y="8470900"/>
            <a:ext cx="61722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610264" y="4432300"/>
            <a:ext cx="804672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258662" y="8658391"/>
            <a:ext cx="254465" cy="90236"/>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228600" y="406400"/>
            <a:ext cx="4286250" cy="7620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42900" y="667808"/>
            <a:ext cx="6172200" cy="899584"/>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42900" y="2540000"/>
            <a:ext cx="6172200" cy="5693664"/>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42900" y="1625600"/>
            <a:ext cx="6172200" cy="7112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09B2035-7D44-45A7-8C6A-F6EC285A1CDF}" type="datetimeFigureOut">
              <a:rPr lang="en-US" smtClean="0"/>
              <a:t>2/25/2012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594F74-824D-472C-A4A0-352A6F8D7757}" type="slidenum">
              <a:rPr lang="en-US" smtClean="0"/>
              <a:t>‹#›</a:t>
            </a:fld>
            <a:endParaRPr lang="en-US"/>
          </a:p>
        </p:txBody>
      </p:sp>
      <p:sp>
        <p:nvSpPr>
          <p:cNvPr id="8" name="Straight Connector 7"/>
          <p:cNvSpPr>
            <a:spLocks noChangeShapeType="1"/>
          </p:cNvSpPr>
          <p:nvPr/>
        </p:nvSpPr>
        <p:spPr bwMode="auto">
          <a:xfrm>
            <a:off x="342900" y="8470900"/>
            <a:ext cx="61722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258662" y="8658391"/>
            <a:ext cx="254465" cy="90236"/>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342900" y="667808"/>
            <a:ext cx="137160" cy="9144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342900" y="203200"/>
            <a:ext cx="6172200" cy="13208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42900" y="1625600"/>
            <a:ext cx="6172200" cy="6547104"/>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800600" y="8475133"/>
            <a:ext cx="1716786" cy="487680"/>
          </a:xfrm>
          <a:prstGeom prst="rect">
            <a:avLst/>
          </a:prstGeom>
        </p:spPr>
        <p:txBody>
          <a:bodyPr vert="horz"/>
          <a:lstStyle>
            <a:lvl1pPr algn="l" eaLnBrk="1" latinLnBrk="0" hangingPunct="1">
              <a:defRPr kumimoji="0" sz="1400">
                <a:solidFill>
                  <a:schemeClr val="tx2"/>
                </a:solidFill>
              </a:defRPr>
            </a:lvl1pPr>
          </a:lstStyle>
          <a:p>
            <a:fld id="{109B2035-7D44-45A7-8C6A-F6EC285A1CDF}" type="datetimeFigureOut">
              <a:rPr lang="en-US" smtClean="0"/>
              <a:t>2/25/2012</a:t>
            </a:fld>
            <a:endParaRPr lang="en-US"/>
          </a:p>
        </p:txBody>
      </p:sp>
      <p:sp>
        <p:nvSpPr>
          <p:cNvPr id="3" name="Footer Placeholder 2"/>
          <p:cNvSpPr>
            <a:spLocks noGrp="1"/>
          </p:cNvSpPr>
          <p:nvPr>
            <p:ph type="ftr" sz="quarter" idx="3"/>
          </p:nvPr>
        </p:nvSpPr>
        <p:spPr>
          <a:xfrm>
            <a:off x="2173986" y="8475133"/>
            <a:ext cx="2628900" cy="48768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459486" y="8475133"/>
            <a:ext cx="1485900" cy="487680"/>
          </a:xfrm>
          <a:prstGeom prst="rect">
            <a:avLst/>
          </a:prstGeom>
        </p:spPr>
        <p:txBody>
          <a:bodyPr vert="horz"/>
          <a:lstStyle>
            <a:lvl1pPr algn="l" eaLnBrk="1" latinLnBrk="0" hangingPunct="1">
              <a:defRPr kumimoji="0" sz="1400">
                <a:solidFill>
                  <a:schemeClr val="tx2"/>
                </a:solidFill>
              </a:defRPr>
            </a:lvl1pPr>
          </a:lstStyle>
          <a:p>
            <a:fld id="{20594F74-824D-472C-A4A0-352A6F8D7757}" type="slidenum">
              <a:rPr lang="en-US" smtClean="0"/>
              <a:t>‹#›</a:t>
            </a:fld>
            <a:endParaRPr lang="en-US"/>
          </a:p>
        </p:txBody>
      </p:sp>
      <p:sp>
        <p:nvSpPr>
          <p:cNvPr id="28" name="Straight Connector 27"/>
          <p:cNvSpPr>
            <a:spLocks noChangeShapeType="1"/>
          </p:cNvSpPr>
          <p:nvPr/>
        </p:nvSpPr>
        <p:spPr bwMode="auto">
          <a:xfrm>
            <a:off x="342900" y="8470900"/>
            <a:ext cx="61722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342900" y="1524000"/>
            <a:ext cx="61722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258662" y="8658391"/>
            <a:ext cx="254465" cy="90236"/>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The development of writing</a:t>
            </a:r>
            <a:r>
              <a:rPr lang="en-US" dirty="0" smtClean="0"/>
              <a:t/>
            </a:r>
            <a:br>
              <a:rPr lang="en-US" dirty="0" smtClean="0"/>
            </a:br>
            <a:r>
              <a:rPr lang="en-US" b="1" dirty="0" smtClean="0"/>
              <a:t> </a:t>
            </a:r>
            <a:r>
              <a:rPr lang="en-US" dirty="0" smtClean="0"/>
              <a:t/>
            </a:r>
            <a:br>
              <a:rPr lang="en-US" dirty="0" smtClean="0"/>
            </a:b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Alphabetic writing</a:t>
            </a:r>
            <a:r>
              <a:rPr lang="en-US" dirty="0" smtClean="0"/>
              <a:t/>
            </a:r>
            <a:br>
              <a:rPr lang="en-US" dirty="0" smtClean="0"/>
            </a:br>
            <a:endParaRPr lang="en-US" dirty="0"/>
          </a:p>
        </p:txBody>
      </p:sp>
      <p:sp>
        <p:nvSpPr>
          <p:cNvPr id="3" name="Content Placeholder 2"/>
          <p:cNvSpPr>
            <a:spLocks noGrp="1"/>
          </p:cNvSpPr>
          <p:nvPr>
            <p:ph sz="quarter" idx="1"/>
          </p:nvPr>
        </p:nvSpPr>
        <p:spPr/>
        <p:txBody>
          <a:bodyPr/>
          <a:lstStyle/>
          <a:p>
            <a:pPr lvl="0"/>
            <a:r>
              <a:rPr lang="en-US" dirty="0" smtClean="0"/>
              <a:t>An </a:t>
            </a:r>
            <a:r>
              <a:rPr lang="en-US" b="1" dirty="0" smtClean="0"/>
              <a:t>alphabet</a:t>
            </a:r>
            <a:endParaRPr lang="en-US" dirty="0" smtClean="0"/>
          </a:p>
          <a:p>
            <a:r>
              <a:rPr lang="en-US" dirty="0" smtClean="0"/>
              <a:t>Is a set of written symbols, each one representing a single type of sound. </a:t>
            </a:r>
          </a:p>
          <a:p>
            <a:r>
              <a:rPr lang="en-US" b="1" dirty="0" smtClean="0"/>
              <a:t>Example:</a:t>
            </a:r>
            <a:endParaRPr lang="en-US" dirty="0" smtClean="0"/>
          </a:p>
          <a:p>
            <a:r>
              <a:rPr lang="en-US" dirty="0" smtClean="0"/>
              <a:t> In the development of the writing system of the Semitic languages such as Arabic and Hebrew, words written in these languages, in everyday use, largely consist of symbols for the consonant sounds in the word, with the appropriate vowel sounds being supplied by the reader. This type of writing system is sometimes called a </a:t>
            </a:r>
            <a:r>
              <a:rPr lang="en-US" b="1" dirty="0" smtClean="0"/>
              <a:t>consonantal alphabet</a:t>
            </a:r>
            <a:r>
              <a:rPr lang="en-US" dirty="0" smtClean="0"/>
              <a:t>.</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Alphabetic writing</a:t>
            </a:r>
            <a:r>
              <a:rPr lang="en-US" dirty="0" smtClean="0"/>
              <a:t/>
            </a:r>
            <a:br>
              <a:rPr lang="en-US" dirty="0" smtClean="0"/>
            </a:br>
            <a:endParaRPr lang="en-US" dirty="0"/>
          </a:p>
        </p:txBody>
      </p:sp>
      <p:sp>
        <p:nvSpPr>
          <p:cNvPr id="3" name="Content Placeholder 2"/>
          <p:cNvSpPr>
            <a:spLocks noGrp="1"/>
          </p:cNvSpPr>
          <p:nvPr>
            <p:ph sz="quarter" idx="1"/>
          </p:nvPr>
        </p:nvSpPr>
        <p:spPr/>
        <p:txBody>
          <a:bodyPr>
            <a:normAutofit fontScale="92500" lnSpcReduction="10000"/>
          </a:bodyPr>
          <a:lstStyle/>
          <a:p>
            <a:pPr lvl="0"/>
            <a:r>
              <a:rPr lang="en-US" dirty="0" smtClean="0"/>
              <a:t>The early version of Semitic alphabetic script, originating in the writing system of the Phoenicians, is the basic source of most other alphabets to be found in the world. </a:t>
            </a:r>
          </a:p>
          <a:p>
            <a:pPr lvl="0"/>
            <a:r>
              <a:rPr lang="en-US" dirty="0" smtClean="0"/>
              <a:t>Modified versions can be traced to the East into Iranian, Indian and South-East Asian writing systems and to the West through Greek.</a:t>
            </a:r>
          </a:p>
          <a:p>
            <a:pPr lvl="0"/>
            <a:r>
              <a:rPr lang="en-US" dirty="0" smtClean="0"/>
              <a:t>The early Greeks took the alphabetizing process a stage further by also using separate symbols to represent the vowel sounds as distinct entities, and so created a remodeled system that included vowels.</a:t>
            </a:r>
          </a:p>
          <a:p>
            <a:pPr lvl="0"/>
            <a:r>
              <a:rPr lang="en-US" dirty="0" smtClean="0"/>
              <a:t>This change produced a distinct symbol for a vowel sound such as </a:t>
            </a:r>
            <a:r>
              <a:rPr lang="en-US" i="1" dirty="0" smtClean="0"/>
              <a:t>a </a:t>
            </a:r>
            <a:r>
              <a:rPr lang="en-US" dirty="0" smtClean="0"/>
              <a:t>(called ‘alpha’) to go with existing symbols for consonant sounds such as </a:t>
            </a:r>
            <a:r>
              <a:rPr lang="en-US" i="1" dirty="0" smtClean="0"/>
              <a:t>b </a:t>
            </a:r>
            <a:r>
              <a:rPr lang="en-US" dirty="0" smtClean="0"/>
              <a:t>(called ‘beta’), giving us single-sound writing or an ‘alphabet’.</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Alphabetic writing</a:t>
            </a:r>
            <a:r>
              <a:rPr lang="en-US" dirty="0" smtClean="0"/>
              <a:t/>
            </a:r>
            <a:br>
              <a:rPr lang="en-US" dirty="0" smtClean="0"/>
            </a:br>
            <a:endParaRPr lang="en-US" dirty="0"/>
          </a:p>
        </p:txBody>
      </p:sp>
      <p:sp>
        <p:nvSpPr>
          <p:cNvPr id="3" name="Content Placeholder 2"/>
          <p:cNvSpPr>
            <a:spLocks noGrp="1"/>
          </p:cNvSpPr>
          <p:nvPr>
            <p:ph sz="quarter" idx="1"/>
          </p:nvPr>
        </p:nvSpPr>
        <p:spPr/>
        <p:txBody>
          <a:bodyPr>
            <a:normAutofit fontScale="92500" lnSpcReduction="20000"/>
          </a:bodyPr>
          <a:lstStyle/>
          <a:p>
            <a:r>
              <a:rPr lang="en-US" b="1" dirty="0" smtClean="0"/>
              <a:t>The Greeks</a:t>
            </a:r>
            <a:endParaRPr lang="en-US" dirty="0" smtClean="0"/>
          </a:p>
          <a:p>
            <a:r>
              <a:rPr lang="en-US" dirty="0" smtClean="0"/>
              <a:t>Took the inherently syllabic system from the Phoenicians and creating a writing system in which the single-symbol to single-sound correspondence was fully realized.</a:t>
            </a:r>
          </a:p>
          <a:p>
            <a:pPr>
              <a:buNone/>
            </a:pPr>
            <a:r>
              <a:rPr lang="en-US" dirty="0" smtClean="0"/>
              <a:t> </a:t>
            </a:r>
          </a:p>
          <a:p>
            <a:pPr lvl="0"/>
            <a:r>
              <a:rPr lang="en-US" i="1" dirty="0" smtClean="0"/>
              <a:t>From the Greeks, this revised alphabet passed to the rest of Western Europe through the Romans and, along the way, underwent several modifications to fit the requirements of the spoken languages encountered. As a result, we talk about the Roman alphabet as the writing system used for English.</a:t>
            </a:r>
            <a:endParaRPr lang="en-US" dirty="0" smtClean="0"/>
          </a:p>
          <a:p>
            <a:pPr lvl="0"/>
            <a:r>
              <a:rPr lang="en-US" i="1" dirty="0" smtClean="0"/>
              <a:t>Another line of development took the same basic Greek writing system into Eastern Europe where Slavic languages were spoken. The modified version, called the Cyrillic alphabet (after St. Cyril, a ninth-century Christian missionary), is the basis of the writing system used in Russia today.</a:t>
            </a:r>
            <a:endParaRPr lang="en-US"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Written English</a:t>
            </a:r>
            <a:r>
              <a:rPr lang="en-US" dirty="0" smtClean="0"/>
              <a:t/>
            </a:r>
            <a:br>
              <a:rPr lang="en-US" dirty="0" smtClean="0"/>
            </a:br>
            <a:endParaRPr lang="en-US" dirty="0"/>
          </a:p>
        </p:txBody>
      </p:sp>
      <p:sp>
        <p:nvSpPr>
          <p:cNvPr id="3" name="Content Placeholder 2"/>
          <p:cNvSpPr>
            <a:spLocks noGrp="1"/>
          </p:cNvSpPr>
          <p:nvPr>
            <p:ph sz="quarter" idx="1"/>
          </p:nvPr>
        </p:nvSpPr>
        <p:spPr/>
        <p:txBody>
          <a:bodyPr/>
          <a:lstStyle/>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Home work </a:t>
            </a:r>
            <a:r>
              <a:rPr lang="en-US" dirty="0" smtClean="0"/>
              <a:t/>
            </a:r>
            <a:br>
              <a:rPr lang="en-US" dirty="0" smtClean="0"/>
            </a:br>
            <a:endParaRPr lang="en-US" dirty="0"/>
          </a:p>
        </p:txBody>
      </p:sp>
      <p:sp>
        <p:nvSpPr>
          <p:cNvPr id="3" name="Content Placeholder 2"/>
          <p:cNvSpPr>
            <a:spLocks noGrp="1"/>
          </p:cNvSpPr>
          <p:nvPr>
            <p:ph sz="quarter" idx="1"/>
          </p:nvPr>
        </p:nvSpPr>
        <p:spPr/>
        <p:txBody>
          <a:bodyPr/>
          <a:lstStyle/>
          <a:p>
            <a:r>
              <a:rPr lang="en-US" b="1" dirty="0" smtClean="0"/>
              <a:t>Study </a:t>
            </a:r>
            <a:r>
              <a:rPr lang="en-US" b="1" dirty="0" smtClean="0"/>
              <a:t>questions 1, 4, and 5</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development of writing</a:t>
            </a:r>
            <a:r>
              <a:rPr lang="en-US" dirty="0" smtClean="0"/>
              <a:t/>
            </a:r>
            <a:br>
              <a:rPr lang="en-US" dirty="0" smtClean="0"/>
            </a:br>
            <a:r>
              <a:rPr lang="en-US" b="1" dirty="0" smtClean="0"/>
              <a:t> </a:t>
            </a:r>
            <a:r>
              <a:rPr lang="en-US" dirty="0" smtClean="0"/>
              <a:t/>
            </a:r>
            <a:br>
              <a:rPr lang="en-US" dirty="0" smtClean="0"/>
            </a:br>
            <a:endParaRPr lang="en-US" dirty="0"/>
          </a:p>
        </p:txBody>
      </p:sp>
      <p:sp>
        <p:nvSpPr>
          <p:cNvPr id="3" name="Content Placeholder 2"/>
          <p:cNvSpPr>
            <a:spLocks noGrp="1"/>
          </p:cNvSpPr>
          <p:nvPr>
            <p:ph sz="quarter" idx="1"/>
          </p:nvPr>
        </p:nvSpPr>
        <p:spPr/>
        <p:txBody>
          <a:bodyPr/>
          <a:lstStyle/>
          <a:p>
            <a:pPr lvl="0"/>
            <a:r>
              <a:rPr lang="en-US" dirty="0" smtClean="0"/>
              <a:t>It is important, when we consider the development of writing, to keep in mind that a large number of the languages in the world today are used only in the spoken form</a:t>
            </a:r>
            <a:r>
              <a:rPr lang="en-US" dirty="0" smtClean="0"/>
              <a:t>.</a:t>
            </a:r>
            <a:r>
              <a:rPr lang="en-US" dirty="0" smtClean="0"/>
              <a:t> </a:t>
            </a:r>
          </a:p>
          <a:p>
            <a:pPr lvl="0"/>
            <a:r>
              <a:rPr lang="en-US" dirty="0" smtClean="0"/>
              <a:t>For those languages that have writing systems, the development of writing, as we know it, is a relatively recent phenomenon, dated around 3,000 years ago</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Pictograms and ideograms</a:t>
            </a:r>
            <a:r>
              <a:rPr lang="en-US" dirty="0" smtClean="0"/>
              <a:t/>
            </a:r>
            <a:br>
              <a:rPr lang="en-US" dirty="0" smtClean="0"/>
            </a:br>
            <a:endParaRPr lang="en-US" dirty="0"/>
          </a:p>
        </p:txBody>
      </p:sp>
      <p:sp>
        <p:nvSpPr>
          <p:cNvPr id="3" name="Content Placeholder 2"/>
          <p:cNvSpPr>
            <a:spLocks noGrp="1"/>
          </p:cNvSpPr>
          <p:nvPr>
            <p:ph sz="quarter" idx="1"/>
          </p:nvPr>
        </p:nvSpPr>
        <p:spPr/>
        <p:txBody>
          <a:bodyPr/>
          <a:lstStyle/>
          <a:p>
            <a:r>
              <a:rPr lang="en-US" dirty="0" smtClean="0"/>
              <a:t>Cave drawings may serve to record some event (e.g. Humans 3, Buffaloes 1), but they are not usually thought of as any type of specifically linguistic message.</a:t>
            </a:r>
          </a:p>
          <a:p>
            <a:r>
              <a:rPr lang="en-US" dirty="0" smtClean="0"/>
              <a:t>They are usually treated as part of a tradition of pictorial art.</a:t>
            </a:r>
          </a:p>
          <a:p>
            <a:pPr>
              <a:buNone/>
            </a:pPr>
            <a:r>
              <a:rPr lang="en-US" dirty="0" smtClean="0"/>
              <a:t>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Pictograms</a:t>
            </a:r>
            <a:r>
              <a:rPr lang="en-US" dirty="0" smtClean="0"/>
              <a:t/>
            </a:r>
            <a:br>
              <a:rPr lang="en-US" dirty="0" smtClean="0"/>
            </a:br>
            <a:endParaRPr lang="en-US" dirty="0"/>
          </a:p>
        </p:txBody>
      </p:sp>
      <p:sp>
        <p:nvSpPr>
          <p:cNvPr id="3" name="Content Placeholder 2"/>
          <p:cNvSpPr>
            <a:spLocks noGrp="1"/>
          </p:cNvSpPr>
          <p:nvPr>
            <p:ph sz="quarter" idx="1"/>
          </p:nvPr>
        </p:nvSpPr>
        <p:spPr/>
        <p:txBody>
          <a:bodyPr>
            <a:normAutofit/>
          </a:bodyPr>
          <a:lstStyle/>
          <a:p>
            <a:r>
              <a:rPr lang="en-US" dirty="0" smtClean="0"/>
              <a:t> When some of the ‘pictures’ came to represent particular images in a consistent way, we can begin to describe the product as a form of picture-writing. </a:t>
            </a:r>
          </a:p>
          <a:p>
            <a:r>
              <a:rPr lang="en-US" b="1" dirty="0" smtClean="0"/>
              <a:t>Example</a:t>
            </a:r>
            <a:endParaRPr lang="en-US" dirty="0" smtClean="0"/>
          </a:p>
          <a:p>
            <a:r>
              <a:rPr lang="en-US" dirty="0" smtClean="0"/>
              <a:t>A form such as☼ might come to be used for the sun. An essential part of this use of a representative symbol is that everyone should use a similar form to convey a roughly similar meaning. That is, a conventional relationship must exist between the symbol and its interpretation.</a:t>
            </a:r>
          </a:p>
          <a:p>
            <a:pPr>
              <a:buNone/>
            </a:pPr>
            <a:r>
              <a:rPr lang="en-US" dirty="0" smtClean="0"/>
              <a:t>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Ideograms</a:t>
            </a:r>
            <a:r>
              <a:rPr lang="en-US" dirty="0" smtClean="0"/>
              <a:t/>
            </a:r>
            <a:br>
              <a:rPr lang="en-US" dirty="0" smtClean="0"/>
            </a:br>
            <a:endParaRPr lang="en-US" dirty="0"/>
          </a:p>
        </p:txBody>
      </p:sp>
      <p:sp>
        <p:nvSpPr>
          <p:cNvPr id="3" name="Content Placeholder 2"/>
          <p:cNvSpPr>
            <a:spLocks noGrp="1"/>
          </p:cNvSpPr>
          <p:nvPr>
            <p:ph sz="quarter" idx="1"/>
          </p:nvPr>
        </p:nvSpPr>
        <p:spPr/>
        <p:txBody>
          <a:bodyPr/>
          <a:lstStyle/>
          <a:p>
            <a:r>
              <a:rPr lang="en-US" dirty="0" smtClean="0"/>
              <a:t>In </a:t>
            </a:r>
            <a:r>
              <a:rPr lang="en-US" dirty="0" smtClean="0"/>
              <a:t>time, this picture might develop into a more fixed symbolic form, such as○, and come to be used for ‘heat’ and ‘daytime’, as well as for ‘sun’. </a:t>
            </a:r>
          </a:p>
          <a:p>
            <a:r>
              <a:rPr lang="en-US" dirty="0" smtClean="0"/>
              <a:t>Note that as the symbol extends from ‘sun’ to ‘heat’, it is moving from something visible to something conceptual (and no longer a picture). </a:t>
            </a:r>
          </a:p>
          <a:p>
            <a:r>
              <a:rPr lang="en-US" dirty="0" smtClean="0"/>
              <a:t>This type of symbol is then considered to be part of a system of idea-writing, </a:t>
            </a:r>
            <a:r>
              <a:rPr lang="en-US" b="1" dirty="0" smtClean="0"/>
              <a:t>ideograms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Pictograms and ideograms</a:t>
            </a:r>
            <a:endParaRPr lang="en-US" dirty="0"/>
          </a:p>
        </p:txBody>
      </p:sp>
      <p:sp>
        <p:nvSpPr>
          <p:cNvPr id="3" name="Content Placeholder 2"/>
          <p:cNvSpPr>
            <a:spLocks noGrp="1"/>
          </p:cNvSpPr>
          <p:nvPr>
            <p:ph sz="quarter" idx="1"/>
          </p:nvPr>
        </p:nvSpPr>
        <p:spPr/>
        <p:txBody>
          <a:bodyPr>
            <a:normAutofit/>
          </a:bodyPr>
          <a:lstStyle/>
          <a:p>
            <a:r>
              <a:rPr lang="en-US" dirty="0" smtClean="0"/>
              <a:t> The distinction between pictograms and ideograms is essentially a difference in the relationship between the symbol and the entity it represents. The more ‘picture-like’ forms are pictograms and the more abstract derived forms are ideograms</a:t>
            </a:r>
            <a:r>
              <a:rPr lang="en-US" dirty="0" smtClean="0"/>
              <a:t>.</a:t>
            </a:r>
            <a:r>
              <a:rPr lang="en-US" dirty="0" smtClean="0"/>
              <a:t> </a:t>
            </a:r>
          </a:p>
          <a:p>
            <a:r>
              <a:rPr lang="en-US" dirty="0" smtClean="0"/>
              <a:t>A key property of both pictograms and ideograms is that they do not represent words or sounds in a particular language.</a:t>
            </a:r>
          </a:p>
          <a:p>
            <a:r>
              <a:rPr lang="en-US" dirty="0" smtClean="0"/>
              <a:t> Modern pictograms, such as those represented in the accompanying illustration, are language independent and can be understood with much the same basic conventional meaning in a lot of different places where a number of different languages are spoken.</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Logograms</a:t>
            </a:r>
            <a:r>
              <a:rPr lang="en-US" dirty="0" smtClean="0"/>
              <a:t/>
            </a:r>
            <a:br>
              <a:rPr lang="en-US" dirty="0" smtClean="0"/>
            </a:br>
            <a:endParaRPr lang="en-US" dirty="0"/>
          </a:p>
        </p:txBody>
      </p:sp>
      <p:sp>
        <p:nvSpPr>
          <p:cNvPr id="3" name="Content Placeholder 2"/>
          <p:cNvSpPr>
            <a:spLocks noGrp="1"/>
          </p:cNvSpPr>
          <p:nvPr>
            <p:ph sz="quarter" idx="1"/>
          </p:nvPr>
        </p:nvSpPr>
        <p:spPr/>
        <p:txBody>
          <a:bodyPr>
            <a:normAutofit fontScale="92500" lnSpcReduction="10000"/>
          </a:bodyPr>
          <a:lstStyle/>
          <a:p>
            <a:pPr lvl="0"/>
            <a:r>
              <a:rPr lang="en-US" dirty="0" smtClean="0"/>
              <a:t>Sumerians</a:t>
            </a:r>
            <a:r>
              <a:rPr lang="en-US" dirty="0" smtClean="0"/>
              <a:t>, 5,000 years ago  </a:t>
            </a:r>
          </a:p>
          <a:p>
            <a:pPr lvl="0"/>
            <a:r>
              <a:rPr lang="en-US" b="1" dirty="0" smtClean="0"/>
              <a:t>Cuneiform</a:t>
            </a:r>
            <a:r>
              <a:rPr lang="en-US" dirty="0" smtClean="0"/>
              <a:t> writing that means “wedge- shaped” writing.</a:t>
            </a:r>
          </a:p>
          <a:p>
            <a:pPr lvl="0"/>
            <a:r>
              <a:rPr lang="en-US" dirty="0" smtClean="0"/>
              <a:t>The form of this symbol really gives no clue to what type of entity is being referred to. </a:t>
            </a:r>
          </a:p>
          <a:p>
            <a:pPr lvl="0"/>
            <a:r>
              <a:rPr lang="en-US" dirty="0" smtClean="0"/>
              <a:t>The relationship between the written form and the object it represents has become arbitrary and we have a clear example of word-writing or a </a:t>
            </a:r>
            <a:r>
              <a:rPr lang="en-US" b="1" dirty="0" smtClean="0"/>
              <a:t>logogram</a:t>
            </a:r>
            <a:r>
              <a:rPr lang="en-US" dirty="0" smtClean="0"/>
              <a:t>.</a:t>
            </a:r>
          </a:p>
          <a:p>
            <a:r>
              <a:rPr lang="en-US" b="1" dirty="0" smtClean="0"/>
              <a:t>Modern Example </a:t>
            </a:r>
            <a:endParaRPr lang="en-US" dirty="0" smtClean="0"/>
          </a:p>
          <a:p>
            <a:r>
              <a:rPr lang="en-US" dirty="0" smtClean="0"/>
              <a:t>In China, Chinese written symbols, or</a:t>
            </a:r>
            <a:r>
              <a:rPr lang="en-US" b="1" dirty="0" smtClean="0"/>
              <a:t> characters</a:t>
            </a:r>
            <a:r>
              <a:rPr lang="en-US" dirty="0" smtClean="0"/>
              <a:t> are used as representations of the meaning of words, or parts of words, and not of the sounds of spoken language.</a:t>
            </a:r>
          </a:p>
          <a:p>
            <a:r>
              <a:rPr lang="en-US" b="1" dirty="0" smtClean="0"/>
              <a:t> </a:t>
            </a:r>
            <a:endParaRPr lang="en-US" dirty="0" smtClean="0"/>
          </a:p>
          <a:p>
            <a:pPr lvl="0"/>
            <a:r>
              <a:rPr lang="en-US" b="1" dirty="0" smtClean="0"/>
              <a:t>Advantage </a:t>
            </a:r>
            <a:endParaRPr lang="en-US" dirty="0" smtClean="0"/>
          </a:p>
          <a:p>
            <a:pPr lvl="0"/>
            <a:r>
              <a:rPr lang="en-US" b="1" dirty="0" smtClean="0"/>
              <a:t>Disadvantage </a:t>
            </a:r>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Rebus writing</a:t>
            </a:r>
            <a:r>
              <a:rPr lang="en-US" dirty="0" smtClean="0"/>
              <a:t/>
            </a:r>
            <a:br>
              <a:rPr lang="en-US" dirty="0" smtClean="0"/>
            </a:br>
            <a:endParaRPr lang="en-US" dirty="0"/>
          </a:p>
        </p:txBody>
      </p:sp>
      <p:sp>
        <p:nvSpPr>
          <p:cNvPr id="3" name="Content Placeholder 2"/>
          <p:cNvSpPr>
            <a:spLocks noGrp="1"/>
          </p:cNvSpPr>
          <p:nvPr>
            <p:ph sz="quarter" idx="1"/>
          </p:nvPr>
        </p:nvSpPr>
        <p:spPr/>
        <p:txBody>
          <a:bodyPr/>
          <a:lstStyle/>
          <a:p>
            <a:pPr lvl="0"/>
            <a:r>
              <a:rPr lang="en-US" dirty="0" smtClean="0"/>
              <a:t>One </a:t>
            </a:r>
            <a:r>
              <a:rPr lang="en-US" dirty="0" smtClean="0"/>
              <a:t>way of</a:t>
            </a:r>
            <a:r>
              <a:rPr lang="en-US" b="1" dirty="0" smtClean="0"/>
              <a:t> </a:t>
            </a:r>
            <a:r>
              <a:rPr lang="en-US" dirty="0" smtClean="0"/>
              <a:t>using existing symbols to represent the sounds of language is through a process known as </a:t>
            </a:r>
            <a:r>
              <a:rPr lang="en-US" b="1" dirty="0" smtClean="0"/>
              <a:t>Rebus writing</a:t>
            </a:r>
            <a:r>
              <a:rPr lang="en-US" dirty="0" smtClean="0"/>
              <a:t>. </a:t>
            </a:r>
          </a:p>
          <a:p>
            <a:pPr lvl="0"/>
            <a:r>
              <a:rPr lang="en-US" dirty="0" smtClean="0"/>
              <a:t>In this process, the symbol for one entity is taken over as the symbol for the sound of the spoken word used to refer to the entity. That symbol then comes to be used whenever that sound occurs in any words.</a:t>
            </a:r>
          </a:p>
          <a:p>
            <a:r>
              <a:rPr lang="en-US" b="1" dirty="0" smtClean="0"/>
              <a:t>Example:</a:t>
            </a:r>
            <a:endParaRPr lang="en-US" dirty="0" smtClean="0"/>
          </a:p>
          <a:p>
            <a:pPr lvl="0"/>
            <a:r>
              <a:rPr lang="en-US" dirty="0" smtClean="0"/>
              <a:t>(“I”)</a:t>
            </a:r>
          </a:p>
          <a:p>
            <a:pPr lvl="0"/>
            <a:r>
              <a:rPr lang="ar-SA" dirty="0" smtClean="0"/>
              <a:t>ﭒ</a:t>
            </a:r>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Syllabic writing</a:t>
            </a:r>
            <a:r>
              <a:rPr lang="en-US" dirty="0" smtClean="0"/>
              <a:t/>
            </a:r>
            <a:br>
              <a:rPr lang="en-US" dirty="0" smtClean="0"/>
            </a:b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smtClean="0"/>
              <a:t>When </a:t>
            </a:r>
            <a:r>
              <a:rPr lang="en-US" dirty="0" smtClean="0"/>
              <a:t>a writing system employs a set of symbols each one representing the pronunciation of a syllable, it is described as </a:t>
            </a:r>
            <a:r>
              <a:rPr lang="en-US" b="1" dirty="0" smtClean="0"/>
              <a:t>syllabic writing</a:t>
            </a:r>
            <a:r>
              <a:rPr lang="en-US" dirty="0" smtClean="0"/>
              <a:t>.</a:t>
            </a:r>
          </a:p>
          <a:p>
            <a:r>
              <a:rPr lang="en-US" b="1" dirty="0" smtClean="0"/>
              <a:t>Example:</a:t>
            </a:r>
            <a:endParaRPr lang="en-US" dirty="0" smtClean="0"/>
          </a:p>
          <a:p>
            <a:pPr lvl="0"/>
            <a:r>
              <a:rPr lang="en-US" dirty="0" smtClean="0"/>
              <a:t>In the last example, the symbol that is used for the pronunciation of parts of a word represents a combination (</a:t>
            </a:r>
            <a:r>
              <a:rPr lang="en-US" i="1" dirty="0" err="1" smtClean="0"/>
              <a:t>ba</a:t>
            </a:r>
            <a:r>
              <a:rPr lang="en-US" dirty="0" smtClean="0"/>
              <a:t>) of a consonant sound (</a:t>
            </a:r>
            <a:r>
              <a:rPr lang="en-US" i="1" dirty="0" smtClean="0"/>
              <a:t>b</a:t>
            </a:r>
            <a:r>
              <a:rPr lang="en-US" dirty="0" smtClean="0"/>
              <a:t>) and a vowel sound (</a:t>
            </a:r>
            <a:r>
              <a:rPr lang="en-US" i="1" dirty="0" smtClean="0"/>
              <a:t>a</a:t>
            </a:r>
            <a:r>
              <a:rPr lang="en-US" dirty="0" smtClean="0"/>
              <a:t>). This combination is one type of syllable. </a:t>
            </a:r>
          </a:p>
          <a:p>
            <a:pPr lvl="0"/>
            <a:r>
              <a:rPr lang="en-US" dirty="0" smtClean="0"/>
              <a:t>There are no purely syllabic writing systems in use today.</a:t>
            </a:r>
          </a:p>
          <a:p>
            <a:pPr lvl="0"/>
            <a:r>
              <a:rPr lang="en-US" dirty="0" smtClean="0"/>
              <a:t>In the early nineteenth century, a Cherokee named Sequoyah, living in North Carolina, invented a syllabic writing system that was widely used within the Cherokee community to create written messages from the spoken language. In these Cherokee examples, (</a:t>
            </a:r>
            <a:r>
              <a:rPr lang="en-US" i="1" dirty="0" smtClean="0"/>
              <a:t>ho</a:t>
            </a:r>
            <a:r>
              <a:rPr lang="en-US" dirty="0" smtClean="0"/>
              <a:t>), (</a:t>
            </a:r>
            <a:r>
              <a:rPr lang="en-US" i="1" dirty="0" err="1" smtClean="0"/>
              <a:t>sa</a:t>
            </a:r>
            <a:r>
              <a:rPr lang="en-US" dirty="0" smtClean="0"/>
              <a:t>) and (</a:t>
            </a:r>
            <a:r>
              <a:rPr lang="en-US" i="1" dirty="0" err="1" smtClean="0"/>
              <a:t>ge</a:t>
            </a:r>
            <a:r>
              <a:rPr lang="en-US" dirty="0" smtClean="0"/>
              <a:t>), we can see that the written symbol in each case does not correspond to a single consonant (C) or a vowel (V), but to a syllable (CV).</a:t>
            </a:r>
          </a:p>
          <a:p>
            <a:pPr lvl="0"/>
            <a:r>
              <a:rPr lang="en-US" dirty="0" smtClean="0"/>
              <a:t>Not until the time of </a:t>
            </a:r>
            <a:r>
              <a:rPr lang="en-US" b="1" dirty="0" smtClean="0"/>
              <a:t>Phoenicians</a:t>
            </a:r>
            <a:r>
              <a:rPr lang="en-US" dirty="0" smtClean="0"/>
              <a:t> that a full use of a syllabic writing system were used.</a:t>
            </a:r>
          </a:p>
          <a:p>
            <a:pPr>
              <a:buNone/>
            </a:pPr>
            <a:r>
              <a:rPr lang="en-US" dirty="0" smtClean="0"/>
              <a:t> </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22</TotalTime>
  <Words>926</Words>
  <Application>Microsoft Office PowerPoint</Application>
  <PresentationFormat>On-screen Show (4:3)</PresentationFormat>
  <Paragraphs>64</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Origin</vt:lpstr>
      <vt:lpstr>The development of writing   </vt:lpstr>
      <vt:lpstr>The development of writing   </vt:lpstr>
      <vt:lpstr>Pictograms and ideograms </vt:lpstr>
      <vt:lpstr>Pictograms </vt:lpstr>
      <vt:lpstr>Ideograms </vt:lpstr>
      <vt:lpstr>Pictograms and ideograms</vt:lpstr>
      <vt:lpstr>Logograms </vt:lpstr>
      <vt:lpstr>Rebus writing </vt:lpstr>
      <vt:lpstr>Syllabic writing </vt:lpstr>
      <vt:lpstr>Alphabetic writing </vt:lpstr>
      <vt:lpstr>Alphabetic writing </vt:lpstr>
      <vt:lpstr>Alphabetic writing </vt:lpstr>
      <vt:lpstr>Written English </vt:lpstr>
      <vt:lpstr>Home work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development of writing</dc:title>
  <dc:creator>Windows User</dc:creator>
  <cp:lastModifiedBy>Windows User</cp:lastModifiedBy>
  <cp:revision>3</cp:revision>
  <dcterms:created xsi:type="dcterms:W3CDTF">2012-02-24T23:15:05Z</dcterms:created>
  <dcterms:modified xsi:type="dcterms:W3CDTF">2012-02-24T23:37:18Z</dcterms:modified>
</cp:coreProperties>
</file>