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76" r:id="rId7"/>
    <p:sldId id="277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9250F-BF3B-4477-A2AC-AEB1B315251F}" type="datetimeFigureOut">
              <a:rPr lang="en-US" smtClean="0"/>
              <a:pPr/>
              <a:t>26/04/13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44001-69C0-48CA-842C-F55FBAA1C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1600200"/>
            <a:ext cx="5410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Gabriola" pitchFamily="82" charset="0"/>
              </a:rPr>
              <a:t>Lab#1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Gabriola" pitchFamily="82" charset="0"/>
              </a:rPr>
              <a:t>Microscopy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Gabriola" pitchFamily="82" charset="0"/>
              </a:rPr>
              <a:t>&amp;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Gabriola" pitchFamily="82" charset="0"/>
              </a:rPr>
              <a:t>Epithelial Tissue</a:t>
            </a:r>
          </a:p>
          <a:p>
            <a:pPr algn="ctr"/>
            <a:r>
              <a:rPr lang="en-US" sz="3600" i="1" dirty="0">
                <a:solidFill>
                  <a:schemeClr val="bg1"/>
                </a:solidFill>
                <a:latin typeface="Gabriola" pitchFamily="82" charset="0"/>
              </a:rPr>
              <a:t>Lama </a:t>
            </a:r>
            <a:r>
              <a:rPr lang="en-US" sz="3600" i="1" dirty="0" err="1">
                <a:solidFill>
                  <a:schemeClr val="bg1"/>
                </a:solidFill>
                <a:latin typeface="Gabriola" pitchFamily="82" charset="0"/>
              </a:rPr>
              <a:t>AlAbdi</a:t>
            </a:r>
            <a:endParaRPr lang="en-US" sz="3600" i="1" dirty="0">
              <a:solidFill>
                <a:schemeClr val="bg1"/>
              </a:solidFill>
              <a:latin typeface="Gabriola" pitchFamily="82" charset="0"/>
            </a:endParaRPr>
          </a:p>
          <a:p>
            <a:pPr algn="ctr"/>
            <a:r>
              <a:rPr lang="en-US" sz="3600" i="1" dirty="0">
                <a:solidFill>
                  <a:schemeClr val="bg1"/>
                </a:solidFill>
                <a:latin typeface="Gabriola" pitchFamily="82" charset="0"/>
              </a:rPr>
              <a:t>Supervised by: Dr. Reem </a:t>
            </a:r>
            <a:r>
              <a:rPr lang="en-US" sz="3600" i="1" dirty="0" err="1">
                <a:solidFill>
                  <a:schemeClr val="bg1"/>
                </a:solidFill>
                <a:latin typeface="Gabriola" pitchFamily="82" charset="0"/>
              </a:rPr>
              <a:t>AlAjmi</a:t>
            </a:r>
            <a:endParaRPr lang="en-US" sz="3600" dirty="0">
              <a:solidFill>
                <a:schemeClr val="bg1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28600" y="838200"/>
            <a:ext cx="8686800" cy="5181600"/>
          </a:xfrm>
          <a:prstGeom prst="rect">
            <a:avLst/>
          </a:prstGeom>
          <a:solidFill>
            <a:schemeClr val="bg1">
              <a:alpha val="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09800" y="0"/>
            <a:ext cx="5181600" cy="685800"/>
          </a:xfrm>
          <a:prstGeom prst="rect">
            <a:avLst/>
          </a:prstGeom>
          <a:solidFill>
            <a:schemeClr val="bg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/>
          <p:cNvSpPr/>
          <p:nvPr/>
        </p:nvSpPr>
        <p:spPr>
          <a:xfrm rot="16200000">
            <a:off x="4391980" y="-1215516"/>
            <a:ext cx="504056" cy="61926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ounded Rectangle 4"/>
          <p:cNvSpPr/>
          <p:nvPr/>
        </p:nvSpPr>
        <p:spPr>
          <a:xfrm>
            <a:off x="6372200" y="2204864"/>
            <a:ext cx="2160240" cy="122413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dobe Devanagari" pitchFamily="18" charset="0"/>
              </a:rPr>
              <a:t>Covering “surface” epithelium</a:t>
            </a:r>
            <a:r>
              <a:rPr lang="en-US" sz="2000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dobe Devanagari" pitchFamily="18" charset="0"/>
              </a:rPr>
              <a:t>. </a:t>
            </a:r>
            <a:endParaRPr lang="en-US" sz="1050" dirty="0" smtClean="0">
              <a:solidFill>
                <a:schemeClr val="tx1"/>
              </a:solidFill>
              <a:latin typeface="Gabriola" pitchFamily="82" charset="0"/>
              <a:cs typeface="Adobe Devanagari" pitchFamily="18" charset="0"/>
            </a:endParaRPr>
          </a:p>
          <a:p>
            <a:pPr algn="ctr"/>
            <a:endParaRPr lang="ar-SA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3707904" y="2204864"/>
            <a:ext cx="1872208" cy="115212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KodchiangUPC" pitchFamily="18" charset="-34"/>
              </a:rPr>
              <a:t>Glandular epithelium</a:t>
            </a:r>
            <a:endParaRPr lang="ar-SA" sz="2400" b="1" dirty="0" smtClean="0">
              <a:solidFill>
                <a:schemeClr val="bg1"/>
              </a:solidFill>
              <a:latin typeface="Gabriola" pitchFamily="82" charset="0"/>
            </a:endParaRPr>
          </a:p>
          <a:p>
            <a:pPr algn="ctr"/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323528" y="2204864"/>
            <a:ext cx="2736304" cy="115212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Neuro_epithium</a:t>
            </a:r>
            <a:endParaRPr lang="en-US" sz="2000" b="1" dirty="0" smtClean="0">
              <a:solidFill>
                <a:schemeClr val="bg1"/>
              </a:solidFill>
              <a:latin typeface="Gabriola" pitchFamily="82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2483768" y="0"/>
            <a:ext cx="3825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solidFill>
                  <a:srgbClr val="00808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Types of Epithelial Tissue </a:t>
            </a:r>
            <a:endParaRPr lang="en-US" sz="1400" dirty="0" smtClean="0">
              <a:solidFill>
                <a:srgbClr val="008080"/>
              </a:solidFill>
              <a:latin typeface="Gabriola" pitchFamily="82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44008" y="1700808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588224" y="3717032"/>
            <a:ext cx="2088232" cy="216024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The Simple.</a:t>
            </a:r>
            <a:endParaRPr lang="en-US" sz="1100" b="1" dirty="0" smtClean="0">
              <a:solidFill>
                <a:schemeClr val="bg1"/>
              </a:solidFill>
              <a:latin typeface="Gabriola" pitchFamily="82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Stratified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16" name="Rounded Rectangle 15"/>
          <p:cNvSpPr/>
          <p:nvPr/>
        </p:nvSpPr>
        <p:spPr>
          <a:xfrm>
            <a:off x="3779912" y="3645024"/>
            <a:ext cx="1944216" cy="23042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epithelium of cells specialized to produce </a:t>
            </a:r>
          </a:p>
          <a:p>
            <a:pPr lvl="0" algn="ctr"/>
            <a:r>
              <a:rPr lang="en-US" sz="2000" b="1" dirty="0" smtClean="0">
                <a:solidFill>
                  <a:schemeClr val="bg1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secretion.</a:t>
            </a:r>
            <a:r>
              <a:rPr lang="en-US" sz="2000" b="1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/>
            <a:r>
              <a:rPr lang="en-US" sz="2000" b="1" dirty="0" smtClean="0">
                <a:solidFill>
                  <a:srgbClr val="000000"/>
                </a:solidFill>
                <a:latin typeface="Gabriola" pitchFamily="82" charset="0"/>
                <a:cs typeface="Arial" pitchFamily="34" charset="0"/>
              </a:rPr>
              <a:t>(Goblet cell)</a:t>
            </a:r>
            <a:endParaRPr lang="en-US" sz="2400" dirty="0" smtClean="0">
              <a:solidFill>
                <a:schemeClr val="bg1"/>
              </a:solidFill>
              <a:latin typeface="Gabriola" pitchFamily="82" charset="0"/>
              <a:cs typeface="Arial" pitchFamily="34" charset="0"/>
            </a:endParaRPr>
          </a:p>
          <a:p>
            <a:pPr algn="ctr"/>
            <a:endParaRPr lang="ar-SA" sz="1600" dirty="0">
              <a:solidFill>
                <a:schemeClr val="bg1"/>
              </a:solidFill>
              <a:latin typeface="Gabriola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90872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400" dirty="0" smtClean="0">
                <a:solidFill>
                  <a:srgbClr val="FF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their function </a:t>
            </a:r>
            <a:r>
              <a:rPr lang="en-US" sz="2400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of which it is composes. </a:t>
            </a:r>
            <a:endParaRPr lang="en-US" sz="1100" dirty="0" smtClean="0"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304800"/>
            <a:ext cx="8534400" cy="5791200"/>
          </a:xfrm>
          <a:prstGeom prst="rect">
            <a:avLst/>
          </a:prstGeom>
          <a:solidFill>
            <a:schemeClr val="bg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صورة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3240360" cy="279560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699792" y="5013176"/>
            <a:ext cx="31999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en-US" sz="3600" b="1" dirty="0" smtClean="0" bmk="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quamous epithelium</a:t>
            </a:r>
            <a:endParaRPr 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134883" cy="273630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228600"/>
            <a:ext cx="8763000" cy="5943600"/>
          </a:xfrm>
          <a:prstGeom prst="rect">
            <a:avLst/>
          </a:prstGeom>
          <a:solidFill>
            <a:schemeClr val="bg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~AUT0005"/>
          <p:cNvPicPr>
            <a:picLocks noChangeAspect="1" noChangeArrowheads="1"/>
          </p:cNvPicPr>
          <p:nvPr/>
        </p:nvPicPr>
        <p:blipFill>
          <a:blip r:embed="rId2" cstate="print"/>
          <a:srcRect t="3926" r="-2751" b="2533"/>
          <a:stretch>
            <a:fillRect/>
          </a:stretch>
        </p:blipFill>
        <p:spPr bwMode="auto">
          <a:xfrm>
            <a:off x="4499992" y="1124744"/>
            <a:ext cx="4176464" cy="352839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lum bright="-12000" contrast="16000"/>
          </a:blip>
          <a:srcRect/>
          <a:stretch>
            <a:fillRect/>
          </a:stretch>
        </p:blipFill>
        <p:spPr bwMode="auto">
          <a:xfrm>
            <a:off x="395536" y="1052736"/>
            <a:ext cx="3384376" cy="367240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2362200" y="5334000"/>
            <a:ext cx="4180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14350" algn="l"/>
              </a:tabLst>
            </a:pP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Simple  Cuboidal Epithelium</a:t>
            </a:r>
            <a:endParaRPr 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381000"/>
            <a:ext cx="8458200" cy="5715000"/>
          </a:xfrm>
          <a:prstGeom prst="rect">
            <a:avLst/>
          </a:prstGeom>
          <a:solidFill>
            <a:schemeClr val="bg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90800" y="5410200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Simple Columnar Epithelium </a:t>
            </a:r>
            <a:endParaRPr kumimoji="0" lang="en-US" sz="2800" b="1" i="0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Gabriola" pitchFamily="82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1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23" r="2064" b="4052"/>
          <a:stretch/>
        </p:blipFill>
        <p:spPr bwMode="auto">
          <a:xfrm>
            <a:off x="5004048" y="1052736"/>
            <a:ext cx="3384376" cy="410445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6"/>
            <a:ext cx="3672408" cy="403244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8600" y="533400"/>
            <a:ext cx="8686800" cy="5334000"/>
          </a:xfrm>
          <a:prstGeom prst="rect">
            <a:avLst/>
          </a:prstGeom>
          <a:solidFill>
            <a:schemeClr val="bg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51" descr="الوصف: C:\Users\Allah-Akbar\Desktop\nar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12776"/>
            <a:ext cx="3960440" cy="3096344"/>
          </a:xfrm>
          <a:prstGeom prst="rect">
            <a:avLst/>
          </a:prstGeom>
          <a:noFill/>
        </p:spPr>
      </p:pic>
      <p:grpSp>
        <p:nvGrpSpPr>
          <p:cNvPr id="2" name="Group 4"/>
          <p:cNvGrpSpPr/>
          <p:nvPr/>
        </p:nvGrpSpPr>
        <p:grpSpPr>
          <a:xfrm>
            <a:off x="467544" y="1412776"/>
            <a:ext cx="3816424" cy="3168352"/>
            <a:chOff x="1716088" y="115888"/>
            <a:chExt cx="6096000" cy="45720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-14000" contrast="38000"/>
            </a:blip>
            <a:srcRect/>
            <a:stretch>
              <a:fillRect/>
            </a:stretch>
          </p:blipFill>
          <p:spPr bwMode="auto">
            <a:xfrm>
              <a:off x="1716088" y="115888"/>
              <a:ext cx="60960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481263" y="2420938"/>
              <a:ext cx="5064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059113" y="2636838"/>
              <a:ext cx="1727200" cy="7143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2987675" y="2060575"/>
              <a:ext cx="2085975" cy="57626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6477000" y="381000"/>
              <a:ext cx="122238" cy="6556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6019800" y="152400"/>
              <a:ext cx="5064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5715000" y="228600"/>
              <a:ext cx="381000" cy="1524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267744" y="4941168"/>
            <a:ext cx="40190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Glandular Epithelium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686800" cy="5334000"/>
          </a:xfrm>
          <a:prstGeom prst="rect">
            <a:avLst/>
          </a:prstGeom>
          <a:solidFill>
            <a:schemeClr val="bg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http://www.netterimages.com/images/vpv/000/000/013/13135-0550x0475.jpg"/>
          <p:cNvPicPr>
            <a:picLocks noChangeAspect="1" noChangeArrowheads="1"/>
          </p:cNvPicPr>
          <p:nvPr/>
        </p:nvPicPr>
        <p:blipFill>
          <a:blip r:embed="rId2" cstate="print"/>
          <a:srcRect t="14545" b="22909"/>
          <a:stretch>
            <a:fillRect/>
          </a:stretch>
        </p:blipFill>
        <p:spPr bwMode="auto">
          <a:xfrm>
            <a:off x="1524000" y="609600"/>
            <a:ext cx="5791200" cy="4495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62000" y="53340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Stratified sequamous epithelium in skin keratinized and non keratinized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533400"/>
            <a:ext cx="8686800" cy="5334000"/>
          </a:xfrm>
          <a:prstGeom prst="rect">
            <a:avLst/>
          </a:prstGeom>
          <a:solidFill>
            <a:schemeClr val="bg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0" name="Picture 2" descr="http://www.pathguy.com/histo/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838200"/>
            <a:ext cx="5715000" cy="38862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09800" y="4876800"/>
            <a:ext cx="508504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cs typeface="Adobe Devanagari" pitchFamily="18" charset="0"/>
              </a:rPr>
              <a:t>Stratified cuboidal epithelium in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  <a:cs typeface="Adobe Devanagari" pitchFamily="18" charset="0"/>
              </a:rPr>
              <a:t>sweat gland 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  <a:cs typeface="Adobe Devanagari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590800"/>
            <a:ext cx="6327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Thank you for your attention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Gabriola" pitchFamily="82" charset="0"/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1371600" y="5715000"/>
            <a:ext cx="457200" cy="457200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524000"/>
            <a:ext cx="8077200" cy="4267200"/>
          </a:xfrm>
          <a:prstGeom prst="rect">
            <a:avLst/>
          </a:prstGeom>
          <a:solidFill>
            <a:schemeClr val="bg1">
              <a:alpha val="2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21336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err="1" smtClean="0">
                <a:latin typeface="Gabriola" pitchFamily="82" charset="0"/>
              </a:rPr>
              <a:t>Genera!y</a:t>
            </a:r>
            <a:r>
              <a:rPr lang="en-US" sz="4000" i="1" dirty="0">
                <a:latin typeface="Gabriola" pitchFamily="82" charset="0"/>
              </a:rPr>
              <a:t>, It is an instrument used to examine and</a:t>
            </a:r>
          </a:p>
          <a:p>
            <a:r>
              <a:rPr lang="en-US" sz="4000" i="1" dirty="0">
                <a:latin typeface="Gabriola" pitchFamily="82" charset="0"/>
              </a:rPr>
              <a:t>monitor objects we can’t see with the naked eye.</a:t>
            </a:r>
          </a:p>
          <a:p>
            <a:r>
              <a:rPr lang="en-US" sz="4000" i="1" dirty="0">
                <a:latin typeface="Gabriola" pitchFamily="82" charset="0"/>
              </a:rPr>
              <a:t>It has many applications.</a:t>
            </a:r>
            <a:endParaRPr lang="en-US" sz="40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304800"/>
            <a:ext cx="5486400" cy="1143000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Microscope</a:t>
            </a: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1524000"/>
            <a:ext cx="7848600" cy="4419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997839"/>
            <a:ext cx="7086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latin typeface="Gabriola" pitchFamily="82" charset="0"/>
              </a:rPr>
              <a:t>There </a:t>
            </a:r>
            <a:r>
              <a:rPr lang="en-US" sz="2800" i="1" dirty="0">
                <a:latin typeface="Gabriola" pitchFamily="82" charset="0"/>
              </a:rPr>
              <a:t>are different classes and types of microscopes depending</a:t>
            </a:r>
          </a:p>
          <a:p>
            <a:r>
              <a:rPr lang="en-US" sz="2800" i="1" dirty="0">
                <a:latin typeface="Gabriola" pitchFamily="82" charset="0"/>
              </a:rPr>
              <a:t>on the magnification power, their applications, and how they</a:t>
            </a:r>
          </a:p>
          <a:p>
            <a:r>
              <a:rPr lang="en-US" sz="2800" i="1" dirty="0">
                <a:latin typeface="Gabriola" pitchFamily="82" charset="0"/>
              </a:rPr>
              <a:t>are operated:</a:t>
            </a:r>
          </a:p>
          <a:p>
            <a:r>
              <a:rPr lang="en-US" sz="2800" i="1" dirty="0">
                <a:latin typeface="Gabriola" pitchFamily="82" charset="0"/>
              </a:rPr>
              <a:t>Transmission electron microscope (TEM).</a:t>
            </a:r>
          </a:p>
          <a:p>
            <a:r>
              <a:rPr lang="en-US" sz="2800" i="1" dirty="0">
                <a:latin typeface="Gabriola" pitchFamily="82" charset="0"/>
              </a:rPr>
              <a:t>Scanning electron microscope (SEM).</a:t>
            </a:r>
          </a:p>
          <a:p>
            <a:r>
              <a:rPr lang="en-US" sz="2800" i="1" dirty="0">
                <a:latin typeface="Gabriola" pitchFamily="82" charset="0"/>
              </a:rPr>
              <a:t>Inverted microscope.</a:t>
            </a:r>
          </a:p>
          <a:p>
            <a:r>
              <a:rPr lang="en-US" sz="2800" i="1" dirty="0">
                <a:latin typeface="Gabriola" pitchFamily="82" charset="0"/>
              </a:rPr>
              <a:t>Light (compound) microscope.</a:t>
            </a:r>
            <a:endParaRPr lang="en-US" sz="2800" dirty="0"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228600"/>
            <a:ext cx="6324600" cy="1066800"/>
          </a:xfrm>
          <a:prstGeom prst="rect">
            <a:avLst/>
          </a:prstGeom>
          <a:solidFill>
            <a:schemeClr val="bg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Gabriola" pitchFamily="82" charset="0"/>
              </a:rPr>
              <a:t>Types of microscopes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0" y="1447800"/>
            <a:ext cx="7467600" cy="4648200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1600200"/>
            <a:ext cx="6781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The </a:t>
            </a: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compound</a:t>
            </a:r>
          </a:p>
          <a:p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microscope is made of 3</a:t>
            </a:r>
          </a:p>
          <a:p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systems: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The mounting and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movement System.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The magnification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System.</a:t>
            </a:r>
          </a:p>
          <a:p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The </a:t>
            </a:r>
            <a:r>
              <a:rPr lang="en-US" sz="3200" i="1" dirty="0" err="1">
                <a:solidFill>
                  <a:schemeClr val="bg1"/>
                </a:solidFill>
                <a:latin typeface="Gabriola" pitchFamily="82" charset="0"/>
              </a:rPr>
              <a:t>i!umination</a:t>
            </a:r>
            <a:r>
              <a:rPr lang="en-US" sz="3200" i="1" dirty="0">
                <a:solidFill>
                  <a:schemeClr val="bg1"/>
                </a:solidFill>
                <a:latin typeface="Gabriola" pitchFamily="82" charset="0"/>
              </a:rPr>
              <a:t> System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228600"/>
            <a:ext cx="5486400" cy="914400"/>
          </a:xfrm>
          <a:prstGeom prst="rect">
            <a:avLst/>
          </a:prstGeom>
          <a:solidFill>
            <a:schemeClr val="bg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Gabriola" pitchFamily="82" charset="0"/>
              </a:rPr>
              <a:t>Compound Microscope</a:t>
            </a:r>
            <a:endParaRPr lang="en-US" sz="3600" dirty="0">
              <a:latin typeface="Gabriola" pitchFamily="82" charset="0"/>
            </a:endParaRPr>
          </a:p>
        </p:txBody>
      </p:sp>
      <p:pic>
        <p:nvPicPr>
          <p:cNvPr id="2052" name="Picture 4" descr="http://upload.wikimedia.org/wikipedia/commons/thumb/b/b1/Optical_microscope_nikon_alphaphot_%2B.jpg/220px-Optical_microscope_nikon_alphaphot_%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2743200" cy="3505200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>
            <a:off x="6660232" y="5373216"/>
            <a:ext cx="1152128" cy="1008112"/>
          </a:xfrm>
          <a:prstGeom prst="righ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Left Bracket 9"/>
          <p:cNvSpPr/>
          <p:nvPr/>
        </p:nvSpPr>
        <p:spPr>
          <a:xfrm>
            <a:off x="827584" y="5373216"/>
            <a:ext cx="1512168" cy="1008112"/>
          </a:xfrm>
          <a:prstGeom prst="leftBracke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1835696" y="5661248"/>
            <a:ext cx="48558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Arial" pitchFamily="34" charset="0"/>
              </a:rPr>
              <a:t>The mounting and movement system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6390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267744" y="188640"/>
            <a:ext cx="4438994" cy="5328592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>
            <a:off x="5220072" y="764704"/>
            <a:ext cx="1944216" cy="136815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03648" y="2924944"/>
            <a:ext cx="1836712" cy="21602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26" idx="1"/>
          </p:cNvCxnSpPr>
          <p:nvPr/>
        </p:nvCxnSpPr>
        <p:spPr>
          <a:xfrm rot="10800000" flipV="1">
            <a:off x="5724128" y="2168098"/>
            <a:ext cx="1210072" cy="684837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508104" y="3717032"/>
            <a:ext cx="1728192" cy="64807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676400" y="1371600"/>
            <a:ext cx="1671464" cy="68924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652120" y="3356992"/>
            <a:ext cx="1440160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934200" y="457200"/>
            <a:ext cx="20162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Gabriola" pitchFamily="82" charset="0"/>
              </a:rPr>
              <a:t>The body tube:</a:t>
            </a:r>
          </a:p>
          <a:p>
            <a:r>
              <a:rPr lang="en-US" dirty="0">
                <a:latin typeface="Gabriola" pitchFamily="82" charset="0"/>
              </a:rPr>
              <a:t>carries the ocular lenses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34200" y="1752600"/>
            <a:ext cx="1979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600" dirty="0">
                <a:solidFill>
                  <a:srgbClr val="FF0000"/>
                </a:solidFill>
                <a:latin typeface="Gabriola" pitchFamily="82" charset="0"/>
              </a:rPr>
              <a:t>The arm: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Supports and connects the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upper part of the microscope</a:t>
            </a:r>
            <a:endParaRPr lang="ar-SA" sz="1600" dirty="0">
              <a:latin typeface="Gabriola" pitchFamily="82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76256" y="3140968"/>
            <a:ext cx="226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coarse focusing knob:</a:t>
            </a:r>
          </a:p>
          <a:p>
            <a:r>
              <a:rPr lang="en-US" dirty="0">
                <a:latin typeface="Gabriola" pitchFamily="82" charset="0"/>
              </a:rPr>
              <a:t>for stage movement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34200" y="4191000"/>
            <a:ext cx="1907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fine focusing knob:</a:t>
            </a:r>
          </a:p>
          <a:p>
            <a:pPr algn="l"/>
            <a:r>
              <a:rPr lang="en-US" dirty="0">
                <a:latin typeface="Gabriola" pitchFamily="82" charset="0"/>
              </a:rPr>
              <a:t>for image sharpness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4800" y="1143000"/>
            <a:ext cx="20162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nose piece: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Carries the objective lenses and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move them accordingly above the</a:t>
            </a:r>
          </a:p>
          <a:p>
            <a:pPr algn="l"/>
            <a:r>
              <a:rPr lang="en-US" sz="1600" dirty="0">
                <a:latin typeface="Gabriola" pitchFamily="82" charset="0"/>
              </a:rPr>
              <a:t>stage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8600" y="2895600"/>
            <a:ext cx="2267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stage:</a:t>
            </a:r>
          </a:p>
          <a:p>
            <a:pPr algn="l"/>
            <a:r>
              <a:rPr lang="en-US" dirty="0">
                <a:latin typeface="Gabriola" pitchFamily="82" charset="0"/>
              </a:rPr>
              <a:t>Horizontal platform upon which</a:t>
            </a:r>
          </a:p>
          <a:p>
            <a:pPr algn="l"/>
            <a:r>
              <a:rPr lang="en-US" dirty="0">
                <a:latin typeface="Gabriola" pitchFamily="82" charset="0"/>
              </a:rPr>
              <a:t>the slide of interest rest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1000" y="4419600"/>
            <a:ext cx="1907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Gabriola" pitchFamily="82" charset="0"/>
              </a:rPr>
              <a:t>The base:</a:t>
            </a:r>
          </a:p>
          <a:p>
            <a:pPr algn="l"/>
            <a:r>
              <a:rPr lang="en-US" dirty="0">
                <a:latin typeface="Gabriola" pitchFamily="82" charset="0"/>
              </a:rPr>
              <a:t>Supports the microscope</a:t>
            </a:r>
            <a:endParaRPr lang="ar-SA" dirty="0">
              <a:latin typeface="Gabriola" pitchFamily="82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31640" y="4581128"/>
            <a:ext cx="1944216" cy="7200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11560" y="1052736"/>
            <a:ext cx="7776864" cy="36004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5867400" y="167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CC00"/>
                </a:solidFill>
                <a:latin typeface="Gabriola" pitchFamily="82" charset="0"/>
              </a:rPr>
              <a:t>The ocular lenses:</a:t>
            </a:r>
          </a:p>
          <a:p>
            <a:r>
              <a:rPr lang="en-US" i="1" dirty="0">
                <a:latin typeface="Gabriola" pitchFamily="82" charset="0"/>
              </a:rPr>
              <a:t>5X, 10X, and 15X</a:t>
            </a:r>
            <a:endParaRPr lang="ar-SA" dirty="0">
              <a:latin typeface="Gabriola" pitchFamily="82" charset="0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611560" y="836712"/>
            <a:ext cx="5328592" cy="2952328"/>
            <a:chOff x="611560" y="404664"/>
            <a:chExt cx="5328592" cy="2880320"/>
          </a:xfrm>
        </p:grpSpPr>
        <p:pic>
          <p:nvPicPr>
            <p:cNvPr id="4" name="Picture 6" descr="C:\Users\Packard bell\Desktop\المجهر.png"/>
            <p:cNvPicPr>
              <a:picLocks noChangeAspect="1" noChangeArrowheads="1"/>
            </p:cNvPicPr>
            <p:nvPr/>
          </p:nvPicPr>
          <p:blipFill>
            <a:blip r:embed="rId2" cstate="print"/>
            <a:srcRect r="18507" b="51544"/>
            <a:stretch>
              <a:fillRect/>
            </a:stretch>
          </p:blipFill>
          <p:spPr bwMode="auto">
            <a:xfrm>
              <a:off x="611560" y="404664"/>
              <a:ext cx="4438994" cy="2880320"/>
            </a:xfrm>
            <a:prstGeom prst="rect">
              <a:avLst/>
            </a:prstGeom>
            <a:noFill/>
          </p:spPr>
        </p:pic>
        <p:cxnSp>
          <p:nvCxnSpPr>
            <p:cNvPr id="6" name="Straight Connector 5"/>
            <p:cNvCxnSpPr/>
            <p:nvPr/>
          </p:nvCxnSpPr>
          <p:spPr>
            <a:xfrm>
              <a:off x="3419872" y="1484784"/>
              <a:ext cx="252028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39752" y="2564904"/>
              <a:ext cx="3456384" cy="216024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979712" y="2564904"/>
              <a:ext cx="3816424" cy="7200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420888"/>
              <a:ext cx="4104456" cy="144016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5638800" y="28194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Gabriola" pitchFamily="82" charset="0"/>
              </a:rPr>
              <a:t>The objective lenses:</a:t>
            </a:r>
          </a:p>
          <a:p>
            <a:r>
              <a:rPr lang="en-US" dirty="0">
                <a:latin typeface="Gabriola" pitchFamily="82" charset="0"/>
              </a:rPr>
              <a:t>Scanning lens: 3.5X or 4X or 5X</a:t>
            </a:r>
          </a:p>
          <a:p>
            <a:r>
              <a:rPr lang="en-US" dirty="0">
                <a:latin typeface="Gabriola" pitchFamily="82" charset="0"/>
              </a:rPr>
              <a:t>Low power lens: 10X</a:t>
            </a:r>
          </a:p>
          <a:p>
            <a:r>
              <a:rPr lang="en-US" dirty="0">
                <a:latin typeface="Gabriola" pitchFamily="82" charset="0"/>
              </a:rPr>
              <a:t>High power lens: 40X</a:t>
            </a:r>
          </a:p>
          <a:p>
            <a:r>
              <a:rPr lang="en-US" dirty="0">
                <a:latin typeface="Gabriola" pitchFamily="82" charset="0"/>
              </a:rPr>
              <a:t>Oil immersion lens: 100X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83768" y="188640"/>
            <a:ext cx="4206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Gabriola" pitchFamily="82" charset="0"/>
              </a:rPr>
              <a:t>THE MAGNIFICATION SYSTEM</a:t>
            </a:r>
            <a:endParaRPr lang="ar-SA" sz="3200" b="1" dirty="0">
              <a:latin typeface="Gabriola" pitchFamily="8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7544" y="5229200"/>
            <a:ext cx="8208912" cy="1077218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latin typeface="Gabriola" pitchFamily="82" charset="0"/>
              </a:rPr>
              <a:t>How to calculate the magnification power?</a:t>
            </a:r>
          </a:p>
          <a:p>
            <a:pPr algn="ctr"/>
            <a:r>
              <a:rPr lang="en-US" sz="2000" dirty="0">
                <a:latin typeface="Gabriola" pitchFamily="82" charset="0"/>
              </a:rPr>
              <a:t>Magnification power = ocular lens </a:t>
            </a:r>
            <a:r>
              <a:rPr lang="en-US" sz="2000" dirty="0" err="1" smtClean="0">
                <a:latin typeface="Gabriola" pitchFamily="82" charset="0"/>
              </a:rPr>
              <a:t>xobjective</a:t>
            </a:r>
            <a:r>
              <a:rPr lang="en-US" sz="2000" dirty="0" smtClean="0">
                <a:latin typeface="Gabriola" pitchFamily="82" charset="0"/>
              </a:rPr>
              <a:t> </a:t>
            </a:r>
            <a:r>
              <a:rPr lang="en-US" sz="2000" dirty="0">
                <a:latin typeface="Gabriola" pitchFamily="82" charset="0"/>
              </a:rPr>
              <a:t>lens.</a:t>
            </a:r>
          </a:p>
          <a:p>
            <a:pPr algn="ctr"/>
            <a:r>
              <a:rPr lang="en-US" sz="2000" dirty="0">
                <a:latin typeface="Gabriola" pitchFamily="82" charset="0"/>
              </a:rPr>
              <a:t>(e.g.) 10X x</a:t>
            </a:r>
            <a:r>
              <a:rPr lang="en-US" sz="2000" dirty="0" smtClean="0">
                <a:latin typeface="Gabriola" pitchFamily="82" charset="0"/>
              </a:rPr>
              <a:t> </a:t>
            </a:r>
            <a:r>
              <a:rPr lang="en-US" sz="2000" dirty="0">
                <a:latin typeface="Gabriola" pitchFamily="82" charset="0"/>
              </a:rPr>
              <a:t>40X = 400X hint: Don’t forget the unit</a:t>
            </a:r>
            <a:endParaRPr lang="ar-SA" sz="20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152400"/>
            <a:ext cx="8610600" cy="6324600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475656" y="4365104"/>
            <a:ext cx="6696744" cy="165618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Gabriola" pitchFamily="82" charset="0"/>
              </a:rPr>
              <a:t>THE ILLUMINATION SYSTEM</a:t>
            </a:r>
            <a:endParaRPr lang="ar-SA" sz="3200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6" descr="C:\Users\Packard bell\Desktop\المجهر.png"/>
          <p:cNvPicPr>
            <a:picLocks noChangeAspect="1" noChangeArrowheads="1"/>
          </p:cNvPicPr>
          <p:nvPr/>
        </p:nvPicPr>
        <p:blipFill>
          <a:blip r:embed="rId2" cstate="print"/>
          <a:srcRect r="18507" b="10356"/>
          <a:stretch>
            <a:fillRect/>
          </a:stretch>
        </p:blipFill>
        <p:spPr bwMode="auto">
          <a:xfrm>
            <a:off x="2915816" y="476672"/>
            <a:ext cx="3672408" cy="417646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rot="10800000">
            <a:off x="4499992" y="3429000"/>
            <a:ext cx="2434208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51720" y="2924944"/>
            <a:ext cx="2304256" cy="8640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051720" y="2132856"/>
            <a:ext cx="1944216" cy="72008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010400" y="3048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Gabriola" pitchFamily="82" charset="0"/>
              </a:rPr>
              <a:t>The illuminator:</a:t>
            </a:r>
          </a:p>
          <a:p>
            <a:r>
              <a:rPr lang="en-US" sz="2400" dirty="0">
                <a:latin typeface="Gabriola" pitchFamily="82" charset="0"/>
              </a:rPr>
              <a:t>light source</a:t>
            </a:r>
            <a:endParaRPr lang="ar-SA" sz="2400" dirty="0">
              <a:latin typeface="Gabriola" pitchFamily="8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828800"/>
            <a:ext cx="2663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  <a:latin typeface="Gabriola" pitchFamily="82" charset="0"/>
              </a:rPr>
              <a:t>The iris diaphragm:</a:t>
            </a:r>
          </a:p>
          <a:p>
            <a:pPr algn="l"/>
            <a:r>
              <a:rPr lang="en-US" i="1" dirty="0">
                <a:latin typeface="Gabriola" pitchFamily="82" charset="0"/>
              </a:rPr>
              <a:t>controls the amount of light</a:t>
            </a:r>
          </a:p>
          <a:p>
            <a:pPr algn="l"/>
            <a:r>
              <a:rPr lang="en-US" i="1" dirty="0">
                <a:latin typeface="Gabriola" pitchFamily="82" charset="0"/>
              </a:rPr>
              <a:t>reaching the slide</a:t>
            </a:r>
            <a:endParaRPr lang="ar-SA" dirty="0">
              <a:latin typeface="Gabriola" pitchFamily="8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1520" y="3645024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Gabriola" pitchFamily="82" charset="0"/>
              </a:rPr>
              <a:t>The condenser:</a:t>
            </a:r>
          </a:p>
          <a:p>
            <a:pPr algn="l"/>
            <a:r>
              <a:rPr lang="en-US" dirty="0">
                <a:latin typeface="Gabriola" pitchFamily="82" charset="0"/>
              </a:rPr>
              <a:t>collects and concentrate the light</a:t>
            </a:r>
            <a:endParaRPr lang="ar-SA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1752600"/>
            <a:ext cx="8686800" cy="4495800"/>
          </a:xfrm>
          <a:prstGeom prst="rect">
            <a:avLst/>
          </a:prstGeom>
          <a:solidFill>
            <a:schemeClr val="bg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533400"/>
            <a:ext cx="6248400" cy="990600"/>
          </a:xfrm>
          <a:prstGeom prst="rect">
            <a:avLst/>
          </a:prstGeom>
          <a:solidFill>
            <a:schemeClr val="bg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en-US" b="1" dirty="0">
                <a:latin typeface="Gabriola" pitchFamily="82" charset="0"/>
              </a:rPr>
              <a:t>THE EPITHELIAL TISSUE </a:t>
            </a:r>
            <a:r>
              <a:rPr lang="en-US" dirty="0">
                <a:latin typeface="Gabriola" pitchFamily="82" charset="0"/>
              </a:rPr>
              <a:t/>
            </a:r>
            <a:br>
              <a:rPr lang="en-US" dirty="0">
                <a:latin typeface="Gabriola" pitchFamily="82" charset="0"/>
              </a:rPr>
            </a:br>
            <a:endParaRPr lang="ar-SA" dirty="0">
              <a:latin typeface="Gabriola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5157192"/>
            <a:ext cx="336502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Gabriola" pitchFamily="82" charset="0"/>
                <a:ea typeface="Kozuka Mincho Pro B" pitchFamily="18" charset="-128"/>
                <a:cs typeface="KodchiangUPC" pitchFamily="18" charset="-34"/>
              </a:rPr>
              <a:t>Prepared by : Reem Aldossari</a:t>
            </a:r>
            <a:endParaRPr lang="ar-SA" sz="2800" b="1" dirty="0">
              <a:solidFill>
                <a:srgbClr val="0070C0"/>
              </a:solidFill>
              <a:latin typeface="Gabriola" pitchFamily="82" charset="0"/>
              <a:ea typeface="Kozuka Mincho Pro B" pitchFamily="18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76872"/>
            <a:ext cx="3134883" cy="23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t="16736" r="35025" b="6076"/>
          <a:stretch>
            <a:fillRect/>
          </a:stretch>
        </p:blipFill>
        <p:spPr bwMode="auto">
          <a:xfrm>
            <a:off x="539552" y="3501008"/>
            <a:ext cx="2829017" cy="252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14400" y="1981200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Gabriola" pitchFamily="82" charset="0"/>
              </a:rPr>
              <a:t>Lab  2</a:t>
            </a:r>
            <a:br>
              <a:rPr lang="en-US" sz="4000" dirty="0" smtClean="0">
                <a:latin typeface="Gabriola" pitchFamily="82" charset="0"/>
              </a:rPr>
            </a:br>
            <a:r>
              <a:rPr lang="en-US" sz="4000" dirty="0" smtClean="0">
                <a:latin typeface="Gabriola" pitchFamily="82" charset="0"/>
              </a:rPr>
              <a:t>ZOO 103</a:t>
            </a:r>
            <a:endParaRPr lang="ar-SA" sz="40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28600" y="762000"/>
            <a:ext cx="8763000" cy="5486400"/>
          </a:xfrm>
          <a:prstGeom prst="rect">
            <a:avLst/>
          </a:prstGeom>
          <a:solidFill>
            <a:schemeClr val="bg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52600" y="152400"/>
            <a:ext cx="4953000" cy="4572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371600" y="152400"/>
            <a:ext cx="4824536" cy="46166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briola" pitchFamily="82" charset="0"/>
                <a:ea typeface="Times New Roman" pitchFamily="18" charset="0"/>
                <a:cs typeface="Arial" pitchFamily="34" charset="0"/>
              </a:rPr>
              <a:t>Types of Epithelial Tissue 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764704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400" dirty="0" smtClean="0">
                <a:solidFill>
                  <a:srgbClr val="FF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the number of layers</a:t>
            </a:r>
            <a:r>
              <a:rPr lang="en-US" sz="2400" dirty="0" smtClean="0">
                <a:solidFill>
                  <a:srgbClr val="000000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 of which it is composes. </a:t>
            </a:r>
            <a:endParaRPr lang="en-US" sz="1100" dirty="0" smtClean="0">
              <a:latin typeface="Gabriola" pitchFamily="82" charset="0"/>
              <a:cs typeface="Arial" pitchFamily="34" charset="0"/>
            </a:endParaRPr>
          </a:p>
        </p:txBody>
      </p:sp>
      <p:sp>
        <p:nvSpPr>
          <p:cNvPr id="7" name="Right Brace 6"/>
          <p:cNvSpPr/>
          <p:nvPr/>
        </p:nvSpPr>
        <p:spPr>
          <a:xfrm rot="16200000">
            <a:off x="4031940" y="-1143508"/>
            <a:ext cx="864096" cy="612068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8" name="Group 57"/>
          <p:cNvGrpSpPr/>
          <p:nvPr/>
        </p:nvGrpSpPr>
        <p:grpSpPr>
          <a:xfrm>
            <a:off x="228599" y="2362200"/>
            <a:ext cx="5638800" cy="3788152"/>
            <a:chOff x="3298902" y="2425080"/>
            <a:chExt cx="5845098" cy="3788152"/>
          </a:xfrm>
        </p:grpSpPr>
        <p:sp>
          <p:nvSpPr>
            <p:cNvPr id="12" name="Rounded Rectangle 11"/>
            <p:cNvSpPr/>
            <p:nvPr/>
          </p:nvSpPr>
          <p:spPr>
            <a:xfrm>
              <a:off x="4250267" y="2425080"/>
              <a:ext cx="4067944" cy="10081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Gabriola" pitchFamily="82" charset="0"/>
                  <a:ea typeface="Times New Roman" pitchFamily="18" charset="0"/>
                  <a:cs typeface="Arial" pitchFamily="34" charset="0"/>
                </a:rPr>
                <a:t>simple epithelium: which consist of only one layer</a:t>
              </a:r>
              <a:endParaRPr lang="ar-SA" sz="2400" b="1" dirty="0" smtClean="0">
                <a:solidFill>
                  <a:schemeClr val="bg1"/>
                </a:solidFill>
                <a:latin typeface="Gabriola" pitchFamily="82" charset="0"/>
              </a:endParaRPr>
            </a:p>
            <a:p>
              <a:pPr algn="ctr"/>
              <a:endParaRPr lang="ar-SA" dirty="0"/>
            </a:p>
          </p:txBody>
        </p:sp>
        <p:grpSp>
          <p:nvGrpSpPr>
            <p:cNvPr id="2" name="مجموعة 23"/>
            <p:cNvGrpSpPr>
              <a:grpSpLocks/>
            </p:cNvGrpSpPr>
            <p:nvPr/>
          </p:nvGrpSpPr>
          <p:grpSpPr bwMode="auto">
            <a:xfrm>
              <a:off x="4788024" y="3429000"/>
              <a:ext cx="4104456" cy="523875"/>
              <a:chOff x="1219200" y="1362075"/>
              <a:chExt cx="6553200" cy="523816"/>
            </a:xfrm>
          </p:grpSpPr>
          <p:grpSp>
            <p:nvGrpSpPr>
              <p:cNvPr id="3" name="مجموعة 17"/>
              <p:cNvGrpSpPr>
                <a:grpSpLocks/>
              </p:cNvGrpSpPr>
              <p:nvPr/>
            </p:nvGrpSpPr>
            <p:grpSpPr bwMode="auto">
              <a:xfrm>
                <a:off x="1219200" y="1362075"/>
                <a:ext cx="6553200" cy="466725"/>
                <a:chOff x="1066800" y="609600"/>
                <a:chExt cx="7010400" cy="771525"/>
              </a:xfrm>
            </p:grpSpPr>
            <p:cxnSp>
              <p:nvCxnSpPr>
                <p:cNvPr id="19" name="رابط مستقيم 18"/>
                <p:cNvCxnSpPr/>
                <p:nvPr/>
              </p:nvCxnSpPr>
              <p:spPr>
                <a:xfrm rot="5400000">
                  <a:off x="4306039" y="799140"/>
                  <a:ext cx="390967" cy="11887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رابط مستقيم 19"/>
                <p:cNvCxnSpPr/>
                <p:nvPr/>
              </p:nvCxnSpPr>
              <p:spPr>
                <a:xfrm rot="10800000">
                  <a:off x="1066800" y="1000567"/>
                  <a:ext cx="7010400" cy="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رابط مستقيم 20"/>
                <p:cNvCxnSpPr/>
                <p:nvPr/>
              </p:nvCxnSpPr>
              <p:spPr>
                <a:xfrm rot="5400000">
                  <a:off x="7875773" y="1179612"/>
                  <a:ext cx="390966" cy="11887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رابط مستقيم 21"/>
                <p:cNvCxnSpPr/>
                <p:nvPr/>
              </p:nvCxnSpPr>
              <p:spPr>
                <a:xfrm rot="5400000">
                  <a:off x="877261" y="1179610"/>
                  <a:ext cx="390966" cy="11888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رابط مستقيم 22"/>
              <p:cNvCxnSpPr/>
              <p:nvPr/>
            </p:nvCxnSpPr>
            <p:spPr>
              <a:xfrm rot="16200000" flipV="1">
                <a:off x="4274360" y="1740651"/>
                <a:ext cx="285718" cy="4762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مستطيل 3"/>
            <p:cNvSpPr>
              <a:spLocks noChangeArrowheads="1"/>
            </p:cNvSpPr>
            <p:nvPr/>
          </p:nvSpPr>
          <p:spPr bwMode="auto">
            <a:xfrm>
              <a:off x="3707904" y="3933056"/>
              <a:ext cx="1828800" cy="83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 dirty="0" err="1"/>
                <a:t>squamous</a:t>
              </a:r>
              <a:r>
                <a:rPr lang="en-US" sz="2400" b="1" dirty="0"/>
                <a:t> epithelium</a:t>
              </a:r>
              <a:endParaRPr lang="ar-SA" sz="2400" b="1" dirty="0"/>
            </a:p>
          </p:txBody>
        </p:sp>
        <p:sp>
          <p:nvSpPr>
            <p:cNvPr id="25" name="مستطيل 4"/>
            <p:cNvSpPr>
              <a:spLocks noChangeArrowheads="1"/>
            </p:cNvSpPr>
            <p:nvPr/>
          </p:nvSpPr>
          <p:spPr bwMode="auto">
            <a:xfrm>
              <a:off x="5796136" y="4005064"/>
              <a:ext cx="158417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/>
                <a:t>cuboidal epithelium</a:t>
              </a:r>
              <a:endParaRPr lang="ar-SA" sz="2400" b="1" dirty="0"/>
            </a:p>
          </p:txBody>
        </p:sp>
        <p:sp>
          <p:nvSpPr>
            <p:cNvPr id="26" name="مستطيل 5"/>
            <p:cNvSpPr>
              <a:spLocks noChangeArrowheads="1"/>
            </p:cNvSpPr>
            <p:nvPr/>
          </p:nvSpPr>
          <p:spPr bwMode="auto">
            <a:xfrm>
              <a:off x="7467128" y="3933056"/>
              <a:ext cx="1676872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/>
                <a:t>columnar epithelium</a:t>
              </a:r>
              <a:endParaRPr lang="ar-SA" sz="2400" b="1" dirty="0"/>
            </a:p>
          </p:txBody>
        </p:sp>
        <p:grpSp>
          <p:nvGrpSpPr>
            <p:cNvPr id="5" name="Group 38"/>
            <p:cNvGrpSpPr/>
            <p:nvPr/>
          </p:nvGrpSpPr>
          <p:grpSpPr>
            <a:xfrm>
              <a:off x="7164288" y="4725144"/>
              <a:ext cx="1747918" cy="945396"/>
              <a:chOff x="7164288" y="4725144"/>
              <a:chExt cx="1747918" cy="945396"/>
            </a:xfrm>
          </p:grpSpPr>
          <p:sp>
            <p:nvSpPr>
              <p:cNvPr id="32" name="مستطيل 15"/>
              <p:cNvSpPr>
                <a:spLocks noChangeArrowheads="1"/>
              </p:cNvSpPr>
              <p:nvPr/>
            </p:nvSpPr>
            <p:spPr bwMode="auto">
              <a:xfrm>
                <a:off x="8128017" y="5301208"/>
                <a:ext cx="78418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Stomach</a:t>
                </a:r>
                <a:endParaRPr lang="ar-SA" sz="2000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sp>
            <p:nvSpPr>
              <p:cNvPr id="33" name="مستطيل 16"/>
              <p:cNvSpPr>
                <a:spLocks noChangeArrowheads="1"/>
              </p:cNvSpPr>
              <p:nvPr/>
            </p:nvSpPr>
            <p:spPr bwMode="auto">
              <a:xfrm>
                <a:off x="7164288" y="5301208"/>
                <a:ext cx="78899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Intestine</a:t>
                </a:r>
                <a:endParaRPr lang="ar-SA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grpSp>
            <p:nvGrpSpPr>
              <p:cNvPr id="8" name="مجموعة 52"/>
              <p:cNvGrpSpPr>
                <a:grpSpLocks/>
              </p:cNvGrpSpPr>
              <p:nvPr/>
            </p:nvGrpSpPr>
            <p:grpSpPr bwMode="auto">
              <a:xfrm>
                <a:off x="7668344" y="4725144"/>
                <a:ext cx="1112828" cy="597890"/>
                <a:chOff x="7086600" y="4667250"/>
                <a:chExt cx="1376363" cy="590550"/>
              </a:xfrm>
            </p:grpSpPr>
            <p:cxnSp>
              <p:nvCxnSpPr>
                <p:cNvPr id="35" name="رابط مستقيم 46"/>
                <p:cNvCxnSpPr/>
                <p:nvPr/>
              </p:nvCxnSpPr>
              <p:spPr>
                <a:xfrm rot="16200000" flipV="1">
                  <a:off x="7631907" y="48077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رابط مستقيم 47"/>
                <p:cNvCxnSpPr/>
                <p:nvPr/>
              </p:nvCxnSpPr>
              <p:spPr>
                <a:xfrm>
                  <a:off x="7086600" y="4953000"/>
                  <a:ext cx="1371600" cy="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رابط مستقيم 50"/>
                <p:cNvCxnSpPr/>
                <p:nvPr/>
              </p:nvCxnSpPr>
              <p:spPr>
                <a:xfrm rot="16200000" flipV="1">
                  <a:off x="83177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رابط مستقيم 51"/>
                <p:cNvCxnSpPr/>
                <p:nvPr/>
              </p:nvCxnSpPr>
              <p:spPr>
                <a:xfrm rot="16200000" flipV="1">
                  <a:off x="69461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39"/>
            <p:cNvGrpSpPr/>
            <p:nvPr/>
          </p:nvGrpSpPr>
          <p:grpSpPr>
            <a:xfrm>
              <a:off x="5115622" y="4797152"/>
              <a:ext cx="2084162" cy="1222395"/>
              <a:chOff x="7059838" y="4725144"/>
              <a:chExt cx="2084162" cy="1222395"/>
            </a:xfrm>
          </p:grpSpPr>
          <p:sp>
            <p:nvSpPr>
              <p:cNvPr id="41" name="مستطيل 15"/>
              <p:cNvSpPr>
                <a:spLocks noChangeArrowheads="1"/>
              </p:cNvSpPr>
              <p:nvPr/>
            </p:nvSpPr>
            <p:spPr bwMode="auto">
              <a:xfrm>
                <a:off x="8028384" y="5301208"/>
                <a:ext cx="111561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Collecting tubule</a:t>
                </a:r>
                <a:endParaRPr lang="ar-SA" sz="2000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sp>
            <p:nvSpPr>
              <p:cNvPr id="42" name="مستطيل 16"/>
              <p:cNvSpPr>
                <a:spLocks noChangeArrowheads="1"/>
              </p:cNvSpPr>
              <p:nvPr/>
            </p:nvSpPr>
            <p:spPr bwMode="auto">
              <a:xfrm>
                <a:off x="7059838" y="5324872"/>
                <a:ext cx="118386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Thyroid gland</a:t>
                </a:r>
                <a:endParaRPr lang="ar-SA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grpSp>
            <p:nvGrpSpPr>
              <p:cNvPr id="10" name="مجموعة 52"/>
              <p:cNvGrpSpPr>
                <a:grpSpLocks/>
              </p:cNvGrpSpPr>
              <p:nvPr/>
            </p:nvGrpSpPr>
            <p:grpSpPr bwMode="auto">
              <a:xfrm>
                <a:off x="7668344" y="4725144"/>
                <a:ext cx="1112828" cy="597890"/>
                <a:chOff x="7086600" y="4667250"/>
                <a:chExt cx="1376363" cy="590550"/>
              </a:xfrm>
            </p:grpSpPr>
            <p:cxnSp>
              <p:nvCxnSpPr>
                <p:cNvPr id="44" name="رابط مستقيم 46"/>
                <p:cNvCxnSpPr/>
                <p:nvPr/>
              </p:nvCxnSpPr>
              <p:spPr>
                <a:xfrm rot="16200000" flipV="1">
                  <a:off x="7631907" y="48077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رابط مستقيم 47"/>
                <p:cNvCxnSpPr/>
                <p:nvPr/>
              </p:nvCxnSpPr>
              <p:spPr>
                <a:xfrm>
                  <a:off x="7086600" y="4953000"/>
                  <a:ext cx="1371600" cy="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رابط مستقيم 50"/>
                <p:cNvCxnSpPr/>
                <p:nvPr/>
              </p:nvCxnSpPr>
              <p:spPr>
                <a:xfrm rot="16200000" flipV="1">
                  <a:off x="83177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رابط مستقيم 51"/>
                <p:cNvCxnSpPr/>
                <p:nvPr/>
              </p:nvCxnSpPr>
              <p:spPr>
                <a:xfrm rot="16200000" flipV="1">
                  <a:off x="69461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47"/>
            <p:cNvGrpSpPr/>
            <p:nvPr/>
          </p:nvGrpSpPr>
          <p:grpSpPr>
            <a:xfrm>
              <a:off x="3298902" y="4653136"/>
              <a:ext cx="2214466" cy="1560096"/>
              <a:chOff x="7187334" y="4725144"/>
              <a:chExt cx="2214466" cy="1560096"/>
            </a:xfrm>
          </p:grpSpPr>
          <p:sp>
            <p:nvSpPr>
              <p:cNvPr id="49" name="مستطيل 15"/>
              <p:cNvSpPr>
                <a:spLocks noChangeArrowheads="1"/>
              </p:cNvSpPr>
              <p:nvPr/>
            </p:nvSpPr>
            <p:spPr bwMode="auto">
              <a:xfrm>
                <a:off x="8214176" y="5392688"/>
                <a:ext cx="1187624" cy="892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Lining of </a:t>
                </a:r>
              </a:p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Mouth</a:t>
                </a:r>
              </a:p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Top view</a:t>
                </a:r>
                <a:endParaRPr lang="ar-SA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sp>
            <p:nvSpPr>
              <p:cNvPr id="50" name="مستطيل 16"/>
              <p:cNvSpPr>
                <a:spLocks noChangeArrowheads="1"/>
              </p:cNvSpPr>
              <p:nvPr/>
            </p:nvSpPr>
            <p:spPr bwMode="auto">
              <a:xfrm>
                <a:off x="7187334" y="5316488"/>
                <a:ext cx="1060658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Bowman’s capsule</a:t>
                </a:r>
              </a:p>
              <a:p>
                <a:r>
                  <a:rPr lang="en-US" b="1" dirty="0" smtClean="0">
                    <a:solidFill>
                      <a:srgbClr val="CC3399"/>
                    </a:solidFill>
                    <a:latin typeface="Gabriola" pitchFamily="82" charset="0"/>
                  </a:rPr>
                  <a:t>Side view</a:t>
                </a:r>
                <a:endParaRPr lang="ar-SA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grpSp>
            <p:nvGrpSpPr>
              <p:cNvPr id="14" name="مجموعة 52"/>
              <p:cNvGrpSpPr>
                <a:grpSpLocks/>
              </p:cNvGrpSpPr>
              <p:nvPr/>
            </p:nvGrpSpPr>
            <p:grpSpPr bwMode="auto">
              <a:xfrm>
                <a:off x="7668344" y="4725144"/>
                <a:ext cx="1112828" cy="597890"/>
                <a:chOff x="7086600" y="4667250"/>
                <a:chExt cx="1376363" cy="590550"/>
              </a:xfrm>
            </p:grpSpPr>
            <p:cxnSp>
              <p:nvCxnSpPr>
                <p:cNvPr id="52" name="رابط مستقيم 46"/>
                <p:cNvCxnSpPr/>
                <p:nvPr/>
              </p:nvCxnSpPr>
              <p:spPr>
                <a:xfrm rot="16200000" flipV="1">
                  <a:off x="7631907" y="48077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رابط مستقيم 47"/>
                <p:cNvCxnSpPr/>
                <p:nvPr/>
              </p:nvCxnSpPr>
              <p:spPr>
                <a:xfrm>
                  <a:off x="7086600" y="4953000"/>
                  <a:ext cx="1371600" cy="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رابط مستقيم 50"/>
                <p:cNvCxnSpPr/>
                <p:nvPr/>
              </p:nvCxnSpPr>
              <p:spPr>
                <a:xfrm rot="16200000" flipV="1">
                  <a:off x="83177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رابط مستقيم 51"/>
                <p:cNvCxnSpPr/>
                <p:nvPr/>
              </p:nvCxnSpPr>
              <p:spPr>
                <a:xfrm rot="16200000" flipV="1">
                  <a:off x="6946107" y="5112543"/>
                  <a:ext cx="285750" cy="4763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6" name="Group 55"/>
          <p:cNvGrpSpPr/>
          <p:nvPr/>
        </p:nvGrpSpPr>
        <p:grpSpPr>
          <a:xfrm>
            <a:off x="5638800" y="2438400"/>
            <a:ext cx="3200400" cy="2712846"/>
            <a:chOff x="0" y="2420888"/>
            <a:chExt cx="4319464" cy="2712846"/>
          </a:xfrm>
        </p:grpSpPr>
        <p:sp>
          <p:nvSpPr>
            <p:cNvPr id="13" name="Rounded Rectangle 12"/>
            <p:cNvSpPr/>
            <p:nvPr/>
          </p:nvSpPr>
          <p:spPr>
            <a:xfrm>
              <a:off x="251521" y="2420888"/>
              <a:ext cx="4067943" cy="14478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Gabriola" pitchFamily="82" charset="0"/>
                  <a:ea typeface="Times New Roman" pitchFamily="18" charset="0"/>
                  <a:cs typeface="Arial" pitchFamily="34" charset="0"/>
                </a:rPr>
                <a:t>stratified epithelium: which consist of more than one layer</a:t>
              </a:r>
              <a:endParaRPr lang="ar-SA" sz="2400" b="1" dirty="0" smtClean="0">
                <a:solidFill>
                  <a:schemeClr val="bg1"/>
                </a:solidFill>
                <a:latin typeface="Gabriola" pitchFamily="82" charset="0"/>
              </a:endParaRPr>
            </a:p>
            <a:p>
              <a:pPr algn="ctr"/>
              <a:endParaRPr lang="ar-SA" dirty="0"/>
            </a:p>
          </p:txBody>
        </p:sp>
        <p:grpSp>
          <p:nvGrpSpPr>
            <p:cNvPr id="15" name="Group 55"/>
            <p:cNvGrpSpPr/>
            <p:nvPr/>
          </p:nvGrpSpPr>
          <p:grpSpPr>
            <a:xfrm>
              <a:off x="0" y="3868688"/>
              <a:ext cx="3707904" cy="1265046"/>
              <a:chOff x="6724369" y="5113380"/>
              <a:chExt cx="3419872" cy="1265046"/>
            </a:xfrm>
          </p:grpSpPr>
          <p:sp>
            <p:nvSpPr>
              <p:cNvPr id="57" name="مستطيل 15"/>
              <p:cNvSpPr>
                <a:spLocks noChangeArrowheads="1"/>
              </p:cNvSpPr>
              <p:nvPr/>
            </p:nvSpPr>
            <p:spPr bwMode="auto">
              <a:xfrm>
                <a:off x="6724369" y="5301208"/>
                <a:ext cx="3419872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( </a:t>
                </a:r>
                <a:r>
                  <a:rPr lang="en-US" sz="2000" b="1" dirty="0" err="1" smtClean="0">
                    <a:solidFill>
                      <a:srgbClr val="CC3399"/>
                    </a:solidFill>
                    <a:latin typeface="Gabriola" pitchFamily="82" charset="0"/>
                  </a:rPr>
                  <a:t>Squamous,cuboidal,columnar</a:t>
                </a:r>
                <a:r>
                  <a:rPr lang="en-US" sz="20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)</a:t>
                </a:r>
              </a:p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Skin of Toad</a:t>
                </a:r>
              </a:p>
              <a:p>
                <a:pPr algn="ctr"/>
                <a:r>
                  <a:rPr lang="en-US" sz="24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( Frog </a:t>
                </a:r>
                <a:r>
                  <a:rPr lang="en-US" sz="2000" b="1" dirty="0" smtClean="0">
                    <a:solidFill>
                      <a:srgbClr val="CC3399"/>
                    </a:solidFill>
                    <a:latin typeface="Gabriola" pitchFamily="82" charset="0"/>
                  </a:rPr>
                  <a:t>)</a:t>
                </a:r>
                <a:endParaRPr lang="ar-SA" sz="2000" b="1" dirty="0">
                  <a:solidFill>
                    <a:srgbClr val="CC3399"/>
                  </a:solidFill>
                  <a:latin typeface="Gabriola" pitchFamily="82" charset="0"/>
                </a:endParaRPr>
              </a:p>
            </p:txBody>
          </p:sp>
          <p:cxnSp>
            <p:nvCxnSpPr>
              <p:cNvPr id="62" name="رابط مستقيم 50"/>
              <p:cNvCxnSpPr/>
              <p:nvPr/>
            </p:nvCxnSpPr>
            <p:spPr bwMode="auto">
              <a:xfrm flipV="1">
                <a:off x="8621476" y="5113380"/>
                <a:ext cx="0" cy="30480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447</Words>
  <Application>Microsoft Office PowerPoint</Application>
  <PresentationFormat>On-screen Show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THE EPITHELIAL TISSUE 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reealdossari</dc:creator>
  <cp:lastModifiedBy>Packard bell</cp:lastModifiedBy>
  <cp:revision>21</cp:revision>
  <dcterms:created xsi:type="dcterms:W3CDTF">2013-02-06T04:08:26Z</dcterms:created>
  <dcterms:modified xsi:type="dcterms:W3CDTF">2013-04-26T11:36:57Z</dcterms:modified>
</cp:coreProperties>
</file>