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5A314-0FF3-474D-B74A-C21764E8E663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C51E3-DFB3-464F-8B4E-359D1BD079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14D4047-E349-4D26-B22E-A8BC4C8CE870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BB200C-3C39-4F8A-9F6B-DF0A62FAE7D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4047-E349-4D26-B22E-A8BC4C8CE870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200C-3C39-4F8A-9F6B-DF0A62FAE7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4047-E349-4D26-B22E-A8BC4C8CE870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200C-3C39-4F8A-9F6B-DF0A62FAE7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4D4047-E349-4D26-B22E-A8BC4C8CE870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BB200C-3C39-4F8A-9F6B-DF0A62FAE7D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14D4047-E349-4D26-B22E-A8BC4C8CE870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BB200C-3C39-4F8A-9F6B-DF0A62FAE7D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4047-E349-4D26-B22E-A8BC4C8CE870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200C-3C39-4F8A-9F6B-DF0A62FAE7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4047-E349-4D26-B22E-A8BC4C8CE870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200C-3C39-4F8A-9F6B-DF0A62FAE7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4D4047-E349-4D26-B22E-A8BC4C8CE870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BB200C-3C39-4F8A-9F6B-DF0A62FAE7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4047-E349-4D26-B22E-A8BC4C8CE870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200C-3C39-4F8A-9F6B-DF0A62FAE7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4D4047-E349-4D26-B22E-A8BC4C8CE870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BB200C-3C39-4F8A-9F6B-DF0A62FAE7D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4D4047-E349-4D26-B22E-A8BC4C8CE870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BB200C-3C39-4F8A-9F6B-DF0A62FAE7D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14D4047-E349-4D26-B22E-A8BC4C8CE870}" type="datetimeFigureOut">
              <a:rPr lang="en-US" smtClean="0"/>
              <a:t>2/11/2012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BB200C-3C39-4F8A-9F6B-DF0A62FAE7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The origins of language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physical adaptation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dirty="0"/>
              <a:t>Lips</a:t>
            </a:r>
            <a:endParaRPr lang="en-US" dirty="0"/>
          </a:p>
          <a:p>
            <a:pPr lvl="0"/>
            <a:r>
              <a:rPr lang="en-US" dirty="0"/>
              <a:t>Have much more complex muscle structure than other creatures.</a:t>
            </a:r>
          </a:p>
          <a:p>
            <a:pPr lvl="0"/>
            <a:r>
              <a:rPr lang="en-US" dirty="0"/>
              <a:t>Lips flexibility helps in making sounds like </a:t>
            </a:r>
            <a:r>
              <a:rPr lang="en-US" i="1" dirty="0"/>
              <a:t>p</a:t>
            </a:r>
            <a:r>
              <a:rPr lang="en-US" dirty="0"/>
              <a:t> or </a:t>
            </a:r>
            <a:r>
              <a:rPr lang="en-US" i="1" dirty="0"/>
              <a:t>b.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physical adaptation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dirty="0"/>
              <a:t>Mouth</a:t>
            </a:r>
            <a:endParaRPr lang="en-US" dirty="0"/>
          </a:p>
          <a:p>
            <a:pPr lvl="0"/>
            <a:r>
              <a:rPr lang="en-US" dirty="0"/>
              <a:t>Relatively small</a:t>
            </a:r>
          </a:p>
          <a:p>
            <a:pPr lvl="0"/>
            <a:r>
              <a:rPr lang="en-US" dirty="0"/>
              <a:t>Can be opened and closed rapidly</a:t>
            </a:r>
          </a:p>
          <a:p>
            <a:pPr lvl="0"/>
            <a:r>
              <a:rPr lang="en-US" dirty="0"/>
              <a:t>Contains a smaller, thicker, and more muscle.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The physical adaptation source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dirty="0"/>
              <a:t>Tongue</a:t>
            </a:r>
            <a:endParaRPr lang="en-US" dirty="0"/>
          </a:p>
          <a:p>
            <a:pPr lvl="0"/>
            <a:r>
              <a:rPr lang="en-US" dirty="0"/>
              <a:t>Can be used to shape variety of sound inside the oral cavity.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The physical adaptation source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dirty="0"/>
              <a:t>The overall effects of these small differences taken together is a face with complex muscle structure in the lip and mouth, capable of a wider range of shapes and more rapid delivery of sound produce though these different shapes.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physical adaptation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dirty="0"/>
              <a:t>larynx</a:t>
            </a:r>
            <a:endParaRPr lang="en-US" dirty="0"/>
          </a:p>
          <a:p>
            <a:pPr lvl="0"/>
            <a:r>
              <a:rPr lang="en-US" dirty="0"/>
              <a:t>‘voice box’ (contain the vocal cords) </a:t>
            </a:r>
          </a:p>
          <a:p>
            <a:pPr lvl="0"/>
            <a:r>
              <a:rPr lang="en-US" dirty="0"/>
              <a:t>Lower position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physical adaptation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dirty="0"/>
              <a:t>Pharynx</a:t>
            </a:r>
            <a:endParaRPr lang="en-US" dirty="0"/>
          </a:p>
          <a:p>
            <a:pPr lvl="0"/>
            <a:r>
              <a:rPr lang="en-US" dirty="0"/>
              <a:t>Above the vocal cord</a:t>
            </a:r>
          </a:p>
          <a:p>
            <a:pPr lvl="0"/>
            <a:r>
              <a:rPr lang="en-US" dirty="0"/>
              <a:t>Extra vocal power </a:t>
            </a:r>
          </a:p>
          <a:p>
            <a:pPr lvl="0"/>
            <a:r>
              <a:rPr lang="en-US" dirty="0"/>
              <a:t>Increased range and clarity of the sounds produced via the larynx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The genetic source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human brain is more powerful than small physical adaptations therefore scholars looked at it as the source of language.</a:t>
            </a:r>
          </a:p>
          <a:p>
            <a:r>
              <a:rPr lang="en-US" dirty="0"/>
              <a:t>Ex: deaf child becomes fluent sign language user.</a:t>
            </a:r>
          </a:p>
          <a:p>
            <a:r>
              <a:rPr lang="en-US" dirty="0"/>
              <a:t>This indicate that human are born with special capacity for language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genetic source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dirty="0"/>
              <a:t>The innateness hypothesis</a:t>
            </a:r>
            <a:endParaRPr lang="en-US" dirty="0"/>
          </a:p>
          <a:p>
            <a:pPr lvl="0"/>
            <a:r>
              <a:rPr lang="en-US" dirty="0"/>
              <a:t>Language capacity is genetics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Homework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Study questions # 4, 6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The origins of language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simply don’t know how language originated.</a:t>
            </a:r>
          </a:p>
          <a:p>
            <a:r>
              <a:rPr lang="en-US" dirty="0"/>
              <a:t>We suspect (think, imagine) that some type of spoken language developed between 100,000 and 50,000 years ago</a:t>
            </a:r>
          </a:p>
          <a:p>
            <a:r>
              <a:rPr lang="en-US" dirty="0"/>
              <a:t>There is no direct physical evidence related to the speech of our ancestor that might tell us how language was back in the early stage.</a:t>
            </a:r>
          </a:p>
          <a:p>
            <a:r>
              <a:rPr lang="en-US" dirty="0"/>
              <a:t>Therefore we can only speculate (guess)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The divine (godly) source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Theories:</a:t>
            </a:r>
            <a:endParaRPr lang="en-US" dirty="0"/>
          </a:p>
          <a:p>
            <a:r>
              <a:rPr lang="en-US" dirty="0"/>
              <a:t>In most religions, there appears to be a divine source that provides human with language.</a:t>
            </a:r>
          </a:p>
          <a:p>
            <a:pPr lvl="0"/>
            <a:r>
              <a:rPr lang="en-US" b="1" i="1" dirty="0"/>
              <a:t>The name theory</a:t>
            </a:r>
            <a:endParaRPr lang="en-US" dirty="0"/>
          </a:p>
          <a:p>
            <a:r>
              <a:rPr lang="en-US" b="1" i="1" dirty="0"/>
              <a:t> </a:t>
            </a:r>
            <a:endParaRPr lang="en-US" dirty="0"/>
          </a:p>
          <a:p>
            <a:r>
              <a:rPr lang="en-US" b="1" dirty="0"/>
              <a:t>The biblical tradition</a:t>
            </a:r>
            <a:endParaRPr lang="en-US" dirty="0"/>
          </a:p>
          <a:p>
            <a:r>
              <a:rPr lang="en-US" dirty="0"/>
              <a:t>God created Adam “whatsoever Adam called every living creature that was the name theory”</a:t>
            </a:r>
          </a:p>
          <a:p>
            <a:r>
              <a:rPr lang="en-US" b="1" dirty="0"/>
              <a:t>The Hindu tradition</a:t>
            </a:r>
            <a:endParaRPr lang="en-US" dirty="0"/>
          </a:p>
          <a:p>
            <a:r>
              <a:rPr lang="en-US" dirty="0"/>
              <a:t>Language came from </a:t>
            </a:r>
            <a:r>
              <a:rPr lang="en-US" dirty="0" err="1"/>
              <a:t>Sarasvati</a:t>
            </a:r>
            <a:r>
              <a:rPr lang="en-US" dirty="0"/>
              <a:t>, wife of Brahma, creator of the universe.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The divine (godly) source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dirty="0"/>
              <a:t>Experiments:</a:t>
            </a:r>
            <a:endParaRPr lang="en-US" dirty="0"/>
          </a:p>
          <a:p>
            <a:r>
              <a:rPr lang="en-US" dirty="0"/>
              <a:t>To rediscover the original divine language a few experiments have been carried out: </a:t>
            </a:r>
          </a:p>
          <a:p>
            <a:pPr lvl="0"/>
            <a:r>
              <a:rPr lang="en-US" b="1" i="1" dirty="0"/>
              <a:t>The Egyptian pharaoh experiment. </a:t>
            </a:r>
            <a:endParaRPr lang="en-US" dirty="0"/>
          </a:p>
          <a:p>
            <a:pPr lvl="0"/>
            <a:r>
              <a:rPr lang="en-US" b="1" i="1" dirty="0"/>
              <a:t>King James the fourth of Scotland.</a:t>
            </a:r>
            <a:endParaRPr lang="en-US" dirty="0"/>
          </a:p>
          <a:p>
            <a:r>
              <a:rPr lang="en-US" b="1" dirty="0"/>
              <a:t>Very young children living without access to human language in their early years grow up with no language at all.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The natural sound source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Primitive words could have been imitations of the natural sounds which early men and women heard around them.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natural sound source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b="1" dirty="0"/>
              <a:t>Theories:</a:t>
            </a:r>
            <a:endParaRPr lang="en-US" dirty="0"/>
          </a:p>
          <a:p>
            <a:pPr lvl="0"/>
            <a:r>
              <a:rPr lang="en-US" b="1" i="1" dirty="0"/>
              <a:t>The “bow-wow” theory</a:t>
            </a:r>
            <a:endParaRPr lang="en-US" dirty="0"/>
          </a:p>
          <a:p>
            <a:r>
              <a:rPr lang="en-US" dirty="0"/>
              <a:t>Ex: CAW-CAW, COO-COO, Splash, bang, boom</a:t>
            </a:r>
            <a:r>
              <a:rPr lang="en-US" dirty="0" smtClean="0"/>
              <a:t>,</a:t>
            </a:r>
          </a:p>
          <a:p>
            <a:endParaRPr lang="en-US" dirty="0"/>
          </a:p>
          <a:p>
            <a:r>
              <a:rPr lang="en-US" b="1" u="sng" dirty="0"/>
              <a:t>Onomatopoeic: </a:t>
            </a:r>
            <a:r>
              <a:rPr lang="en-US" dirty="0"/>
              <a:t>Echoing natural sound.</a:t>
            </a:r>
          </a:p>
          <a:p>
            <a:r>
              <a:rPr lang="en-US" b="1" dirty="0"/>
              <a:t>But, </a:t>
            </a:r>
            <a:r>
              <a:rPr lang="en-US" dirty="0"/>
              <a:t>What about soundless and abstract things?</a:t>
            </a:r>
          </a:p>
          <a:p>
            <a:r>
              <a:rPr lang="en-US" dirty="0"/>
              <a:t>Language is not only a set of words used as ‘names’ for things.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 lvl="0"/>
            <a:r>
              <a:rPr lang="en-US" b="1" i="1" dirty="0"/>
              <a:t>Natural cries of emotion</a:t>
            </a:r>
            <a:endParaRPr lang="en-US" dirty="0"/>
          </a:p>
          <a:p>
            <a:r>
              <a:rPr lang="en-US" dirty="0"/>
              <a:t>Ex: Ah, Ooh, Ouch.</a:t>
            </a:r>
          </a:p>
          <a:p>
            <a:r>
              <a:rPr lang="en-US" dirty="0"/>
              <a:t>It is produced with sudden intake of breath, which is opposite of ordinary talk.</a:t>
            </a:r>
          </a:p>
          <a:p>
            <a:pPr lvl="0"/>
            <a:r>
              <a:rPr lang="en-US" b="1" i="1" dirty="0"/>
              <a:t>The ‘</a:t>
            </a:r>
            <a:r>
              <a:rPr lang="en-US" b="1" i="1" dirty="0" err="1"/>
              <a:t>yo</a:t>
            </a:r>
            <a:r>
              <a:rPr lang="en-US" b="1" i="1" dirty="0"/>
              <a:t>-he-ho’ theory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physical adaptation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Instead of </a:t>
            </a:r>
            <a:r>
              <a:rPr lang="en-US" dirty="0"/>
              <a:t>looking at the type of sounds as the source of human speech, we can look at the type of physical features human possess.</a:t>
            </a:r>
            <a:r>
              <a:rPr lang="en-US" b="1" dirty="0"/>
              <a:t> Especially </a:t>
            </a:r>
            <a:r>
              <a:rPr lang="en-US" dirty="0"/>
              <a:t>those that is distinct from other creatures.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physical adaptation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dirty="0"/>
              <a:t>Teeth, lips, mouth, larynx, pharynx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physical adaptation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dirty="0"/>
              <a:t>Teeth </a:t>
            </a:r>
            <a:endParaRPr lang="en-US" dirty="0"/>
          </a:p>
          <a:p>
            <a:pPr lvl="0"/>
            <a:r>
              <a:rPr lang="en-US" dirty="0"/>
              <a:t>Human teeth are upright and even in height.</a:t>
            </a:r>
          </a:p>
          <a:p>
            <a:pPr lvl="0"/>
            <a:r>
              <a:rPr lang="en-US" dirty="0"/>
              <a:t>They are good for girding and chewing not useful for ripping and tearing food.</a:t>
            </a:r>
          </a:p>
          <a:p>
            <a:pPr lvl="0"/>
            <a:r>
              <a:rPr lang="en-US" dirty="0"/>
              <a:t>They are very helpful in making sound </a:t>
            </a:r>
            <a:r>
              <a:rPr lang="en-US" dirty="0" smtClean="0"/>
              <a:t>like</a:t>
            </a:r>
          </a:p>
          <a:p>
            <a:pPr lvl="0">
              <a:buNone/>
            </a:pPr>
            <a:r>
              <a:rPr lang="en-US" dirty="0" smtClean="0"/>
              <a:t> </a:t>
            </a:r>
            <a:r>
              <a:rPr lang="en-US" i="1" dirty="0"/>
              <a:t>f</a:t>
            </a:r>
            <a:r>
              <a:rPr lang="en-US" dirty="0"/>
              <a:t> or </a:t>
            </a:r>
            <a:r>
              <a:rPr lang="en-US" i="1" dirty="0"/>
              <a:t>v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</TotalTime>
  <Words>538</Words>
  <Application>Microsoft Office PowerPoint</Application>
  <PresentationFormat>On-screen Show (4:3)</PresentationFormat>
  <Paragraphs>80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Oriel</vt:lpstr>
      <vt:lpstr>The origins of language </vt:lpstr>
      <vt:lpstr>The origins of language </vt:lpstr>
      <vt:lpstr>The divine (godly) source </vt:lpstr>
      <vt:lpstr>The divine (godly) source </vt:lpstr>
      <vt:lpstr>The natural sound source </vt:lpstr>
      <vt:lpstr>The natural sound source </vt:lpstr>
      <vt:lpstr>The physical adaptation source</vt:lpstr>
      <vt:lpstr>The physical adaptation source</vt:lpstr>
      <vt:lpstr>The physical adaptation source</vt:lpstr>
      <vt:lpstr>The physical adaptation source</vt:lpstr>
      <vt:lpstr>The physical adaptation source</vt:lpstr>
      <vt:lpstr>The physical adaptation source </vt:lpstr>
      <vt:lpstr>The physical adaptation source </vt:lpstr>
      <vt:lpstr>The physical adaptation source</vt:lpstr>
      <vt:lpstr>The physical adaptation source</vt:lpstr>
      <vt:lpstr>The genetic source </vt:lpstr>
      <vt:lpstr>The genetic source </vt:lpstr>
      <vt:lpstr>Homework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origins of language</dc:title>
  <dc:creator>Windows User</dc:creator>
  <cp:lastModifiedBy>Windows User</cp:lastModifiedBy>
  <cp:revision>4</cp:revision>
  <dcterms:created xsi:type="dcterms:W3CDTF">2012-02-10T21:22:13Z</dcterms:created>
  <dcterms:modified xsi:type="dcterms:W3CDTF">2012-02-10T21:52:06Z</dcterms:modified>
</cp:coreProperties>
</file>