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B0839FC-4689-4591-9168-52AE7BB21433}" type="datetimeFigureOut">
              <a:rPr lang="ar-SA" smtClean="0"/>
              <a:pPr/>
              <a:t>28/05/32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F1BFA3D-D0E4-4A38-AAA1-EE7204E37937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1BFA3D-D0E4-4A38-AAA1-EE7204E37937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1975C-AF4C-4182-9209-A56B640328A7}" type="datetimeFigureOut">
              <a:rPr lang="en-US" smtClean="0"/>
              <a:pPr/>
              <a:t>5/1/2011</a:t>
            </a:fld>
            <a:endParaRPr lang="en-US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7DE57-DD5E-4BB6-9A0F-B33307CB35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1975C-AF4C-4182-9209-A56B640328A7}" type="datetimeFigureOut">
              <a:rPr lang="en-US" smtClean="0"/>
              <a:pPr/>
              <a:t>5/1/2011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7DE57-DD5E-4BB6-9A0F-B33307CB35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1975C-AF4C-4182-9209-A56B640328A7}" type="datetimeFigureOut">
              <a:rPr lang="en-US" smtClean="0"/>
              <a:pPr/>
              <a:t>5/1/2011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7DE57-DD5E-4BB6-9A0F-B33307CB35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1975C-AF4C-4182-9209-A56B640328A7}" type="datetimeFigureOut">
              <a:rPr lang="en-US" smtClean="0"/>
              <a:pPr/>
              <a:t>5/1/2011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7DE57-DD5E-4BB6-9A0F-B33307CB35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شكل حر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1975C-AF4C-4182-9209-A56B640328A7}" type="datetimeFigureOut">
              <a:rPr lang="en-US" smtClean="0"/>
              <a:pPr/>
              <a:t>5/1/2011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7DE57-DD5E-4BB6-9A0F-B33307CB35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1975C-AF4C-4182-9209-A56B640328A7}" type="datetimeFigureOut">
              <a:rPr lang="en-US" smtClean="0"/>
              <a:pPr/>
              <a:t>5/1/2011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7DE57-DD5E-4BB6-9A0F-B33307CB35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1975C-AF4C-4182-9209-A56B640328A7}" type="datetimeFigureOut">
              <a:rPr lang="en-US" smtClean="0"/>
              <a:pPr/>
              <a:t>5/1/2011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7DE57-DD5E-4BB6-9A0F-B33307CB35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1975C-AF4C-4182-9209-A56B640328A7}" type="datetimeFigureOut">
              <a:rPr lang="en-US" smtClean="0"/>
              <a:pPr/>
              <a:t>5/1/2011</a:t>
            </a:fld>
            <a:endParaRPr lang="en-US"/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77DE57-DD5E-4BB6-9A0F-B33307CB35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عنصر نائب للتذييل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1975C-AF4C-4182-9209-A56B640328A7}" type="datetimeFigureOut">
              <a:rPr lang="en-US" smtClean="0"/>
              <a:pPr/>
              <a:t>5/1/2011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7DE57-DD5E-4BB6-9A0F-B33307CB35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1975C-AF4C-4182-9209-A56B640328A7}" type="datetimeFigureOut">
              <a:rPr lang="en-US" smtClean="0"/>
              <a:pPr/>
              <a:t>5/1/2011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6277DE57-DD5E-4BB6-9A0F-B33307CB35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0E21975C-AF4C-4182-9209-A56B640328A7}" type="datetimeFigureOut">
              <a:rPr lang="en-US" smtClean="0"/>
              <a:pPr/>
              <a:t>5/1/2011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7DE57-DD5E-4BB6-9A0F-B33307CB35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شكل حر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شكل حر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E21975C-AF4C-4182-9209-A56B640328A7}" type="datetimeFigureOut">
              <a:rPr lang="en-US" smtClean="0"/>
              <a:pPr/>
              <a:t>5/1/2011</a:t>
            </a:fld>
            <a:endParaRPr lang="en-US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277DE57-DD5E-4BB6-9A0F-B33307CB35C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r" rtl="1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r" rtl="1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r" rtl="1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r" rtl="1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r" rtl="1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r" rtl="1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362200"/>
            <a:ext cx="8062912" cy="2666999"/>
          </a:xfrm>
        </p:spPr>
        <p:txBody>
          <a:bodyPr>
            <a:normAutofit/>
          </a:bodyPr>
          <a:lstStyle/>
          <a:p>
            <a:pPr algn="ctr"/>
            <a:r>
              <a:rPr lang="en-US" sz="9600" b="1" dirty="0" smtClean="0">
                <a:solidFill>
                  <a:srgbClr val="FF0000"/>
                </a:solidFill>
              </a:rPr>
              <a:t>Tumors</a:t>
            </a:r>
            <a:r>
              <a:rPr lang="en-US" sz="9600" b="1" dirty="0" smtClean="0"/>
              <a:t> </a:t>
            </a:r>
            <a:endParaRPr lang="en-US" sz="9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24800" y="1371600"/>
            <a:ext cx="290512" cy="60960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It’s a disturbance in growth: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>
              <a:lnSpc>
                <a:spcPct val="250000"/>
              </a:lnSpc>
              <a:buNone/>
            </a:pPr>
            <a:r>
              <a:rPr lang="en-US" dirty="0" smtClean="0"/>
              <a:t>Can be : 1- Acquired     2- Congenital </a:t>
            </a:r>
          </a:p>
          <a:p>
            <a:pPr algn="l">
              <a:lnSpc>
                <a:spcPct val="250000"/>
              </a:lnSpc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Neoplasia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  <a:r>
              <a:rPr lang="en-US" dirty="0" smtClean="0"/>
              <a:t>it’s a new growth, purposeless and progressive.</a:t>
            </a:r>
          </a:p>
          <a:p>
            <a:pPr algn="l">
              <a:lnSpc>
                <a:spcPct val="250000"/>
              </a:lnSpc>
              <a:buNone/>
            </a:pPr>
            <a:r>
              <a:rPr lang="en-US" dirty="0" smtClean="0">
                <a:solidFill>
                  <a:srgbClr val="FF0000"/>
                </a:solidFill>
              </a:rPr>
              <a:t>May be:</a:t>
            </a:r>
            <a:r>
              <a:rPr lang="en-US" dirty="0" smtClean="0"/>
              <a:t> Benign or Malignant.      </a:t>
            </a:r>
            <a:endParaRPr lang="en-US" dirty="0"/>
          </a:p>
        </p:txBody>
      </p:sp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62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1- Adenoma in colon (Gross):</a:t>
            </a:r>
            <a:endParaRPr lang="en-US" sz="3600" b="1" dirty="0"/>
          </a:p>
        </p:txBody>
      </p:sp>
      <p:pic>
        <p:nvPicPr>
          <p:cNvPr id="4" name="Content Placeholder 3" descr="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1219200"/>
            <a:ext cx="8090306" cy="42672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مربع نص 4"/>
          <p:cNvSpPr txBox="1"/>
          <p:nvPr/>
        </p:nvSpPr>
        <p:spPr>
          <a:xfrm>
            <a:off x="228600" y="5715000"/>
            <a:ext cx="838200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-Colonic adenomas are localized proliferations of dysplastic epithelium which are initially flat, but with increased growth project from the mucosa forming polyps. polyps have a head with a cobblestone or </a:t>
            </a:r>
            <a:r>
              <a:rPr lang="en-US" dirty="0" err="1" smtClean="0"/>
              <a:t>lobulated</a:t>
            </a:r>
            <a:r>
              <a:rPr lang="en-US" dirty="0" smtClean="0"/>
              <a:t> red-brown surface</a:t>
            </a:r>
            <a:endParaRPr lang="ar-SA" dirty="0"/>
          </a:p>
        </p:txBody>
      </p:sp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2- Adenoma in intestine (Micro):</a:t>
            </a:r>
            <a:endParaRPr lang="en-US" b="1" dirty="0"/>
          </a:p>
        </p:txBody>
      </p:sp>
      <p:pic>
        <p:nvPicPr>
          <p:cNvPr id="4" name="Content Placeholder 3" descr="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1447800"/>
            <a:ext cx="7924800" cy="434339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مربع نص 4"/>
          <p:cNvSpPr txBox="1"/>
          <p:nvPr/>
        </p:nvSpPr>
        <p:spPr>
          <a:xfrm>
            <a:off x="304800" y="6019800"/>
            <a:ext cx="79248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Proliferated glands forming new </a:t>
            </a:r>
            <a:r>
              <a:rPr lang="en-US" dirty="0" err="1" smtClean="0"/>
              <a:t>acini</a:t>
            </a:r>
            <a:r>
              <a:rPr lang="en-US" dirty="0" smtClean="0"/>
              <a:t> variable in size and shape and lined by columnar cells .</a:t>
            </a:r>
            <a:endParaRPr lang="ar-SA" dirty="0"/>
          </a:p>
        </p:txBody>
      </p:sp>
    </p:spTree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01000" cy="6096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3- </a:t>
            </a:r>
            <a:r>
              <a:rPr lang="en-US" sz="3600" dirty="0" err="1" smtClean="0"/>
              <a:t>pericanalicular</a:t>
            </a:r>
            <a:r>
              <a:rPr lang="en-US" sz="3600" dirty="0" smtClean="0"/>
              <a:t> fibro adenoma in breast</a:t>
            </a:r>
            <a:r>
              <a:rPr lang="en-US" dirty="0" smtClean="0"/>
              <a:t>:</a:t>
            </a:r>
            <a:endParaRPr lang="en-US" dirty="0"/>
          </a:p>
        </p:txBody>
      </p:sp>
      <p:pic>
        <p:nvPicPr>
          <p:cNvPr id="4" name="Content Placeholder 3" descr="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1371600"/>
            <a:ext cx="7315200" cy="421685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مربع نص 4"/>
          <p:cNvSpPr txBox="1"/>
          <p:nvPr/>
        </p:nvSpPr>
        <p:spPr>
          <a:xfrm>
            <a:off x="381000" y="5867400"/>
            <a:ext cx="845820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-Proliferative ducts ,rounded or oval . Their lumens are patent. They are lined by two layers of cells , outer flattened and inner cubical.</a:t>
            </a:r>
          </a:p>
          <a:p>
            <a:r>
              <a:rPr lang="en-US" dirty="0" smtClean="0"/>
              <a:t>-the ducts separated by fibrous tissue, the tumor is surrounded by fibrous capsule</a:t>
            </a:r>
          </a:p>
        </p:txBody>
      </p:sp>
    </p:spTree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216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4- </a:t>
            </a:r>
            <a:r>
              <a:rPr lang="en-US" sz="3600" dirty="0" err="1" smtClean="0"/>
              <a:t>Fibroma</a:t>
            </a:r>
            <a:r>
              <a:rPr lang="en-US" sz="3600" dirty="0" smtClean="0"/>
              <a:t>:</a:t>
            </a:r>
            <a:endParaRPr lang="en-US" sz="3600" dirty="0"/>
          </a:p>
        </p:txBody>
      </p:sp>
      <p:pic>
        <p:nvPicPr>
          <p:cNvPr id="4" name="Content Placeholder 3" descr="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1295400"/>
            <a:ext cx="7081271" cy="4191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مربع نص 4"/>
          <p:cNvSpPr txBox="1"/>
          <p:nvPr/>
        </p:nvSpPr>
        <p:spPr>
          <a:xfrm>
            <a:off x="304800" y="5715000"/>
            <a:ext cx="861060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Bundles of fibroblasts and collagen irregular arranged (or concentrically),fibroblasts are separated by pink bundles of collagen.</a:t>
            </a:r>
          </a:p>
          <a:p>
            <a:r>
              <a:rPr lang="en-US" dirty="0" smtClean="0"/>
              <a:t> the tumor is surrounded by fibrous capsule</a:t>
            </a:r>
          </a:p>
        </p:txBody>
      </p:sp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772400" cy="715962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5- </a:t>
            </a:r>
            <a:r>
              <a:rPr lang="en-US" sz="3600" dirty="0" err="1" smtClean="0"/>
              <a:t>Fibromyoma</a:t>
            </a:r>
            <a:r>
              <a:rPr lang="en-US" dirty="0" smtClean="0"/>
              <a:t>:</a:t>
            </a:r>
            <a:endParaRPr lang="en-US" dirty="0"/>
          </a:p>
        </p:txBody>
      </p:sp>
      <p:pic>
        <p:nvPicPr>
          <p:cNvPr id="4" name="Content Placeholder 3" descr="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62000" y="1143000"/>
            <a:ext cx="7924800" cy="44196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مربع نص 4"/>
          <p:cNvSpPr txBox="1"/>
          <p:nvPr/>
        </p:nvSpPr>
        <p:spPr>
          <a:xfrm>
            <a:off x="0" y="5715000"/>
            <a:ext cx="876300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-Red bundles of muscle tissue alternating with pink bundles of fibrous tissue.</a:t>
            </a:r>
          </a:p>
          <a:p>
            <a:r>
              <a:rPr lang="en-US" dirty="0" smtClean="0"/>
              <a:t>-muscle cell is spindle shaped with rod shaped nucleus ,the cell are </a:t>
            </a:r>
            <a:r>
              <a:rPr lang="en-US" dirty="0" err="1" smtClean="0"/>
              <a:t>seperated</a:t>
            </a:r>
            <a:r>
              <a:rPr lang="en-US" dirty="0" smtClean="0"/>
              <a:t> by pink collagen fibers, the </a:t>
            </a:r>
            <a:r>
              <a:rPr lang="en-US" dirty="0" err="1" smtClean="0"/>
              <a:t>tumour</a:t>
            </a:r>
            <a:r>
              <a:rPr lang="en-US" dirty="0" smtClean="0"/>
              <a:t> has no fibrous capsule.</a:t>
            </a:r>
            <a:endParaRPr lang="ar-SA" dirty="0"/>
          </a:p>
        </p:txBody>
      </p:sp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216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6- </a:t>
            </a:r>
            <a:r>
              <a:rPr lang="en-US" sz="3600" dirty="0" err="1" smtClean="0"/>
              <a:t>Neurilemmoma</a:t>
            </a:r>
            <a:r>
              <a:rPr lang="en-US" sz="3600" dirty="0" smtClean="0"/>
              <a:t>( </a:t>
            </a:r>
            <a:r>
              <a:rPr lang="en-US" sz="3600" dirty="0" err="1" smtClean="0"/>
              <a:t>Shwannoma</a:t>
            </a:r>
            <a:r>
              <a:rPr lang="en-US" sz="3600" dirty="0" smtClean="0"/>
              <a:t>) :</a:t>
            </a:r>
            <a:endParaRPr lang="en-US" sz="3600" dirty="0"/>
          </a:p>
        </p:txBody>
      </p:sp>
      <p:pic>
        <p:nvPicPr>
          <p:cNvPr id="4" name="Content Placeholder 3" descr="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1371600"/>
            <a:ext cx="7696200" cy="434339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مربع نص 4"/>
          <p:cNvSpPr txBox="1"/>
          <p:nvPr/>
        </p:nvSpPr>
        <p:spPr>
          <a:xfrm>
            <a:off x="228600" y="5934670"/>
            <a:ext cx="861060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-long thin spindle shaped cells with rod shape nuclei arranged in bundles.</a:t>
            </a:r>
          </a:p>
          <a:p>
            <a:r>
              <a:rPr lang="en-US" dirty="0" smtClean="0"/>
              <a:t>- The nuclei in each bundle are placed side by side in a palisade manner.</a:t>
            </a:r>
          </a:p>
          <a:p>
            <a:r>
              <a:rPr lang="en-US" dirty="0" smtClean="0"/>
              <a:t>- </a:t>
            </a:r>
            <a:r>
              <a:rPr lang="en-US" dirty="0" err="1" smtClean="0"/>
              <a:t>Tumour</a:t>
            </a:r>
            <a:r>
              <a:rPr lang="en-US" dirty="0" smtClean="0"/>
              <a:t> shows a fibrous capsule and few B.V</a:t>
            </a:r>
            <a:endParaRPr lang="ar-SA" dirty="0"/>
          </a:p>
        </p:txBody>
      </p:sp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467600" cy="71596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7- Benign melanoma in skin:</a:t>
            </a:r>
            <a:endParaRPr lang="en-US" sz="3600" dirty="0"/>
          </a:p>
        </p:txBody>
      </p:sp>
      <p:pic>
        <p:nvPicPr>
          <p:cNvPr id="4" name="Content Placeholder 3" descr="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1143000"/>
            <a:ext cx="8001000" cy="4572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مربع نص 4"/>
          <p:cNvSpPr txBox="1"/>
          <p:nvPr/>
        </p:nvSpPr>
        <p:spPr>
          <a:xfrm>
            <a:off x="0" y="5934670"/>
            <a:ext cx="868680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-groups of nevus cells separated by collagen bundles, the nevus cells(</a:t>
            </a:r>
            <a:r>
              <a:rPr lang="en-US" dirty="0" err="1" smtClean="0"/>
              <a:t>melanocytes</a:t>
            </a:r>
            <a:r>
              <a:rPr lang="en-US" dirty="0" smtClean="0"/>
              <a:t>) are small, round or polyhedral, shows dark brown </a:t>
            </a:r>
            <a:r>
              <a:rPr lang="en-US" dirty="0" err="1" smtClean="0"/>
              <a:t>melanine</a:t>
            </a:r>
            <a:r>
              <a:rPr lang="en-US" dirty="0" smtClean="0"/>
              <a:t> pigment present in cells, the nevus has no capsule. </a:t>
            </a:r>
            <a:endParaRPr lang="ar-SA" dirty="0"/>
          </a:p>
        </p:txBody>
      </p:sp>
    </p:spTree>
  </p:cSld>
  <p:clrMapOvr>
    <a:masterClrMapping/>
  </p:clrMapOvr>
  <p:transition>
    <p:dissolve/>
  </p:transition>
</p:sld>
</file>

<file path=ppt/theme/theme1.xml><?xml version="1.0" encoding="utf-8"?>
<a:theme xmlns:a="http://schemas.openxmlformats.org/drawingml/2006/main" name="تقنية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تقنية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تقنية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122</TotalTime>
  <Words>311</Words>
  <Application>Microsoft Office PowerPoint</Application>
  <PresentationFormat>عرض على الشاشة (3:4)‏</PresentationFormat>
  <Paragraphs>25</Paragraphs>
  <Slides>9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تقنية</vt:lpstr>
      <vt:lpstr>Tumors </vt:lpstr>
      <vt:lpstr>It’s a disturbance in growth:</vt:lpstr>
      <vt:lpstr>1- Adenoma in colon (Gross):</vt:lpstr>
      <vt:lpstr>2- Adenoma in intestine (Micro):</vt:lpstr>
      <vt:lpstr>3- pericanalicular fibro adenoma in breast:</vt:lpstr>
      <vt:lpstr>4- Fibroma:</vt:lpstr>
      <vt:lpstr>5- Fibromyoma:</vt:lpstr>
      <vt:lpstr>6- Neurilemmoma( Shwannoma) :</vt:lpstr>
      <vt:lpstr>7- Benign melanoma in skin: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Tumors </dc:title>
  <dc:creator>dell</dc:creator>
  <cp:lastModifiedBy>user</cp:lastModifiedBy>
  <cp:revision>13</cp:revision>
  <dcterms:created xsi:type="dcterms:W3CDTF">2010-11-25T15:08:10Z</dcterms:created>
  <dcterms:modified xsi:type="dcterms:W3CDTF">2011-05-01T19:49:06Z</dcterms:modified>
</cp:coreProperties>
</file>