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7" r:id="rId2"/>
    <p:sldId id="273" r:id="rId3"/>
    <p:sldId id="274" r:id="rId4"/>
    <p:sldId id="270" r:id="rId5"/>
    <p:sldId id="277" r:id="rId6"/>
    <p:sldId id="264" r:id="rId7"/>
    <p:sldId id="265" r:id="rId8"/>
    <p:sldId id="276"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C76C17-5828-4888-AB1F-974F749C3A02}" type="datetimeFigureOut">
              <a:rPr lang="en-GB" smtClean="0"/>
              <a:t>05/03/2013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DBFA1-7C6D-4EDE-B5A0-51E40B608294}" type="slidenum">
              <a:rPr lang="en-GB" smtClean="0"/>
              <a:t>‹#›</a:t>
            </a:fld>
            <a:endParaRPr lang="en-GB"/>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76C17-5828-4888-AB1F-974F749C3A02}" type="datetimeFigureOut">
              <a:rPr lang="en-GB" smtClean="0"/>
              <a:t>05/03/2013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DBFA1-7C6D-4EDE-B5A0-51E40B608294}"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C76C17-5828-4888-AB1F-974F749C3A02}" type="datetimeFigureOut">
              <a:rPr lang="en-GB" smtClean="0"/>
              <a:t>05/03/2013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DBFA1-7C6D-4EDE-B5A0-51E40B60829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76C17-5828-4888-AB1F-974F749C3A02}" type="datetimeFigureOut">
              <a:rPr lang="en-GB" smtClean="0"/>
              <a:t>05/03/2013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DBFA1-7C6D-4EDE-B5A0-51E40B608294}"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C76C17-5828-4888-AB1F-974F749C3A02}" type="datetimeFigureOut">
              <a:rPr lang="en-GB" smtClean="0"/>
              <a:t>05/03/2013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BDBFA1-7C6D-4EDE-B5A0-51E40B608294}" type="slidenum">
              <a:rPr lang="en-GB" smtClean="0"/>
              <a:t>‹#›</a:t>
            </a:fld>
            <a:endParaRPr lang="en-GB"/>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C76C17-5828-4888-AB1F-974F749C3A02}" type="datetimeFigureOut">
              <a:rPr lang="en-GB" smtClean="0"/>
              <a:t>05/03/2013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DBFA1-7C6D-4EDE-B5A0-51E40B608294}"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C76C17-5828-4888-AB1F-974F749C3A02}" type="datetimeFigureOut">
              <a:rPr lang="en-GB" smtClean="0"/>
              <a:t>05/03/2013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BDBFA1-7C6D-4EDE-B5A0-51E40B608294}" type="slidenum">
              <a:rPr lang="en-GB" smtClean="0"/>
              <a:t>‹#›</a:t>
            </a:fld>
            <a:endParaRPr lang="en-GB"/>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C76C17-5828-4888-AB1F-974F749C3A02}" type="datetimeFigureOut">
              <a:rPr lang="en-GB" smtClean="0"/>
              <a:t>05/03/2013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BDBFA1-7C6D-4EDE-B5A0-51E40B60829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C76C17-5828-4888-AB1F-974F749C3A02}" type="datetimeFigureOut">
              <a:rPr lang="en-GB" smtClean="0"/>
              <a:t>05/03/2013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BDBFA1-7C6D-4EDE-B5A0-51E40B60829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C76C17-5828-4888-AB1F-974F749C3A02}" type="datetimeFigureOut">
              <a:rPr lang="en-GB" smtClean="0"/>
              <a:t>05/03/2013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DBFA1-7C6D-4EDE-B5A0-51E40B608294}" type="slidenum">
              <a:rPr lang="en-GB" smtClean="0"/>
              <a:t>‹#›</a:t>
            </a:fld>
            <a:endParaRPr lang="en-GB"/>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C76C17-5828-4888-AB1F-974F749C3A02}" type="datetimeFigureOut">
              <a:rPr lang="en-GB" smtClean="0"/>
              <a:t>05/03/2013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BDBFA1-7C6D-4EDE-B5A0-51E40B608294}"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28C76C17-5828-4888-AB1F-974F749C3A02}" type="datetimeFigureOut">
              <a:rPr lang="en-GB" smtClean="0"/>
              <a:t>05/03/2013</a:t>
            </a:fld>
            <a:endParaRPr lang="en-GB"/>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GB"/>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1BBDBFA1-7C6D-4EDE-B5A0-51E40B608294}"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p:txBody>
          <a:bodyPr/>
          <a:lstStyle/>
          <a:p>
            <a:pPr algn="ctr" eaLnBrk="1" hangingPunct="1"/>
            <a:r>
              <a:rPr lang="en-US" cap="none" dirty="0" smtClean="0"/>
              <a:t>Tutorial 3</a:t>
            </a:r>
            <a:br>
              <a:rPr lang="en-US" cap="none" dirty="0" smtClean="0"/>
            </a:br>
            <a:r>
              <a:rPr lang="en-US" dirty="0" smtClean="0"/>
              <a:t>SSD </a:t>
            </a:r>
            <a:endParaRPr lang="en-US" sz="2800" cap="none" dirty="0" smtClean="0"/>
          </a:p>
        </p:txBody>
      </p:sp>
      <p:sp>
        <p:nvSpPr>
          <p:cNvPr id="7176" name="عنوان فرعي 4"/>
          <p:cNvSpPr>
            <a:spLocks noGrp="1"/>
          </p:cNvSpPr>
          <p:nvPr>
            <p:ph type="subTitle" idx="1"/>
          </p:nvPr>
        </p:nvSpPr>
        <p:spPr/>
        <p:txBody>
          <a:bodyPr>
            <a:normAutofit/>
          </a:bodyPr>
          <a:lstStyle/>
          <a:p>
            <a:pPr eaLnBrk="1" hangingPunct="1"/>
            <a:r>
              <a:rPr lang="en-GB" sz="2900" dirty="0" smtClean="0">
                <a:solidFill>
                  <a:schemeClr val="tx1"/>
                </a:solidFill>
              </a:rPr>
              <a:t>CT1414 </a:t>
            </a:r>
          </a:p>
          <a:p>
            <a:pPr eaLnBrk="1" hangingPunct="1"/>
            <a:r>
              <a:rPr lang="en-GB" sz="2900" dirty="0" smtClean="0">
                <a:solidFill>
                  <a:schemeClr val="tx1"/>
                </a:solidFill>
              </a:rPr>
              <a:t>By </a:t>
            </a:r>
            <a:r>
              <a:rPr lang="en-GB" sz="2900" dirty="0" err="1" smtClean="0">
                <a:solidFill>
                  <a:schemeClr val="tx1"/>
                </a:solidFill>
              </a:rPr>
              <a:t>Nouf</a:t>
            </a:r>
            <a:r>
              <a:rPr lang="en-GB" sz="2900" dirty="0" smtClean="0">
                <a:solidFill>
                  <a:schemeClr val="tx1"/>
                </a:solidFill>
              </a:rPr>
              <a:t> </a:t>
            </a:r>
            <a:r>
              <a:rPr lang="en-GB" sz="2900" dirty="0" err="1" smtClean="0">
                <a:solidFill>
                  <a:schemeClr val="tx1"/>
                </a:solidFill>
              </a:rPr>
              <a:t>Aljaffan</a:t>
            </a:r>
            <a:endParaRPr lang="ar-SA" sz="2900" dirty="0" smtClean="0">
              <a:solidFill>
                <a:schemeClr val="tx1"/>
              </a:solidFill>
            </a:endParaRPr>
          </a:p>
        </p:txBody>
      </p:sp>
    </p:spTree>
    <p:extLst>
      <p:ext uri="{BB962C8B-B14F-4D97-AF65-F5344CB8AC3E}">
        <p14:creationId xmlns:p14="http://schemas.microsoft.com/office/powerpoint/2010/main" val="11040442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Question1</a:t>
            </a:r>
            <a:endParaRPr lang="en-GB" dirty="0"/>
          </a:p>
        </p:txBody>
      </p:sp>
      <p:sp>
        <p:nvSpPr>
          <p:cNvPr id="3" name="Content Placeholder 2"/>
          <p:cNvSpPr>
            <a:spLocks noGrp="1"/>
          </p:cNvSpPr>
          <p:nvPr>
            <p:ph idx="1"/>
          </p:nvPr>
        </p:nvSpPr>
        <p:spPr/>
        <p:txBody>
          <a:bodyPr>
            <a:normAutofit/>
          </a:bodyPr>
          <a:lstStyle/>
          <a:p>
            <a:pPr marL="0" indent="0" algn="just">
              <a:buNone/>
            </a:pPr>
            <a:r>
              <a:rPr lang="en-GB" dirty="0" smtClean="0"/>
              <a:t>Domain: mail order video company</a:t>
            </a:r>
          </a:p>
          <a:p>
            <a:pPr marL="0" indent="0" algn="just">
              <a:buNone/>
            </a:pPr>
            <a:r>
              <a:rPr lang="en-GB" dirty="0" smtClean="0"/>
              <a:t>• Use Case: processing an order</a:t>
            </a:r>
          </a:p>
          <a:p>
            <a:pPr marL="0" indent="0" algn="just">
              <a:buNone/>
            </a:pPr>
            <a:r>
              <a:rPr lang="en-GB" dirty="0" smtClean="0"/>
              <a:t>• Actors: order processing administrator, customer</a:t>
            </a:r>
          </a:p>
          <a:p>
            <a:pPr marL="0" indent="0" algn="just">
              <a:buNone/>
            </a:pPr>
            <a:r>
              <a:rPr lang="en-GB" dirty="0" smtClean="0"/>
              <a:t>• Description:</a:t>
            </a:r>
          </a:p>
          <a:p>
            <a:pPr marL="400050" lvl="1" indent="0" algn="just">
              <a:buNone/>
            </a:pPr>
            <a:r>
              <a:rPr lang="en-GB" dirty="0" smtClean="0"/>
              <a:t>Customer make an order.  Then customer request video  . The new requested video becomes one line on the order (product number, description, unit price, quantity, price, VAT). The system supply many requested videos.  Once the customer finish  his order , the system display  his/ her receipt. </a:t>
            </a:r>
            <a:endParaRPr lang="en-GB" dirty="0"/>
          </a:p>
        </p:txBody>
      </p:sp>
    </p:spTree>
    <p:extLst>
      <p:ext uri="{BB962C8B-B14F-4D97-AF65-F5344CB8AC3E}">
        <p14:creationId xmlns:p14="http://schemas.microsoft.com/office/powerpoint/2010/main" val="569291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b="1" dirty="0" smtClean="0"/>
              <a:t>Processing an order SSD</a:t>
            </a:r>
            <a:endParaRPr lang="en-GB" b="1" dirty="0"/>
          </a:p>
        </p:txBody>
      </p:sp>
      <p:sp>
        <p:nvSpPr>
          <p:cNvPr id="6" name="Rectangle 5"/>
          <p:cNvSpPr/>
          <p:nvPr/>
        </p:nvSpPr>
        <p:spPr>
          <a:xfrm>
            <a:off x="1043608" y="2132856"/>
            <a:ext cx="1368152" cy="36004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 </a:t>
            </a:r>
            <a:r>
              <a:rPr lang="en-GB" u="sng" dirty="0" smtClean="0"/>
              <a:t>Customer</a:t>
            </a:r>
            <a:endParaRPr lang="en-GB" u="sng" dirty="0"/>
          </a:p>
        </p:txBody>
      </p:sp>
      <p:sp>
        <p:nvSpPr>
          <p:cNvPr id="7" name="Rectangle 6"/>
          <p:cNvSpPr/>
          <p:nvPr/>
        </p:nvSpPr>
        <p:spPr>
          <a:xfrm>
            <a:off x="6516216" y="2132856"/>
            <a:ext cx="1368152" cy="3600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 </a:t>
            </a:r>
            <a:r>
              <a:rPr lang="en-GB" u="sng" dirty="0" smtClean="0"/>
              <a:t>System</a:t>
            </a:r>
            <a:endParaRPr lang="en-GB" u="sng" dirty="0"/>
          </a:p>
        </p:txBody>
      </p:sp>
      <p:cxnSp>
        <p:nvCxnSpPr>
          <p:cNvPr id="9" name="Straight Connector 8"/>
          <p:cNvCxnSpPr>
            <a:stCxn id="6" idx="2"/>
          </p:cNvCxnSpPr>
          <p:nvPr/>
        </p:nvCxnSpPr>
        <p:spPr>
          <a:xfrm>
            <a:off x="1727684" y="2492896"/>
            <a:ext cx="0" cy="360040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7200292" y="2492896"/>
            <a:ext cx="0" cy="360040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a:off x="1727684" y="3284984"/>
            <a:ext cx="547260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TextBox 13"/>
          <p:cNvSpPr txBox="1"/>
          <p:nvPr/>
        </p:nvSpPr>
        <p:spPr>
          <a:xfrm>
            <a:off x="2123728" y="2915652"/>
            <a:ext cx="1392369" cy="369332"/>
          </a:xfrm>
          <a:prstGeom prst="rect">
            <a:avLst/>
          </a:prstGeom>
          <a:noFill/>
        </p:spPr>
        <p:txBody>
          <a:bodyPr wrap="none" rtlCol="0">
            <a:spAutoFit/>
          </a:bodyPr>
          <a:lstStyle/>
          <a:p>
            <a:r>
              <a:rPr lang="en-GB" dirty="0" err="1" smtClean="0"/>
              <a:t>MakeOrder</a:t>
            </a:r>
            <a:r>
              <a:rPr lang="en-GB" dirty="0" smtClean="0"/>
              <a:t>()</a:t>
            </a:r>
            <a:endParaRPr lang="en-GB" dirty="0"/>
          </a:p>
        </p:txBody>
      </p:sp>
      <p:cxnSp>
        <p:nvCxnSpPr>
          <p:cNvPr id="15" name="Straight Arrow Connector 14"/>
          <p:cNvCxnSpPr/>
          <p:nvPr/>
        </p:nvCxnSpPr>
        <p:spPr>
          <a:xfrm>
            <a:off x="1727684" y="4128902"/>
            <a:ext cx="5486270" cy="2017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2051720" y="3759570"/>
            <a:ext cx="4971361" cy="369332"/>
          </a:xfrm>
          <a:prstGeom prst="rect">
            <a:avLst/>
          </a:prstGeom>
          <a:noFill/>
        </p:spPr>
        <p:txBody>
          <a:bodyPr wrap="none" rtlCol="0">
            <a:spAutoFit/>
          </a:bodyPr>
          <a:lstStyle/>
          <a:p>
            <a:r>
              <a:rPr lang="en-GB" dirty="0" smtClean="0"/>
              <a:t>Order Line := *[more items] </a:t>
            </a:r>
            <a:r>
              <a:rPr lang="en-GB" dirty="0" err="1" smtClean="0"/>
              <a:t>AddOrderLine</a:t>
            </a:r>
            <a:r>
              <a:rPr lang="en-GB" dirty="0" smtClean="0"/>
              <a:t>(Item ID)</a:t>
            </a:r>
            <a:endParaRPr lang="en-GB" dirty="0"/>
          </a:p>
        </p:txBody>
      </p:sp>
      <p:cxnSp>
        <p:nvCxnSpPr>
          <p:cNvPr id="19" name="Straight Arrow Connector 18"/>
          <p:cNvCxnSpPr/>
          <p:nvPr/>
        </p:nvCxnSpPr>
        <p:spPr>
          <a:xfrm>
            <a:off x="1727684" y="5013176"/>
            <a:ext cx="547260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2123728" y="4643844"/>
            <a:ext cx="2348528" cy="369332"/>
          </a:xfrm>
          <a:prstGeom prst="rect">
            <a:avLst/>
          </a:prstGeom>
          <a:noFill/>
        </p:spPr>
        <p:txBody>
          <a:bodyPr wrap="none" rtlCol="0">
            <a:spAutoFit/>
          </a:bodyPr>
          <a:lstStyle/>
          <a:p>
            <a:r>
              <a:rPr lang="en-GB" dirty="0" smtClean="0"/>
              <a:t>Receipt:= </a:t>
            </a:r>
            <a:r>
              <a:rPr lang="en-GB" dirty="0" err="1" smtClean="0"/>
              <a:t>FinishOrder</a:t>
            </a:r>
            <a:r>
              <a:rPr lang="en-GB" dirty="0" smtClean="0"/>
              <a:t>()</a:t>
            </a: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8134" y="1430604"/>
            <a:ext cx="41910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5043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 2</a:t>
            </a:r>
            <a:endParaRPr lang="en-GB" dirty="0"/>
          </a:p>
        </p:txBody>
      </p:sp>
      <p:sp>
        <p:nvSpPr>
          <p:cNvPr id="3" name="Content Placeholder 2"/>
          <p:cNvSpPr>
            <a:spLocks noGrp="1"/>
          </p:cNvSpPr>
          <p:nvPr>
            <p:ph idx="1"/>
          </p:nvPr>
        </p:nvSpPr>
        <p:spPr/>
        <p:txBody>
          <a:bodyPr>
            <a:normAutofit/>
          </a:bodyPr>
          <a:lstStyle/>
          <a:p>
            <a:r>
              <a:rPr lang="en-GB" dirty="0" smtClean="0"/>
              <a:t>Domain Online </a:t>
            </a:r>
            <a:r>
              <a:rPr lang="en-GB" dirty="0" err="1"/>
              <a:t>E</a:t>
            </a:r>
            <a:r>
              <a:rPr lang="en-GB" dirty="0" err="1" smtClean="0"/>
              <a:t>Store</a:t>
            </a:r>
            <a:r>
              <a:rPr lang="en-GB" dirty="0" smtClean="0"/>
              <a:t>.</a:t>
            </a:r>
          </a:p>
          <a:p>
            <a:r>
              <a:rPr lang="en-GB" dirty="0" smtClean="0"/>
              <a:t>Use Case: </a:t>
            </a:r>
            <a:r>
              <a:rPr lang="en-GB" i="1" dirty="0"/>
              <a:t>Remove item from </a:t>
            </a:r>
            <a:r>
              <a:rPr lang="en-GB" i="1" dirty="0" smtClean="0"/>
              <a:t>cart</a:t>
            </a:r>
            <a:r>
              <a:rPr lang="en-GB" dirty="0" smtClean="0"/>
              <a:t>. </a:t>
            </a:r>
          </a:p>
          <a:p>
            <a:r>
              <a:rPr lang="en-GB" dirty="0" smtClean="0"/>
              <a:t>Actor : customer</a:t>
            </a:r>
          </a:p>
          <a:p>
            <a:r>
              <a:rPr lang="en-GB" dirty="0" smtClean="0"/>
              <a:t>Description:</a:t>
            </a:r>
          </a:p>
          <a:p>
            <a:pPr marL="400050" lvl="1" indent="0">
              <a:buNone/>
            </a:pPr>
            <a:r>
              <a:rPr lang="en-GB" dirty="0" smtClean="0"/>
              <a:t>A </a:t>
            </a:r>
            <a:r>
              <a:rPr lang="en-GB" dirty="0"/>
              <a:t>customer submits a request for removal to the system. The system displays the cart contents and asks the user to select the item to remove. The user tells the system which item to remove, the system displays the updated cart and the customer receives confirmation from the system that the item has been removed.</a:t>
            </a:r>
          </a:p>
          <a:p>
            <a:endParaRPr lang="en-GB" dirty="0"/>
          </a:p>
        </p:txBody>
      </p:sp>
    </p:spTree>
    <p:extLst>
      <p:ext uri="{BB962C8B-B14F-4D97-AF65-F5344CB8AC3E}">
        <p14:creationId xmlns:p14="http://schemas.microsoft.com/office/powerpoint/2010/main" val="2128921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i="1" dirty="0" smtClean="0"/>
              <a:t>Remove item from cart</a:t>
            </a:r>
            <a:r>
              <a:rPr lang="en-GB" dirty="0"/>
              <a:t> </a:t>
            </a:r>
            <a:r>
              <a:rPr lang="en-GB" b="1" dirty="0" smtClean="0"/>
              <a:t>SSD</a:t>
            </a:r>
            <a:endParaRPr lang="en-GB" b="1" dirty="0"/>
          </a:p>
        </p:txBody>
      </p:sp>
      <p:sp>
        <p:nvSpPr>
          <p:cNvPr id="6" name="Rectangle 5"/>
          <p:cNvSpPr/>
          <p:nvPr/>
        </p:nvSpPr>
        <p:spPr>
          <a:xfrm>
            <a:off x="1043608" y="2132856"/>
            <a:ext cx="1368152" cy="36004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 </a:t>
            </a:r>
            <a:r>
              <a:rPr lang="en-GB" u="sng" dirty="0" smtClean="0"/>
              <a:t>Customer</a:t>
            </a:r>
            <a:endParaRPr lang="en-GB" u="sng" dirty="0"/>
          </a:p>
        </p:txBody>
      </p:sp>
      <p:sp>
        <p:nvSpPr>
          <p:cNvPr id="7" name="Rectangle 6"/>
          <p:cNvSpPr/>
          <p:nvPr/>
        </p:nvSpPr>
        <p:spPr>
          <a:xfrm>
            <a:off x="6516216" y="2132856"/>
            <a:ext cx="1368152" cy="3600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 </a:t>
            </a:r>
            <a:r>
              <a:rPr lang="en-GB" u="sng" dirty="0" smtClean="0"/>
              <a:t>System</a:t>
            </a:r>
            <a:endParaRPr lang="en-GB" u="sng" dirty="0"/>
          </a:p>
        </p:txBody>
      </p:sp>
      <p:cxnSp>
        <p:nvCxnSpPr>
          <p:cNvPr id="9" name="Straight Connector 8"/>
          <p:cNvCxnSpPr>
            <a:stCxn id="6" idx="2"/>
          </p:cNvCxnSpPr>
          <p:nvPr/>
        </p:nvCxnSpPr>
        <p:spPr>
          <a:xfrm>
            <a:off x="1727684" y="2492896"/>
            <a:ext cx="0" cy="360040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7200292" y="2492896"/>
            <a:ext cx="0" cy="360040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a:off x="1727684" y="3284984"/>
            <a:ext cx="547260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TextBox 13"/>
          <p:cNvSpPr txBox="1"/>
          <p:nvPr/>
        </p:nvSpPr>
        <p:spPr>
          <a:xfrm>
            <a:off x="2123728" y="2915652"/>
            <a:ext cx="3808350" cy="369332"/>
          </a:xfrm>
          <a:prstGeom prst="rect">
            <a:avLst/>
          </a:prstGeom>
          <a:noFill/>
        </p:spPr>
        <p:txBody>
          <a:bodyPr wrap="none" rtlCol="0">
            <a:spAutoFit/>
          </a:bodyPr>
          <a:lstStyle/>
          <a:p>
            <a:r>
              <a:rPr lang="en-GB" dirty="0" smtClean="0"/>
              <a:t>Cart Content := </a:t>
            </a:r>
            <a:r>
              <a:rPr lang="en-GB" dirty="0" err="1" smtClean="0"/>
              <a:t>RequestRemoveItem</a:t>
            </a:r>
            <a:r>
              <a:rPr lang="en-GB" dirty="0" smtClean="0"/>
              <a:t>( )</a:t>
            </a:r>
            <a:endParaRPr lang="en-GB" dirty="0"/>
          </a:p>
        </p:txBody>
      </p:sp>
      <p:cxnSp>
        <p:nvCxnSpPr>
          <p:cNvPr id="15" name="Straight Arrow Connector 14"/>
          <p:cNvCxnSpPr/>
          <p:nvPr/>
        </p:nvCxnSpPr>
        <p:spPr>
          <a:xfrm>
            <a:off x="1727684" y="4128902"/>
            <a:ext cx="5486270" cy="2017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1687919" y="3759570"/>
            <a:ext cx="5296643" cy="261610"/>
          </a:xfrm>
          <a:prstGeom prst="rect">
            <a:avLst/>
          </a:prstGeom>
          <a:noFill/>
        </p:spPr>
        <p:txBody>
          <a:bodyPr wrap="none" rtlCol="0">
            <a:spAutoFit/>
          </a:bodyPr>
          <a:lstStyle/>
          <a:p>
            <a:r>
              <a:rPr lang="en-GB" sz="1100" dirty="0" smtClean="0"/>
              <a:t>, confirmation message, Updated cart </a:t>
            </a:r>
            <a:r>
              <a:rPr lang="en-GB" sz="1100" dirty="0" smtClean="0"/>
              <a:t>content := *[more items] </a:t>
            </a:r>
            <a:r>
              <a:rPr lang="en-GB" sz="1100" dirty="0" err="1" smtClean="0"/>
              <a:t>SelectItem</a:t>
            </a:r>
            <a:r>
              <a:rPr lang="en-GB" sz="1100" dirty="0" smtClean="0"/>
              <a:t>(Item ID)</a:t>
            </a:r>
            <a:endParaRPr lang="en-GB" sz="11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8134" y="1430604"/>
            <a:ext cx="41910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9389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وان 1"/>
          <p:cNvSpPr>
            <a:spLocks noGrp="1"/>
          </p:cNvSpPr>
          <p:nvPr>
            <p:ph type="title"/>
          </p:nvPr>
        </p:nvSpPr>
        <p:spPr>
          <a:xfrm>
            <a:off x="612775" y="228600"/>
            <a:ext cx="8153400" cy="990600"/>
          </a:xfrm>
        </p:spPr>
        <p:txBody>
          <a:bodyPr/>
          <a:lstStyle/>
          <a:p>
            <a:r>
              <a:rPr lang="en-GB" sz="4000" dirty="0" smtClean="0"/>
              <a:t>Question 3</a:t>
            </a:r>
            <a:endParaRPr lang="ar-SA" sz="4000" dirty="0" smtClean="0"/>
          </a:p>
        </p:txBody>
      </p:sp>
      <p:sp>
        <p:nvSpPr>
          <p:cNvPr id="3" name="عنصر نائب للمحتوى 2"/>
          <p:cNvSpPr>
            <a:spLocks noGrp="1"/>
          </p:cNvSpPr>
          <p:nvPr>
            <p:ph idx="1"/>
          </p:nvPr>
        </p:nvSpPr>
        <p:spPr>
          <a:xfrm>
            <a:off x="611188" y="1628775"/>
            <a:ext cx="8153400" cy="4495800"/>
          </a:xfrm>
        </p:spPr>
        <p:txBody>
          <a:bodyPr/>
          <a:lstStyle/>
          <a:p>
            <a:pPr>
              <a:buNone/>
            </a:pPr>
            <a:r>
              <a:rPr lang="en-GB" sz="2800" dirty="0" smtClean="0"/>
              <a:t>Domain: Hospital </a:t>
            </a:r>
          </a:p>
          <a:p>
            <a:pPr>
              <a:buFont typeface="Wingdings" pitchFamily="2" charset="2"/>
              <a:buNone/>
            </a:pPr>
            <a:r>
              <a:rPr lang="en-US" sz="2800" dirty="0" smtClean="0"/>
              <a:t>Use case: Make appointment</a:t>
            </a:r>
          </a:p>
          <a:p>
            <a:r>
              <a:rPr lang="en-US" sz="2800" dirty="0" smtClean="0"/>
              <a:t>Actors: Nurses </a:t>
            </a:r>
          </a:p>
          <a:p>
            <a:r>
              <a:rPr lang="en-US" sz="2800" dirty="0" smtClean="0"/>
              <a:t>Description: This use case begins when the customer ask the nurses to reserve an appointments  with a certain doctor and date and produce an appointment slip.</a:t>
            </a:r>
          </a:p>
          <a:p>
            <a:endParaRPr lang="en-US" sz="2400" dirty="0" smtClean="0"/>
          </a:p>
          <a:p>
            <a:pPr eaLnBrk="1" hangingPunct="1">
              <a:buFont typeface="Wingdings" pitchFamily="2" charset="2"/>
              <a:buNone/>
            </a:pPr>
            <a:endParaRPr lang="en-US" sz="2700" dirty="0" smtClean="0"/>
          </a:p>
          <a:p>
            <a:pPr eaLnBrk="1" hangingPunct="1"/>
            <a:endParaRPr lang="ar-SA" dirty="0" smtClean="0"/>
          </a:p>
        </p:txBody>
      </p:sp>
    </p:spTree>
    <p:extLst>
      <p:ext uri="{BB962C8B-B14F-4D97-AF65-F5344CB8AC3E}">
        <p14:creationId xmlns:p14="http://schemas.microsoft.com/office/powerpoint/2010/main" val="14778825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وان 1"/>
          <p:cNvSpPr>
            <a:spLocks noGrp="1"/>
          </p:cNvSpPr>
          <p:nvPr>
            <p:ph type="title"/>
          </p:nvPr>
        </p:nvSpPr>
        <p:spPr>
          <a:xfrm>
            <a:off x="612775" y="228600"/>
            <a:ext cx="8153400" cy="990600"/>
          </a:xfrm>
        </p:spPr>
        <p:txBody>
          <a:bodyPr/>
          <a:lstStyle/>
          <a:p>
            <a:pPr eaLnBrk="1" hangingPunct="1"/>
            <a:r>
              <a:rPr lang="en-US" smtClean="0"/>
              <a:t>Q4: Typical Course of Event</a:t>
            </a:r>
            <a:endParaRPr lang="ar-SA" smtClean="0"/>
          </a:p>
        </p:txBody>
      </p:sp>
      <p:sp>
        <p:nvSpPr>
          <p:cNvPr id="3" name="عنصر نائب للمحتوى 2"/>
          <p:cNvSpPr>
            <a:spLocks noGrp="1"/>
          </p:cNvSpPr>
          <p:nvPr>
            <p:ph idx="1"/>
          </p:nvPr>
        </p:nvSpPr>
        <p:spPr>
          <a:xfrm>
            <a:off x="611188" y="1628775"/>
            <a:ext cx="8153400" cy="4495800"/>
          </a:xfrm>
        </p:spPr>
        <p:txBody>
          <a:bodyPr/>
          <a:lstStyle/>
          <a:p>
            <a:pPr>
              <a:buFont typeface="Wingdings" pitchFamily="2" charset="2"/>
              <a:buNone/>
            </a:pPr>
            <a:endParaRPr lang="en-US" sz="2400" smtClean="0"/>
          </a:p>
          <a:p>
            <a:endParaRPr lang="en-US" sz="2400" smtClean="0"/>
          </a:p>
          <a:p>
            <a:pPr>
              <a:buFont typeface="Wingdings" pitchFamily="2" charset="2"/>
              <a:buNone/>
            </a:pPr>
            <a:endParaRPr lang="ar-SA" sz="2500" smtClean="0"/>
          </a:p>
        </p:txBody>
      </p:sp>
      <p:graphicFrame>
        <p:nvGraphicFramePr>
          <p:cNvPr id="11461" name="Group 197"/>
          <p:cNvGraphicFramePr>
            <a:graphicFrameLocks noGrp="1"/>
          </p:cNvGraphicFramePr>
          <p:nvPr>
            <p:extLst>
              <p:ext uri="{D42A27DB-BD31-4B8C-83A1-F6EECF244321}">
                <p14:modId xmlns:p14="http://schemas.microsoft.com/office/powerpoint/2010/main" val="1965737842"/>
              </p:ext>
            </p:extLst>
          </p:nvPr>
        </p:nvGraphicFramePr>
        <p:xfrm>
          <a:off x="71884" y="332656"/>
          <a:ext cx="8964612" cy="6234774"/>
        </p:xfrm>
        <a:graphic>
          <a:graphicData uri="http://schemas.openxmlformats.org/drawingml/2006/table">
            <a:tbl>
              <a:tblPr/>
              <a:tblGrid>
                <a:gridCol w="5616575"/>
                <a:gridCol w="3348037"/>
              </a:tblGrid>
              <a:tr h="2825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accent2"/>
                          </a:solidFill>
                          <a:effectLst>
                            <a:outerShdw blurRad="38100" dist="38100" dir="2700000" algn="tl">
                              <a:srgbClr val="000000"/>
                            </a:outerShdw>
                          </a:effectLst>
                          <a:latin typeface="Arial" charset="0"/>
                          <a:cs typeface="Times New Roman" pitchFamily="18" charset="0"/>
                        </a:rPr>
                        <a:t>Actor action</a:t>
                      </a:r>
                      <a:endParaRPr kumimoji="0" lang="en-US" sz="1800" b="1" i="0" u="none" strike="noStrike" cap="none" normalizeH="0" baseline="0" dirty="0" smtClean="0">
                        <a:ln>
                          <a:noFill/>
                        </a:ln>
                        <a:solidFill>
                          <a:schemeClr val="accent2"/>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accent2"/>
                          </a:solidFill>
                          <a:effectLst>
                            <a:outerShdw blurRad="38100" dist="38100" dir="2700000" algn="tl">
                              <a:srgbClr val="000000"/>
                            </a:outerShdw>
                          </a:effectLst>
                          <a:latin typeface="Arial" charset="0"/>
                          <a:cs typeface="Times New Roman" pitchFamily="18" charset="0"/>
                        </a:rPr>
                        <a:t>System response</a:t>
                      </a:r>
                      <a:endParaRPr kumimoji="0" lang="en-US" sz="1800" b="1" i="0" u="none" strike="noStrike" cap="none" normalizeH="0" baseline="0" smtClean="0">
                        <a:ln>
                          <a:noFill/>
                        </a:ln>
                        <a:solidFill>
                          <a:schemeClr val="accent2"/>
                        </a:solidFill>
                        <a:effectLst>
                          <a:outerShdw blurRad="38100" dist="38100" dir="2700000" algn="tl">
                            <a:srgbClr val="000000"/>
                          </a:outerShdw>
                        </a:effectLst>
                        <a:latin typeface="Arial"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chemeClr val="bg2"/>
                    </a:solidFill>
                  </a:tcPr>
                </a:tc>
              </a:tr>
              <a:tr h="6334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Verdana" pitchFamily="34" charset="0"/>
                          <a:cs typeface="Times New Roman" pitchFamily="18" charset="0"/>
                        </a:rPr>
                        <a:t>1. This use-case begins when the patient come to the nurse  or call her to ask  for an appointment. </a:t>
                      </a:r>
                      <a:endParaRPr kumimoji="0" lang="en-US" sz="1700" b="0" i="0" u="none" strike="noStrike" cap="none" normalizeH="0" baseline="0" dirty="0" smtClean="0">
                        <a:ln>
                          <a:noFill/>
                        </a:ln>
                        <a:solidFill>
                          <a:schemeClr val="tx1"/>
                        </a:solidFill>
                        <a:effectLst/>
                        <a:latin typeface="Verdana" pitchFamily="34"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700" b="0" i="0" u="none" strike="noStrike" cap="none" normalizeH="0" baseline="0" smtClean="0">
                        <a:ln>
                          <a:noFill/>
                        </a:ln>
                        <a:solidFill>
                          <a:schemeClr val="tx1"/>
                        </a:solidFill>
                        <a:effectLst/>
                        <a:latin typeface="Verdana" pitchFamily="34"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r>
              <a:tr h="6096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Verdana" pitchFamily="34" charset="0"/>
                          <a:cs typeface="Times New Roman" pitchFamily="18" charset="0"/>
                        </a:rPr>
                        <a:t>2. The nurse request the  patient id from the patient and enter it</a:t>
                      </a:r>
                      <a:endParaRPr kumimoji="0" lang="en-US" sz="1700" b="0" i="0" u="none" strike="noStrike" cap="none" normalizeH="0" baseline="0" dirty="0" smtClean="0">
                        <a:ln>
                          <a:noFill/>
                        </a:ln>
                        <a:solidFill>
                          <a:schemeClr val="tx1"/>
                        </a:solidFill>
                        <a:effectLst/>
                        <a:latin typeface="Verdana" pitchFamily="34"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Verdana" pitchFamily="34" charset="0"/>
                          <a:cs typeface="Times New Roman" pitchFamily="18" charset="0"/>
                        </a:rPr>
                        <a:t>3. System pulls up patient file</a:t>
                      </a:r>
                      <a:endParaRPr kumimoji="0" lang="en-US" sz="1700" b="0" i="0" u="none" strike="noStrike" cap="none" normalizeH="0" baseline="0" smtClean="0">
                        <a:ln>
                          <a:noFill/>
                        </a:ln>
                        <a:solidFill>
                          <a:schemeClr val="tx1"/>
                        </a:solidFill>
                        <a:effectLst/>
                        <a:latin typeface="Verdana" pitchFamily="34"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r>
              <a:tr h="6096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Verdana" pitchFamily="34" charset="0"/>
                          <a:cs typeface="Times New Roman" pitchFamily="18" charset="0"/>
                        </a:rPr>
                        <a:t>4. Nurse ask the patient for doctor name and the department  and enter it to the system</a:t>
                      </a:r>
                      <a:endParaRPr kumimoji="0" lang="en-US" sz="1700" b="0" i="0" u="none" strike="noStrike" cap="none" normalizeH="0" baseline="0" smtClean="0">
                        <a:ln>
                          <a:noFill/>
                        </a:ln>
                        <a:solidFill>
                          <a:schemeClr val="tx1"/>
                        </a:solidFill>
                        <a:effectLst/>
                        <a:latin typeface="Verdana" pitchFamily="34"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dirty="0" smtClean="0">
                          <a:ln>
                            <a:noFill/>
                          </a:ln>
                          <a:solidFill>
                            <a:schemeClr val="tx1"/>
                          </a:solidFill>
                          <a:effectLst/>
                          <a:latin typeface="Verdana" pitchFamily="34" charset="0"/>
                          <a:cs typeface="Times New Roman" pitchFamily="18" charset="0"/>
                        </a:rPr>
                        <a:t>5. System returns all  possible appointment dates. </a:t>
                      </a:r>
                      <a:endParaRPr kumimoji="0" lang="en-US" sz="1700" b="0" i="0" u="none" strike="noStrike" cap="none" normalizeH="0" baseline="0" dirty="0" smtClean="0">
                        <a:ln>
                          <a:noFill/>
                        </a:ln>
                        <a:solidFill>
                          <a:schemeClr val="tx1"/>
                        </a:solidFill>
                        <a:effectLst/>
                        <a:latin typeface="Verdana" pitchFamily="34"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r>
              <a:tr h="8686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Verdana" pitchFamily="34" charset="0"/>
                          <a:cs typeface="Times New Roman" pitchFamily="18" charset="0"/>
                        </a:rPr>
                        <a:t>6. Nurse tell the patient about all the possibilities and get from him/her the most desired one, and enter it to the system to reserve it.</a:t>
                      </a:r>
                      <a:endParaRPr kumimoji="0" lang="en-US" sz="1700" b="0" i="0" u="none" strike="noStrike" cap="none" normalizeH="0" baseline="0" smtClean="0">
                        <a:ln>
                          <a:noFill/>
                        </a:ln>
                        <a:solidFill>
                          <a:schemeClr val="tx1"/>
                        </a:solidFill>
                        <a:effectLst/>
                        <a:latin typeface="Verdana" pitchFamily="34"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Verdana" pitchFamily="34" charset="0"/>
                          <a:cs typeface="Times New Roman" pitchFamily="18" charset="0"/>
                        </a:rPr>
                        <a:t>7. System reserves app</a:t>
                      </a:r>
                      <a:endParaRPr kumimoji="0" lang="en-US" sz="1700" b="0" i="0" u="none" strike="noStrike" cap="none" normalizeH="0" baseline="0" smtClean="0">
                        <a:ln>
                          <a:noFill/>
                        </a:ln>
                        <a:solidFill>
                          <a:schemeClr val="tx1"/>
                        </a:solidFill>
                        <a:effectLst/>
                        <a:latin typeface="Verdana" pitchFamily="34" charset="0"/>
                        <a:cs typeface="Arial"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r>
              <a:tr h="6096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Verdana" pitchFamily="34" charset="0"/>
                          <a:ea typeface="Times New Roman" pitchFamily="18" charset="0"/>
                          <a:cs typeface="Arial" charset="0"/>
                        </a:rPr>
                        <a:t>8. The  nurse request  to print an appointment  slip</a:t>
                      </a: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700" b="0" i="0" u="none" strike="noStrike" cap="none" normalizeH="0" baseline="0" smtClean="0">
                          <a:ln>
                            <a:noFill/>
                          </a:ln>
                          <a:solidFill>
                            <a:schemeClr val="tx1"/>
                          </a:solidFill>
                          <a:effectLst/>
                          <a:latin typeface="Verdana" pitchFamily="34" charset="0"/>
                          <a:ea typeface="Times New Roman" pitchFamily="18" charset="0"/>
                          <a:cs typeface="Arial" charset="0"/>
                        </a:rPr>
                        <a:t>9. system prints app slip</a:t>
                      </a: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r>
              <a:tr h="350520">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r>
                        <a:rPr kumimoji="0" lang="en-US" sz="1700" b="0" i="0" u="none" strike="noStrike" cap="none" normalizeH="0" baseline="0" dirty="0" smtClean="0">
                          <a:ln>
                            <a:noFill/>
                          </a:ln>
                          <a:solidFill>
                            <a:schemeClr val="tx1"/>
                          </a:solidFill>
                          <a:effectLst/>
                          <a:latin typeface="Verdana" pitchFamily="34" charset="0"/>
                        </a:rPr>
                        <a:t>10. The patient get the slip and go.</a:t>
                      </a: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en-US" sz="17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r>
              <a:tr h="35052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accent2"/>
                          </a:solidFill>
                          <a:effectLst>
                            <a:outerShdw blurRad="38100" dist="38100" dir="2700000" algn="tl">
                              <a:srgbClr val="000000"/>
                            </a:outerShdw>
                          </a:effectLst>
                          <a:latin typeface="Verdana" pitchFamily="34" charset="0"/>
                          <a:ea typeface="Times New Roman" pitchFamily="18" charset="0"/>
                          <a:cs typeface="Arial" charset="0"/>
                        </a:rPr>
                        <a:t>Alternative:</a:t>
                      </a:r>
                    </a:p>
                  </a:txBody>
                  <a:tcPr marT="45733" marB="4573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c hMerge="1">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en-US" sz="17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CC"/>
                    </a:solidFill>
                  </a:tcPr>
                </a:tc>
              </a:tr>
              <a:tr h="350520">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accent2"/>
                          </a:solidFill>
                          <a:effectLst/>
                          <a:latin typeface="Verdana" pitchFamily="34" charset="0"/>
                          <a:ea typeface="Times New Roman" pitchFamily="18" charset="0"/>
                          <a:cs typeface="Arial" charset="0"/>
                        </a:rPr>
                        <a:t>Alternative at 1</a:t>
                      </a:r>
                      <a:r>
                        <a:rPr kumimoji="0" lang="en-US" sz="2000" b="0" i="0" u="none" strike="noStrike" cap="none" normalizeH="0" baseline="0" dirty="0" smtClean="0">
                          <a:ln>
                            <a:noFill/>
                          </a:ln>
                          <a:solidFill>
                            <a:schemeClr val="tx1"/>
                          </a:solidFill>
                          <a:effectLst/>
                          <a:latin typeface="Verdana" pitchFamily="34" charset="0"/>
                          <a:ea typeface="Times New Roman" pitchFamily="18" charset="0"/>
                          <a:cs typeface="Arial" charset="0"/>
                        </a:rPr>
                        <a:t>. If patient was a new one , then call </a:t>
                      </a:r>
                      <a:r>
                        <a:rPr kumimoji="0" lang="en-US" sz="2000" b="0" i="0" u="sng" strike="noStrike" cap="none" normalizeH="0" baseline="0" dirty="0" smtClean="0">
                          <a:ln>
                            <a:noFill/>
                          </a:ln>
                          <a:solidFill>
                            <a:schemeClr val="tx1"/>
                          </a:solidFill>
                          <a:effectLst/>
                          <a:latin typeface="Verdana" pitchFamily="34" charset="0"/>
                          <a:ea typeface="Times New Roman" pitchFamily="18" charset="0"/>
                          <a:cs typeface="Arial" charset="0"/>
                        </a:rPr>
                        <a:t>open file</a:t>
                      </a:r>
                      <a:r>
                        <a:rPr kumimoji="0" lang="en-US" sz="2000" b="0" i="0" u="none" strike="noStrike" cap="none" normalizeH="0" baseline="0" dirty="0" smtClean="0">
                          <a:ln>
                            <a:noFill/>
                          </a:ln>
                          <a:solidFill>
                            <a:schemeClr val="tx1"/>
                          </a:solidFill>
                          <a:effectLst/>
                          <a:latin typeface="Verdana" pitchFamily="34" charset="0"/>
                          <a:ea typeface="Times New Roman" pitchFamily="18" charset="0"/>
                          <a:cs typeface="Arial" charset="0"/>
                        </a:rPr>
                        <a:t> use-case.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accent2"/>
                          </a:solidFill>
                          <a:effectLst/>
                          <a:latin typeface="Verdana" pitchFamily="34" charset="0"/>
                          <a:ea typeface="Times New Roman" pitchFamily="18" charset="0"/>
                          <a:cs typeface="Arial" charset="0"/>
                        </a:rPr>
                        <a:t>Alternative at 2</a:t>
                      </a:r>
                      <a:r>
                        <a:rPr kumimoji="0" lang="en-US" sz="2000" b="0" i="0" u="none" strike="noStrike" cap="none" normalizeH="0" baseline="0" dirty="0" smtClean="0">
                          <a:ln>
                            <a:noFill/>
                          </a:ln>
                          <a:solidFill>
                            <a:schemeClr val="tx1"/>
                          </a:solidFill>
                          <a:effectLst/>
                          <a:latin typeface="Verdana" pitchFamily="34" charset="0"/>
                          <a:ea typeface="Times New Roman" pitchFamily="18" charset="0"/>
                          <a:cs typeface="Arial" charset="0"/>
                        </a:rPr>
                        <a:t> . If patient forgot ID, provide name or Phone number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accent2"/>
                          </a:solidFill>
                          <a:effectLst/>
                          <a:latin typeface="Verdana" pitchFamily="34" charset="0"/>
                          <a:ea typeface="Times New Roman" pitchFamily="18" charset="0"/>
                          <a:cs typeface="Arial" charset="0"/>
                        </a:rPr>
                        <a:t>Alternative at 2 .</a:t>
                      </a:r>
                      <a:r>
                        <a:rPr kumimoji="0" lang="en-US" sz="2000" b="0" i="0" u="none" strike="noStrike" cap="none" normalizeH="0" baseline="0" dirty="0" smtClean="0">
                          <a:ln>
                            <a:noFill/>
                          </a:ln>
                          <a:solidFill>
                            <a:schemeClr val="tx1"/>
                          </a:solidFill>
                          <a:effectLst/>
                          <a:latin typeface="Verdana" pitchFamily="34" charset="0"/>
                          <a:ea typeface="Times New Roman" pitchFamily="18" charset="0"/>
                          <a:cs typeface="Arial" charset="0"/>
                        </a:rPr>
                        <a:t> If the ID was wrong, the system should display a message to indicate that. </a:t>
                      </a:r>
                    </a:p>
                  </a:txBody>
                  <a:tcPr marT="45733" marB="4573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xBody>
                    <a:bodyPr/>
                    <a:lstStyle/>
                    <a:p>
                      <a:pPr marL="0" marR="0" lvl="0" indent="0" algn="l" defTabSz="914400" rtl="0" eaLnBrk="0" fontAlgn="base" latinLnBrk="0" hangingPunct="0">
                        <a:lnSpc>
                          <a:spcPct val="100000"/>
                        </a:lnSpc>
                        <a:spcBef>
                          <a:spcPts val="700"/>
                        </a:spcBef>
                        <a:spcAft>
                          <a:spcPct val="0"/>
                        </a:spcAft>
                        <a:buClr>
                          <a:schemeClr val="accent2"/>
                        </a:buClr>
                        <a:buSzPct val="60000"/>
                        <a:buFont typeface="Wingdings" pitchFamily="2" charset="2"/>
                        <a:buNone/>
                        <a:tabLst/>
                      </a:pPr>
                      <a:endParaRPr kumimoji="0" lang="en-US" sz="1700" b="0" i="0" u="none" strike="noStrike" cap="none" normalizeH="0" baseline="0" dirty="0" smtClean="0">
                        <a:ln>
                          <a:noFill/>
                        </a:ln>
                        <a:solidFill>
                          <a:schemeClr val="tx1"/>
                        </a:solidFill>
                        <a:effectLst/>
                        <a:latin typeface="Verdana" pitchFamily="34" charset="0"/>
                      </a:endParaRPr>
                    </a:p>
                  </a:txBody>
                  <a:tcPr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spTree>
    <p:extLst>
      <p:ext uri="{BB962C8B-B14F-4D97-AF65-F5344CB8AC3E}">
        <p14:creationId xmlns:p14="http://schemas.microsoft.com/office/powerpoint/2010/main" val="30376341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83568" y="2168860"/>
            <a:ext cx="7848872" cy="2412268"/>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GB" dirty="0"/>
          </a:p>
        </p:txBody>
      </p:sp>
      <p:grpSp>
        <p:nvGrpSpPr>
          <p:cNvPr id="28" name="Group 27"/>
          <p:cNvGrpSpPr/>
          <p:nvPr/>
        </p:nvGrpSpPr>
        <p:grpSpPr>
          <a:xfrm>
            <a:off x="1268016" y="3555013"/>
            <a:ext cx="6472336" cy="918104"/>
            <a:chOff x="835968" y="2717300"/>
            <a:chExt cx="7848872" cy="1980224"/>
          </a:xfrm>
        </p:grpSpPr>
        <p:sp>
          <p:nvSpPr>
            <p:cNvPr id="29" name="Rectangle 28"/>
            <p:cNvSpPr/>
            <p:nvPr/>
          </p:nvSpPr>
          <p:spPr>
            <a:xfrm>
              <a:off x="835968" y="2717304"/>
              <a:ext cx="7848872" cy="198022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dirty="0" err="1" smtClean="0"/>
                <a:t>RegisterNewCustomer</a:t>
              </a:r>
              <a:endParaRPr lang="en-GB" dirty="0"/>
            </a:p>
          </p:txBody>
        </p:sp>
        <p:sp>
          <p:nvSpPr>
            <p:cNvPr id="30" name="TextBox 29"/>
            <p:cNvSpPr txBox="1"/>
            <p:nvPr/>
          </p:nvSpPr>
          <p:spPr>
            <a:xfrm flipV="1">
              <a:off x="835968" y="2717300"/>
              <a:ext cx="603168" cy="990112"/>
            </a:xfrm>
            <a:prstGeom prst="snip1Rect">
              <a:avLst/>
            </a:prstGeom>
          </p:spPr>
          <p:style>
            <a:lnRef idx="2">
              <a:schemeClr val="accent3"/>
            </a:lnRef>
            <a:fillRef idx="1">
              <a:schemeClr val="lt1"/>
            </a:fillRef>
            <a:effectRef idx="0">
              <a:schemeClr val="accent3"/>
            </a:effectRef>
            <a:fontRef idx="minor">
              <a:schemeClr val="dk1"/>
            </a:fontRef>
          </p:style>
          <p:txBody>
            <a:bodyPr vert="vert270" wrap="square" rtlCol="0">
              <a:spAutoFit/>
            </a:bodyPr>
            <a:lstStyle/>
            <a:p>
              <a:r>
                <a:rPr lang="en-GB" dirty="0" smtClean="0"/>
                <a:t>ref</a:t>
              </a:r>
              <a:endParaRPr lang="en-GB" dirty="0"/>
            </a:p>
          </p:txBody>
        </p:sp>
      </p:grpSp>
      <p:sp>
        <p:nvSpPr>
          <p:cNvPr id="2" name="Title 1"/>
          <p:cNvSpPr>
            <a:spLocks noGrp="1"/>
          </p:cNvSpPr>
          <p:nvPr>
            <p:ph type="title"/>
          </p:nvPr>
        </p:nvSpPr>
        <p:spPr/>
        <p:txBody>
          <a:bodyPr>
            <a:normAutofit/>
          </a:bodyPr>
          <a:lstStyle/>
          <a:p>
            <a:r>
              <a:rPr lang="en-US" dirty="0" smtClean="0"/>
              <a:t>Make appointment SSD</a:t>
            </a:r>
            <a:endParaRPr lang="en-GB" b="1" dirty="0"/>
          </a:p>
        </p:txBody>
      </p:sp>
      <p:sp>
        <p:nvSpPr>
          <p:cNvPr id="3" name="Rectangle 2"/>
          <p:cNvSpPr/>
          <p:nvPr/>
        </p:nvSpPr>
        <p:spPr>
          <a:xfrm>
            <a:off x="1259632" y="1628800"/>
            <a:ext cx="1368152" cy="36004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u="sng" dirty="0" smtClean="0"/>
              <a:t>: Nurse</a:t>
            </a:r>
            <a:endParaRPr lang="en-GB" u="sng" dirty="0"/>
          </a:p>
        </p:txBody>
      </p:sp>
      <p:sp>
        <p:nvSpPr>
          <p:cNvPr id="4" name="Rectangle 3"/>
          <p:cNvSpPr/>
          <p:nvPr/>
        </p:nvSpPr>
        <p:spPr>
          <a:xfrm>
            <a:off x="6732240" y="1628800"/>
            <a:ext cx="1368152" cy="3600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t>: </a:t>
            </a:r>
            <a:r>
              <a:rPr lang="en-GB" u="sng" dirty="0" smtClean="0"/>
              <a:t>System</a:t>
            </a:r>
            <a:endParaRPr lang="en-GB" u="sng" dirty="0"/>
          </a:p>
        </p:txBody>
      </p:sp>
      <p:cxnSp>
        <p:nvCxnSpPr>
          <p:cNvPr id="5" name="Straight Connector 4"/>
          <p:cNvCxnSpPr>
            <a:stCxn id="3" idx="2"/>
          </p:cNvCxnSpPr>
          <p:nvPr/>
        </p:nvCxnSpPr>
        <p:spPr>
          <a:xfrm>
            <a:off x="1943708" y="1988840"/>
            <a:ext cx="0" cy="468052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6" name="Straight Connector 5"/>
          <p:cNvCxnSpPr>
            <a:stCxn id="4" idx="2"/>
          </p:cNvCxnSpPr>
          <p:nvPr/>
        </p:nvCxnSpPr>
        <p:spPr>
          <a:xfrm>
            <a:off x="7416316" y="1988840"/>
            <a:ext cx="13662" cy="468052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1943708" y="2960948"/>
            <a:ext cx="547260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9" name="TextBox 8"/>
          <p:cNvSpPr txBox="1"/>
          <p:nvPr/>
        </p:nvSpPr>
        <p:spPr>
          <a:xfrm>
            <a:off x="2339752" y="2591616"/>
            <a:ext cx="4506875" cy="369332"/>
          </a:xfrm>
          <a:prstGeom prst="rect">
            <a:avLst/>
          </a:prstGeom>
          <a:noFill/>
        </p:spPr>
        <p:txBody>
          <a:bodyPr wrap="none" rtlCol="0">
            <a:spAutoFit/>
          </a:bodyPr>
          <a:lstStyle/>
          <a:p>
            <a:r>
              <a:rPr lang="en-GB" dirty="0" err="1" smtClean="0"/>
              <a:t>PationtFile</a:t>
            </a:r>
            <a:r>
              <a:rPr lang="en-GB" dirty="0" smtClean="0"/>
              <a:t>:= </a:t>
            </a:r>
            <a:r>
              <a:rPr lang="en-GB" dirty="0" err="1" smtClean="0"/>
              <a:t>ReserveAppointment</a:t>
            </a:r>
            <a:r>
              <a:rPr lang="en-GB" dirty="0" smtClean="0"/>
              <a:t>( </a:t>
            </a:r>
            <a:r>
              <a:rPr lang="en-GB" dirty="0" err="1" smtClean="0"/>
              <a:t>PatientId</a:t>
            </a:r>
            <a:r>
              <a:rPr lang="en-GB" dirty="0" smtClean="0"/>
              <a:t>)</a:t>
            </a:r>
            <a:endParaRPr lang="en-GB" dirty="0"/>
          </a:p>
        </p:txBody>
      </p:sp>
      <p:cxnSp>
        <p:nvCxnSpPr>
          <p:cNvPr id="10" name="Straight Arrow Connector 9"/>
          <p:cNvCxnSpPr/>
          <p:nvPr/>
        </p:nvCxnSpPr>
        <p:spPr>
          <a:xfrm>
            <a:off x="1943708" y="5281030"/>
            <a:ext cx="5486270" cy="2017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1943708" y="4890646"/>
            <a:ext cx="5472608" cy="307777"/>
          </a:xfrm>
          <a:prstGeom prst="rect">
            <a:avLst/>
          </a:prstGeom>
          <a:noFill/>
        </p:spPr>
        <p:txBody>
          <a:bodyPr wrap="square" rtlCol="0">
            <a:spAutoFit/>
          </a:bodyPr>
          <a:lstStyle/>
          <a:p>
            <a:r>
              <a:rPr lang="en-GB" sz="1400" dirty="0" smtClean="0"/>
              <a:t>possible appointment dates := view Availability </a:t>
            </a:r>
            <a:r>
              <a:rPr lang="en-GB" sz="1400" dirty="0"/>
              <a:t> </a:t>
            </a:r>
            <a:r>
              <a:rPr lang="en-GB" sz="1400" dirty="0" smtClean="0"/>
              <a:t>(</a:t>
            </a:r>
            <a:r>
              <a:rPr lang="en-GB" sz="1400" dirty="0" err="1" smtClean="0"/>
              <a:t>DrName</a:t>
            </a:r>
            <a:r>
              <a:rPr lang="en-GB" sz="1400" dirty="0" smtClean="0"/>
              <a:t>, </a:t>
            </a:r>
            <a:r>
              <a:rPr lang="en-GB" sz="1400" dirty="0" err="1" smtClean="0"/>
              <a:t>Dep</a:t>
            </a:r>
            <a:r>
              <a:rPr lang="en-GB" sz="1400" dirty="0"/>
              <a:t>)</a:t>
            </a:r>
            <a:r>
              <a:rPr lang="en-GB" sz="1400" dirty="0" smtClean="0"/>
              <a:t> </a:t>
            </a:r>
            <a:endParaRPr lang="en-GB" sz="1400" dirty="0"/>
          </a:p>
        </p:txBody>
      </p:sp>
      <p:cxnSp>
        <p:nvCxnSpPr>
          <p:cNvPr id="12" name="Straight Arrow Connector 11"/>
          <p:cNvCxnSpPr/>
          <p:nvPr/>
        </p:nvCxnSpPr>
        <p:spPr>
          <a:xfrm>
            <a:off x="1943708" y="6165304"/>
            <a:ext cx="547260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2339752" y="5795972"/>
            <a:ext cx="2638928" cy="369332"/>
          </a:xfrm>
          <a:prstGeom prst="rect">
            <a:avLst/>
          </a:prstGeom>
          <a:noFill/>
        </p:spPr>
        <p:txBody>
          <a:bodyPr wrap="none" rtlCol="0">
            <a:spAutoFit/>
          </a:bodyPr>
          <a:lstStyle/>
          <a:p>
            <a:r>
              <a:rPr lang="en-GB" dirty="0" err="1" smtClean="0"/>
              <a:t>AppointmentSlip</a:t>
            </a:r>
            <a:r>
              <a:rPr lang="en-GB" dirty="0" smtClean="0"/>
              <a:t>:= print( )</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4158" y="1005483"/>
            <a:ext cx="419100" cy="69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Straight Arrow Connector 17"/>
          <p:cNvCxnSpPr/>
          <p:nvPr/>
        </p:nvCxnSpPr>
        <p:spPr>
          <a:xfrm>
            <a:off x="1966050" y="5713078"/>
            <a:ext cx="5486270" cy="2017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 name="TextBox 19"/>
          <p:cNvSpPr txBox="1"/>
          <p:nvPr/>
        </p:nvSpPr>
        <p:spPr>
          <a:xfrm flipV="1">
            <a:off x="683568" y="2203155"/>
            <a:ext cx="488454" cy="361749"/>
          </a:xfrm>
          <a:prstGeom prst="snip1Rect">
            <a:avLst/>
          </a:prstGeom>
        </p:spPr>
        <p:style>
          <a:lnRef idx="2">
            <a:schemeClr val="accent3"/>
          </a:lnRef>
          <a:fillRef idx="1">
            <a:schemeClr val="lt1"/>
          </a:fillRef>
          <a:effectRef idx="0">
            <a:schemeClr val="accent3"/>
          </a:effectRef>
          <a:fontRef idx="minor">
            <a:schemeClr val="dk1"/>
          </a:fontRef>
        </p:style>
        <p:txBody>
          <a:bodyPr vert="vert270" wrap="none" rtlCol="0">
            <a:spAutoFit/>
          </a:bodyPr>
          <a:lstStyle/>
          <a:p>
            <a:r>
              <a:rPr lang="en-GB" dirty="0" smtClean="0"/>
              <a:t>alt</a:t>
            </a:r>
            <a:endParaRPr lang="en-GB" dirty="0"/>
          </a:p>
        </p:txBody>
      </p:sp>
      <p:sp>
        <p:nvSpPr>
          <p:cNvPr id="19" name="TextBox 18"/>
          <p:cNvSpPr txBox="1"/>
          <p:nvPr/>
        </p:nvSpPr>
        <p:spPr>
          <a:xfrm>
            <a:off x="2338172" y="5373216"/>
            <a:ext cx="1513748" cy="369332"/>
          </a:xfrm>
          <a:prstGeom prst="rect">
            <a:avLst/>
          </a:prstGeom>
          <a:noFill/>
        </p:spPr>
        <p:txBody>
          <a:bodyPr wrap="none" rtlCol="0">
            <a:spAutoFit/>
          </a:bodyPr>
          <a:lstStyle/>
          <a:p>
            <a:r>
              <a:rPr lang="en-GB" dirty="0" err="1" smtClean="0"/>
              <a:t>ChooseDate</a:t>
            </a:r>
            <a:r>
              <a:rPr lang="en-GB" dirty="0" smtClean="0"/>
              <a:t>( )</a:t>
            </a:r>
            <a:endParaRPr lang="en-GB" dirty="0"/>
          </a:p>
        </p:txBody>
      </p:sp>
      <p:sp>
        <p:nvSpPr>
          <p:cNvPr id="22" name="TextBox 21"/>
          <p:cNvSpPr txBox="1"/>
          <p:nvPr/>
        </p:nvSpPr>
        <p:spPr>
          <a:xfrm>
            <a:off x="1222861" y="2215500"/>
            <a:ext cx="2453107" cy="338554"/>
          </a:xfrm>
          <a:prstGeom prst="rect">
            <a:avLst/>
          </a:prstGeom>
          <a:noFill/>
        </p:spPr>
        <p:txBody>
          <a:bodyPr wrap="none" rtlCol="0">
            <a:spAutoFit/>
          </a:bodyPr>
          <a:lstStyle/>
          <a:p>
            <a:r>
              <a:rPr lang="en-GB" sz="1600" b="1" i="1" dirty="0" smtClean="0"/>
              <a:t> [</a:t>
            </a:r>
            <a:r>
              <a:rPr lang="en-GB" sz="1600" b="1" i="1" dirty="0" err="1" smtClean="0"/>
              <a:t>ReturnedCustomer</a:t>
            </a:r>
            <a:r>
              <a:rPr lang="en-GB" sz="1600" b="1" i="1" dirty="0" smtClean="0"/>
              <a:t> = YES]</a:t>
            </a:r>
            <a:endParaRPr lang="en-GB" sz="1600" b="1" i="1" dirty="0"/>
          </a:p>
        </p:txBody>
      </p:sp>
      <p:sp>
        <p:nvSpPr>
          <p:cNvPr id="24" name="TextBox 23"/>
          <p:cNvSpPr txBox="1"/>
          <p:nvPr/>
        </p:nvSpPr>
        <p:spPr>
          <a:xfrm>
            <a:off x="1257744" y="3162454"/>
            <a:ext cx="2378152" cy="338554"/>
          </a:xfrm>
          <a:prstGeom prst="rect">
            <a:avLst/>
          </a:prstGeom>
          <a:noFill/>
        </p:spPr>
        <p:txBody>
          <a:bodyPr wrap="none" rtlCol="0">
            <a:spAutoFit/>
          </a:bodyPr>
          <a:lstStyle/>
          <a:p>
            <a:r>
              <a:rPr lang="en-GB" sz="1600" b="1" i="1" dirty="0" smtClean="0"/>
              <a:t>[</a:t>
            </a:r>
            <a:r>
              <a:rPr lang="en-GB" sz="1600" b="1" i="1" dirty="0" err="1" smtClean="0"/>
              <a:t>ReturnedCustomer</a:t>
            </a:r>
            <a:r>
              <a:rPr lang="en-GB" sz="1600" b="1" i="1" dirty="0" smtClean="0"/>
              <a:t> = NO]</a:t>
            </a:r>
            <a:endParaRPr lang="en-GB" sz="1600" b="1" i="1" dirty="0"/>
          </a:p>
        </p:txBody>
      </p:sp>
      <p:sp>
        <p:nvSpPr>
          <p:cNvPr id="1027" name="Folded Corner 1026"/>
          <p:cNvSpPr/>
          <p:nvPr/>
        </p:nvSpPr>
        <p:spPr>
          <a:xfrm>
            <a:off x="7403326" y="836712"/>
            <a:ext cx="1440160" cy="660449"/>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Not Completed</a:t>
            </a:r>
            <a:endParaRPr lang="en-GB" dirty="0"/>
          </a:p>
        </p:txBody>
      </p:sp>
    </p:spTree>
    <p:extLst>
      <p:ext uri="{BB962C8B-B14F-4D97-AF65-F5344CB8AC3E}">
        <p14:creationId xmlns:p14="http://schemas.microsoft.com/office/powerpoint/2010/main" val="29794717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243</TotalTime>
  <Words>501</Words>
  <Application>Microsoft Office PowerPoint</Application>
  <PresentationFormat>On-screen Show (4:3)</PresentationFormat>
  <Paragraphs>63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Clarity</vt:lpstr>
      <vt:lpstr>Tutorial 3 SSD </vt:lpstr>
      <vt:lpstr>Question1</vt:lpstr>
      <vt:lpstr>Processing an order SSD</vt:lpstr>
      <vt:lpstr>Question 2</vt:lpstr>
      <vt:lpstr>Remove item from cart SSD</vt:lpstr>
      <vt:lpstr>Question 3</vt:lpstr>
      <vt:lpstr>Q4: Typical Course of Event</vt:lpstr>
      <vt:lpstr>Make appointment SSD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Tutorial 3 SSD</dc:title>
  <dc:creator>ALjaffan</dc:creator>
  <cp:lastModifiedBy>ALjaffan</cp:lastModifiedBy>
  <cp:revision>14</cp:revision>
  <dcterms:created xsi:type="dcterms:W3CDTF">2013-03-01T14:29:44Z</dcterms:created>
  <dcterms:modified xsi:type="dcterms:W3CDTF">2013-03-05T19:31:09Z</dcterms:modified>
</cp:coreProperties>
</file>