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8"/>
  </p:notesMasterIdLst>
  <p:sldIdLst>
    <p:sldId id="284" r:id="rId2"/>
    <p:sldId id="257" r:id="rId3"/>
    <p:sldId id="259" r:id="rId4"/>
    <p:sldId id="262" r:id="rId5"/>
    <p:sldId id="263" r:id="rId6"/>
    <p:sldId id="264" r:id="rId7"/>
    <p:sldId id="267" r:id="rId8"/>
    <p:sldId id="268" r:id="rId9"/>
    <p:sldId id="270" r:id="rId10"/>
    <p:sldId id="272" r:id="rId11"/>
    <p:sldId id="273" r:id="rId12"/>
    <p:sldId id="275" r:id="rId13"/>
    <p:sldId id="277" r:id="rId14"/>
    <p:sldId id="278" r:id="rId15"/>
    <p:sldId id="279" r:id="rId16"/>
    <p:sldId id="28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1" autoAdjust="0"/>
  </p:normalViewPr>
  <p:slideViewPr>
    <p:cSldViewPr>
      <p:cViewPr varScale="1">
        <p:scale>
          <a:sx n="71" d="100"/>
          <a:sy n="71" d="100"/>
        </p:scale>
        <p:origin x="-48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50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9DC08A-EB73-4004-B31C-64A1DD404216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051C19-7339-4EF0-9BA8-1552F72852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451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0124B-DED0-413A-82A3-3EF9561E5D5A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339C8CF-4847-445F-BB0B-BAAC45E514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0124B-DED0-413A-82A3-3EF9561E5D5A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9C8CF-4847-445F-BB0B-BAAC45E514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0124B-DED0-413A-82A3-3EF9561E5D5A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9C8CF-4847-445F-BB0B-BAAC45E514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3F0124B-DED0-413A-82A3-3EF9561E5D5A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339C8CF-4847-445F-BB0B-BAAC45E514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0124B-DED0-413A-82A3-3EF9561E5D5A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339C8CF-4847-445F-BB0B-BAAC45E514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3F0124B-DED0-413A-82A3-3EF9561E5D5A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339C8CF-4847-445F-BB0B-BAAC45E514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3F0124B-DED0-413A-82A3-3EF9561E5D5A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9339C8CF-4847-445F-BB0B-BAAC45E514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0124B-DED0-413A-82A3-3EF9561E5D5A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339C8CF-4847-445F-BB0B-BAAC45E514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0124B-DED0-413A-82A3-3EF9561E5D5A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339C8CF-4847-445F-BB0B-BAAC45E514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3F0124B-DED0-413A-82A3-3EF9561E5D5A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339C8CF-4847-445F-BB0B-BAAC45E514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3F0124B-DED0-413A-82A3-3EF9561E5D5A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339C8CF-4847-445F-BB0B-BAAC45E514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F3F0124B-DED0-413A-82A3-3EF9561E5D5A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9339C8CF-4847-445F-BB0B-BAAC45E514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2000240"/>
            <a:ext cx="7362846" cy="4187200"/>
          </a:xfrm>
        </p:spPr>
        <p:txBody>
          <a:bodyPr>
            <a:normAutofit/>
          </a:bodyPr>
          <a:lstStyle/>
          <a:p>
            <a:r>
              <a:rPr lang="en-US" sz="2800" u="sng" dirty="0" smtClean="0"/>
              <a:t>Weather</a:t>
            </a:r>
            <a:r>
              <a:rPr lang="en-US" sz="2800" dirty="0" smtClean="0"/>
              <a:t> has a powerful effect on </a:t>
            </a:r>
            <a:r>
              <a:rPr lang="en-US" sz="2800" u="sng" dirty="0" smtClean="0"/>
              <a:t>the</a:t>
            </a:r>
            <a:r>
              <a:rPr lang="en-US" sz="2800" dirty="0" smtClean="0"/>
              <a:t> physical world. It also </a:t>
            </a:r>
            <a:r>
              <a:rPr lang="en-US" sz="2800" u="sng" dirty="0" smtClean="0"/>
              <a:t>affects</a:t>
            </a:r>
            <a:r>
              <a:rPr lang="en-US" sz="2800" dirty="0" smtClean="0"/>
              <a:t> people’s personalities. How do </a:t>
            </a:r>
            <a:r>
              <a:rPr lang="en-US" sz="2800" u="sng" dirty="0" smtClean="0"/>
              <a:t>we</a:t>
            </a:r>
            <a:r>
              <a:rPr lang="en-US" sz="2800" dirty="0" smtClean="0"/>
              <a:t> know about the effects of weather on people? We know from </a:t>
            </a:r>
            <a:r>
              <a:rPr lang="en-US" sz="2800" dirty="0" err="1" smtClean="0"/>
              <a:t>biometeorologists</a:t>
            </a:r>
            <a:r>
              <a:rPr lang="en-US" sz="2800" dirty="0" smtClean="0"/>
              <a:t>. These </a:t>
            </a:r>
            <a:r>
              <a:rPr lang="en-US" sz="2800" u="sng" dirty="0" smtClean="0"/>
              <a:t>scientists</a:t>
            </a:r>
            <a:r>
              <a:rPr lang="en-US" sz="2800" dirty="0" smtClean="0"/>
              <a:t> are weather researchers. They study human health and emotions in response to </a:t>
            </a:r>
            <a:r>
              <a:rPr lang="en-US" sz="2800" u="sng" dirty="0" smtClean="0"/>
              <a:t>atmospheric</a:t>
            </a:r>
            <a:r>
              <a:rPr lang="en-US" sz="2800" dirty="0" smtClean="0"/>
              <a:t> conditions. 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77164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In the chart provided, write the part of speech of each underlined word as it is used in the following paragraph.</a:t>
            </a:r>
            <a:r>
              <a:rPr lang="en-US" b="1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24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b="1" dirty="0" smtClean="0"/>
              <a:t>Highlighter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b="1" dirty="0" smtClean="0"/>
              <a:t>Photocopier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b="1" dirty="0" smtClean="0"/>
              <a:t>Electrical outlet</a:t>
            </a:r>
          </a:p>
          <a:p>
            <a:r>
              <a:rPr lang="en-US" sz="2800" b="1" dirty="0" smtClean="0"/>
              <a:t>------------------------</a:t>
            </a:r>
          </a:p>
          <a:p>
            <a:r>
              <a:rPr lang="en-US" sz="2800" b="1" dirty="0" smtClean="0"/>
              <a:t>Important Verbs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b="1" dirty="0" smtClean="0"/>
              <a:t>Turn up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b="1" dirty="0" smtClean="0"/>
              <a:t>Look up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b="1" dirty="0" smtClean="0"/>
              <a:t>Borrow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b="1" dirty="0" smtClean="0"/>
              <a:t>Plug in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 Equipment 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228600" y="381000"/>
            <a:ext cx="685800" cy="990600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803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81000" y="1463040"/>
            <a:ext cx="7652386" cy="5166360"/>
          </a:xfrm>
        </p:spPr>
        <p:txBody>
          <a:bodyPr>
            <a:no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b="1" dirty="0" smtClean="0"/>
              <a:t>The meaning of a word</a:t>
            </a:r>
          </a:p>
          <a:p>
            <a:r>
              <a:rPr lang="en-US" sz="2400" b="1" dirty="0" smtClean="0"/>
              <a:t>What does ….. mean?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b="1" dirty="0" smtClean="0"/>
              <a:t>The pronunciation of a word</a:t>
            </a:r>
          </a:p>
          <a:p>
            <a:r>
              <a:rPr lang="en-US" sz="2400" b="1" dirty="0" smtClean="0"/>
              <a:t>How do you pronounce …..?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b="1" dirty="0" smtClean="0"/>
              <a:t>The spelling of a word</a:t>
            </a:r>
          </a:p>
          <a:p>
            <a:r>
              <a:rPr lang="en-US" sz="2400" b="1" dirty="0" smtClean="0"/>
              <a:t>How do you spell …..?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b="1" dirty="0" smtClean="0"/>
              <a:t>Usage</a:t>
            </a:r>
          </a:p>
          <a:p>
            <a:r>
              <a:rPr lang="en-US" sz="2400" b="1" dirty="0" smtClean="0"/>
              <a:t>How do you use ….. In a sentence?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b="1" dirty="0" smtClean="0"/>
              <a:t>The difference </a:t>
            </a:r>
          </a:p>
          <a:p>
            <a:r>
              <a:rPr lang="en-US" sz="2400" b="1" dirty="0" smtClean="0"/>
              <a:t>What’s the difference between ….. and …..?</a:t>
            </a:r>
            <a:endParaRPr lang="en-US" sz="24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C     Questions about Vocabulary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685800" y="457200"/>
            <a:ext cx="914400" cy="838200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6361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362200"/>
            <a:ext cx="4543426" cy="1902198"/>
          </a:xfrm>
        </p:spPr>
        <p:txBody>
          <a:bodyPr>
            <a:normAutofit/>
          </a:bodyPr>
          <a:lstStyle/>
          <a:p>
            <a:r>
              <a:rPr lang="en-US" sz="8800" dirty="0" smtClean="0"/>
              <a:t>Prefixes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6" y="457201"/>
            <a:ext cx="7680960" cy="1600200"/>
          </a:xfrm>
        </p:spPr>
        <p:txBody>
          <a:bodyPr/>
          <a:lstStyle/>
          <a:p>
            <a:r>
              <a:rPr lang="en-US" dirty="0" smtClean="0"/>
              <a:t>Unit 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9178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67 0.04 C 0.081 0.049 0.102 0.054 0.124 0.054 C 0.149 0.054 0.169 0.049 0.183 0.04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Adjectives 			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r>
              <a:rPr lang="en-US" dirty="0" smtClean="0"/>
              <a:t>Verbs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4648200" y="2011680"/>
            <a:ext cx="3886200" cy="373684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lock </a:t>
            </a:r>
          </a:p>
          <a:p>
            <a:r>
              <a:rPr lang="en-US" sz="2800" dirty="0" smtClean="0">
                <a:solidFill>
                  <a:srgbClr val="FF0000"/>
                </a:solidFill>
                <a:sym typeface="Symbol"/>
              </a:rPr>
              <a:t>un</a:t>
            </a:r>
            <a:r>
              <a:rPr lang="en-US" sz="2800" dirty="0" smtClean="0">
                <a:sym typeface="Symbol"/>
              </a:rPr>
              <a:t>lock </a:t>
            </a:r>
            <a:endParaRPr lang="en-US" sz="2800" dirty="0">
              <a:sym typeface="Symbol"/>
            </a:endParaRPr>
          </a:p>
          <a:p>
            <a:r>
              <a:rPr lang="en-US" sz="2800" dirty="0" smtClean="0">
                <a:sym typeface="Symbol"/>
              </a:rPr>
              <a:t>pack </a:t>
            </a:r>
          </a:p>
          <a:p>
            <a:r>
              <a:rPr lang="en-US" sz="2800" dirty="0" smtClean="0">
                <a:solidFill>
                  <a:srgbClr val="FF0000"/>
                </a:solidFill>
                <a:sym typeface="Symbol"/>
              </a:rPr>
              <a:t>un</a:t>
            </a:r>
            <a:r>
              <a:rPr lang="en-US" sz="2800" dirty="0" smtClean="0">
                <a:sym typeface="Symbol"/>
              </a:rPr>
              <a:t>pack </a:t>
            </a:r>
          </a:p>
          <a:p>
            <a:r>
              <a:rPr lang="en-US" sz="2800" dirty="0" smtClean="0"/>
              <a:t>dressed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un</a:t>
            </a:r>
            <a:r>
              <a:rPr lang="en-US" sz="2800" dirty="0" smtClean="0"/>
              <a:t>dressed </a:t>
            </a:r>
            <a:endParaRPr lang="en-US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happy </a:t>
            </a:r>
          </a:p>
          <a:p>
            <a:r>
              <a:rPr lang="en-US" sz="2400" dirty="0">
                <a:sym typeface="Symbol"/>
              </a:rPr>
              <a:t></a:t>
            </a:r>
            <a:endParaRPr lang="en-US" sz="2400" dirty="0"/>
          </a:p>
          <a:p>
            <a:r>
              <a:rPr lang="en-US" sz="2400" dirty="0" smtClean="0">
                <a:solidFill>
                  <a:srgbClr val="FF0000"/>
                </a:solidFill>
                <a:sym typeface="Symbol"/>
              </a:rPr>
              <a:t>un</a:t>
            </a:r>
            <a:r>
              <a:rPr lang="en-US" sz="2400" dirty="0" smtClean="0">
                <a:sym typeface="Symbol"/>
              </a:rPr>
              <a:t>happy </a:t>
            </a:r>
            <a:endParaRPr lang="en-US" sz="2400" dirty="0" smtClean="0"/>
          </a:p>
          <a:p>
            <a:r>
              <a:rPr lang="en-US" sz="2400" dirty="0">
                <a:sym typeface="Symbol"/>
              </a:rPr>
              <a:t>friendly  </a:t>
            </a:r>
            <a:r>
              <a:rPr lang="en-US" sz="2400" dirty="0">
                <a:solidFill>
                  <a:srgbClr val="FF0000"/>
                </a:solidFill>
                <a:sym typeface="Symbol"/>
              </a:rPr>
              <a:t>un</a:t>
            </a:r>
            <a:r>
              <a:rPr lang="en-US" sz="2400" dirty="0">
                <a:sym typeface="Symbol"/>
              </a:rPr>
              <a:t>friendly</a:t>
            </a:r>
          </a:p>
          <a:p>
            <a:r>
              <a:rPr lang="en-US" sz="2400" dirty="0">
                <a:sym typeface="Symbol"/>
              </a:rPr>
              <a:t>able  </a:t>
            </a:r>
            <a:r>
              <a:rPr lang="en-US" sz="2400" dirty="0">
                <a:solidFill>
                  <a:srgbClr val="FF0000"/>
                </a:solidFill>
                <a:sym typeface="Symbol"/>
              </a:rPr>
              <a:t>un</a:t>
            </a:r>
            <a:r>
              <a:rPr lang="en-US" sz="2400" dirty="0">
                <a:sym typeface="Symbol"/>
              </a:rPr>
              <a:t>able</a:t>
            </a:r>
          </a:p>
          <a:p>
            <a:r>
              <a:rPr lang="en-US" sz="2400" dirty="0">
                <a:sym typeface="Symbol"/>
              </a:rPr>
              <a:t>employed  </a:t>
            </a:r>
            <a:r>
              <a:rPr lang="en-US" sz="2400" dirty="0">
                <a:solidFill>
                  <a:srgbClr val="FF0000"/>
                </a:solidFill>
                <a:sym typeface="Symbol"/>
              </a:rPr>
              <a:t>un</a:t>
            </a:r>
            <a:r>
              <a:rPr lang="en-US" sz="2400" dirty="0">
                <a:sym typeface="Symbol"/>
              </a:rPr>
              <a:t>employed </a:t>
            </a:r>
            <a:endParaRPr lang="en-US" sz="2400" dirty="0" smtClean="0">
              <a:sym typeface="Symbol"/>
            </a:endParaRPr>
          </a:p>
          <a:p>
            <a:r>
              <a:rPr lang="en-US" sz="2400" dirty="0">
                <a:sym typeface="Symbol"/>
              </a:rPr>
              <a:t>r</a:t>
            </a:r>
            <a:r>
              <a:rPr lang="en-US" sz="2400" dirty="0" smtClean="0">
                <a:sym typeface="Symbol"/>
              </a:rPr>
              <a:t>easonable  </a:t>
            </a:r>
            <a:r>
              <a:rPr lang="en-US" sz="2400" dirty="0" smtClean="0">
                <a:solidFill>
                  <a:srgbClr val="FF0000"/>
                </a:solidFill>
                <a:sym typeface="Symbol"/>
              </a:rPr>
              <a:t>un</a:t>
            </a:r>
            <a:r>
              <a:rPr lang="en-US" sz="2400" dirty="0" smtClean="0">
                <a:sym typeface="Symbol"/>
              </a:rPr>
              <a:t>reasonable  </a:t>
            </a:r>
            <a:endParaRPr lang="en-US" sz="2400" dirty="0">
              <a:sym typeface="Symbol"/>
            </a:endParaRPr>
          </a:p>
          <a:p>
            <a:r>
              <a:rPr lang="en-US" sz="2400" dirty="0" smtClean="0">
                <a:sym typeface="Symbol"/>
              </a:rPr>
              <a:t> </a:t>
            </a:r>
            <a:endParaRPr lang="en-US" sz="2400" dirty="0">
              <a:sym typeface="Symbol"/>
            </a:endParaRPr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 A  Prefixes give a negative </a:t>
            </a:r>
            <a:r>
              <a:rPr lang="en-US" dirty="0" smtClean="0"/>
              <a:t>meaning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sz="4900" b="1" dirty="0" smtClean="0">
                <a:solidFill>
                  <a:srgbClr val="FF0000"/>
                </a:solidFill>
              </a:rPr>
              <a:t> un</a:t>
            </a:r>
            <a:r>
              <a:rPr lang="en-US" sz="3100" dirty="0" smtClean="0"/>
              <a:t>----</a:t>
            </a:r>
            <a:endParaRPr lang="en-US" sz="3100" dirty="0"/>
          </a:p>
        </p:txBody>
      </p:sp>
      <p:sp>
        <p:nvSpPr>
          <p:cNvPr id="7" name="Oval 6"/>
          <p:cNvSpPr/>
          <p:nvPr/>
        </p:nvSpPr>
        <p:spPr>
          <a:xfrm>
            <a:off x="381000" y="25400"/>
            <a:ext cx="533400" cy="762000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69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4800600" y="685800"/>
            <a:ext cx="3886200" cy="5486400"/>
          </a:xfrm>
        </p:spPr>
        <p:txBody>
          <a:bodyPr>
            <a:normAutofit fontScale="85000" lnSpcReduction="20000"/>
          </a:bodyPr>
          <a:lstStyle/>
          <a:p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sz="4300" dirty="0" err="1" smtClean="0">
                <a:solidFill>
                  <a:srgbClr val="FF0000"/>
                </a:solidFill>
              </a:rPr>
              <a:t>ir</a:t>
            </a:r>
            <a:r>
              <a:rPr lang="en-US" sz="4300" dirty="0" smtClean="0"/>
              <a:t>-</a:t>
            </a:r>
            <a:r>
              <a:rPr lang="en-US" sz="4300" dirty="0"/>
              <a:t>--</a:t>
            </a:r>
          </a:p>
          <a:p>
            <a:r>
              <a:rPr lang="en-US" sz="4300" dirty="0">
                <a:solidFill>
                  <a:srgbClr val="FF0000"/>
                </a:solidFill>
              </a:rPr>
              <a:t>Ir</a:t>
            </a:r>
            <a:r>
              <a:rPr lang="en-US" sz="4300" b="1" u="sng" dirty="0">
                <a:solidFill>
                  <a:srgbClr val="FFFF00"/>
                </a:solidFill>
              </a:rPr>
              <a:t>r</a:t>
            </a:r>
            <a:r>
              <a:rPr lang="en-US" sz="4300" dirty="0"/>
              <a:t>esponsible</a:t>
            </a:r>
          </a:p>
          <a:p>
            <a:r>
              <a:rPr lang="en-US" sz="4300" dirty="0">
                <a:solidFill>
                  <a:srgbClr val="FF0000"/>
                </a:solidFill>
              </a:rPr>
              <a:t>ir</a:t>
            </a:r>
            <a:r>
              <a:rPr lang="en-US" sz="4300" b="1" u="sng" dirty="0">
                <a:solidFill>
                  <a:srgbClr val="FFFF00"/>
                </a:solidFill>
              </a:rPr>
              <a:t>r</a:t>
            </a:r>
            <a:r>
              <a:rPr lang="en-US" sz="4300" dirty="0"/>
              <a:t>egular </a:t>
            </a:r>
            <a:endParaRPr lang="en-US" sz="4300" b="1" u="sng" dirty="0">
              <a:solidFill>
                <a:srgbClr val="FF0000"/>
              </a:solidFill>
            </a:endParaRPr>
          </a:p>
          <a:p>
            <a:r>
              <a:rPr lang="en-US" sz="4300" dirty="0" smtClean="0"/>
              <a:t>________</a:t>
            </a:r>
          </a:p>
          <a:p>
            <a:r>
              <a:rPr lang="en-US" sz="4300" dirty="0" smtClean="0">
                <a:solidFill>
                  <a:srgbClr val="FF0000"/>
                </a:solidFill>
              </a:rPr>
              <a:t>in</a:t>
            </a:r>
            <a:r>
              <a:rPr lang="en-US" sz="4300" dirty="0" smtClean="0"/>
              <a:t>---</a:t>
            </a:r>
          </a:p>
          <a:p>
            <a:r>
              <a:rPr lang="en-US" sz="4300" dirty="0" smtClean="0">
                <a:solidFill>
                  <a:srgbClr val="FF0000"/>
                </a:solidFill>
              </a:rPr>
              <a:t>in</a:t>
            </a:r>
            <a:r>
              <a:rPr lang="en-US" sz="4300" dirty="0" smtClean="0"/>
              <a:t>visible</a:t>
            </a:r>
          </a:p>
          <a:p>
            <a:r>
              <a:rPr lang="en-US" sz="4300" dirty="0" smtClean="0">
                <a:solidFill>
                  <a:srgbClr val="FF0000"/>
                </a:solidFill>
              </a:rPr>
              <a:t>in</a:t>
            </a:r>
            <a:r>
              <a:rPr lang="en-US" sz="4300" dirty="0" smtClean="0"/>
              <a:t>correct</a:t>
            </a:r>
            <a:endParaRPr lang="en-US" sz="4300" dirty="0"/>
          </a:p>
          <a:p>
            <a:endParaRPr lang="en-US" sz="2400" dirty="0" smtClean="0"/>
          </a:p>
          <a:p>
            <a:r>
              <a:rPr lang="en-US" sz="2400" dirty="0" smtClean="0"/>
              <a:t> </a:t>
            </a:r>
            <a:endParaRPr lang="en-US" sz="2400" dirty="0"/>
          </a:p>
          <a:p>
            <a:endParaRPr lang="en-US" sz="2400" dirty="0" smtClean="0"/>
          </a:p>
          <a:p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304800" y="685800"/>
            <a:ext cx="3886200" cy="5562600"/>
          </a:xfrm>
        </p:spPr>
        <p:txBody>
          <a:bodyPr>
            <a:normAutofit/>
          </a:bodyPr>
          <a:lstStyle/>
          <a:p>
            <a:r>
              <a:rPr lang="en-US" sz="3600" dirty="0" err="1">
                <a:solidFill>
                  <a:srgbClr val="FF0000"/>
                </a:solidFill>
              </a:rPr>
              <a:t>im</a:t>
            </a:r>
            <a:r>
              <a:rPr lang="en-US" sz="3600" dirty="0"/>
              <a:t>---</a:t>
            </a:r>
            <a:endParaRPr lang="en-US" sz="3600" dirty="0" smtClean="0">
              <a:solidFill>
                <a:srgbClr val="FF0000"/>
              </a:solidFill>
            </a:endParaRPr>
          </a:p>
          <a:p>
            <a:r>
              <a:rPr lang="en-US" sz="3600" dirty="0" smtClean="0">
                <a:solidFill>
                  <a:srgbClr val="FF0000"/>
                </a:solidFill>
              </a:rPr>
              <a:t>im</a:t>
            </a:r>
            <a:r>
              <a:rPr lang="en-US" sz="3600" u="sng" dirty="0" smtClean="0">
                <a:solidFill>
                  <a:srgbClr val="FFFF00"/>
                </a:solidFill>
              </a:rPr>
              <a:t>p</a:t>
            </a:r>
            <a:r>
              <a:rPr lang="en-US" sz="3600" dirty="0" smtClean="0"/>
              <a:t>olite</a:t>
            </a:r>
          </a:p>
          <a:p>
            <a:r>
              <a:rPr lang="en-US" sz="3600" dirty="0">
                <a:solidFill>
                  <a:srgbClr val="FF0000"/>
                </a:solidFill>
              </a:rPr>
              <a:t>i</a:t>
            </a:r>
            <a:r>
              <a:rPr lang="en-US" sz="3600" dirty="0" smtClean="0">
                <a:solidFill>
                  <a:srgbClr val="FF0000"/>
                </a:solidFill>
              </a:rPr>
              <a:t>m</a:t>
            </a:r>
            <a:r>
              <a:rPr lang="en-US" sz="3600" b="1" u="sng" dirty="0" smtClean="0">
                <a:solidFill>
                  <a:srgbClr val="FFFF00"/>
                </a:solidFill>
              </a:rPr>
              <a:t>p</a:t>
            </a:r>
            <a:r>
              <a:rPr lang="en-US" sz="3600" dirty="0" smtClean="0"/>
              <a:t>atient</a:t>
            </a:r>
          </a:p>
          <a:p>
            <a:r>
              <a:rPr lang="en-US" sz="3600" dirty="0" smtClean="0">
                <a:solidFill>
                  <a:srgbClr val="FF0000"/>
                </a:solidFill>
              </a:rPr>
              <a:t>Im</a:t>
            </a:r>
            <a:r>
              <a:rPr lang="en-US" sz="3600" b="1" u="sng" dirty="0" smtClean="0">
                <a:solidFill>
                  <a:srgbClr val="FFFF00"/>
                </a:solidFill>
              </a:rPr>
              <a:t>p</a:t>
            </a:r>
            <a:r>
              <a:rPr lang="en-US" sz="3600" dirty="0" smtClean="0"/>
              <a:t>ossible </a:t>
            </a:r>
          </a:p>
          <a:p>
            <a:r>
              <a:rPr lang="en-US" sz="3600" dirty="0" smtClean="0"/>
              <a:t>_____________</a:t>
            </a:r>
          </a:p>
          <a:p>
            <a:r>
              <a:rPr lang="en-US" sz="3600" dirty="0" err="1" smtClean="0">
                <a:solidFill>
                  <a:srgbClr val="FF0000"/>
                </a:solidFill>
              </a:rPr>
              <a:t>il</a:t>
            </a:r>
            <a:r>
              <a:rPr lang="en-US" sz="3600" dirty="0" smtClean="0"/>
              <a:t>---</a:t>
            </a:r>
          </a:p>
          <a:p>
            <a:r>
              <a:rPr lang="en-US" sz="3600" dirty="0">
                <a:solidFill>
                  <a:srgbClr val="FF0000"/>
                </a:solidFill>
              </a:rPr>
              <a:t>i</a:t>
            </a:r>
            <a:r>
              <a:rPr lang="en-US" sz="3600" dirty="0" smtClean="0">
                <a:solidFill>
                  <a:srgbClr val="FF0000"/>
                </a:solidFill>
              </a:rPr>
              <a:t>l</a:t>
            </a:r>
            <a:r>
              <a:rPr lang="en-US" sz="3600" b="1" u="sng" dirty="0" smtClean="0">
                <a:solidFill>
                  <a:srgbClr val="FFFF00"/>
                </a:solidFill>
              </a:rPr>
              <a:t>l</a:t>
            </a:r>
            <a:r>
              <a:rPr lang="en-US" sz="3600" dirty="0" smtClean="0"/>
              <a:t>egible</a:t>
            </a:r>
          </a:p>
          <a:p>
            <a:r>
              <a:rPr lang="en-US" sz="3600" dirty="0">
                <a:solidFill>
                  <a:srgbClr val="FF0000"/>
                </a:solidFill>
              </a:rPr>
              <a:t>i</a:t>
            </a:r>
            <a:r>
              <a:rPr lang="en-US" sz="3600" dirty="0" smtClean="0">
                <a:solidFill>
                  <a:srgbClr val="FF0000"/>
                </a:solidFill>
              </a:rPr>
              <a:t>l</a:t>
            </a:r>
            <a:r>
              <a:rPr lang="en-US" sz="3600" u="sng" dirty="0" smtClean="0">
                <a:solidFill>
                  <a:srgbClr val="FFFF00"/>
                </a:solidFill>
              </a:rPr>
              <a:t>l</a:t>
            </a:r>
            <a:r>
              <a:rPr lang="en-US" sz="3600" dirty="0" smtClean="0"/>
              <a:t>egal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931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Adjectives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Verbs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dis</a:t>
            </a:r>
            <a:r>
              <a:rPr lang="en-US" sz="4800" dirty="0" smtClean="0"/>
              <a:t>like</a:t>
            </a:r>
          </a:p>
          <a:p>
            <a:r>
              <a:rPr lang="en-US" sz="4800" dirty="0" smtClean="0">
                <a:solidFill>
                  <a:srgbClr val="FF0000"/>
                </a:solidFill>
              </a:rPr>
              <a:t>dis</a:t>
            </a:r>
            <a:r>
              <a:rPr lang="en-US" sz="4800" dirty="0" smtClean="0"/>
              <a:t>agree</a:t>
            </a:r>
          </a:p>
          <a:p>
            <a:r>
              <a:rPr lang="en-US" sz="4800" dirty="0" smtClean="0">
                <a:solidFill>
                  <a:srgbClr val="FF0000"/>
                </a:solidFill>
              </a:rPr>
              <a:t>dis</a:t>
            </a:r>
            <a:r>
              <a:rPr lang="en-US" sz="4800" dirty="0" smtClean="0"/>
              <a:t>appeared</a:t>
            </a:r>
          </a:p>
          <a:p>
            <a:r>
              <a:rPr lang="en-US" sz="4800" dirty="0" smtClean="0">
                <a:solidFill>
                  <a:srgbClr val="FF0000"/>
                </a:solidFill>
              </a:rPr>
              <a:t>dis</a:t>
            </a:r>
            <a:r>
              <a:rPr lang="en-US" sz="4800" dirty="0" smtClean="0"/>
              <a:t>able</a:t>
            </a:r>
          </a:p>
          <a:p>
            <a:r>
              <a:rPr lang="en-US" sz="4800" dirty="0" smtClean="0">
                <a:solidFill>
                  <a:srgbClr val="FF0000"/>
                </a:solidFill>
              </a:rPr>
              <a:t>dis</a:t>
            </a:r>
            <a:r>
              <a:rPr lang="en-US" sz="4800" dirty="0" smtClean="0"/>
              <a:t>connect    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FF0000"/>
                </a:solidFill>
              </a:rPr>
              <a:t>dis</a:t>
            </a:r>
            <a:r>
              <a:rPr lang="en-US" sz="3600" dirty="0" smtClean="0"/>
              <a:t>honest</a:t>
            </a:r>
          </a:p>
          <a:p>
            <a:r>
              <a:rPr lang="en-US" sz="3600" dirty="0" smtClean="0">
                <a:solidFill>
                  <a:srgbClr val="FF0000"/>
                </a:solidFill>
              </a:rPr>
              <a:t>dis</a:t>
            </a:r>
            <a:r>
              <a:rPr lang="en-US" sz="3600" dirty="0" smtClean="0"/>
              <a:t>abled </a:t>
            </a:r>
          </a:p>
          <a:p>
            <a:endParaRPr lang="en-US" sz="3600" dirty="0" smtClean="0"/>
          </a:p>
          <a:p>
            <a:r>
              <a:rPr lang="en-US" sz="3600" dirty="0" smtClean="0"/>
              <a:t>	</a:t>
            </a:r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dis</a:t>
            </a:r>
            <a:r>
              <a:rPr lang="en-US" dirty="0" smtClean="0"/>
              <a:t>---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155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sz="3400" dirty="0" err="1">
                <a:solidFill>
                  <a:srgbClr val="FF0000"/>
                </a:solidFill>
              </a:rPr>
              <a:t>mis</a:t>
            </a:r>
            <a:r>
              <a:rPr lang="en-US" sz="3400" dirty="0"/>
              <a:t>-</a:t>
            </a:r>
            <a:r>
              <a:rPr lang="en-US" sz="3400" dirty="0" smtClean="0"/>
              <a:t>-- (badly or incorrectly)</a:t>
            </a:r>
            <a:endParaRPr lang="en-US" sz="3400" dirty="0"/>
          </a:p>
          <a:p>
            <a:r>
              <a:rPr lang="en-US" sz="3400" dirty="0">
                <a:solidFill>
                  <a:srgbClr val="FF0000"/>
                </a:solidFill>
              </a:rPr>
              <a:t>mis</a:t>
            </a:r>
            <a:r>
              <a:rPr lang="en-US" sz="3400" dirty="0"/>
              <a:t>understand</a:t>
            </a:r>
          </a:p>
          <a:p>
            <a:r>
              <a:rPr lang="en-US" sz="3400" dirty="0">
                <a:solidFill>
                  <a:srgbClr val="FF0000"/>
                </a:solidFill>
              </a:rPr>
              <a:t>mis</a:t>
            </a:r>
            <a:r>
              <a:rPr lang="en-US" sz="3400" dirty="0"/>
              <a:t>read</a:t>
            </a:r>
          </a:p>
          <a:p>
            <a:r>
              <a:rPr lang="en-US" sz="3400" dirty="0">
                <a:solidFill>
                  <a:srgbClr val="FF0000"/>
                </a:solidFill>
              </a:rPr>
              <a:t>mis</a:t>
            </a:r>
            <a:r>
              <a:rPr lang="en-US" sz="3400" dirty="0"/>
              <a:t>spell </a:t>
            </a: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5318760"/>
          </a:xfrm>
        </p:spPr>
        <p:txBody>
          <a:bodyPr>
            <a:normAutofit fontScale="85000" lnSpcReduction="20000"/>
          </a:bodyPr>
          <a:lstStyle/>
          <a:p>
            <a:r>
              <a:rPr lang="en-US" sz="4000" dirty="0">
                <a:solidFill>
                  <a:srgbClr val="FF0000"/>
                </a:solidFill>
              </a:rPr>
              <a:t>re</a:t>
            </a:r>
            <a:r>
              <a:rPr lang="en-US" sz="4000" dirty="0"/>
              <a:t>… (again)</a:t>
            </a:r>
          </a:p>
          <a:p>
            <a:r>
              <a:rPr lang="en-US" sz="4000" dirty="0">
                <a:solidFill>
                  <a:srgbClr val="FF0000"/>
                </a:solidFill>
              </a:rPr>
              <a:t>re</a:t>
            </a:r>
            <a:r>
              <a:rPr lang="en-US" sz="4000" dirty="0"/>
              <a:t>do</a:t>
            </a:r>
          </a:p>
          <a:p>
            <a:r>
              <a:rPr lang="en-US" sz="4000" dirty="0">
                <a:solidFill>
                  <a:srgbClr val="FF0000"/>
                </a:solidFill>
              </a:rPr>
              <a:t>re</a:t>
            </a:r>
            <a:r>
              <a:rPr lang="en-US" sz="4000" dirty="0"/>
              <a:t>open </a:t>
            </a:r>
          </a:p>
          <a:p>
            <a:r>
              <a:rPr lang="en-US" sz="4000" dirty="0">
                <a:solidFill>
                  <a:srgbClr val="FF0000"/>
                </a:solidFill>
              </a:rPr>
              <a:t>re</a:t>
            </a:r>
            <a:r>
              <a:rPr lang="en-US" sz="4000" dirty="0"/>
              <a:t>take</a:t>
            </a:r>
          </a:p>
          <a:p>
            <a:endParaRPr lang="en-US" sz="4000" dirty="0"/>
          </a:p>
          <a:p>
            <a:r>
              <a:rPr lang="en-US" sz="4000" dirty="0">
                <a:solidFill>
                  <a:srgbClr val="FF0000"/>
                </a:solidFill>
              </a:rPr>
              <a:t>over</a:t>
            </a:r>
            <a:r>
              <a:rPr lang="en-US" sz="4000" dirty="0"/>
              <a:t> (too much)</a:t>
            </a:r>
          </a:p>
          <a:p>
            <a:r>
              <a:rPr lang="en-US" sz="4000" dirty="0">
                <a:solidFill>
                  <a:srgbClr val="FF0000"/>
                </a:solidFill>
              </a:rPr>
              <a:t>over</a:t>
            </a:r>
            <a:r>
              <a:rPr lang="en-US" sz="4000" dirty="0"/>
              <a:t>eat </a:t>
            </a:r>
          </a:p>
          <a:p>
            <a:r>
              <a:rPr lang="en-US" sz="4000" dirty="0">
                <a:solidFill>
                  <a:srgbClr val="FF0000"/>
                </a:solidFill>
              </a:rPr>
              <a:t>over</a:t>
            </a:r>
            <a:r>
              <a:rPr lang="en-US" sz="4000" dirty="0"/>
              <a:t>sleep</a:t>
            </a:r>
          </a:p>
          <a:p>
            <a:r>
              <a:rPr lang="en-US" sz="4000" dirty="0">
                <a:solidFill>
                  <a:srgbClr val="FF0000"/>
                </a:solidFill>
              </a:rPr>
              <a:t>over</a:t>
            </a:r>
            <a:r>
              <a:rPr lang="en-US" sz="4000" dirty="0"/>
              <a:t>charge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FF00"/>
                </a:solidFill>
              </a:rPr>
              <a:t>Verb Prefixes with Specific Meanings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695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Problems with Pronunciation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928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4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Phonetic </a:t>
            </a:r>
            <a:r>
              <a:rPr lang="en-US" sz="4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Symbols</a:t>
            </a:r>
          </a:p>
          <a:p>
            <a:r>
              <a:rPr lang="en-US" sz="4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   Where do we find them?</a:t>
            </a:r>
          </a:p>
          <a:p>
            <a:r>
              <a:rPr lang="en-US" sz="4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   </a:t>
            </a:r>
            <a:r>
              <a:rPr lang="en-US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Importance of Learning </a:t>
            </a:r>
            <a:r>
              <a:rPr lang="en-US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</a:p>
          <a:p>
            <a:r>
              <a:rPr lang="en-US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the </a:t>
            </a:r>
            <a:r>
              <a:rPr lang="en-US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Phonetic Symbols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A.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Phonetics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52400" y="457200"/>
            <a:ext cx="838200" cy="914400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gradFill>
              <a:gsLst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689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3600" dirty="0" smtClean="0"/>
              <a:t>Two or more syllables </a:t>
            </a:r>
          </a:p>
          <a:p>
            <a:r>
              <a:rPr lang="en-US" sz="7200" dirty="0"/>
              <a:t>ˈ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B.   Word Stress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304800" y="457200"/>
            <a:ext cx="838200" cy="914400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gradFill>
              <a:gsLst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225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Why </a:t>
            </a:r>
            <a:r>
              <a:rPr lang="en-US" sz="4400" dirty="0"/>
              <a:t>/ə</a:t>
            </a:r>
            <a:r>
              <a:rPr lang="en-US" sz="4400" dirty="0" smtClean="0"/>
              <a:t>/ is important?</a:t>
            </a:r>
          </a:p>
          <a:p>
            <a:r>
              <a:rPr lang="en-US" sz="4400" dirty="0" smtClean="0"/>
              <a:t>Look at the words in section C. </a:t>
            </a:r>
            <a:endParaRPr lang="en-US" sz="4400" dirty="0"/>
          </a:p>
          <a:p>
            <a:r>
              <a:rPr lang="en-US" sz="4400" dirty="0" smtClean="0"/>
              <a:t>Where does schwa appear?</a:t>
            </a:r>
          </a:p>
          <a:p>
            <a:r>
              <a:rPr lang="en-US" sz="4400" dirty="0" smtClean="0"/>
              <a:t>Hint: Stress</a:t>
            </a:r>
            <a:endParaRPr lang="en-US" sz="4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C.   Schwa /</a:t>
            </a:r>
            <a:r>
              <a:rPr lang="en-US" sz="5400" dirty="0"/>
              <a:t>ə</a:t>
            </a:r>
            <a:r>
              <a:rPr lang="en-US" sz="5400" dirty="0" smtClean="0"/>
              <a:t>/</a:t>
            </a:r>
            <a:endParaRPr lang="en-US" sz="5400" dirty="0"/>
          </a:p>
        </p:txBody>
      </p:sp>
      <p:sp>
        <p:nvSpPr>
          <p:cNvPr id="5" name="Oval 4"/>
          <p:cNvSpPr/>
          <p:nvPr/>
        </p:nvSpPr>
        <p:spPr>
          <a:xfrm>
            <a:off x="152400" y="304800"/>
            <a:ext cx="1066800" cy="1066800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gradFill>
              <a:gsLst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769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5400" dirty="0" smtClean="0"/>
              <a:t>See how the four letters (o, a, u, and </a:t>
            </a:r>
            <a:r>
              <a:rPr lang="en-US" sz="5400" dirty="0" err="1" smtClean="0"/>
              <a:t>i</a:t>
            </a:r>
            <a:r>
              <a:rPr lang="en-US" sz="5400" dirty="0" smtClean="0"/>
              <a:t>) are pronounced in section D.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     Key letters and Sounds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152400" y="457200"/>
            <a:ext cx="838200" cy="914400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gradFill>
              <a:gsLst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81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 E.   Silent Letters and Short Syllables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381000" y="419100"/>
            <a:ext cx="838200" cy="914400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gradFill>
              <a:gsLst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817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6.1 You will need to use your dictionary to do it. </a:t>
            </a:r>
          </a:p>
          <a:p>
            <a:r>
              <a:rPr lang="en-US" dirty="0" smtClean="0"/>
              <a:t>6.2 Circle the odd word out. </a:t>
            </a:r>
          </a:p>
          <a:p>
            <a:r>
              <a:rPr lang="en-US" dirty="0" smtClean="0"/>
              <a:t>6.3 Which syllable has the main stress? </a:t>
            </a:r>
          </a:p>
          <a:p>
            <a:r>
              <a:rPr lang="en-US" dirty="0" smtClean="0"/>
              <a:t>Remember the stress symbol </a:t>
            </a:r>
          </a:p>
          <a:p>
            <a:r>
              <a:rPr lang="en-US" sz="6600" dirty="0" smtClean="0"/>
              <a:t>ˈ</a:t>
            </a:r>
          </a:p>
          <a:p>
            <a:r>
              <a:rPr lang="en-US" dirty="0" smtClean="0"/>
              <a:t>6.4 Silent Letters?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6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362200"/>
            <a:ext cx="4543426" cy="1902198"/>
          </a:xfrm>
        </p:spPr>
        <p:txBody>
          <a:bodyPr>
            <a:normAutofit/>
          </a:bodyPr>
          <a:lstStyle/>
          <a:p>
            <a:r>
              <a:rPr lang="en-US" sz="5200" dirty="0" smtClean="0"/>
              <a:t>Classroom Language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6" y="457201"/>
            <a:ext cx="7680960" cy="1600200"/>
          </a:xfrm>
        </p:spPr>
        <p:txBody>
          <a:bodyPr/>
          <a:lstStyle/>
          <a:p>
            <a:r>
              <a:rPr lang="en-US" dirty="0" smtClean="0"/>
              <a:t>Unit 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872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299</TotalTime>
  <Words>383</Words>
  <Application>Microsoft Office PowerPoint</Application>
  <PresentationFormat>On-screen Show (4:3)</PresentationFormat>
  <Paragraphs>116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Mylar</vt:lpstr>
      <vt:lpstr>In the chart provided, write the part of speech of each underlined word as it is used in the following paragraph. </vt:lpstr>
      <vt:lpstr>Unit 6</vt:lpstr>
      <vt:lpstr>A. Phonetics</vt:lpstr>
      <vt:lpstr> B.   Word Stress</vt:lpstr>
      <vt:lpstr>C.   Schwa /ə/</vt:lpstr>
      <vt:lpstr>D     Key letters and Sounds</vt:lpstr>
      <vt:lpstr>  E.   Silent Letters and Short Syllables</vt:lpstr>
      <vt:lpstr>Exercises</vt:lpstr>
      <vt:lpstr>Unit 7</vt:lpstr>
      <vt:lpstr>A  Equipment </vt:lpstr>
      <vt:lpstr>     C     Questions about Vocabulary</vt:lpstr>
      <vt:lpstr>Unit 8</vt:lpstr>
      <vt:lpstr> A  Prefixes give a negative meaning      un----</vt:lpstr>
      <vt:lpstr>PowerPoint Presentation</vt:lpstr>
      <vt:lpstr>dis---</vt:lpstr>
      <vt:lpstr>Verb Prefixes with Specific Meanings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6 Problems with Pronunciation</dc:title>
  <dc:creator>Sami</dc:creator>
  <cp:lastModifiedBy>Sami Bensalamh</cp:lastModifiedBy>
  <cp:revision>24</cp:revision>
  <dcterms:created xsi:type="dcterms:W3CDTF">2012-11-20T16:42:59Z</dcterms:created>
  <dcterms:modified xsi:type="dcterms:W3CDTF">2012-11-21T06:38:11Z</dcterms:modified>
</cp:coreProperties>
</file>