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notesMasterIdLst>
    <p:notesMasterId r:id="rId18"/>
  </p:notesMasterIdLst>
  <p:sldIdLst>
    <p:sldId id="284" r:id="rId2"/>
    <p:sldId id="257" r:id="rId3"/>
    <p:sldId id="259" r:id="rId4"/>
    <p:sldId id="262" r:id="rId5"/>
    <p:sldId id="263" r:id="rId6"/>
    <p:sldId id="264" r:id="rId7"/>
    <p:sldId id="267" r:id="rId8"/>
    <p:sldId id="268" r:id="rId9"/>
    <p:sldId id="270" r:id="rId10"/>
    <p:sldId id="272" r:id="rId11"/>
    <p:sldId id="273" r:id="rId12"/>
    <p:sldId id="275" r:id="rId13"/>
    <p:sldId id="277" r:id="rId14"/>
    <p:sldId id="278" r:id="rId15"/>
    <p:sldId id="279" r:id="rId16"/>
    <p:sldId id="282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711" autoAdjust="0"/>
  </p:normalViewPr>
  <p:slideViewPr>
    <p:cSldViewPr>
      <p:cViewPr varScale="1">
        <p:scale>
          <a:sx n="71" d="100"/>
          <a:sy n="71" d="100"/>
        </p:scale>
        <p:origin x="-48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8508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9DC08A-EB73-4004-B31C-64A1DD404216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051C19-7339-4EF0-9BA8-1552F728526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4517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2426" y="2895600"/>
            <a:ext cx="4572000" cy="1368798"/>
          </a:xfrm>
        </p:spPr>
        <p:txBody>
          <a:bodyPr>
            <a:normAutofit/>
          </a:bodyPr>
          <a:lstStyle>
            <a:lvl1pPr marL="0" indent="0" algn="l">
              <a:buNone/>
              <a:defRPr sz="2000" b="0" i="1" cap="none" spc="120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0" y="4743451"/>
            <a:ext cx="9144000" cy="21145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>
            <a:off x="0" y="4714875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Date Placeholder 2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352426" y="457200"/>
            <a:ext cx="7680960" cy="2438399"/>
          </a:xfrm>
        </p:spPr>
        <p:txBody>
          <a:bodyPr>
            <a:normAutofit/>
          </a:bodyPr>
          <a:lstStyle>
            <a:lvl1pPr>
              <a:spcBef>
                <a:spcPts val="0"/>
              </a:spcBef>
              <a:defRPr kumimoji="0" lang="en-US" sz="6000" b="1" i="0" u="none" strike="noStrike" kern="1200" cap="none" spc="0" normalizeH="0" baseline="0" noProof="0" smtClean="0">
                <a:ln>
                  <a:noFill/>
                </a:ln>
                <a:gradFill>
                  <a:gsLst>
                    <a:gs pos="0">
                      <a:schemeClr val="tx1">
                        <a:alpha val="92000"/>
                      </a:schemeClr>
                    </a:gs>
                    <a:gs pos="45000">
                      <a:schemeClr val="tx1">
                        <a:alpha val="51000"/>
                      </a:schemeClr>
                    </a:gs>
                    <a:gs pos="100000">
                      <a:schemeClr val="tx1"/>
                    </a:gs>
                  </a:gsLst>
                  <a:lin ang="3600000" scaled="0"/>
                </a:gra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1463040"/>
            <a:ext cx="768096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19" name="Slide Number Placeholder 1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ubtitle 2"/>
          <p:cNvSpPr>
            <a:spLocks noGrp="1"/>
          </p:cNvSpPr>
          <p:nvPr>
            <p:ph type="subTitle" idx="1"/>
          </p:nvPr>
        </p:nvSpPr>
        <p:spPr>
          <a:xfrm>
            <a:off x="352426" y="4003302"/>
            <a:ext cx="4572000" cy="1178298"/>
          </a:xfrm>
        </p:spPr>
        <p:txBody>
          <a:bodyPr>
            <a:normAutofit/>
          </a:bodyPr>
          <a:lstStyle>
            <a:lvl1pPr marL="0" indent="0" algn="l">
              <a:buNone/>
              <a:defRPr sz="2000" b="0" i="1" cap="none" spc="120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0" y="0"/>
            <a:ext cx="9144000" cy="182880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>
            <a:off x="-4439" y="182880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itle 13"/>
          <p:cNvSpPr>
            <a:spLocks noGrp="1"/>
          </p:cNvSpPr>
          <p:nvPr>
            <p:ph type="title"/>
          </p:nvPr>
        </p:nvSpPr>
        <p:spPr>
          <a:xfrm>
            <a:off x="354366" y="1990078"/>
            <a:ext cx="8439912" cy="1984248"/>
          </a:xfrm>
        </p:spPr>
        <p:txBody>
          <a:bodyPr>
            <a:noAutofit/>
          </a:bodyPr>
          <a:lstStyle>
            <a:lvl1pPr>
              <a:defRPr kumimoji="0" lang="en-US" sz="6000" b="1" i="0" u="none" strike="noStrike" kern="1200" cap="none" spc="0" normalizeH="0" baseline="0" noProof="0" dirty="0" smtClean="0">
                <a:ln>
                  <a:noFill/>
                </a:ln>
                <a:gradFill>
                  <a:gsLst>
                    <a:gs pos="0">
                      <a:schemeClr val="tx1">
                        <a:alpha val="92000"/>
                      </a:schemeClr>
                    </a:gs>
                    <a:gs pos="45000">
                      <a:schemeClr val="tx1">
                        <a:alpha val="51000"/>
                      </a:schemeClr>
                    </a:gs>
                    <a:gs pos="100000">
                      <a:schemeClr val="tx1"/>
                    </a:gs>
                  </a:gsLst>
                  <a:lin ang="3600000" scaled="0"/>
                </a:gra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Content Placeholder 11"/>
          <p:cNvSpPr>
            <a:spLocks noGrp="1"/>
          </p:cNvSpPr>
          <p:nvPr>
            <p:ph sz="quarter" idx="14"/>
          </p:nvPr>
        </p:nvSpPr>
        <p:spPr>
          <a:xfrm>
            <a:off x="4901184" y="1463040"/>
            <a:ext cx="3886200" cy="428853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8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1463040"/>
            <a:ext cx="3886200" cy="428853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7" name="Title 2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25" name="Slide Number Placeholder 24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6" name="Footer Placeholder 25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 Placeholder 3"/>
          <p:cNvSpPr>
            <a:spLocks noGrp="1"/>
          </p:cNvSpPr>
          <p:nvPr>
            <p:ph type="body" sz="half" idx="2"/>
          </p:nvPr>
        </p:nvSpPr>
        <p:spPr>
          <a:xfrm>
            <a:off x="352426" y="1463040"/>
            <a:ext cx="3886200" cy="509587"/>
          </a:xfrm>
        </p:spPr>
        <p:txBody>
          <a:bodyPr>
            <a:normAutofit/>
          </a:bodyPr>
          <a:lstStyle>
            <a:lvl1pPr marL="0" indent="0">
              <a:buNone/>
              <a:defRPr sz="2000" b="0" i="1" spc="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5"/>
          </p:nvPr>
        </p:nvSpPr>
        <p:spPr>
          <a:xfrm>
            <a:off x="4900613" y="1463040"/>
            <a:ext cx="3886200" cy="509587"/>
          </a:xfrm>
        </p:spPr>
        <p:txBody>
          <a:bodyPr>
            <a:normAutofit/>
          </a:bodyPr>
          <a:lstStyle>
            <a:lvl1pPr marL="0" indent="0">
              <a:buNone/>
              <a:defRPr sz="2000" b="0" i="1" spc="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Content Placeholder 11"/>
          <p:cNvSpPr>
            <a:spLocks noGrp="1"/>
          </p:cNvSpPr>
          <p:nvPr>
            <p:ph sz="quarter" idx="14"/>
          </p:nvPr>
        </p:nvSpPr>
        <p:spPr>
          <a:xfrm>
            <a:off x="4900613" y="2011680"/>
            <a:ext cx="3886200" cy="3736848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8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2011680"/>
            <a:ext cx="3886200" cy="3736848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30" name="Title 2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24" name="Slide Number Placeholder 23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8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itle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0" y="5734050"/>
            <a:ext cx="9144000" cy="11239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2" name="Straight Connector 21"/>
          <p:cNvCxnSpPr/>
          <p:nvPr/>
        </p:nvCxnSpPr>
        <p:spPr>
          <a:xfrm>
            <a:off x="0" y="569595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itle 2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352426" y="1463040"/>
            <a:ext cx="3381375" cy="3967162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 b="0" i="1" spc="0" baseline="0">
                <a:solidFill>
                  <a:schemeClr val="tx2"/>
                </a:solidFill>
                <a:latin typeface="+mn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Content Placeholder 11"/>
          <p:cNvSpPr>
            <a:spLocks noGrp="1"/>
          </p:cNvSpPr>
          <p:nvPr>
            <p:ph sz="quarter" idx="14"/>
          </p:nvPr>
        </p:nvSpPr>
        <p:spPr>
          <a:xfrm>
            <a:off x="4105275" y="1463040"/>
            <a:ext cx="4681538" cy="396849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229224" y="0"/>
            <a:ext cx="3914775" cy="5657850"/>
          </a:xfrm>
        </p:spPr>
        <p:txBody>
          <a:bodyPr anchor="ctr" anchorCtr="0"/>
          <a:lstStyle>
            <a:lvl1pPr marL="0" indent="0" algn="ctr">
              <a:buNone/>
              <a:defRPr sz="3200">
                <a:solidFill>
                  <a:schemeClr val="tx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352426" y="1600199"/>
            <a:ext cx="4572000" cy="3593237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spcBef>
                <a:spcPts val="0"/>
              </a:spcBef>
              <a:buNone/>
              <a:defRPr sz="1600" i="1">
                <a:solidFill>
                  <a:schemeClr val="tx1"/>
                </a:solidFill>
              </a:defRPr>
            </a:lvl1pPr>
            <a:lvl2pPr marL="171450" indent="1588">
              <a:buNone/>
              <a:defRPr>
                <a:solidFill>
                  <a:schemeClr val="bg2"/>
                </a:solidFill>
              </a:defRPr>
            </a:lvl2pPr>
            <a:lvl3pPr marL="344488" indent="6350">
              <a:buNone/>
              <a:defRPr>
                <a:solidFill>
                  <a:schemeClr val="bg2"/>
                </a:solidFill>
              </a:defRPr>
            </a:lvl3pPr>
            <a:lvl4pPr marL="515938" indent="3175">
              <a:buNone/>
              <a:defRPr>
                <a:solidFill>
                  <a:schemeClr val="bg2"/>
                </a:solidFill>
              </a:defRPr>
            </a:lvl4pPr>
            <a:lvl5pPr marL="688975" indent="-1588">
              <a:buNone/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0" y="5734050"/>
            <a:ext cx="9144000" cy="11239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Connector 11"/>
          <p:cNvCxnSpPr/>
          <p:nvPr/>
        </p:nvCxnSpPr>
        <p:spPr>
          <a:xfrm>
            <a:off x="0" y="569595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itle Placeholder 1"/>
          <p:cNvSpPr>
            <a:spLocks noGrp="1"/>
          </p:cNvSpPr>
          <p:nvPr>
            <p:ph type="title"/>
          </p:nvPr>
        </p:nvSpPr>
        <p:spPr>
          <a:xfrm>
            <a:off x="352425" y="275208"/>
            <a:ext cx="4572000" cy="1324992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52426" y="228600"/>
            <a:ext cx="768096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52426" y="1463040"/>
            <a:ext cx="7680960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52426" y="6543676"/>
            <a:ext cx="1466850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fld id="{F3F0124B-DED0-413A-82A3-3EF9561E5D5A}" type="datetimeFigureOut">
              <a:rPr lang="en-US" smtClean="0"/>
              <a:pPr/>
              <a:t>11/21/2012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09749" y="6543676"/>
            <a:ext cx="4086225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="1" i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86700" y="6543676"/>
            <a:ext cx="876300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fld id="{9339C8CF-4847-445F-BB0B-BAAC45E514E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defTabSz="914400" rtl="0" eaLnBrk="1" latinLnBrk="0" hangingPunct="1">
        <a:spcBef>
          <a:spcPts val="400"/>
        </a:spcBef>
        <a:buNone/>
        <a:defRPr sz="4000" b="0" kern="1200" cap="none" spc="0" baseline="0">
          <a:solidFill>
            <a:schemeClr val="tx1"/>
          </a:solidFill>
          <a:latin typeface="+mj-lt"/>
          <a:ea typeface="+mj-ea"/>
          <a:cs typeface="Tunga" pitchFamily="2"/>
        </a:defRPr>
      </a:lvl1pPr>
    </p:titleStyle>
    <p:bodyStyle>
      <a:lvl1pPr marL="0" indent="0" algn="l" defTabSz="914400" rtl="0" eaLnBrk="1" latinLnBrk="0" hangingPunct="1">
        <a:spcBef>
          <a:spcPts val="1200"/>
        </a:spcBef>
        <a:spcAft>
          <a:spcPts val="0"/>
        </a:spcAft>
        <a:buClr>
          <a:schemeClr val="accent5"/>
        </a:buClr>
        <a:buFont typeface="Arial" pitchFamily="34" charset="0"/>
        <a:buNone/>
        <a:defRPr sz="1800" b="0" i="0" kern="1200" cap="none" spc="30" baseline="0">
          <a:solidFill>
            <a:schemeClr val="tx1"/>
          </a:solidFill>
          <a:latin typeface="+mn-lt"/>
          <a:ea typeface="+mn-ea"/>
          <a:cs typeface="Tahoma" pitchFamily="34" charset="0"/>
        </a:defRPr>
      </a:lvl1pPr>
      <a:lvl2pPr marL="171450" indent="-17145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2pPr>
      <a:lvl3pPr marL="344488" indent="-16510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3pPr>
      <a:lvl4pPr marL="517525" indent="-169863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4pPr>
      <a:lvl5pPr marL="688975" indent="-173038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5pPr>
      <a:lvl6pPr marL="868680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069848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243584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408176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52426" y="2000240"/>
            <a:ext cx="7362846" cy="4187200"/>
          </a:xfrm>
        </p:spPr>
        <p:txBody>
          <a:bodyPr>
            <a:normAutofit/>
          </a:bodyPr>
          <a:lstStyle/>
          <a:p>
            <a:r>
              <a:rPr lang="en-US" sz="2800" u="sng" dirty="0" smtClean="0"/>
              <a:t>Weather</a:t>
            </a:r>
            <a:r>
              <a:rPr lang="en-US" sz="2800" dirty="0" smtClean="0"/>
              <a:t> has a powerful effect on </a:t>
            </a:r>
            <a:r>
              <a:rPr lang="en-US" sz="2800" u="sng" dirty="0" smtClean="0"/>
              <a:t>the</a:t>
            </a:r>
            <a:r>
              <a:rPr lang="en-US" sz="2800" dirty="0" smtClean="0"/>
              <a:t> physical world. It also </a:t>
            </a:r>
            <a:r>
              <a:rPr lang="en-US" sz="2800" u="sng" dirty="0" smtClean="0"/>
              <a:t>affects</a:t>
            </a:r>
            <a:r>
              <a:rPr lang="en-US" sz="2800" dirty="0" smtClean="0"/>
              <a:t> people’s personalities. How do </a:t>
            </a:r>
            <a:r>
              <a:rPr lang="en-US" sz="2800" u="sng" dirty="0" smtClean="0"/>
              <a:t>we</a:t>
            </a:r>
            <a:r>
              <a:rPr lang="en-US" sz="2800" dirty="0" smtClean="0"/>
              <a:t> know about the effects of weather on people? We know from </a:t>
            </a:r>
            <a:r>
              <a:rPr lang="en-US" sz="2800" dirty="0" err="1" smtClean="0"/>
              <a:t>biometeorologists</a:t>
            </a:r>
            <a:r>
              <a:rPr lang="en-US" sz="2800" dirty="0" smtClean="0"/>
              <a:t>. These </a:t>
            </a:r>
            <a:r>
              <a:rPr lang="en-US" sz="2800" u="sng" dirty="0" smtClean="0"/>
              <a:t>scientists</a:t>
            </a:r>
            <a:r>
              <a:rPr lang="en-US" sz="2800" dirty="0" smtClean="0"/>
              <a:t> are weather researchers. They study human health and emotions in response to </a:t>
            </a:r>
            <a:r>
              <a:rPr lang="en-US" sz="2800" u="sng" dirty="0" smtClean="0"/>
              <a:t>atmospheric</a:t>
            </a:r>
            <a:r>
              <a:rPr lang="en-US" sz="2800" dirty="0" smtClean="0"/>
              <a:t> conditions. </a:t>
            </a: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52426" y="228600"/>
            <a:ext cx="7680960" cy="1771640"/>
          </a:xfrm>
        </p:spPr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FFFF00"/>
                </a:solidFill>
              </a:rPr>
              <a:t>In the chart provided, write the part of speech of each underlined word as it is used in the following paragraph.</a:t>
            </a:r>
            <a:r>
              <a:rPr lang="en-US" b="1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240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500" lnSpcReduction="10000"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Highlighter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Photocopier 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Electrical outlet</a:t>
            </a:r>
          </a:p>
          <a:p>
            <a:r>
              <a:rPr lang="en-US" sz="2800" b="1" dirty="0" smtClean="0"/>
              <a:t>------------------------</a:t>
            </a:r>
          </a:p>
          <a:p>
            <a:r>
              <a:rPr lang="en-US" sz="2800" b="1" dirty="0" smtClean="0"/>
              <a:t>Important Verbs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Turn up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Look up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Borrow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b="1" dirty="0" smtClean="0"/>
              <a:t>Plug in</a:t>
            </a: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 Equipment </a:t>
            </a:r>
            <a:endParaRPr lang="en-US" dirty="0"/>
          </a:p>
        </p:txBody>
      </p:sp>
      <p:sp>
        <p:nvSpPr>
          <p:cNvPr id="6" name="Oval 5"/>
          <p:cNvSpPr/>
          <p:nvPr/>
        </p:nvSpPr>
        <p:spPr>
          <a:xfrm>
            <a:off x="228600" y="381000"/>
            <a:ext cx="685800" cy="990600"/>
          </a:xfrm>
          <a:prstGeom prst="ellipse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8039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381000" y="1463040"/>
            <a:ext cx="7652386" cy="5166360"/>
          </a:xfrm>
        </p:spPr>
        <p:txBody>
          <a:bodyPr>
            <a:no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sz="2400" b="1" dirty="0" smtClean="0"/>
              <a:t>The meaning of a word</a:t>
            </a:r>
          </a:p>
          <a:p>
            <a:r>
              <a:rPr lang="en-US" sz="2400" b="1" dirty="0" smtClean="0"/>
              <a:t>What does ….. mean?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400" b="1" dirty="0" smtClean="0"/>
              <a:t>The pronunciation of a word</a:t>
            </a:r>
          </a:p>
          <a:p>
            <a:r>
              <a:rPr lang="en-US" sz="2400" b="1" dirty="0" smtClean="0"/>
              <a:t>How do you pronounce …..?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400" b="1" dirty="0" smtClean="0"/>
              <a:t>The spelling of a word</a:t>
            </a:r>
          </a:p>
          <a:p>
            <a:r>
              <a:rPr lang="en-US" sz="2400" b="1" dirty="0" smtClean="0"/>
              <a:t>How do you spell …..?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400" b="1" dirty="0" smtClean="0"/>
              <a:t>Usage</a:t>
            </a:r>
          </a:p>
          <a:p>
            <a:r>
              <a:rPr lang="en-US" sz="2400" b="1" dirty="0" smtClean="0"/>
              <a:t>How do you use ….. In a sentence?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400" b="1" dirty="0" smtClean="0"/>
              <a:t>The difference </a:t>
            </a:r>
          </a:p>
          <a:p>
            <a:r>
              <a:rPr lang="en-US" sz="2400" b="1" dirty="0" smtClean="0"/>
              <a:t>What’s the difference between ….. and …..?</a:t>
            </a:r>
            <a:endParaRPr lang="en-US" sz="2400" b="1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    C     Questions about Vocabulary</a:t>
            </a:r>
            <a:endParaRPr lang="en-US" dirty="0"/>
          </a:p>
        </p:txBody>
      </p:sp>
      <p:sp>
        <p:nvSpPr>
          <p:cNvPr id="5" name="Oval 4"/>
          <p:cNvSpPr/>
          <p:nvPr/>
        </p:nvSpPr>
        <p:spPr>
          <a:xfrm>
            <a:off x="685800" y="457200"/>
            <a:ext cx="914400" cy="838200"/>
          </a:xfrm>
          <a:prstGeom prst="ellipse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6361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2362200"/>
            <a:ext cx="4543426" cy="1902198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Prefixes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2426" y="457201"/>
            <a:ext cx="7680960" cy="1600200"/>
          </a:xfrm>
        </p:spPr>
        <p:txBody>
          <a:bodyPr/>
          <a:lstStyle/>
          <a:p>
            <a:r>
              <a:rPr lang="en-US" dirty="0" smtClean="0"/>
              <a:t>Unit 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91787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7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L 0.067 0.04 C 0.081 0.049 0.102 0.054 0.124 0.054 C 0.149 0.054 0.169 0.049 0.183 0.04 L 0.25 0 E" pathEditMode="relative" ptsTypes="">
                                      <p:cBhvr>
                                        <p:cTn id="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Adjectives 		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5"/>
          </p:nvPr>
        </p:nvSpPr>
        <p:spPr/>
        <p:txBody>
          <a:bodyPr/>
          <a:lstStyle/>
          <a:p>
            <a:r>
              <a:rPr lang="en-US" dirty="0" smtClean="0"/>
              <a:t>Verbs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4648200" y="2011680"/>
            <a:ext cx="3886200" cy="3736848"/>
          </a:xfrm>
        </p:spPr>
        <p:txBody>
          <a:bodyPr>
            <a:normAutofit/>
          </a:bodyPr>
          <a:lstStyle/>
          <a:p>
            <a:r>
              <a:rPr lang="en-US" sz="2800" dirty="0" smtClean="0"/>
              <a:t>lock </a:t>
            </a:r>
          </a:p>
          <a:p>
            <a:r>
              <a:rPr lang="en-US" sz="2800" dirty="0" smtClean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800" dirty="0" smtClean="0">
                <a:sym typeface="Symbol"/>
              </a:rPr>
              <a:t>lock </a:t>
            </a:r>
            <a:endParaRPr lang="en-US" sz="2800" dirty="0">
              <a:sym typeface="Symbol"/>
            </a:endParaRPr>
          </a:p>
          <a:p>
            <a:r>
              <a:rPr lang="en-US" sz="2800" dirty="0" smtClean="0">
                <a:sym typeface="Symbol"/>
              </a:rPr>
              <a:t>pack </a:t>
            </a:r>
          </a:p>
          <a:p>
            <a:r>
              <a:rPr lang="en-US" sz="2800" dirty="0" smtClean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800" dirty="0" smtClean="0">
                <a:sym typeface="Symbol"/>
              </a:rPr>
              <a:t>pack </a:t>
            </a:r>
          </a:p>
          <a:p>
            <a:r>
              <a:rPr lang="en-US" sz="2800" dirty="0" smtClean="0"/>
              <a:t>dressed</a:t>
            </a:r>
          </a:p>
          <a:p>
            <a:r>
              <a:rPr lang="en-US" sz="2800" dirty="0" smtClean="0">
                <a:solidFill>
                  <a:srgbClr val="FF0000"/>
                </a:solidFill>
              </a:rPr>
              <a:t>un</a:t>
            </a:r>
            <a:r>
              <a:rPr lang="en-US" sz="2800" dirty="0" smtClean="0"/>
              <a:t>dressed </a:t>
            </a:r>
            <a:endParaRPr lang="en-US" sz="28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400" dirty="0" smtClean="0"/>
              <a:t>happy </a:t>
            </a:r>
          </a:p>
          <a:p>
            <a:r>
              <a:rPr lang="en-US" sz="2400" dirty="0">
                <a:sym typeface="Symbol"/>
              </a:rPr>
              <a:t></a:t>
            </a:r>
            <a:endParaRPr lang="en-US" sz="2400" dirty="0"/>
          </a:p>
          <a:p>
            <a:r>
              <a:rPr lang="en-US" sz="2400" dirty="0" smtClean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400" dirty="0" smtClean="0">
                <a:sym typeface="Symbol"/>
              </a:rPr>
              <a:t>happy </a:t>
            </a:r>
            <a:endParaRPr lang="en-US" sz="2400" dirty="0" smtClean="0"/>
          </a:p>
          <a:p>
            <a:r>
              <a:rPr lang="en-US" sz="2400" dirty="0">
                <a:sym typeface="Symbol"/>
              </a:rPr>
              <a:t>friendly  </a:t>
            </a:r>
            <a:r>
              <a:rPr lang="en-US" sz="2400" dirty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400" dirty="0">
                <a:sym typeface="Symbol"/>
              </a:rPr>
              <a:t>friendly</a:t>
            </a:r>
          </a:p>
          <a:p>
            <a:r>
              <a:rPr lang="en-US" sz="2400" dirty="0">
                <a:sym typeface="Symbol"/>
              </a:rPr>
              <a:t>able  </a:t>
            </a:r>
            <a:r>
              <a:rPr lang="en-US" sz="2400" dirty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400" dirty="0">
                <a:sym typeface="Symbol"/>
              </a:rPr>
              <a:t>able</a:t>
            </a:r>
          </a:p>
          <a:p>
            <a:r>
              <a:rPr lang="en-US" sz="2400" dirty="0">
                <a:sym typeface="Symbol"/>
              </a:rPr>
              <a:t>employed  </a:t>
            </a:r>
            <a:r>
              <a:rPr lang="en-US" sz="2400" dirty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400" dirty="0">
                <a:sym typeface="Symbol"/>
              </a:rPr>
              <a:t>employed </a:t>
            </a:r>
            <a:endParaRPr lang="en-US" sz="2400" dirty="0" smtClean="0">
              <a:sym typeface="Symbol"/>
            </a:endParaRPr>
          </a:p>
          <a:p>
            <a:r>
              <a:rPr lang="en-US" sz="2400" dirty="0">
                <a:sym typeface="Symbol"/>
              </a:rPr>
              <a:t>r</a:t>
            </a:r>
            <a:r>
              <a:rPr lang="en-US" sz="2400" dirty="0" smtClean="0">
                <a:sym typeface="Symbol"/>
              </a:rPr>
              <a:t>easonable  </a:t>
            </a:r>
            <a:r>
              <a:rPr lang="en-US" sz="2400" dirty="0" smtClean="0">
                <a:solidFill>
                  <a:srgbClr val="FF0000"/>
                </a:solidFill>
                <a:sym typeface="Symbol"/>
              </a:rPr>
              <a:t>un</a:t>
            </a:r>
            <a:r>
              <a:rPr lang="en-US" sz="2400" dirty="0" smtClean="0">
                <a:sym typeface="Symbol"/>
              </a:rPr>
              <a:t>reasonable  </a:t>
            </a:r>
            <a:endParaRPr lang="en-US" sz="2400" dirty="0">
              <a:sym typeface="Symbol"/>
            </a:endParaRPr>
          </a:p>
          <a:p>
            <a:r>
              <a:rPr lang="en-US" sz="2400" dirty="0" smtClean="0">
                <a:sym typeface="Symbol"/>
              </a:rPr>
              <a:t> </a:t>
            </a:r>
            <a:endParaRPr lang="en-US" sz="2400" dirty="0">
              <a:sym typeface="Symbol"/>
            </a:endParaRPr>
          </a:p>
          <a:p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 A  Prefixes give a negative </a:t>
            </a:r>
            <a:r>
              <a:rPr lang="en-US" dirty="0" smtClean="0"/>
              <a:t>meaning</a:t>
            </a:r>
            <a:br>
              <a:rPr lang="en-US" dirty="0" smtClean="0"/>
            </a:br>
            <a:r>
              <a:rPr lang="en-US" dirty="0" smtClean="0"/>
              <a:t>    </a:t>
            </a:r>
            <a:r>
              <a:rPr lang="en-US" sz="4900" b="1" dirty="0" smtClean="0">
                <a:solidFill>
                  <a:srgbClr val="FF0000"/>
                </a:solidFill>
              </a:rPr>
              <a:t> un</a:t>
            </a:r>
            <a:r>
              <a:rPr lang="en-US" sz="3100" dirty="0" smtClean="0"/>
              <a:t>----</a:t>
            </a:r>
            <a:endParaRPr lang="en-US" sz="3100" dirty="0"/>
          </a:p>
        </p:txBody>
      </p:sp>
      <p:sp>
        <p:nvSpPr>
          <p:cNvPr id="7" name="Oval 6"/>
          <p:cNvSpPr/>
          <p:nvPr/>
        </p:nvSpPr>
        <p:spPr>
          <a:xfrm>
            <a:off x="381000" y="25400"/>
            <a:ext cx="533400" cy="762000"/>
          </a:xfrm>
          <a:prstGeom prst="ellipse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699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4800600" y="685800"/>
            <a:ext cx="3886200" cy="5486400"/>
          </a:xfrm>
        </p:spPr>
        <p:txBody>
          <a:bodyPr>
            <a:normAutofit fontScale="85000" lnSpcReduction="20000"/>
          </a:bodyPr>
          <a:lstStyle/>
          <a:p>
            <a:endParaRPr lang="en-US" sz="2400" dirty="0" smtClean="0">
              <a:solidFill>
                <a:srgbClr val="FF0000"/>
              </a:solidFill>
            </a:endParaRPr>
          </a:p>
          <a:p>
            <a:r>
              <a:rPr lang="en-US" sz="4300" dirty="0" err="1" smtClean="0">
                <a:solidFill>
                  <a:srgbClr val="FF0000"/>
                </a:solidFill>
              </a:rPr>
              <a:t>ir</a:t>
            </a:r>
            <a:r>
              <a:rPr lang="en-US" sz="4300" dirty="0" smtClean="0"/>
              <a:t>-</a:t>
            </a:r>
            <a:r>
              <a:rPr lang="en-US" sz="4300" dirty="0"/>
              <a:t>--</a:t>
            </a:r>
          </a:p>
          <a:p>
            <a:r>
              <a:rPr lang="en-US" sz="4300" dirty="0">
                <a:solidFill>
                  <a:srgbClr val="FF0000"/>
                </a:solidFill>
              </a:rPr>
              <a:t>Ir</a:t>
            </a:r>
            <a:r>
              <a:rPr lang="en-US" sz="4300" b="1" u="sng" dirty="0">
                <a:solidFill>
                  <a:srgbClr val="FFFF00"/>
                </a:solidFill>
              </a:rPr>
              <a:t>r</a:t>
            </a:r>
            <a:r>
              <a:rPr lang="en-US" sz="4300" dirty="0"/>
              <a:t>esponsible</a:t>
            </a:r>
          </a:p>
          <a:p>
            <a:r>
              <a:rPr lang="en-US" sz="4300" dirty="0">
                <a:solidFill>
                  <a:srgbClr val="FF0000"/>
                </a:solidFill>
              </a:rPr>
              <a:t>ir</a:t>
            </a:r>
            <a:r>
              <a:rPr lang="en-US" sz="4300" b="1" u="sng" dirty="0">
                <a:solidFill>
                  <a:srgbClr val="FFFF00"/>
                </a:solidFill>
              </a:rPr>
              <a:t>r</a:t>
            </a:r>
            <a:r>
              <a:rPr lang="en-US" sz="4300" dirty="0"/>
              <a:t>egular </a:t>
            </a:r>
            <a:endParaRPr lang="en-US" sz="4300" b="1" u="sng" dirty="0">
              <a:solidFill>
                <a:srgbClr val="FF0000"/>
              </a:solidFill>
            </a:endParaRPr>
          </a:p>
          <a:p>
            <a:r>
              <a:rPr lang="en-US" sz="4300" dirty="0" smtClean="0"/>
              <a:t>________</a:t>
            </a:r>
          </a:p>
          <a:p>
            <a:r>
              <a:rPr lang="en-US" sz="4300" dirty="0" smtClean="0">
                <a:solidFill>
                  <a:srgbClr val="FF0000"/>
                </a:solidFill>
              </a:rPr>
              <a:t>in</a:t>
            </a:r>
            <a:r>
              <a:rPr lang="en-US" sz="4300" dirty="0" smtClean="0"/>
              <a:t>---</a:t>
            </a:r>
          </a:p>
          <a:p>
            <a:r>
              <a:rPr lang="en-US" sz="4300" dirty="0" smtClean="0">
                <a:solidFill>
                  <a:srgbClr val="FF0000"/>
                </a:solidFill>
              </a:rPr>
              <a:t>in</a:t>
            </a:r>
            <a:r>
              <a:rPr lang="en-US" sz="4300" dirty="0" smtClean="0"/>
              <a:t>visible</a:t>
            </a:r>
          </a:p>
          <a:p>
            <a:r>
              <a:rPr lang="en-US" sz="4300" dirty="0" smtClean="0">
                <a:solidFill>
                  <a:srgbClr val="FF0000"/>
                </a:solidFill>
              </a:rPr>
              <a:t>in</a:t>
            </a:r>
            <a:r>
              <a:rPr lang="en-US" sz="4300" dirty="0" smtClean="0"/>
              <a:t>correct</a:t>
            </a:r>
            <a:endParaRPr lang="en-US" sz="4300" dirty="0"/>
          </a:p>
          <a:p>
            <a:endParaRPr lang="en-US" sz="2400" dirty="0" smtClean="0"/>
          </a:p>
          <a:p>
            <a:r>
              <a:rPr lang="en-US" sz="2400" dirty="0" smtClean="0"/>
              <a:t> </a:t>
            </a:r>
            <a:endParaRPr lang="en-US" sz="2400" dirty="0"/>
          </a:p>
          <a:p>
            <a:endParaRPr lang="en-US" sz="2400" dirty="0" smtClean="0"/>
          </a:p>
          <a:p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>
          <a:xfrm>
            <a:off x="304800" y="685800"/>
            <a:ext cx="3886200" cy="5562600"/>
          </a:xfrm>
        </p:spPr>
        <p:txBody>
          <a:bodyPr>
            <a:normAutofit/>
          </a:bodyPr>
          <a:lstStyle/>
          <a:p>
            <a:r>
              <a:rPr lang="en-US" sz="3600" dirty="0" err="1">
                <a:solidFill>
                  <a:srgbClr val="FF0000"/>
                </a:solidFill>
              </a:rPr>
              <a:t>im</a:t>
            </a:r>
            <a:r>
              <a:rPr lang="en-US" sz="3600" dirty="0"/>
              <a:t>---</a:t>
            </a:r>
            <a:endParaRPr lang="en-US" sz="3600" dirty="0" smtClean="0">
              <a:solidFill>
                <a:srgbClr val="FF0000"/>
              </a:solidFill>
            </a:endParaRPr>
          </a:p>
          <a:p>
            <a:r>
              <a:rPr lang="en-US" sz="3600" dirty="0" smtClean="0">
                <a:solidFill>
                  <a:srgbClr val="FF0000"/>
                </a:solidFill>
              </a:rPr>
              <a:t>im</a:t>
            </a:r>
            <a:r>
              <a:rPr lang="en-US" sz="3600" u="sng" dirty="0" smtClean="0">
                <a:solidFill>
                  <a:srgbClr val="FFFF00"/>
                </a:solidFill>
              </a:rPr>
              <a:t>p</a:t>
            </a:r>
            <a:r>
              <a:rPr lang="en-US" sz="3600" dirty="0" smtClean="0"/>
              <a:t>olite</a:t>
            </a:r>
          </a:p>
          <a:p>
            <a:r>
              <a:rPr lang="en-US" sz="3600" dirty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m</a:t>
            </a:r>
            <a:r>
              <a:rPr lang="en-US" sz="3600" b="1" u="sng" dirty="0" smtClean="0">
                <a:solidFill>
                  <a:srgbClr val="FFFF00"/>
                </a:solidFill>
              </a:rPr>
              <a:t>p</a:t>
            </a:r>
            <a:r>
              <a:rPr lang="en-US" sz="3600" dirty="0" smtClean="0"/>
              <a:t>atient</a:t>
            </a:r>
          </a:p>
          <a:p>
            <a:r>
              <a:rPr lang="en-US" sz="3600" dirty="0" smtClean="0">
                <a:solidFill>
                  <a:srgbClr val="FF0000"/>
                </a:solidFill>
              </a:rPr>
              <a:t>Im</a:t>
            </a:r>
            <a:r>
              <a:rPr lang="en-US" sz="3600" b="1" u="sng" dirty="0" smtClean="0">
                <a:solidFill>
                  <a:srgbClr val="FFFF00"/>
                </a:solidFill>
              </a:rPr>
              <a:t>p</a:t>
            </a:r>
            <a:r>
              <a:rPr lang="en-US" sz="3600" dirty="0" smtClean="0"/>
              <a:t>ossible </a:t>
            </a:r>
          </a:p>
          <a:p>
            <a:r>
              <a:rPr lang="en-US" sz="3600" dirty="0" smtClean="0"/>
              <a:t>_____________</a:t>
            </a:r>
          </a:p>
          <a:p>
            <a:r>
              <a:rPr lang="en-US" sz="3600" dirty="0" err="1" smtClean="0">
                <a:solidFill>
                  <a:srgbClr val="FF0000"/>
                </a:solidFill>
              </a:rPr>
              <a:t>il</a:t>
            </a:r>
            <a:r>
              <a:rPr lang="en-US" sz="3600" dirty="0" smtClean="0"/>
              <a:t>---</a:t>
            </a:r>
          </a:p>
          <a:p>
            <a:r>
              <a:rPr lang="en-US" sz="3600" dirty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l</a:t>
            </a:r>
            <a:r>
              <a:rPr lang="en-US" sz="3600" b="1" u="sng" dirty="0" smtClean="0">
                <a:solidFill>
                  <a:srgbClr val="FFFF00"/>
                </a:solidFill>
              </a:rPr>
              <a:t>l</a:t>
            </a:r>
            <a:r>
              <a:rPr lang="en-US" sz="3600" dirty="0" smtClean="0"/>
              <a:t>egible</a:t>
            </a:r>
          </a:p>
          <a:p>
            <a:r>
              <a:rPr lang="en-US" sz="3600" dirty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l</a:t>
            </a:r>
            <a:r>
              <a:rPr lang="en-US" sz="3600" u="sng" dirty="0" smtClean="0">
                <a:solidFill>
                  <a:srgbClr val="FFFF00"/>
                </a:solidFill>
              </a:rPr>
              <a:t>l</a:t>
            </a:r>
            <a:r>
              <a:rPr lang="en-US" sz="3600" dirty="0" smtClean="0"/>
              <a:t>egal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99315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FF00"/>
                </a:solidFill>
              </a:rPr>
              <a:t>Adjectives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5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FF00"/>
                </a:solidFill>
              </a:rPr>
              <a:t>Verbs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4800" dirty="0" smtClean="0">
                <a:solidFill>
                  <a:srgbClr val="FF0000"/>
                </a:solidFill>
              </a:rPr>
              <a:t>dis</a:t>
            </a:r>
            <a:r>
              <a:rPr lang="en-US" sz="4800" dirty="0" smtClean="0"/>
              <a:t>like</a:t>
            </a:r>
          </a:p>
          <a:p>
            <a:r>
              <a:rPr lang="en-US" sz="4800" dirty="0" smtClean="0">
                <a:solidFill>
                  <a:srgbClr val="FF0000"/>
                </a:solidFill>
              </a:rPr>
              <a:t>dis</a:t>
            </a:r>
            <a:r>
              <a:rPr lang="en-US" sz="4800" dirty="0" smtClean="0"/>
              <a:t>agree</a:t>
            </a:r>
          </a:p>
          <a:p>
            <a:r>
              <a:rPr lang="en-US" sz="4800" dirty="0" smtClean="0">
                <a:solidFill>
                  <a:srgbClr val="FF0000"/>
                </a:solidFill>
              </a:rPr>
              <a:t>dis</a:t>
            </a:r>
            <a:r>
              <a:rPr lang="en-US" sz="4800" dirty="0" smtClean="0"/>
              <a:t>appeared</a:t>
            </a:r>
          </a:p>
          <a:p>
            <a:r>
              <a:rPr lang="en-US" sz="4800" dirty="0" smtClean="0">
                <a:solidFill>
                  <a:srgbClr val="FF0000"/>
                </a:solidFill>
              </a:rPr>
              <a:t>dis</a:t>
            </a:r>
            <a:r>
              <a:rPr lang="en-US" sz="4800" dirty="0" smtClean="0"/>
              <a:t>able</a:t>
            </a:r>
          </a:p>
          <a:p>
            <a:r>
              <a:rPr lang="en-US" sz="4800" dirty="0" smtClean="0">
                <a:solidFill>
                  <a:srgbClr val="FF0000"/>
                </a:solidFill>
              </a:rPr>
              <a:t>dis</a:t>
            </a:r>
            <a:r>
              <a:rPr lang="en-US" sz="4800" dirty="0" smtClean="0"/>
              <a:t>connect    </a:t>
            </a:r>
            <a:endParaRPr lang="en-US" sz="48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sz="3600" dirty="0" smtClean="0">
                <a:solidFill>
                  <a:srgbClr val="FF0000"/>
                </a:solidFill>
              </a:rPr>
              <a:t>dis</a:t>
            </a:r>
            <a:r>
              <a:rPr lang="en-US" sz="3600" dirty="0" smtClean="0"/>
              <a:t>honest</a:t>
            </a:r>
          </a:p>
          <a:p>
            <a:r>
              <a:rPr lang="en-US" sz="3600" dirty="0" smtClean="0">
                <a:solidFill>
                  <a:srgbClr val="FF0000"/>
                </a:solidFill>
              </a:rPr>
              <a:t>dis</a:t>
            </a:r>
            <a:r>
              <a:rPr lang="en-US" sz="3600" dirty="0" smtClean="0"/>
              <a:t>abled </a:t>
            </a:r>
          </a:p>
          <a:p>
            <a:endParaRPr lang="en-US" sz="3600" dirty="0" smtClean="0"/>
          </a:p>
          <a:p>
            <a:r>
              <a:rPr lang="en-US" sz="3600" dirty="0" smtClean="0"/>
              <a:t>	</a:t>
            </a:r>
          </a:p>
          <a:p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dis</a:t>
            </a:r>
            <a:r>
              <a:rPr lang="en-US" dirty="0" smtClean="0"/>
              <a:t>---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41552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  <p:bldP spid="6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4"/>
          </p:nvPr>
        </p:nvSpPr>
        <p:spPr/>
        <p:txBody>
          <a:bodyPr/>
          <a:lstStyle/>
          <a:p>
            <a:r>
              <a:rPr lang="en-US" sz="3400" dirty="0" err="1">
                <a:solidFill>
                  <a:srgbClr val="FF0000"/>
                </a:solidFill>
              </a:rPr>
              <a:t>mis</a:t>
            </a:r>
            <a:r>
              <a:rPr lang="en-US" sz="3400" dirty="0"/>
              <a:t>-</a:t>
            </a:r>
            <a:r>
              <a:rPr lang="en-US" sz="3400" dirty="0" smtClean="0"/>
              <a:t>-- (badly or incorrectly)</a:t>
            </a:r>
            <a:endParaRPr lang="en-US" sz="3400" dirty="0"/>
          </a:p>
          <a:p>
            <a:r>
              <a:rPr lang="en-US" sz="3400" dirty="0">
                <a:solidFill>
                  <a:srgbClr val="FF0000"/>
                </a:solidFill>
              </a:rPr>
              <a:t>mis</a:t>
            </a:r>
            <a:r>
              <a:rPr lang="en-US" sz="3400" dirty="0"/>
              <a:t>understand</a:t>
            </a:r>
          </a:p>
          <a:p>
            <a:r>
              <a:rPr lang="en-US" sz="3400" dirty="0">
                <a:solidFill>
                  <a:srgbClr val="FF0000"/>
                </a:solidFill>
              </a:rPr>
              <a:t>mis</a:t>
            </a:r>
            <a:r>
              <a:rPr lang="en-US" sz="3400" dirty="0"/>
              <a:t>read</a:t>
            </a:r>
          </a:p>
          <a:p>
            <a:r>
              <a:rPr lang="en-US" sz="3400" dirty="0">
                <a:solidFill>
                  <a:srgbClr val="FF0000"/>
                </a:solidFill>
              </a:rPr>
              <a:t>mis</a:t>
            </a:r>
            <a:r>
              <a:rPr lang="en-US" sz="3400" dirty="0"/>
              <a:t>spell </a:t>
            </a:r>
          </a:p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52426" y="1463040"/>
            <a:ext cx="3886200" cy="5318760"/>
          </a:xfrm>
        </p:spPr>
        <p:txBody>
          <a:bodyPr>
            <a:normAutofit fontScale="85000" lnSpcReduction="20000"/>
          </a:bodyPr>
          <a:lstStyle/>
          <a:p>
            <a:r>
              <a:rPr lang="en-US" sz="4000" dirty="0">
                <a:solidFill>
                  <a:srgbClr val="FF0000"/>
                </a:solidFill>
              </a:rPr>
              <a:t>re</a:t>
            </a:r>
            <a:r>
              <a:rPr lang="en-US" sz="4000" dirty="0"/>
              <a:t>… (again)</a:t>
            </a:r>
          </a:p>
          <a:p>
            <a:r>
              <a:rPr lang="en-US" sz="4000" dirty="0">
                <a:solidFill>
                  <a:srgbClr val="FF0000"/>
                </a:solidFill>
              </a:rPr>
              <a:t>re</a:t>
            </a:r>
            <a:r>
              <a:rPr lang="en-US" sz="4000" dirty="0"/>
              <a:t>do</a:t>
            </a:r>
          </a:p>
          <a:p>
            <a:r>
              <a:rPr lang="en-US" sz="4000" dirty="0">
                <a:solidFill>
                  <a:srgbClr val="FF0000"/>
                </a:solidFill>
              </a:rPr>
              <a:t>re</a:t>
            </a:r>
            <a:r>
              <a:rPr lang="en-US" sz="4000" dirty="0"/>
              <a:t>open </a:t>
            </a:r>
          </a:p>
          <a:p>
            <a:r>
              <a:rPr lang="en-US" sz="4000" dirty="0">
                <a:solidFill>
                  <a:srgbClr val="FF0000"/>
                </a:solidFill>
              </a:rPr>
              <a:t>re</a:t>
            </a:r>
            <a:r>
              <a:rPr lang="en-US" sz="4000" dirty="0"/>
              <a:t>take</a:t>
            </a:r>
          </a:p>
          <a:p>
            <a:endParaRPr lang="en-US" sz="4000" dirty="0"/>
          </a:p>
          <a:p>
            <a:r>
              <a:rPr lang="en-US" sz="4000" dirty="0">
                <a:solidFill>
                  <a:srgbClr val="FF0000"/>
                </a:solidFill>
              </a:rPr>
              <a:t>over</a:t>
            </a:r>
            <a:r>
              <a:rPr lang="en-US" sz="4000" dirty="0"/>
              <a:t> (too much)</a:t>
            </a:r>
          </a:p>
          <a:p>
            <a:r>
              <a:rPr lang="en-US" sz="4000" dirty="0">
                <a:solidFill>
                  <a:srgbClr val="FF0000"/>
                </a:solidFill>
              </a:rPr>
              <a:t>over</a:t>
            </a:r>
            <a:r>
              <a:rPr lang="en-US" sz="4000" dirty="0"/>
              <a:t>eat </a:t>
            </a:r>
          </a:p>
          <a:p>
            <a:r>
              <a:rPr lang="en-US" sz="4000" dirty="0">
                <a:solidFill>
                  <a:srgbClr val="FF0000"/>
                </a:solidFill>
              </a:rPr>
              <a:t>over</a:t>
            </a:r>
            <a:r>
              <a:rPr lang="en-US" sz="4000" dirty="0"/>
              <a:t>sleep</a:t>
            </a:r>
          </a:p>
          <a:p>
            <a:r>
              <a:rPr lang="en-US" sz="4000" dirty="0">
                <a:solidFill>
                  <a:srgbClr val="FF0000"/>
                </a:solidFill>
              </a:rPr>
              <a:t>over</a:t>
            </a:r>
            <a:r>
              <a:rPr lang="en-US" sz="4000" dirty="0"/>
              <a:t>charge</a:t>
            </a:r>
          </a:p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FFFF00"/>
                </a:solidFill>
              </a:rPr>
              <a:t>Verb Prefixes with Specific Meanings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69560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Problems with Pronunciation 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9928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342900" indent="-342900">
              <a:buFont typeface="Wingdings" pitchFamily="2" charset="2"/>
              <a:buChar char="Ø"/>
            </a:pPr>
            <a:r>
              <a:rPr lang="en-US" sz="48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Phonetic 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Symbols</a:t>
            </a:r>
          </a:p>
          <a:p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     Where do we find them?</a:t>
            </a:r>
          </a:p>
          <a:p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     </a:t>
            </a:r>
            <a:r>
              <a:rPr lang="en-US" sz="4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The Importance of Learning </a:t>
            </a:r>
            <a:r>
              <a:rPr lang="en-US" sz="40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</a:t>
            </a:r>
          </a:p>
          <a:p>
            <a:r>
              <a:rPr lang="en-US" sz="4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en-US" sz="40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    the </a:t>
            </a:r>
            <a:r>
              <a:rPr lang="en-US" sz="4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Phonetic Symbols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A. </a:t>
            </a:r>
            <a:r>
              <a:rPr lang="en-US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Phonetics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52400" y="457200"/>
            <a:ext cx="838200" cy="914400"/>
          </a:xfrm>
          <a:prstGeom prst="ellipse">
            <a:avLst/>
          </a:prstGeom>
          <a:solidFill>
            <a:schemeClr val="accent1">
              <a:alpha val="0"/>
            </a:schemeClr>
          </a:solidFill>
          <a:ln>
            <a:gradFill>
              <a:gsLst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36893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sz="3600" dirty="0" smtClean="0"/>
              <a:t>Two or more syllables </a:t>
            </a:r>
          </a:p>
          <a:p>
            <a:r>
              <a:rPr lang="en-US" sz="7200" dirty="0"/>
              <a:t>ˈ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B.   Word Stress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304800" y="457200"/>
            <a:ext cx="838200" cy="914400"/>
          </a:xfrm>
          <a:prstGeom prst="ellipse">
            <a:avLst/>
          </a:prstGeom>
          <a:solidFill>
            <a:schemeClr val="accent1">
              <a:alpha val="0"/>
            </a:schemeClr>
          </a:solidFill>
          <a:ln>
            <a:gradFill>
              <a:gsLst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2251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Why </a:t>
            </a:r>
            <a:r>
              <a:rPr lang="en-US" sz="4400" dirty="0"/>
              <a:t>/ə</a:t>
            </a:r>
            <a:r>
              <a:rPr lang="en-US" sz="4400" dirty="0" smtClean="0"/>
              <a:t>/ is important?</a:t>
            </a:r>
          </a:p>
          <a:p>
            <a:r>
              <a:rPr lang="en-US" sz="4400" dirty="0" smtClean="0"/>
              <a:t>Look at the words in section C. </a:t>
            </a:r>
            <a:endParaRPr lang="en-US" sz="4400" dirty="0"/>
          </a:p>
          <a:p>
            <a:r>
              <a:rPr lang="en-US" sz="4400" dirty="0" smtClean="0"/>
              <a:t>Where does schwa appear?</a:t>
            </a:r>
          </a:p>
          <a:p>
            <a:r>
              <a:rPr lang="en-US" sz="4400" dirty="0" smtClean="0"/>
              <a:t>Hint: Stress</a:t>
            </a:r>
            <a:endParaRPr lang="en-US" sz="44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dirty="0" smtClean="0"/>
              <a:t>C.   Schwa /</a:t>
            </a:r>
            <a:r>
              <a:rPr lang="en-US" sz="5400" dirty="0"/>
              <a:t>ə</a:t>
            </a:r>
            <a:r>
              <a:rPr lang="en-US" sz="5400" dirty="0" smtClean="0"/>
              <a:t>/</a:t>
            </a:r>
            <a:endParaRPr lang="en-US" sz="5400" dirty="0"/>
          </a:p>
        </p:txBody>
      </p:sp>
      <p:sp>
        <p:nvSpPr>
          <p:cNvPr id="5" name="Oval 4"/>
          <p:cNvSpPr/>
          <p:nvPr/>
        </p:nvSpPr>
        <p:spPr>
          <a:xfrm>
            <a:off x="152400" y="304800"/>
            <a:ext cx="1066800" cy="1066800"/>
          </a:xfrm>
          <a:prstGeom prst="ellipse">
            <a:avLst/>
          </a:prstGeom>
          <a:solidFill>
            <a:schemeClr val="accent1">
              <a:alpha val="0"/>
            </a:schemeClr>
          </a:solidFill>
          <a:ln>
            <a:gradFill>
              <a:gsLst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7690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sz="5400" dirty="0" smtClean="0"/>
              <a:t>See how the four letters (o, a, u, and </a:t>
            </a:r>
            <a:r>
              <a:rPr lang="en-US" sz="5400" dirty="0" err="1" smtClean="0"/>
              <a:t>i</a:t>
            </a:r>
            <a:r>
              <a:rPr lang="en-US" sz="5400" dirty="0" smtClean="0"/>
              <a:t>) are pronounced in section D.</a:t>
            </a:r>
            <a:r>
              <a:rPr lang="en-US" dirty="0" smtClean="0"/>
              <a:t>  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     Key letters and Sounds</a:t>
            </a:r>
            <a:endParaRPr lang="en-US" dirty="0"/>
          </a:p>
        </p:txBody>
      </p:sp>
      <p:sp>
        <p:nvSpPr>
          <p:cNvPr id="6" name="Oval 5"/>
          <p:cNvSpPr/>
          <p:nvPr/>
        </p:nvSpPr>
        <p:spPr>
          <a:xfrm>
            <a:off x="152400" y="457200"/>
            <a:ext cx="838200" cy="914400"/>
          </a:xfrm>
          <a:prstGeom prst="ellipse">
            <a:avLst/>
          </a:prstGeom>
          <a:solidFill>
            <a:schemeClr val="accent1">
              <a:alpha val="0"/>
            </a:schemeClr>
          </a:solidFill>
          <a:ln>
            <a:gradFill>
              <a:gsLst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            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08173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  E.   Silent Letters and Short Syllables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381000" y="419100"/>
            <a:ext cx="838200" cy="914400"/>
          </a:xfrm>
          <a:prstGeom prst="ellipse">
            <a:avLst/>
          </a:prstGeom>
          <a:solidFill>
            <a:schemeClr val="accent1">
              <a:alpha val="0"/>
            </a:schemeClr>
          </a:solidFill>
          <a:ln>
            <a:gradFill>
              <a:gsLst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            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8178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6.1 You will need to use your dictionary to do it. </a:t>
            </a:r>
          </a:p>
          <a:p>
            <a:r>
              <a:rPr lang="en-US" dirty="0" smtClean="0"/>
              <a:t>6.2 Circle the odd word out. </a:t>
            </a:r>
          </a:p>
          <a:p>
            <a:r>
              <a:rPr lang="en-US" dirty="0" smtClean="0"/>
              <a:t>6.3 Which syllable has the main stress? </a:t>
            </a:r>
          </a:p>
          <a:p>
            <a:r>
              <a:rPr lang="en-US" dirty="0" smtClean="0"/>
              <a:t>Remember the stress symbol </a:t>
            </a:r>
          </a:p>
          <a:p>
            <a:r>
              <a:rPr lang="en-US" sz="6600" dirty="0" smtClean="0"/>
              <a:t>ˈ</a:t>
            </a:r>
          </a:p>
          <a:p>
            <a:r>
              <a:rPr lang="en-US" dirty="0" smtClean="0"/>
              <a:t>6.4 Silent Letters?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5667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2362200"/>
            <a:ext cx="4543426" cy="1902198"/>
          </a:xfrm>
        </p:spPr>
        <p:txBody>
          <a:bodyPr>
            <a:normAutofit/>
          </a:bodyPr>
          <a:lstStyle/>
          <a:p>
            <a:r>
              <a:rPr lang="en-US" sz="5200" dirty="0" smtClean="0"/>
              <a:t>Classroom Language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2426" y="457201"/>
            <a:ext cx="7680960" cy="1600200"/>
          </a:xfrm>
        </p:spPr>
        <p:txBody>
          <a:bodyPr/>
          <a:lstStyle/>
          <a:p>
            <a:r>
              <a:rPr lang="en-US" dirty="0" smtClean="0"/>
              <a:t>Unit 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8726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ylar">
  <a:themeElements>
    <a:clrScheme name="Mylar">
      <a:dk1>
        <a:srgbClr val="000000"/>
      </a:dk1>
      <a:lt1>
        <a:srgbClr val="FFFFFF"/>
      </a:lt1>
      <a:dk2>
        <a:srgbClr val="656162"/>
      </a:dk2>
      <a:lt2>
        <a:srgbClr val="E0DACC"/>
      </a:lt2>
      <a:accent1>
        <a:srgbClr val="4A5A7A"/>
      </a:accent1>
      <a:accent2>
        <a:srgbClr val="F7BD40"/>
      </a:accent2>
      <a:accent3>
        <a:srgbClr val="975C00"/>
      </a:accent3>
      <a:accent4>
        <a:srgbClr val="754D41"/>
      </a:accent4>
      <a:accent5>
        <a:srgbClr val="838995"/>
      </a:accent5>
      <a:accent6>
        <a:srgbClr val="687B66"/>
      </a:accent6>
      <a:hlink>
        <a:srgbClr val="B5740B"/>
      </a:hlink>
      <a:folHlink>
        <a:srgbClr val="7483A0"/>
      </a:folHlink>
    </a:clrScheme>
    <a:fontScheme name="Mylar">
      <a:majorFont>
        <a:latin typeface="Corbel"/>
        <a:ea typeface=""/>
        <a:cs typeface=""/>
        <a:font script="Jpan" typeface="HGｺﾞｼｯｸM"/>
        <a:font script="Hang" typeface="맑은 고딕"/>
        <a:font script="Hans" typeface="华文楷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华文楷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ylar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50800" dist="25400" dir="13500000">
              <a:srgbClr val="000000">
                <a:alpha val="75000"/>
              </a:srgbClr>
            </a:innerShdw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dkEdge">
            <a:bevelT w="25400" h="508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tint val="100000"/>
                <a:shade val="30000"/>
                <a:alpha val="100000"/>
                <a:satMod val="255000"/>
                <a:lumMod val="100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lumMod val="80000"/>
              </a:schemeClr>
              <a:schemeClr val="phClr">
                <a:tint val="50000"/>
                <a:lumMod val="150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TC101790491[[fn=Mylar]]</Template>
  <TotalTime>299</TotalTime>
  <Words>383</Words>
  <Application>Microsoft Office PowerPoint</Application>
  <PresentationFormat>On-screen Show (4:3)</PresentationFormat>
  <Paragraphs>116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Mylar</vt:lpstr>
      <vt:lpstr>In the chart provided, write the part of speech of each underlined word as it is used in the following paragraph. </vt:lpstr>
      <vt:lpstr>Unit 6</vt:lpstr>
      <vt:lpstr>A. Phonetics</vt:lpstr>
      <vt:lpstr> B.   Word Stress</vt:lpstr>
      <vt:lpstr>C.   Schwa /ə/</vt:lpstr>
      <vt:lpstr>D     Key letters and Sounds</vt:lpstr>
      <vt:lpstr>  E.   Silent Letters and Short Syllables</vt:lpstr>
      <vt:lpstr>Exercises</vt:lpstr>
      <vt:lpstr>Unit 7</vt:lpstr>
      <vt:lpstr>A  Equipment </vt:lpstr>
      <vt:lpstr>     C     Questions about Vocabulary</vt:lpstr>
      <vt:lpstr>Unit 8</vt:lpstr>
      <vt:lpstr> A  Prefixes give a negative meaning      un----</vt:lpstr>
      <vt:lpstr>PowerPoint Presentation</vt:lpstr>
      <vt:lpstr>dis---</vt:lpstr>
      <vt:lpstr>Verb Prefixes with Specific Meanings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6 Problems with Pronunciation</dc:title>
  <dc:creator>Sami</dc:creator>
  <cp:lastModifiedBy>Sami Bensalamh</cp:lastModifiedBy>
  <cp:revision>24</cp:revision>
  <dcterms:created xsi:type="dcterms:W3CDTF">2012-11-20T16:42:59Z</dcterms:created>
  <dcterms:modified xsi:type="dcterms:W3CDTF">2012-11-21T06:38:11Z</dcterms:modified>
</cp:coreProperties>
</file>

<file path=docProps/thumbnail.jpeg>
</file>