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9" r:id="rId3"/>
    <p:sldId id="260" r:id="rId4"/>
    <p:sldId id="262" r:id="rId5"/>
    <p:sldId id="263" r:id="rId6"/>
    <p:sldId id="300" r:id="rId7"/>
    <p:sldId id="301" r:id="rId8"/>
    <p:sldId id="302" r:id="rId9"/>
    <p:sldId id="304" r:id="rId10"/>
    <p:sldId id="305" r:id="rId11"/>
    <p:sldId id="306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7" r:id="rId20"/>
    <p:sldId id="318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7" r:id="rId63"/>
    <p:sldId id="29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A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E29CA-986B-487D-A97D-1D27B197528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15BAD-1D51-46A2-9ADD-AE5D3687B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15BAD-1D51-46A2-9ADD-AE5D3687B9C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967-2F86-4402-9C86-4915059F095D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79D3-E92B-46BD-B859-752833850867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A9D7-32B1-4979-8BE4-E1066382D203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68C3-2BBF-42FC-AAA9-4C26AAD79580}" type="datetime1">
              <a:rPr lang="en-US" smtClean="0"/>
              <a:pPr>
                <a:defRPr/>
              </a:pPr>
              <a:t>3/25/2023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640A-06FC-4D97-A9A0-05059660B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44A5-C52D-4DF0-93D8-CB9A3BC6F0FB}" type="datetime1">
              <a:rPr lang="en-US" smtClean="0"/>
              <a:pPr>
                <a:defRPr/>
              </a:pPr>
              <a:t>3/25/2023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004C1-F22A-44D9-BA51-BFBE2E80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089-2578-4D13-978E-239233FBA607}" type="datetime1">
              <a:rPr lang="en-US" smtClean="0"/>
              <a:pPr>
                <a:defRPr/>
              </a:pPr>
              <a:t>3/25/2023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0DCC-7E46-42AB-92F9-4E4F8F43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F71-55E2-4B6D-975D-28F74538E02C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D848-9EF4-4BF3-9103-6504192EA150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1AEE-67AE-40AB-B982-2257930081D7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83D0-FBB6-41D7-A70E-CC6018EA9F07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2D45-C6D8-422E-B287-166C29D0F743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72D-4FF4-4441-9495-2FBC8B212E87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9F5D-A71D-4423-A028-8F6CBC375B03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7D48-2E84-4A8D-B9DF-E1DBAD62D252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701B-B1E5-4292-BE2C-EBBD0903AB73}" type="datetime1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DC10-F3AF-49D0-8A13-51089AC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Urine Analysis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uri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990600"/>
            <a:ext cx="5181600" cy="5486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381000"/>
            <a:ext cx="2514600" cy="28495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Anatomy of urinary system</a:t>
            </a:r>
          </a:p>
        </p:txBody>
      </p:sp>
      <p:pic>
        <p:nvPicPr>
          <p:cNvPr id="13315" name="Picture 5" descr="utra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66800"/>
            <a:ext cx="4500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Specimen  collection 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404040"/>
                </a:solidFill>
              </a:rPr>
              <a:t>-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specimen must be collected in a clean dry, disposable container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The container must be properly labeled with the patient name, date, and time of collection. The labels should be applied to the container and not to the lid.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The specimen must be delivered to the laboratory on time and tested within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 1hr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OR it should be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Refrigerated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ar-SA" dirty="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700" u="sng" cap="none" smtClean="0"/>
              <a:t>CHANGES OCCUR IN NON PRESERVED SPECIMEN</a:t>
            </a:r>
            <a:r>
              <a:rPr lang="en-US" sz="2700" cap="none" smtClean="0"/>
              <a:t> </a:t>
            </a:r>
            <a:endParaRPr lang="ar-SA" sz="2700" cap="none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825"/>
          </a:xfrm>
        </p:spPr>
        <p:txBody>
          <a:bodyPr/>
          <a:lstStyle/>
          <a:p>
            <a:pPr marL="609600" indent="-609600" algn="l" rtl="0" eaLnBrk="1" hangingPunct="1">
              <a:lnSpc>
                <a:spcPct val="120000"/>
              </a:lnSpc>
              <a:buNone/>
            </a:pPr>
            <a:endParaRPr lang="en-US" sz="18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Transformation of urea to ammonia which increase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urease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Urea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───────	2NH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(Bacteria) 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 glucose due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bacterial utilization.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because of volatilization.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exposure to light.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bacterial number.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turbidity caused by bacteria &amp; amorphous.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Disintegration of RBCs casts.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nitrite due to bacterial reduction of nitrate.</a:t>
            </a:r>
          </a:p>
          <a:p>
            <a:pPr marL="609600" indent="-609600" algn="l" rtl="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Changes in color due to oxidation or reduction of metabolic. 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ar-SA" sz="1800" dirty="0" smtClean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 cap="none" dirty="0" smtClean="0">
                <a:latin typeface="Times New Roman" pitchFamily="18" charset="0"/>
                <a:cs typeface="Times New Roman" pitchFamily="18" charset="0"/>
              </a:rPr>
              <a:t>TYPES OF SPECIMEN</a:t>
            </a:r>
            <a:r>
              <a:rPr lang="en-US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b="1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Random specimen (at any time).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First morning specimen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24 hr’s collection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Post.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Prandial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sample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Clean catch sample (midstream urine)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Catheterized urine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Supra - pubic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Urine analysis</a:t>
            </a:r>
            <a:endParaRPr lang="en-US" b="1" cap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38400"/>
            <a:ext cx="7467600" cy="403542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</a:t>
            </a: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</a:t>
            </a: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cap="none" dirty="0" smtClean="0">
                <a:latin typeface="Times New Roman" pitchFamily="18" charset="0"/>
                <a:cs typeface="Times New Roman" pitchFamily="18" charset="0"/>
              </a:rPr>
              <a:t>MACROSCOPIC EXAMINATION OF THE URINE</a:t>
            </a:r>
            <a:endParaRPr lang="ar-SA" b="1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Clarity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Odor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Specific gravity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 marL="514350" indent="-514350"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ar-S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467600" cy="48006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070A95"/>
                </a:solidFill>
                <a:latin typeface="Times New Roman" pitchFamily="18" charset="0"/>
                <a:cs typeface="Times New Roman" pitchFamily="18" charset="0"/>
              </a:rPr>
              <a:t>color:</a:t>
            </a:r>
          </a:p>
          <a:p>
            <a:pPr algn="l" rtl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404040"/>
                </a:solidFill>
              </a:rPr>
              <a:t> 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urine color has 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wide range of variation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ranging from pale yellow, straw, yellow, dark yellow, amber due to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urobillin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,trace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urobilinogen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appears in urine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40404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color is affected by: -</a:t>
            </a:r>
            <a:endParaRPr lang="en-US" sz="26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Concentration of urine.</a:t>
            </a: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600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Metabolic activity.</a:t>
            </a: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Diet intake (Beet).</a:t>
            </a: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Drugs may change urine color (</a:t>
            </a:r>
            <a:r>
              <a:rPr lang="en-US" sz="26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Rifampicine</a:t>
            </a:r>
            <a:r>
              <a:rPr lang="en-US" sz="2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u="sng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ar-SA" dirty="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Color abnormalities :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825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Colorless or pale yellow:</a:t>
            </a: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fluid intake 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Reduction in perspiration.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of diuretic.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Diabetes Mellitus.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Diabetes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Alcohol ingestion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Dark yellow: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fluid intake.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Excessive sweating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Dehydration (burns, fever).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Carrots or vitamin (A)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orange urine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Pyridium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(local analgesic effects on the urinary tract. It is typically used in conjunction with an antibiotic when treating a urinary tract infection)cause a distinct color change in the urine, typically to 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orange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reddish color 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Nitrofurantoin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(antibiotic used against E. coli in urinary tract infection ).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22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Yellow – green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Biliverdin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(greenish) just in abnormal cases when there is liver cirrhosis 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give a yellow foam &amp; (-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test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Blue – Green: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Pseudomonas Infection </a:t>
            </a: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Brownish yellow</a:t>
            </a:r>
            <a:r>
              <a:rPr lang="en-US" sz="2800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algn="l" rtl="0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Hepatitis and obstructive jaundice, with excessive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urine</a:t>
            </a:r>
          </a:p>
          <a:p>
            <a:pPr lvl="1" algn="l" rtl="0" eaLnBrk="1" hangingPunct="1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on shaking yellow foam will appear.</a:t>
            </a:r>
          </a:p>
          <a:p>
            <a:pPr lvl="1" algn="l" rtl="0" eaLnBrk="1" hangingPunct="1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on shaking the foam has no color.</a:t>
            </a:r>
          </a:p>
          <a:p>
            <a:pPr algn="l" rtl="0" eaLnBrk="1" hangingPunct="1">
              <a:spcBef>
                <a:spcPct val="0"/>
              </a:spcBef>
              <a:buSzTx/>
              <a:buFontTx/>
              <a:buNone/>
              <a:defRPr/>
            </a:pPr>
            <a:endParaRPr lang="en-US" sz="2000" dirty="0" smtClean="0">
              <a:solidFill>
                <a:srgbClr val="404040"/>
              </a:solidFill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8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endParaRPr lang="en-US" sz="2000" b="1" u="sng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 eaLnBrk="1" hangingPunct="1">
              <a:lnSpc>
                <a:spcPct val="120000"/>
              </a:lnSpc>
              <a:buClr>
                <a:schemeClr val="hlink"/>
              </a:buClr>
              <a:buFontTx/>
              <a:buChar char="•"/>
              <a:defRPr/>
            </a:pPr>
            <a:endParaRPr lang="en-US" sz="2000" dirty="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ar-SA" sz="2000" dirty="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Topics</a:t>
            </a:r>
            <a:r>
              <a:rPr lang="en-US" dirty="0" smtClean="0"/>
              <a:t>	</a:t>
            </a:r>
          </a:p>
        </p:txBody>
      </p:sp>
      <p:sp>
        <p:nvSpPr>
          <p:cNvPr id="138243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presentation covers the following topics: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Urinalysis?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Macroscopic examination of urine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 examination of urine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Microscopic examination of urine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performs urinalysis testing?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47700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Pink – Red:</a:t>
            </a:r>
          </a:p>
          <a:p>
            <a:pPr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Due to the presence of fresh blood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hemoglobinuria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Fresh blood will give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smoky color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gives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clear reddish urine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which may be due to: - 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Urinary tract infection, Calculi, Trauma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Menstrual contamination.</a:t>
            </a:r>
          </a:p>
          <a:p>
            <a:pPr lvl="1" algn="l" rtl="0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Cancer kidney or cancer bladder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Dark brown:</a:t>
            </a:r>
          </a:p>
          <a:p>
            <a:pPr algn="l" rtl="0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Malignant Melanoma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   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Melanogen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(Colorless) ──light─  Melanin (Brown). 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Nephritic syndrome (cola color of urine)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Black Urine: -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Alkaptonurea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ochronosis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a disease of tyrosine metabolism. </a:t>
            </a:r>
          </a:p>
          <a:p>
            <a:pPr lvl="1" algn="l" eaLnBrk="1" hangingPunct="1">
              <a:lnSpc>
                <a:spcPct val="150000"/>
              </a:lnSpc>
              <a:buClr>
                <a:schemeClr val="hlink"/>
              </a:buClr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404040"/>
              </a:solidFill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ar-S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Clarity (Transparency)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025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 urine clear or transparent, any turbidity will indicate.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WBCs (pus).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RBCs 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 cells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Bacteria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Casts                                                          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Crystals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Lymph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Semen.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2" name="Picture 4" descr="turbid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3097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u="sng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ODOR</a:t>
            </a:r>
            <a:r>
              <a:rPr lang="en-US" sz="4400" cap="none" dirty="0" smtClean="0"/>
              <a:t> </a:t>
            </a:r>
            <a:endParaRPr lang="ar-SA" sz="4400" cap="non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Fresh normal urine has a faint aromatic odor due to the presence of some volatile acids.</a:t>
            </a:r>
          </a:p>
          <a:p>
            <a:pPr marL="609600" indent="-60960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some pathological conditions, certain metabolites may be produced to give a specific odor such as: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Fruity odor is due to acetone.(Diabetic urine)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Ammoniac odor urine standing long time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Offensive odor Bacterial action of pus (UTI).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Mousy odor Phenylalanine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phenylketonurea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).</a:t>
            </a:r>
            <a:endParaRPr lang="en-US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VOLUME </a:t>
            </a:r>
            <a:endParaRPr lang="ar-SA" b="1" cap="none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Adult urine volume = 600 – 2500 ml /24hr. 0.5-1ml /kg/hr, Average 1.5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litres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 urine volume =200–400ml /24hr (4ml/kg/ hr).</a:t>
            </a:r>
            <a:endParaRPr lang="en-US" sz="2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Which depends on: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intake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 temperature.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Mental and physical state.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Intake of fluid and diuretics (Drugs, alcohol ,tea).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abnormalities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2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Oligouria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marked decrease in urine flow  &lt; 400 ml.</a:t>
            </a:r>
          </a:p>
          <a:p>
            <a:pPr marL="274320" indent="-274320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Polyuria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Marked increase in urine flow    &gt; 2500 ml.</a:t>
            </a:r>
          </a:p>
          <a:p>
            <a:pPr marL="274320" indent="-274320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Anuria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&lt;100ml/day </a:t>
            </a:r>
          </a:p>
          <a:p>
            <a:pPr marL="274320" indent="-274320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Nocturia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excessive urination during night.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polyuria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fluid in take (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polydipsia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──&gt;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polyuria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salt intake ad protein diet, which need more water to excrete.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Diuretics intake (certain drugs, drinks , caffeine)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Intravenous saline or glucose.</a:t>
            </a:r>
          </a:p>
          <a:p>
            <a:pPr marL="640080" lvl="1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 smtClean="0"/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620000" cy="6629400"/>
          </a:xfrm>
        </p:spPr>
        <p:txBody>
          <a:bodyPr>
            <a:normAutofit lnSpcReduction="10000"/>
          </a:bodyPr>
          <a:lstStyle/>
          <a:p>
            <a:pPr marL="64008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Diabetes Mellitus.</a:t>
            </a:r>
          </a:p>
          <a:p>
            <a:pPr marL="64008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Diabetes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 stages of chronic renal failure</a:t>
            </a:r>
          </a:p>
          <a:p>
            <a:pPr marL="64008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Hypoaldasteronism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Hypercalcaemia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Hyperthyroidism</a:t>
            </a: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Pregnancy</a:t>
            </a: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Removal of urinary obstruction</a:t>
            </a: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Psychogenic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polydepsia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Oliguria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deprivation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Dehydration            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Prolonged vomiting.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sweating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Ischemia            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Heart failure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renal failure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Obstruction by :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Calculi,Tumor,Prostatic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hypertrophy.</a:t>
            </a:r>
            <a:endParaRPr lang="en-US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anuria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 Renal Defect and loss of urine formation mechanism.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to the presence of stone or tumor.</a:t>
            </a:r>
          </a:p>
          <a:p>
            <a:pPr marL="640080" lvl="1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 transfusion hemolytic reaction.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acute post transfusion hemolytic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incompatibility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donor's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receiver's  blood,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RBCs will occur , resulting in fever ,chills and rigors , most important will be acute renal failure caused by excess hemoglobin causing blockage of the renal tubules. 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ar-S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425"/>
          </a:xfrm>
        </p:spPr>
        <p:txBody>
          <a:bodyPr>
            <a:normAutofit fontScale="85000" lnSpcReduction="10000"/>
          </a:bodyPr>
          <a:lstStyle/>
          <a:p>
            <a:pPr marL="609600" indent="-609600" algn="l" rtl="0" eaLnBrk="1" hangingPunct="1">
              <a:lnSpc>
                <a:spcPct val="80000"/>
              </a:lnSpc>
            </a:pPr>
            <a:endParaRPr lang="en-US" dirty="0" smtClean="0">
              <a:solidFill>
                <a:srgbClr val="40404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of the important functions of the kidneys is pH regulation,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filtrate of blood plasma is usually acidified by renal tubules and collecting ducts from a pH of 7.4 to about 6 in the final urine to keep blood pH about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7.4.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Hence, urine pH must vary to compensate for diet and products of metabolism, this function takes place in the distal convoluted tubule with the secretion of both 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reabsorbtion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bicarbonate. 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urine pH is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(4.6 – 8.0)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average (6.0)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in abnormal conditions, urine pH mustn’t reach 9, if so or more this will indicate that urine is stand for along time &amp; must be rejected</a:t>
            </a:r>
          </a:p>
          <a:p>
            <a:pPr marL="609600" indent="-609600" eaLnBrk="1" hangingPunct="1"/>
            <a:endParaRPr lang="ar-SA" dirty="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404040"/>
                </a:solidFill>
              </a:rPr>
              <a:t>  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Renal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physiology has several powerful mechanisms to control pH by the excretion of excess acid or base. In responses to acidosis, tubular cells reabsorb more </a:t>
            </a:r>
            <a:r>
              <a:rPr lang="en-US" u="sng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from the tubular fluid, collecting duct cells secrete more </a:t>
            </a:r>
            <a:r>
              <a:rPr lang="en-US" u="sng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and generate more bicarbonate. In responses to alkalosis, the kidney may excrete more bicarbonate and decrease hydrogen ion secretion from the tubular epithelial cells.</a:t>
            </a:r>
            <a:endParaRPr lang="ar-SA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Urinalysis?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543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Urinalysis – or the analysis of urine – is one of the oldest laboratory procedures in the practice of medicine.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good test for assessing the overall health of a patient.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Clinical significance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825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existence of metabolic acid base disorder 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of crystals to from stone requires specific pH for each type.   Hence, pH control may inhibit the formation of these stones by control diet.</a:t>
            </a:r>
          </a:p>
          <a:p>
            <a:pPr marL="274320" indent="-274320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Crystals found in alkaline urine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Ca carbonate, Ca phosphate, Mg Phosphate</a:t>
            </a:r>
          </a:p>
          <a:p>
            <a:pPr marL="274320" indent="-274320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Crystals found in acidic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:Ca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oxalate,uric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marL="274320" indent="-274320"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Acidic urine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acidosis , DKA, starvation dehydration, diarrhea</a:t>
            </a:r>
          </a:p>
          <a:p>
            <a:pPr marL="274320" indent="-274320"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Alkaline urine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alkalosis, congenital hypertrophic pyloric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renal tubular acidosis, UTI 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Macroscopic Exam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11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Examination of the physical properties including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Clarity (or transparency)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14" descr="C:\Documents and Settings\NRAMIREZ\My Documents\My Pictures\Kodak Pictures\2004-09-07\000_046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3124200"/>
            <a:ext cx="4229100" cy="31940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Macroscopic Exam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- normal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yellow (straw to amber)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- abnormal (due to disease, drugs or diet)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pale to colorless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amber (dark yellow)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orange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pink or red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brown or black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Macroscopic Exam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Clarity (or transparency) - normal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clear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Clarity - abnormal (due to insoluble elements such as cells, crystals, etc.)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hazy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cloudy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turbid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Macroscopic Exam</a:t>
            </a:r>
          </a:p>
        </p:txBody>
      </p:sp>
      <p:sp>
        <p:nvSpPr>
          <p:cNvPr id="27651" name="Text Box 1028"/>
          <p:cNvSpPr txBox="1">
            <a:spLocks noChangeArrowheads="1"/>
          </p:cNvSpPr>
          <p:nvPr/>
        </p:nvSpPr>
        <p:spPr bwMode="auto">
          <a:xfrm>
            <a:off x="1219200" y="56388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Left to right:  Straw, clear; yellow, clear; yellow, hazy; yellow, clear; red-orange, clear; brown, hazy.</a:t>
            </a:r>
          </a:p>
        </p:txBody>
      </p:sp>
      <p:pic>
        <p:nvPicPr>
          <p:cNvPr id="27652" name="Picture 1029" descr="Color Clarity B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Exam</a:t>
            </a:r>
          </a:p>
        </p:txBody>
      </p:sp>
      <p:sp>
        <p:nvSpPr>
          <p:cNvPr id="35851" name="Rectangle 1035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981200"/>
            <a:ext cx="7620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presence of normal and abnormal chemical elements in the urine are detected  using dry reagent strips.</a:t>
            </a:r>
          </a:p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These plastic strips  contain absorbent pads with various chemical reagents for determining a specific substance.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Exam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429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70A95"/>
                </a:solidFill>
                <a:latin typeface="Times New Roman" pitchFamily="18" charset="0"/>
                <a:cs typeface="Times New Roman" pitchFamily="18" charset="0"/>
              </a:rPr>
              <a:t>When the test strip is  dipped in urine the reagents are activated and a chemical reaction occurs.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70A95"/>
                </a:solidFill>
                <a:latin typeface="Times New Roman" pitchFamily="18" charset="0"/>
                <a:cs typeface="Times New Roman" pitchFamily="18" charset="0"/>
              </a:rPr>
              <a:t>The chemical reaction results in a specific color change.  </a:t>
            </a:r>
          </a:p>
        </p:txBody>
      </p:sp>
      <p:pic>
        <p:nvPicPr>
          <p:cNvPr id="29700" name="Picture 5" descr="Chemical Exam closeu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05000"/>
            <a:ext cx="3695700" cy="2790825"/>
          </a:xfrm>
        </p:spPr>
      </p:pic>
      <p:pic>
        <p:nvPicPr>
          <p:cNvPr id="29701" name="Picture 6" descr="Dipstick Result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2971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Exam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3505200" cy="3810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70A95"/>
                </a:solidFill>
                <a:latin typeface="Times New Roman" pitchFamily="18" charset="0"/>
                <a:cs typeface="Times New Roman" pitchFamily="18" charset="0"/>
              </a:rPr>
              <a:t>After a specific amount of time has elapse, this color change is compared against a reference color chart provided by the manufacturer of the strips. </a:t>
            </a:r>
          </a:p>
        </p:txBody>
      </p:sp>
      <p:pic>
        <p:nvPicPr>
          <p:cNvPr id="30724" name="Picture 7" descr="Strip Read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438400"/>
            <a:ext cx="4229100" cy="3192463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Reaction Chart</a:t>
            </a:r>
          </a:p>
        </p:txBody>
      </p:sp>
      <p:pic>
        <p:nvPicPr>
          <p:cNvPr id="31747" name="Picture 8" descr="Dipstick JPEG M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924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Exam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629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intensity of the color formed is generally proportional to the amount of substance present.  </a:t>
            </a:r>
          </a:p>
        </p:txBody>
      </p:sp>
      <p:pic>
        <p:nvPicPr>
          <p:cNvPr id="32772" name="Picture 1030" descr="Various Reactions Dipsti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276600"/>
            <a:ext cx="4495800" cy="29860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Urinalysis?</a:t>
            </a:r>
          </a:p>
        </p:txBody>
      </p:sp>
      <p:sp>
        <p:nvSpPr>
          <p:cNvPr id="1157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provides information about: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state of the kidney and urinary tract.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Metabolic or systemic (non-kidney) disorders.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Urinalysis can reveal diseases that have gone unnoticed because they do not produce striking signs or symptoms.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 include diabetes mellitus, various forms of kidney failure, and chronic urinary tract infections.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Typical Substances  Tested &amp; Significance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partial assessment of acid base status; alkaline pH indicates old sample or urinary tract infection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Gravity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 of kidney and hydration status of patient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primarily detects protein called albumin; important indicator in the detection of renal disease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primarily detects glucose (sugar); important indicator of diabetes mellitus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Typical Substances  Tested &amp; Significance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red blood cells, hemoglobin,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myoglobin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(muscle hemoglobin); sensitive early indicator of renal disease</a:t>
            </a:r>
            <a:endParaRPr lang="en-US" dirty="0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normal product of fat metabolism; increased amounts seen in diabetes or starvation (extreme dieting)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detects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 product of red cell breakdown); indicator of liver function 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Urobilinogen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another by-product of red cell breakdown;  increased amounts seen in fever, dehydration, hemolytic anemia and liver disease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Typical Substances  Tested &amp; Significance</a:t>
            </a: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5438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Nitrite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certain bacteria convert normal urine nitrate to nitrite; indicator of urinary tract infection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Leukocyte Esterase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detects esterase enzyme present in certain white blood cells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 indicator of urinary tract infection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Chemical Analysis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1027" descr="Various Reactions Dip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834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Elevated pH (alkaline)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4419600"/>
            <a:ext cx="7543800" cy="2057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(Normal for comparison) </a:t>
            </a:r>
          </a:p>
        </p:txBody>
      </p:sp>
      <p:pic>
        <p:nvPicPr>
          <p:cNvPr id="37892" name="Picture 15" descr="High pH dipsti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209800"/>
            <a:ext cx="7620000" cy="1735138"/>
          </a:xfrm>
          <a:noFill/>
        </p:spPr>
      </p:pic>
      <p:sp>
        <p:nvSpPr>
          <p:cNvPr id="37893" name="AutoShape 13"/>
          <p:cNvSpPr>
            <a:spLocks noChangeArrowheads="1"/>
          </p:cNvSpPr>
          <p:nvPr/>
        </p:nvSpPr>
        <p:spPr bwMode="auto">
          <a:xfrm>
            <a:off x="6172200" y="36576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16" descr="NORMAL Urine Dipstick -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C0DCC-7E46-42AB-92F9-4E4F8F43F54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Positive Glucose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4343400"/>
            <a:ext cx="75438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(Normal for comparison) </a:t>
            </a:r>
          </a:p>
        </p:txBody>
      </p:sp>
      <p:pic>
        <p:nvPicPr>
          <p:cNvPr id="38916" name="Picture 26" descr="NORMAL Urine Dipstick -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8001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9" descr="Pos Glucose Dipstick - Ne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667000"/>
            <a:ext cx="7848600" cy="1282700"/>
          </a:xfrm>
        </p:spPr>
      </p:pic>
      <p:sp>
        <p:nvSpPr>
          <p:cNvPr id="38918" name="AutoShape 25"/>
          <p:cNvSpPr>
            <a:spLocks noChangeArrowheads="1"/>
          </p:cNvSpPr>
          <p:nvPr/>
        </p:nvSpPr>
        <p:spPr bwMode="auto">
          <a:xfrm>
            <a:off x="3505200" y="37338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C0DCC-7E46-42AB-92F9-4E4F8F43F54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Positive Blood &amp;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Ketones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4419600"/>
            <a:ext cx="7543800" cy="2057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(Normal for comparison) 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590800"/>
            <a:ext cx="7467600" cy="1296988"/>
          </a:xfrm>
        </p:spPr>
      </p:pic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4648200" y="37338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5638800" y="37338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NORMAL Urine Dipstick -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C0DCC-7E46-42AB-92F9-4E4F8F43F54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Positive Blood and Leukocyte Esterase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(Normal for comparison) </a:t>
            </a:r>
          </a:p>
        </p:txBody>
      </p:sp>
      <p:pic>
        <p:nvPicPr>
          <p:cNvPr id="40964" name="Picture 8" descr="Heme Protein WB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590800"/>
            <a:ext cx="8153400" cy="1447800"/>
          </a:xfrm>
          <a:noFill/>
        </p:spPr>
      </p:pic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5791200" y="36576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9"/>
          <p:cNvSpPr>
            <a:spLocks noChangeArrowheads="1"/>
          </p:cNvSpPr>
          <p:nvPr/>
        </p:nvSpPr>
        <p:spPr bwMode="auto">
          <a:xfrm>
            <a:off x="8229600" y="36576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11" descr="NORMAL Urine Dipstick -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8077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C0DCC-7E46-42AB-92F9-4E4F8F43F54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Most commonly used procedure for the detection of renal and/or urinary tract disease.</a:t>
            </a:r>
          </a:p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exam consists of reviewing the solid material suspended in the urine - both chemical and cellular.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Requires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well-trained laboratory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is: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skilled in the use of various microscopic techniques such as bright field and phase microscopy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able to distinguish normal or contaminating items from abnormal, pathologic elements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knowledgeable of the clinical significance of each finding and its relationship to the chemical and physical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Urinalysis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848600" cy="4038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Renal function tests, such as the urinalysis, are used to screen for the cause and the extent of renal dysfunction.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Urinalysis consists of the following measurements: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Macroscopic exam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 exam 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Microscopic exam of the sediment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0480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urine specimen is centrifuged and the liquid portion is poured off.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concentrated cellular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Urine Centrifuged to Sedi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514600"/>
            <a:ext cx="4876800" cy="3479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3528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</a:p>
          <a:p>
            <a:pPr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placed on a                         microscope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slide,  covered with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cover slip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 a microscope.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45060" name="Picture 12" descr="Microscopic Set u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514600"/>
            <a:ext cx="4876800" cy="3251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variety of normal and abnormal cellular elements may be seen in urine sediment such as: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blood cells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blood cells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Mucus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epithelial cells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crystals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286000"/>
            <a:ext cx="35052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 blood cells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presence of a few is normal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numbers are indicator of renal disease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 of bleeding at any point in urinary system</a:t>
            </a:r>
          </a:p>
        </p:txBody>
      </p:sp>
      <p:pic>
        <p:nvPicPr>
          <p:cNvPr id="48132" name="Picture 6" descr="60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05000"/>
            <a:ext cx="4343400" cy="4343400"/>
          </a:xfrm>
          <a:noFill/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371600" y="62484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40x objective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86200" cy="4038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White blood cells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few are normal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numbers indicate inflammation or infection somewhere along the urinary or genital tract</a:t>
            </a:r>
          </a:p>
        </p:txBody>
      </p:sp>
      <p:pic>
        <p:nvPicPr>
          <p:cNvPr id="49156" name="Picture 16" descr="6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1200"/>
            <a:ext cx="4114800" cy="4114800"/>
          </a:xfrm>
          <a:noFill/>
        </p:spPr>
      </p:pic>
      <p:sp>
        <p:nvSpPr>
          <p:cNvPr id="49157" name="Text Box 17"/>
          <p:cNvSpPr txBox="1">
            <a:spLocks noChangeArrowheads="1"/>
          </p:cNvSpPr>
          <p:nvPr/>
        </p:nvSpPr>
        <p:spPr bwMode="auto">
          <a:xfrm>
            <a:off x="4876800" y="62484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40x objective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36957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Mucus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like long, ribbon-like threads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finding in urine sediment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secreted by glands in the lower urinary tract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50180" name="Picture 9" descr="3231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860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11"/>
          <p:cNvSpPr txBox="1">
            <a:spLocks noChangeArrowheads="1"/>
          </p:cNvSpPr>
          <p:nvPr/>
        </p:nvSpPr>
        <p:spPr bwMode="auto">
          <a:xfrm>
            <a:off x="4953000" y="6172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40x objective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640A-06FC-4D97-A9A0-05059660B7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3528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Epithelial cells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are large and flat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cells that line the urinary and genital tract or renal tubules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51204" name="Picture 10" descr="9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1143000" y="6400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40x objective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133600"/>
            <a:ext cx="3048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variety of normal and abnormal crystals may be present in the urine sediment.</a:t>
            </a:r>
          </a:p>
          <a:p>
            <a:pPr eaLnBrk="1" hangingPunct="1">
              <a:buNone/>
              <a:defRPr/>
            </a:pPr>
            <a:endParaRPr lang="en-US" sz="2800" dirty="0" smtClean="0"/>
          </a:p>
        </p:txBody>
      </p:sp>
      <p:pic>
        <p:nvPicPr>
          <p:cNvPr id="52228" name="Picture 8" descr="10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133600"/>
            <a:ext cx="3962400" cy="4343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Crystals of calcium oxalate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colorless octahedron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 in acid urine</a:t>
            </a:r>
          </a:p>
          <a:p>
            <a:pPr eaLnBrk="1" hangingPunct="1"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Crystals of triple phosphate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colorless, “coffin-lid” prism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finding; not clinically significant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53252" name="Picture 9" descr="2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3200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2" descr="7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7200"/>
            <a:ext cx="3200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Exam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133600"/>
            <a:ext cx="3505200" cy="3962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Hyaline Casts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colorless and fatter than mucus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few are normal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be increased after strenuous exercise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 when protein solidifies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11" descr="61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4038600" cy="40386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04C1-F22A-44D9-BA51-BFBE2E80F9B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/>
              <a:t>Constituents of Urine</a:t>
            </a:r>
          </a:p>
          <a:p>
            <a:pPr lvl="1" indent="-223838" algn="l" eaLnBrk="1" hangingPunct="1">
              <a:buFontTx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Normally urine is about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and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dissolved waste products.</a:t>
            </a:r>
          </a:p>
          <a:p>
            <a:pPr lvl="1" indent="-223838" algn="l" eaLnBrk="1" hangingPunct="1">
              <a:buFontTx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Urine composition can be used diagnostically.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additional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chemical and microscopic analysis of urine can be performed manually or with automated analyzers.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many laboratories, abnormal automated findings are confirmed by manual techniques.</a:t>
            </a:r>
          </a:p>
        </p:txBody>
      </p:sp>
      <p:pic>
        <p:nvPicPr>
          <p:cNvPr id="55300" name="Picture 4" descr="Sysmex 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3124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Cliniteck At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3048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Who performs urinalysis testing?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91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most clinical laboratories, urinalysis is performed by medical laboratory professionals called: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Laboratory Technicians or Clinical Laboratory Technicians (MLT/CLT)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Technologists or Clinical Laboratory Scientists (MT/CLS)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Summary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Urinalysis in an important clinical diagnostic test.  </a:t>
            </a:r>
          </a:p>
          <a:p>
            <a:pPr eaLnBrk="1" hangingPunct="1">
              <a:defRPr/>
            </a:pPr>
            <a:r>
              <a:rPr lang="en-US" sz="2600" smtClean="0"/>
              <a:t>Urinalysis can reveal diseases that have gone unnoticed because they do not produce striking signs or symptoms.</a:t>
            </a:r>
          </a:p>
          <a:p>
            <a:pPr eaLnBrk="1" hangingPunct="1">
              <a:defRPr/>
            </a:pPr>
            <a:r>
              <a:rPr lang="en-US" sz="2600" smtClean="0"/>
              <a:t>Urinalysis provides information about the kidney, urinary tract, and systemic (non-kidney) disorders.</a:t>
            </a:r>
          </a:p>
          <a:p>
            <a:pPr eaLnBrk="1" hangingPunct="1">
              <a:defRPr/>
            </a:pPr>
            <a:r>
              <a:rPr lang="en-US" sz="2600" smtClean="0"/>
              <a:t>The results of the macroscopic, chemical and microscopic analysis must be interpreted together to arrive at a proper diagnosis.  </a:t>
            </a:r>
          </a:p>
          <a:p>
            <a:pPr eaLnBrk="1" hangingPunct="1">
              <a:defRPr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Although urinalysis is easily performed with reagent test strips, the results are dependent on: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correct technique 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understanding of the limitations and interference's</a:t>
            </a:r>
          </a:p>
          <a:p>
            <a:pPr eaLnBrk="1" hangingPunct="1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Thus, technologists and technicians performing these tests must be properly trained, especially in correctly recognizing microscopic elements.</a:t>
            </a:r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algn="l" eaLnBrk="1" hangingPunct="1"/>
            <a:r>
              <a:rPr lang="en-US" altLang="en-US" b="1" smtClean="0"/>
              <a:t>Constituents of Normal Urine</a:t>
            </a:r>
          </a:p>
          <a:p>
            <a:pPr algn="l"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</p:txBody>
      </p:sp>
      <p:pic>
        <p:nvPicPr>
          <p:cNvPr id="14339" name="Picture 3" descr=" 25T01.jpg                                                      000004A9seager final                   0000000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762000"/>
            <a:ext cx="2363788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algn="l" eaLnBrk="1" hangingPunct="1"/>
            <a:r>
              <a:rPr lang="en-US" altLang="en-US" b="1" smtClean="0"/>
              <a:t>Abnormal Urine Constituents</a:t>
            </a:r>
          </a:p>
          <a:p>
            <a:pPr algn="l" eaLnBrk="1" hangingPunct="1"/>
            <a:endParaRPr lang="en-US" altLang="en-US" b="1" smtClean="0"/>
          </a:p>
        </p:txBody>
      </p:sp>
      <p:pic>
        <p:nvPicPr>
          <p:cNvPr id="15363" name="Picture 3" descr=" 25T02.jpg                                                      000004A9seager final                   0000000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860425"/>
            <a:ext cx="89154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Urine composition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Urine, a very complex fluid, is composed of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95% water and 5% solids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.It is the end product of the metabolism carried out by billions of cells and results in an average urinary out put of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1-1.5 L per day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Almost all substances found in urine are also find in the blood although in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different concentration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Urine may also contain formed elements such as cells, casts, crystals, mucus and bacteria. 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C10-F3AF-49D0-8A13-51089ACE51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2358</Words>
  <Application>Microsoft Office PowerPoint</Application>
  <PresentationFormat>On-screen Show (4:3)</PresentationFormat>
  <Paragraphs>433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Urine Analysis</vt:lpstr>
      <vt:lpstr>Topics </vt:lpstr>
      <vt:lpstr>What is Urinalysis?</vt:lpstr>
      <vt:lpstr>What is Urinalysis?</vt:lpstr>
      <vt:lpstr>Urinalysis</vt:lpstr>
      <vt:lpstr>Slide 6</vt:lpstr>
      <vt:lpstr>Slide 7</vt:lpstr>
      <vt:lpstr>Slide 8</vt:lpstr>
      <vt:lpstr>Urine composition</vt:lpstr>
      <vt:lpstr>Slide 10</vt:lpstr>
      <vt:lpstr>Anatomy of urinary system</vt:lpstr>
      <vt:lpstr>Specimen  collection </vt:lpstr>
      <vt:lpstr>CHANGES OCCUR IN NON PRESERVED SPECIMEN </vt:lpstr>
      <vt:lpstr>TYPES OF SPECIMEN </vt:lpstr>
      <vt:lpstr>Urine analysis</vt:lpstr>
      <vt:lpstr>MACROSCOPIC EXAMINATION OF THE URINE</vt:lpstr>
      <vt:lpstr>Slide 17</vt:lpstr>
      <vt:lpstr>Color abnormalities :</vt:lpstr>
      <vt:lpstr>Slide 19</vt:lpstr>
      <vt:lpstr>Slide 20</vt:lpstr>
      <vt:lpstr>Clarity (Transparency). </vt:lpstr>
      <vt:lpstr>ODOR </vt:lpstr>
      <vt:lpstr>VOLUME </vt:lpstr>
      <vt:lpstr>abnormalities</vt:lpstr>
      <vt:lpstr>Slide 25</vt:lpstr>
      <vt:lpstr>Slide 26</vt:lpstr>
      <vt:lpstr>Slide 27</vt:lpstr>
      <vt:lpstr>PH</vt:lpstr>
      <vt:lpstr>Slide 29</vt:lpstr>
      <vt:lpstr>Clinical significance of pH</vt:lpstr>
      <vt:lpstr>Macroscopic Exam</vt:lpstr>
      <vt:lpstr>Macroscopic Exam</vt:lpstr>
      <vt:lpstr>Macroscopic Exam</vt:lpstr>
      <vt:lpstr>Macroscopic Exam</vt:lpstr>
      <vt:lpstr>Chemical Exam</vt:lpstr>
      <vt:lpstr>Chemical Exam</vt:lpstr>
      <vt:lpstr>Chemical Exam</vt:lpstr>
      <vt:lpstr>Chemical Reaction Chart</vt:lpstr>
      <vt:lpstr>Chemical Exam</vt:lpstr>
      <vt:lpstr>Typical Substances  Tested &amp; Significance</vt:lpstr>
      <vt:lpstr>Typical Substances  Tested &amp; Significance</vt:lpstr>
      <vt:lpstr>Typical Substances  Tested &amp; Significance</vt:lpstr>
      <vt:lpstr>Example Chemical Analysis Results</vt:lpstr>
      <vt:lpstr>Elevated pH (alkaline)</vt:lpstr>
      <vt:lpstr>Positive Glucose</vt:lpstr>
      <vt:lpstr>Positive Blood &amp; Ketones</vt:lpstr>
      <vt:lpstr>Positive Blood and Leukocyte Esterase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Microscopic Exam</vt:lpstr>
      <vt:lpstr>An additional note</vt:lpstr>
      <vt:lpstr>Who performs urinalysis testing?</vt:lpstr>
      <vt:lpstr>Summary 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gassim</dc:creator>
  <cp:lastModifiedBy>TOSHIBA</cp:lastModifiedBy>
  <cp:revision>16</cp:revision>
  <dcterms:created xsi:type="dcterms:W3CDTF">2012-06-14T21:33:54Z</dcterms:created>
  <dcterms:modified xsi:type="dcterms:W3CDTF">2023-03-25T10:00:18Z</dcterms:modified>
</cp:coreProperties>
</file>