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5"/>
  </p:notes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301" r:id="rId11"/>
    <p:sldId id="299" r:id="rId12"/>
    <p:sldId id="298" r:id="rId13"/>
    <p:sldId id="300" r:id="rId14"/>
    <p:sldId id="268" r:id="rId15"/>
    <p:sldId id="29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 varScale="1">
        <p:scale>
          <a:sx n="106" d="100"/>
          <a:sy n="106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34888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VARITY</a:t>
            </a:r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628800"/>
            <a:ext cx="5312003" cy="394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752528" cy="4737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58415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4" name="Picture 6" descr="marc_chagall_ich_und_das_dor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5736" y="1196752"/>
            <a:ext cx="4231729" cy="53907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43894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>
            <a:spLocks noChangeArrowheads="1"/>
          </p:cNvSpPr>
          <p:nvPr/>
        </p:nvSpPr>
        <p:spPr bwMode="auto">
          <a:xfrm>
            <a:off x="4495800" y="4876800"/>
            <a:ext cx="914400" cy="9144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980728"/>
            <a:ext cx="91440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>
                <a:latin typeface="Abadi MT Condensed Extra Bold" pitchFamily="34" charset="0"/>
              </a:rPr>
              <a:t>Variety in the Elements of Art</a:t>
            </a:r>
            <a:endParaRPr lang="en-US" sz="3200" dirty="0" smtClean="0"/>
          </a:p>
        </p:txBody>
      </p:sp>
      <p:sp>
        <p:nvSpPr>
          <p:cNvPr id="29700" name="Freeform 4"/>
          <p:cNvSpPr>
            <a:spLocks/>
          </p:cNvSpPr>
          <p:nvPr/>
        </p:nvSpPr>
        <p:spPr bwMode="auto">
          <a:xfrm>
            <a:off x="1066800" y="3276600"/>
            <a:ext cx="1828800" cy="609600"/>
          </a:xfrm>
          <a:custGeom>
            <a:avLst/>
            <a:gdLst>
              <a:gd name="T0" fmla="*/ 0 w 1152"/>
              <a:gd name="T1" fmla="*/ 240 h 384"/>
              <a:gd name="T2" fmla="*/ 240 w 1152"/>
              <a:gd name="T3" fmla="*/ 96 h 384"/>
              <a:gd name="T4" fmla="*/ 432 w 1152"/>
              <a:gd name="T5" fmla="*/ 240 h 384"/>
              <a:gd name="T6" fmla="*/ 672 w 1152"/>
              <a:gd name="T7" fmla="*/ 0 h 384"/>
              <a:gd name="T8" fmla="*/ 768 w 1152"/>
              <a:gd name="T9" fmla="*/ 384 h 384"/>
              <a:gd name="T10" fmla="*/ 960 w 1152"/>
              <a:gd name="T11" fmla="*/ 96 h 384"/>
              <a:gd name="T12" fmla="*/ 1152 w 1152"/>
              <a:gd name="T13" fmla="*/ 384 h 3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52"/>
              <a:gd name="T22" fmla="*/ 0 h 384"/>
              <a:gd name="T23" fmla="*/ 1152 w 1152"/>
              <a:gd name="T24" fmla="*/ 384 h 3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52" h="384">
                <a:moveTo>
                  <a:pt x="0" y="240"/>
                </a:moveTo>
                <a:lnTo>
                  <a:pt x="240" y="96"/>
                </a:lnTo>
                <a:lnTo>
                  <a:pt x="432" y="240"/>
                </a:lnTo>
                <a:lnTo>
                  <a:pt x="672" y="0"/>
                </a:lnTo>
                <a:lnTo>
                  <a:pt x="768" y="384"/>
                </a:lnTo>
                <a:lnTo>
                  <a:pt x="960" y="96"/>
                </a:lnTo>
                <a:lnTo>
                  <a:pt x="1152" y="384"/>
                </a:ln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838200" y="4038600"/>
            <a:ext cx="19050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5105400" y="3124200"/>
            <a:ext cx="1066800" cy="10668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3" name="Freeform 7"/>
          <p:cNvSpPr>
            <a:spLocks/>
          </p:cNvSpPr>
          <p:nvPr/>
        </p:nvSpPr>
        <p:spPr bwMode="auto">
          <a:xfrm>
            <a:off x="990600" y="2743200"/>
            <a:ext cx="1957388" cy="687388"/>
          </a:xfrm>
          <a:custGeom>
            <a:avLst/>
            <a:gdLst>
              <a:gd name="T0" fmla="*/ 0 w 1233"/>
              <a:gd name="T1" fmla="*/ 328 h 433"/>
              <a:gd name="T2" fmla="*/ 130 w 1233"/>
              <a:gd name="T3" fmla="*/ 295 h 433"/>
              <a:gd name="T4" fmla="*/ 195 w 1233"/>
              <a:gd name="T5" fmla="*/ 214 h 433"/>
              <a:gd name="T6" fmla="*/ 292 w 1233"/>
              <a:gd name="T7" fmla="*/ 133 h 433"/>
              <a:gd name="T8" fmla="*/ 454 w 1233"/>
              <a:gd name="T9" fmla="*/ 3 h 433"/>
              <a:gd name="T10" fmla="*/ 714 w 1233"/>
              <a:gd name="T11" fmla="*/ 36 h 433"/>
              <a:gd name="T12" fmla="*/ 811 w 1233"/>
              <a:gd name="T13" fmla="*/ 101 h 433"/>
              <a:gd name="T14" fmla="*/ 941 w 1233"/>
              <a:gd name="T15" fmla="*/ 263 h 433"/>
              <a:gd name="T16" fmla="*/ 1022 w 1233"/>
              <a:gd name="T17" fmla="*/ 344 h 433"/>
              <a:gd name="T18" fmla="*/ 1233 w 1233"/>
              <a:gd name="T19" fmla="*/ 376 h 43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33"/>
              <a:gd name="T31" fmla="*/ 0 h 433"/>
              <a:gd name="T32" fmla="*/ 1233 w 1233"/>
              <a:gd name="T33" fmla="*/ 433 h 43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33" h="433">
                <a:moveTo>
                  <a:pt x="0" y="328"/>
                </a:moveTo>
                <a:cubicBezTo>
                  <a:pt x="15" y="325"/>
                  <a:pt x="107" y="309"/>
                  <a:pt x="130" y="295"/>
                </a:cubicBezTo>
                <a:cubicBezTo>
                  <a:pt x="164" y="275"/>
                  <a:pt x="171" y="243"/>
                  <a:pt x="195" y="214"/>
                </a:cubicBezTo>
                <a:cubicBezTo>
                  <a:pt x="233" y="168"/>
                  <a:pt x="245" y="164"/>
                  <a:pt x="292" y="133"/>
                </a:cubicBezTo>
                <a:cubicBezTo>
                  <a:pt x="332" y="74"/>
                  <a:pt x="386" y="26"/>
                  <a:pt x="454" y="3"/>
                </a:cubicBezTo>
                <a:cubicBezTo>
                  <a:pt x="474" y="4"/>
                  <a:pt x="649" y="0"/>
                  <a:pt x="714" y="36"/>
                </a:cubicBezTo>
                <a:cubicBezTo>
                  <a:pt x="748" y="55"/>
                  <a:pt x="811" y="101"/>
                  <a:pt x="811" y="101"/>
                </a:cubicBezTo>
                <a:cubicBezTo>
                  <a:pt x="850" y="158"/>
                  <a:pt x="904" y="206"/>
                  <a:pt x="941" y="263"/>
                </a:cubicBezTo>
                <a:cubicBezTo>
                  <a:pt x="997" y="349"/>
                  <a:pt x="938" y="317"/>
                  <a:pt x="1022" y="344"/>
                </a:cubicBezTo>
                <a:cubicBezTo>
                  <a:pt x="1098" y="418"/>
                  <a:pt x="1126" y="433"/>
                  <a:pt x="1233" y="376"/>
                </a:cubicBezTo>
              </a:path>
            </a:pathLst>
          </a:custGeom>
          <a:noFill/>
          <a:ln w="762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3810000" y="4876800"/>
            <a:ext cx="914400" cy="914400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5" name="Oval 9"/>
          <p:cNvSpPr>
            <a:spLocks noChangeArrowheads="1"/>
          </p:cNvSpPr>
          <p:nvPr/>
        </p:nvSpPr>
        <p:spPr bwMode="auto">
          <a:xfrm>
            <a:off x="1828800" y="5181600"/>
            <a:ext cx="5334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795338" y="2133600"/>
            <a:ext cx="10588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Line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430588" y="2133600"/>
            <a:ext cx="1519237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Shape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795338" y="5835650"/>
            <a:ext cx="1490662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Space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3811588" y="5791200"/>
            <a:ext cx="1292225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Color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6629400" y="5791200"/>
            <a:ext cx="136525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Value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4572000" y="2895600"/>
            <a:ext cx="685800" cy="6365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6705600" y="2133600"/>
            <a:ext cx="1955800" cy="72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>
                <a:latin typeface="Comic Sans MS" pitchFamily="66" charset="0"/>
              </a:rPr>
              <a:t>Texture</a:t>
            </a:r>
          </a:p>
        </p:txBody>
      </p:sp>
      <p:sp>
        <p:nvSpPr>
          <p:cNvPr id="29713" name="Rectangle 17" descr="Paper bag"/>
          <p:cNvSpPr>
            <a:spLocks noChangeArrowheads="1"/>
          </p:cNvSpPr>
          <p:nvPr/>
        </p:nvSpPr>
        <p:spPr bwMode="auto">
          <a:xfrm>
            <a:off x="6705600" y="3581400"/>
            <a:ext cx="685800" cy="636588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4" name="Rectangle 18" descr="Woven mat"/>
          <p:cNvSpPr>
            <a:spLocks noChangeArrowheads="1"/>
          </p:cNvSpPr>
          <p:nvPr/>
        </p:nvSpPr>
        <p:spPr bwMode="auto">
          <a:xfrm>
            <a:off x="7467600" y="2895600"/>
            <a:ext cx="685800" cy="636588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5" name="Rectangle 19" descr="Oak"/>
          <p:cNvSpPr>
            <a:spLocks noChangeArrowheads="1"/>
          </p:cNvSpPr>
          <p:nvPr/>
        </p:nvSpPr>
        <p:spPr bwMode="auto">
          <a:xfrm>
            <a:off x="7467600" y="3581400"/>
            <a:ext cx="685800" cy="636588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6" name="AutoShape 20"/>
          <p:cNvSpPr>
            <a:spLocks noChangeArrowheads="1"/>
          </p:cNvSpPr>
          <p:nvPr/>
        </p:nvSpPr>
        <p:spPr bwMode="auto">
          <a:xfrm>
            <a:off x="3124200" y="2743200"/>
            <a:ext cx="1981200" cy="1447800"/>
          </a:xfrm>
          <a:prstGeom prst="triangle">
            <a:avLst>
              <a:gd name="adj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7" name="Rectangle 21" descr="Cork"/>
          <p:cNvSpPr>
            <a:spLocks noChangeArrowheads="1"/>
          </p:cNvSpPr>
          <p:nvPr/>
        </p:nvSpPr>
        <p:spPr bwMode="auto">
          <a:xfrm>
            <a:off x="6705600" y="2895600"/>
            <a:ext cx="685800" cy="636588"/>
          </a:xfrm>
          <a:prstGeom prst="rect">
            <a:avLst/>
          </a:prstGeom>
          <a:blipFill dpi="0" rotWithShape="0">
            <a:blip r:embed="rId5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8" name="Oval 22"/>
          <p:cNvSpPr>
            <a:spLocks noChangeArrowheads="1"/>
          </p:cNvSpPr>
          <p:nvPr/>
        </p:nvSpPr>
        <p:spPr bwMode="auto">
          <a:xfrm>
            <a:off x="381000" y="4648200"/>
            <a:ext cx="1066800" cy="1066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19" name="Oval 23"/>
          <p:cNvSpPr>
            <a:spLocks noChangeArrowheads="1"/>
          </p:cNvSpPr>
          <p:nvPr/>
        </p:nvSpPr>
        <p:spPr bwMode="auto">
          <a:xfrm>
            <a:off x="1143000" y="4267200"/>
            <a:ext cx="1600200" cy="1600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20" name="Oval 24"/>
          <p:cNvSpPr>
            <a:spLocks noChangeArrowheads="1"/>
          </p:cNvSpPr>
          <p:nvPr/>
        </p:nvSpPr>
        <p:spPr bwMode="auto">
          <a:xfrm>
            <a:off x="3429000" y="4859338"/>
            <a:ext cx="914400" cy="91440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5943600" y="4876800"/>
            <a:ext cx="2743200" cy="762000"/>
          </a:xfrm>
          <a:prstGeom prst="rect">
            <a:avLst/>
          </a:prstGeom>
          <a:gradFill rotWithShape="0">
            <a:gsLst>
              <a:gs pos="0">
                <a:srgbClr val="343483"/>
              </a:gs>
              <a:gs pos="100000">
                <a:srgbClr val="6666FF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dirty="0" smtClean="0"/>
              <a:t>Report from Rockport</a:t>
            </a:r>
            <a:r>
              <a:rPr lang="en-US" sz="7200" dirty="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1066800" y="1295400"/>
            <a:ext cx="5546725" cy="4191000"/>
            <a:chOff x="720" y="816"/>
            <a:chExt cx="3494" cy="2640"/>
          </a:xfrm>
        </p:grpSpPr>
        <p:sp>
          <p:nvSpPr>
            <p:cNvPr id="30767" name="AutoShape 15"/>
            <p:cNvSpPr>
              <a:spLocks noChangeArrowheads="1"/>
            </p:cNvSpPr>
            <p:nvPr/>
          </p:nvSpPr>
          <p:spPr bwMode="auto">
            <a:xfrm>
              <a:off x="3312" y="816"/>
              <a:ext cx="288" cy="1056"/>
            </a:xfrm>
            <a:prstGeom prst="upArrow">
              <a:avLst>
                <a:gd name="adj1" fmla="val 25000"/>
                <a:gd name="adj2" fmla="val 108336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8" name="AutoShape 16"/>
            <p:cNvSpPr>
              <a:spLocks noChangeArrowheads="1"/>
            </p:cNvSpPr>
            <p:nvPr/>
          </p:nvSpPr>
          <p:spPr bwMode="auto">
            <a:xfrm flipV="1">
              <a:off x="3408" y="2160"/>
              <a:ext cx="288" cy="1296"/>
            </a:xfrm>
            <a:prstGeom prst="upArrow">
              <a:avLst>
                <a:gd name="adj1" fmla="val 25000"/>
                <a:gd name="adj2" fmla="val 1329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9" name="AutoShape 17"/>
            <p:cNvSpPr>
              <a:spLocks noChangeArrowheads="1"/>
            </p:cNvSpPr>
            <p:nvPr/>
          </p:nvSpPr>
          <p:spPr bwMode="auto">
            <a:xfrm rot="4018145" flipV="1">
              <a:off x="1944" y="1369"/>
              <a:ext cx="288" cy="2736"/>
            </a:xfrm>
            <a:prstGeom prst="upArrow">
              <a:avLst>
                <a:gd name="adj1" fmla="val 29083"/>
                <a:gd name="adj2" fmla="val 155563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70" name="Text Box 5"/>
            <p:cNvSpPr txBox="1">
              <a:spLocks noChangeArrowheads="1"/>
            </p:cNvSpPr>
            <p:nvPr/>
          </p:nvSpPr>
          <p:spPr bwMode="auto">
            <a:xfrm>
              <a:off x="2112" y="1872"/>
              <a:ext cx="2102" cy="407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tx2"/>
                  </a:solidFill>
                </a:rPr>
                <a:t>Variety in </a:t>
              </a:r>
              <a:r>
                <a:rPr lang="en-US" sz="3600" b="1" dirty="0" smtClean="0">
                  <a:solidFill>
                    <a:schemeClr val="tx2"/>
                  </a:solidFill>
                </a:rPr>
                <a:t>Line</a:t>
              </a:r>
              <a:endParaRPr lang="en-US" sz="3600" b="1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2286000" y="95250"/>
            <a:ext cx="5029200" cy="5086350"/>
            <a:chOff x="1440" y="60"/>
            <a:chExt cx="3168" cy="3204"/>
          </a:xfrm>
        </p:grpSpPr>
        <p:sp>
          <p:nvSpPr>
            <p:cNvPr id="30747" name="AutoShape 33"/>
            <p:cNvSpPr>
              <a:spLocks noChangeArrowheads="1"/>
            </p:cNvSpPr>
            <p:nvPr/>
          </p:nvSpPr>
          <p:spPr bwMode="auto">
            <a:xfrm rot="3520756" flipV="1">
              <a:off x="2640" y="1536"/>
              <a:ext cx="288" cy="2688"/>
            </a:xfrm>
            <a:prstGeom prst="upArrow">
              <a:avLst>
                <a:gd name="adj1" fmla="val 26620"/>
                <a:gd name="adj2" fmla="val 151407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49" name="AutoShape 36"/>
            <p:cNvSpPr>
              <a:spLocks noChangeArrowheads="1"/>
            </p:cNvSpPr>
            <p:nvPr/>
          </p:nvSpPr>
          <p:spPr bwMode="auto">
            <a:xfrm rot="9871664" flipV="1">
              <a:off x="3528" y="60"/>
              <a:ext cx="288" cy="1824"/>
            </a:xfrm>
            <a:prstGeom prst="upArrow">
              <a:avLst>
                <a:gd name="adj1" fmla="val 22000"/>
                <a:gd name="adj2" fmla="val 126315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0" name="AutoShape 37"/>
            <p:cNvSpPr>
              <a:spLocks noChangeArrowheads="1"/>
            </p:cNvSpPr>
            <p:nvPr/>
          </p:nvSpPr>
          <p:spPr bwMode="auto">
            <a:xfrm rot="19501400" flipV="1">
              <a:off x="4320" y="1968"/>
              <a:ext cx="288" cy="1296"/>
            </a:xfrm>
            <a:prstGeom prst="upArrow">
              <a:avLst>
                <a:gd name="adj1" fmla="val 25000"/>
                <a:gd name="adj2" fmla="val 1329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1" name="Text Box 10"/>
            <p:cNvSpPr txBox="1">
              <a:spLocks noChangeArrowheads="1"/>
            </p:cNvSpPr>
            <p:nvPr/>
          </p:nvSpPr>
          <p:spPr bwMode="auto">
            <a:xfrm>
              <a:off x="2160" y="1824"/>
              <a:ext cx="2172" cy="4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chemeClr val="tx2"/>
                  </a:solidFill>
                </a:rPr>
                <a:t>Variety in Value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59832" y="692696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Varity definition</a:t>
            </a:r>
            <a:endParaRPr lang="en-GB" sz="3200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ext Box 4"/>
          <p:cNvSpPr txBox="1">
            <a:spLocks noGrp="1" noChangeArrowheads="1"/>
          </p:cNvSpPr>
          <p:nvPr>
            <p:ph idx="1"/>
          </p:nvPr>
        </p:nvSpPr>
        <p:spPr bwMode="auto">
          <a:xfrm>
            <a:off x="467544" y="1340769"/>
            <a:ext cx="82296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Low">
              <a:defRPr/>
            </a:pPr>
            <a:r>
              <a:rPr lang="en-US" sz="2000" dirty="0" smtClean="0"/>
              <a:t>A </a:t>
            </a:r>
            <a:r>
              <a:rPr lang="en-US" sz="2000" dirty="0"/>
              <a:t>principle of design that refers to a </a:t>
            </a:r>
            <a:r>
              <a:rPr lang="en-US" sz="2000" b="1" u="sng" dirty="0"/>
              <a:t>way of combining elements </a:t>
            </a:r>
            <a:r>
              <a:rPr lang="en-US" sz="2000" dirty="0"/>
              <a:t>of art in involved ways to </a:t>
            </a:r>
            <a:r>
              <a:rPr lang="en-US" sz="2000" b="1" u="sng" dirty="0"/>
              <a:t>achieve intricate and complex relationships</a:t>
            </a:r>
            <a:r>
              <a:rPr lang="en-US" sz="2000" dirty="0"/>
              <a:t>. </a:t>
            </a:r>
            <a:endParaRPr lang="en-US" sz="2000" dirty="0" smtClean="0"/>
          </a:p>
          <a:p>
            <a:pPr algn="justLow">
              <a:defRPr/>
            </a:pPr>
            <a:r>
              <a:rPr lang="en-US" sz="2000" b="1" u="sng" dirty="0" smtClean="0"/>
              <a:t>Variety </a:t>
            </a:r>
            <a:r>
              <a:rPr lang="en-US" sz="2000" b="1" u="sng" dirty="0"/>
              <a:t>is often obtained </a:t>
            </a:r>
            <a:r>
              <a:rPr lang="en-US" sz="2000" dirty="0"/>
              <a:t>through the use of </a:t>
            </a:r>
            <a:r>
              <a:rPr lang="en-US" sz="2000" b="1" u="sng" dirty="0" smtClean="0"/>
              <a:t>diversity a</a:t>
            </a:r>
            <a:r>
              <a:rPr lang="en-US" sz="2000" dirty="0"/>
              <a:t>nd change by artists who wish to </a:t>
            </a:r>
            <a:r>
              <a:rPr lang="en-US" sz="2000" b="1" u="sng" dirty="0" smtClean="0"/>
              <a:t>increase the visual interest </a:t>
            </a:r>
            <a:r>
              <a:rPr lang="en-US" sz="2000" dirty="0"/>
              <a:t>of their work. An artwork which makes use of many </a:t>
            </a:r>
            <a:r>
              <a:rPr lang="en-US" sz="2000" b="1" u="sng" dirty="0" smtClean="0"/>
              <a:t>different hues</a:t>
            </a:r>
            <a:r>
              <a:rPr lang="en-US" sz="2000" dirty="0"/>
              <a:t>, </a:t>
            </a:r>
            <a:r>
              <a:rPr lang="en-US" sz="2000" b="1" u="sng" dirty="0" smtClean="0"/>
              <a:t>values</a:t>
            </a:r>
            <a:r>
              <a:rPr lang="en-US" sz="2000" dirty="0"/>
              <a:t>, </a:t>
            </a:r>
            <a:r>
              <a:rPr lang="en-US" sz="2000" b="1" u="sng" dirty="0" smtClean="0"/>
              <a:t>lines</a:t>
            </a:r>
            <a:r>
              <a:rPr lang="en-US" sz="2000" dirty="0"/>
              <a:t>, </a:t>
            </a:r>
            <a:r>
              <a:rPr lang="en-US" sz="2000" b="1" u="sng" dirty="0" smtClean="0"/>
              <a:t>textures</a:t>
            </a:r>
            <a:r>
              <a:rPr lang="en-US" sz="2000" dirty="0"/>
              <a:t>, and </a:t>
            </a:r>
            <a:r>
              <a:rPr lang="en-US" sz="2000" b="1" u="sng" dirty="0" smtClean="0"/>
              <a:t>shapes</a:t>
            </a:r>
            <a:r>
              <a:rPr lang="en-US" sz="2000" dirty="0"/>
              <a:t> would reflect the artist's desire for </a:t>
            </a:r>
            <a:r>
              <a:rPr lang="en-US" sz="2000" dirty="0" smtClean="0"/>
              <a:t>variety.</a:t>
            </a:r>
          </a:p>
          <a:p>
            <a:pPr algn="justLow">
              <a:defRPr/>
            </a:pPr>
            <a:r>
              <a:rPr lang="en-US" sz="2000" dirty="0" smtClean="0"/>
              <a:t>Also, variety can be </a:t>
            </a:r>
            <a:r>
              <a:rPr lang="en-US" sz="2000" b="1" u="sng" dirty="0" smtClean="0"/>
              <a:t>achieved with opposition</a:t>
            </a:r>
            <a:r>
              <a:rPr lang="en-US" sz="2000" dirty="0" smtClean="0"/>
              <a:t>. Opposition involves </a:t>
            </a:r>
            <a:r>
              <a:rPr lang="en-US" sz="2000" b="1" u="sng" dirty="0" smtClean="0"/>
              <a:t>contrasting elements </a:t>
            </a:r>
            <a:r>
              <a:rPr lang="en-US" sz="2000" dirty="0" smtClean="0"/>
              <a:t>such as </a:t>
            </a:r>
            <a:r>
              <a:rPr lang="en-US" sz="2000" b="1" u="sng" dirty="0" smtClean="0"/>
              <a:t>short &amp; long</a:t>
            </a:r>
            <a:r>
              <a:rPr lang="en-US" sz="2000" dirty="0" smtClean="0"/>
              <a:t>, </a:t>
            </a:r>
            <a:r>
              <a:rPr lang="en-US" sz="2000" b="1" u="sng" dirty="0" smtClean="0"/>
              <a:t>thick &amp; thin</a:t>
            </a:r>
            <a:r>
              <a:rPr lang="en-US" sz="2000" dirty="0" smtClean="0"/>
              <a:t>, </a:t>
            </a:r>
            <a:r>
              <a:rPr lang="en-US" sz="2000" b="1" u="sng" dirty="0" smtClean="0"/>
              <a:t>straight &amp; curved</a:t>
            </a:r>
            <a:r>
              <a:rPr lang="en-US" sz="2000" dirty="0" smtClean="0"/>
              <a:t>, or </a:t>
            </a:r>
            <a:r>
              <a:rPr lang="en-US" sz="2000" b="1" u="sng" dirty="0" smtClean="0"/>
              <a:t>light &amp; dark</a:t>
            </a:r>
            <a:r>
              <a:rPr lang="en-US" sz="2000" dirty="0" smtClean="0"/>
              <a:t>.</a:t>
            </a:r>
          </a:p>
          <a:p>
            <a:pPr algn="justLow">
              <a:defRPr/>
            </a:pPr>
            <a:r>
              <a:rPr lang="en-US" sz="2000" b="1" u="sng" dirty="0" smtClean="0"/>
              <a:t>For instance</a:t>
            </a:r>
            <a:r>
              <a:rPr lang="en-US" sz="2000" dirty="0" smtClean="0"/>
              <a:t>, an assortment of </a:t>
            </a:r>
            <a:r>
              <a:rPr lang="en-US" sz="2000" b="1" u="sng" dirty="0" smtClean="0"/>
              <a:t>shapes that are of a variety of sizes </a:t>
            </a:r>
            <a:r>
              <a:rPr lang="en-US" sz="2000" dirty="0" smtClean="0"/>
              <a:t>attracts more </a:t>
            </a:r>
            <a:r>
              <a:rPr lang="en-US" sz="2000" b="1" u="sng" dirty="0" smtClean="0"/>
              <a:t>attention than an assortment of shapes all the same size.</a:t>
            </a:r>
          </a:p>
          <a:p>
            <a:pPr algn="justLow">
              <a:defRPr/>
            </a:pPr>
            <a:r>
              <a:rPr lang="en-US" sz="2000" b="1" u="sng" dirty="0" smtClean="0"/>
              <a:t>Unity</a:t>
            </a:r>
            <a:r>
              <a:rPr lang="en-US" sz="2000" dirty="0" smtClean="0"/>
              <a:t> is the </a:t>
            </a:r>
            <a:r>
              <a:rPr lang="en-US" sz="2000" b="1" u="sng" dirty="0" smtClean="0"/>
              <a:t>principle which is its variety's opposite</a:t>
            </a:r>
            <a:r>
              <a:rPr lang="en-US" sz="2000" dirty="0" smtClean="0"/>
              <a:t>; but </a:t>
            </a:r>
            <a:r>
              <a:rPr lang="en-US" sz="2000" b="1" u="sng" dirty="0" smtClean="0"/>
              <a:t>when there is too </a:t>
            </a:r>
            <a:r>
              <a:rPr lang="en-US" sz="2000" dirty="0" smtClean="0"/>
              <a:t>little variety, the </a:t>
            </a:r>
            <a:r>
              <a:rPr lang="en-US" sz="2000" b="1" u="sng" dirty="0" smtClean="0"/>
              <a:t>result is monotony</a:t>
            </a:r>
            <a:r>
              <a:rPr lang="en-US" sz="2000" dirty="0" smtClean="0"/>
              <a:t>. You must be careful to have a </a:t>
            </a:r>
            <a:r>
              <a:rPr lang="en-US" sz="2000" b="1" u="sng" dirty="0" smtClean="0"/>
              <a:t>good combination </a:t>
            </a:r>
            <a:r>
              <a:rPr lang="en-US" sz="2000" dirty="0" smtClean="0"/>
              <a:t>because too </a:t>
            </a:r>
            <a:r>
              <a:rPr lang="en-US" sz="2000" b="1" u="sng" dirty="0" smtClean="0"/>
              <a:t>much unity, rhythm </a:t>
            </a:r>
            <a:r>
              <a:rPr lang="en-US" sz="2000" dirty="0" smtClean="0"/>
              <a:t>or </a:t>
            </a:r>
            <a:r>
              <a:rPr lang="en-US" sz="2000" b="1" u="sng" dirty="0" smtClean="0"/>
              <a:t>repetition</a:t>
            </a:r>
            <a:r>
              <a:rPr lang="en-US" sz="2000" dirty="0" smtClean="0"/>
              <a:t> can </a:t>
            </a:r>
            <a:r>
              <a:rPr lang="en-US" sz="2000" b="1" u="sng" dirty="0" smtClean="0"/>
              <a:t>ruin variety </a:t>
            </a:r>
            <a:r>
              <a:rPr lang="en-US" sz="2000" dirty="0" smtClean="0"/>
              <a:t>and a project.</a:t>
            </a:r>
          </a:p>
          <a:p>
            <a:pPr algn="justLow">
              <a:defRPr/>
            </a:pPr>
            <a:endParaRPr lang="en-US" sz="2000" b="1" u="sng" dirty="0" smtClean="0"/>
          </a:p>
          <a:p>
            <a:pPr algn="justLow">
              <a:defRPr/>
            </a:pPr>
            <a:endParaRPr lang="en-US" sz="2000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752600" y="657225"/>
            <a:ext cx="5486400" cy="3457575"/>
            <a:chOff x="1104" y="414"/>
            <a:chExt cx="3456" cy="2178"/>
          </a:xfrm>
        </p:grpSpPr>
        <p:sp>
          <p:nvSpPr>
            <p:cNvPr id="30763" name="AutoShape 22"/>
            <p:cNvSpPr>
              <a:spLocks noChangeArrowheads="1"/>
            </p:cNvSpPr>
            <p:nvPr/>
          </p:nvSpPr>
          <p:spPr bwMode="auto">
            <a:xfrm rot="1303260">
              <a:off x="4135" y="414"/>
              <a:ext cx="288" cy="1536"/>
            </a:xfrm>
            <a:prstGeom prst="upArrow">
              <a:avLst>
                <a:gd name="adj1" fmla="val 31880"/>
                <a:gd name="adj2" fmla="val 1233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4" name="AutoShape 23"/>
            <p:cNvSpPr>
              <a:spLocks noChangeArrowheads="1"/>
            </p:cNvSpPr>
            <p:nvPr/>
          </p:nvSpPr>
          <p:spPr bwMode="auto">
            <a:xfrm rot="17736068" flipV="1">
              <a:off x="3768" y="1800"/>
              <a:ext cx="288" cy="1296"/>
            </a:xfrm>
            <a:prstGeom prst="upArrow">
              <a:avLst>
                <a:gd name="adj1" fmla="val 25000"/>
                <a:gd name="adj2" fmla="val 1329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5" name="AutoShape 24"/>
            <p:cNvSpPr>
              <a:spLocks noChangeArrowheads="1"/>
            </p:cNvSpPr>
            <p:nvPr/>
          </p:nvSpPr>
          <p:spPr bwMode="auto">
            <a:xfrm rot="7694539" flipV="1">
              <a:off x="2328" y="-264"/>
              <a:ext cx="288" cy="2736"/>
            </a:xfrm>
            <a:prstGeom prst="upArrow">
              <a:avLst>
                <a:gd name="adj1" fmla="val 29083"/>
                <a:gd name="adj2" fmla="val 155563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6" name="Text Box 6"/>
            <p:cNvSpPr txBox="1">
              <a:spLocks noChangeArrowheads="1"/>
            </p:cNvSpPr>
            <p:nvPr/>
          </p:nvSpPr>
          <p:spPr bwMode="auto">
            <a:xfrm>
              <a:off x="2064" y="1872"/>
              <a:ext cx="2204" cy="4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tx2"/>
                  </a:solidFill>
                </a:rPr>
                <a:t>Variety in Shape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1524000" y="1752600"/>
            <a:ext cx="6477000" cy="3733800"/>
            <a:chOff x="960" y="1104"/>
            <a:chExt cx="4080" cy="2352"/>
          </a:xfrm>
        </p:grpSpPr>
        <p:sp>
          <p:nvSpPr>
            <p:cNvPr id="30752" name="AutoShape 19"/>
            <p:cNvSpPr>
              <a:spLocks noChangeArrowheads="1"/>
            </p:cNvSpPr>
            <p:nvPr/>
          </p:nvSpPr>
          <p:spPr bwMode="auto">
            <a:xfrm rot="14182178" flipV="1">
              <a:off x="4248" y="984"/>
              <a:ext cx="288" cy="1296"/>
            </a:xfrm>
            <a:prstGeom prst="upArrow">
              <a:avLst>
                <a:gd name="adj1" fmla="val 25000"/>
                <a:gd name="adj2" fmla="val 1329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3" name="AutoShape 20"/>
            <p:cNvSpPr>
              <a:spLocks noChangeArrowheads="1"/>
            </p:cNvSpPr>
            <p:nvPr/>
          </p:nvSpPr>
          <p:spPr bwMode="auto">
            <a:xfrm rot="7345167" flipV="1">
              <a:off x="2184" y="-120"/>
              <a:ext cx="288" cy="2736"/>
            </a:xfrm>
            <a:prstGeom prst="upArrow">
              <a:avLst>
                <a:gd name="adj1" fmla="val 29083"/>
                <a:gd name="adj2" fmla="val 155563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4" name="AutoShape 27"/>
            <p:cNvSpPr>
              <a:spLocks noChangeArrowheads="1"/>
            </p:cNvSpPr>
            <p:nvPr/>
          </p:nvSpPr>
          <p:spPr bwMode="auto">
            <a:xfrm flipV="1">
              <a:off x="3840" y="2160"/>
              <a:ext cx="288" cy="1296"/>
            </a:xfrm>
            <a:prstGeom prst="upArrow">
              <a:avLst>
                <a:gd name="adj1" fmla="val 25000"/>
                <a:gd name="adj2" fmla="val 132958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5" name="Text Box 7"/>
            <p:cNvSpPr txBox="1">
              <a:spLocks noChangeArrowheads="1"/>
            </p:cNvSpPr>
            <p:nvPr/>
          </p:nvSpPr>
          <p:spPr bwMode="auto">
            <a:xfrm>
              <a:off x="2016" y="1824"/>
              <a:ext cx="2156" cy="4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tx2"/>
                  </a:solidFill>
                </a:rPr>
                <a:t>Variety in Color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1828800" y="0"/>
            <a:ext cx="6229350" cy="6457950"/>
            <a:chOff x="1200" y="60"/>
            <a:chExt cx="3924" cy="4068"/>
          </a:xfrm>
        </p:grpSpPr>
        <p:sp>
          <p:nvSpPr>
            <p:cNvPr id="30760" name="Text Box 9"/>
            <p:cNvSpPr txBox="1">
              <a:spLocks noChangeArrowheads="1"/>
            </p:cNvSpPr>
            <p:nvPr/>
          </p:nvSpPr>
          <p:spPr bwMode="auto">
            <a:xfrm>
              <a:off x="2064" y="1872"/>
              <a:ext cx="2172" cy="4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tx2"/>
                  </a:solidFill>
                </a:rPr>
                <a:t>Variety in Space</a:t>
              </a:r>
            </a:p>
          </p:txBody>
        </p:sp>
        <p:sp>
          <p:nvSpPr>
            <p:cNvPr id="30761" name="Oval 29"/>
            <p:cNvSpPr>
              <a:spLocks noChangeArrowheads="1"/>
            </p:cNvSpPr>
            <p:nvPr/>
          </p:nvSpPr>
          <p:spPr bwMode="auto">
            <a:xfrm>
              <a:off x="1200" y="2304"/>
              <a:ext cx="2880" cy="182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62" name="Oval 30"/>
            <p:cNvSpPr>
              <a:spLocks noChangeArrowheads="1"/>
            </p:cNvSpPr>
            <p:nvPr/>
          </p:nvSpPr>
          <p:spPr bwMode="auto">
            <a:xfrm>
              <a:off x="2244" y="60"/>
              <a:ext cx="2880" cy="182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324600"/>
          </a:xfrm>
        </p:spPr>
        <p:txBody>
          <a:bodyPr/>
          <a:lstStyle/>
          <a:p>
            <a:r>
              <a:rPr lang="en-US" sz="7200" i="1" smtClean="0"/>
              <a:t>Report from Rockport</a:t>
            </a:r>
            <a:r>
              <a:rPr lang="en-US" sz="7200" smtClean="0"/>
              <a:t>, 1940 Stuart Davis (American, 1892–1964)</a:t>
            </a:r>
          </a:p>
        </p:txBody>
      </p:sp>
      <p:pic>
        <p:nvPicPr>
          <p:cNvPr id="23555" name="Picture 3" descr="X:\kaywagner\Power Point Presentations\Report form Rock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981200" y="1447800"/>
            <a:ext cx="5148263" cy="2743200"/>
            <a:chOff x="1248" y="912"/>
            <a:chExt cx="3243" cy="1728"/>
          </a:xfrm>
        </p:grpSpPr>
        <p:sp>
          <p:nvSpPr>
            <p:cNvPr id="30756" name="AutoShape 18"/>
            <p:cNvSpPr>
              <a:spLocks noChangeArrowheads="1"/>
            </p:cNvSpPr>
            <p:nvPr/>
          </p:nvSpPr>
          <p:spPr bwMode="auto">
            <a:xfrm rot="-4642954">
              <a:off x="2976" y="1248"/>
              <a:ext cx="288" cy="1056"/>
            </a:xfrm>
            <a:prstGeom prst="upArrow">
              <a:avLst>
                <a:gd name="adj1" fmla="val 25000"/>
                <a:gd name="adj2" fmla="val 108336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7" name="AutoShape 26"/>
            <p:cNvSpPr>
              <a:spLocks noChangeArrowheads="1"/>
            </p:cNvSpPr>
            <p:nvPr/>
          </p:nvSpPr>
          <p:spPr bwMode="auto">
            <a:xfrm>
              <a:off x="3984" y="912"/>
              <a:ext cx="288" cy="1056"/>
            </a:xfrm>
            <a:prstGeom prst="upArrow">
              <a:avLst>
                <a:gd name="adj1" fmla="val 25000"/>
                <a:gd name="adj2" fmla="val 108336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8" name="AutoShape 28"/>
            <p:cNvSpPr>
              <a:spLocks noChangeArrowheads="1"/>
            </p:cNvSpPr>
            <p:nvPr/>
          </p:nvSpPr>
          <p:spPr bwMode="auto">
            <a:xfrm rot="4557771" flipV="1">
              <a:off x="2184" y="1416"/>
              <a:ext cx="288" cy="2160"/>
            </a:xfrm>
            <a:prstGeom prst="upArrow">
              <a:avLst>
                <a:gd name="adj1" fmla="val 29083"/>
                <a:gd name="adj2" fmla="val 122813"/>
              </a:avLst>
            </a:prstGeom>
            <a:solidFill>
              <a:srgbClr val="FFFFFF">
                <a:alpha val="50195"/>
              </a:srgb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30759" name="Text Box 8"/>
            <p:cNvSpPr txBox="1">
              <a:spLocks noChangeArrowheads="1"/>
            </p:cNvSpPr>
            <p:nvPr/>
          </p:nvSpPr>
          <p:spPr bwMode="auto">
            <a:xfrm>
              <a:off x="2064" y="1872"/>
              <a:ext cx="2427" cy="428"/>
            </a:xfrm>
            <a:prstGeom prst="rect">
              <a:avLst/>
            </a:prstGeom>
            <a:solidFill>
              <a:schemeClr val="bg1">
                <a:alpha val="50195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b="1">
                  <a:solidFill>
                    <a:schemeClr val="tx2"/>
                  </a:solidFill>
                </a:rPr>
                <a:t>Variety in Texture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696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628800"/>
            <a:ext cx="6632947" cy="435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053431"/>
            <a:ext cx="5715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75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3367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808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661308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819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12776"/>
            <a:ext cx="7104392" cy="474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880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948733" cy="477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344816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96752"/>
            <a:ext cx="5071442" cy="5071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24744"/>
            <a:ext cx="5868963" cy="518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84784"/>
            <a:ext cx="4699595" cy="469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25380"/>
            <a:ext cx="5544616" cy="476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7024181" cy="482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6532290" cy="512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08720"/>
            <a:ext cx="4311983" cy="57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00808"/>
            <a:ext cx="5311477" cy="478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741120" cy="505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12776"/>
            <a:ext cx="6549099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4" name="Content Placeholder 3" descr="http://www.brigantine.atlnet.org/GigapaletteGALLERY/websites/ARTiculationFinal/artworkimages/varietyandemphasis/kandinsky.comp-8%5B1%5D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5407099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899592" y="4941168"/>
            <a:ext cx="7772400" cy="998984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variety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lines, shapes and colors to give this painting interest.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He also overlapped some of those elements. </a:t>
            </a:r>
            <a:endParaRPr kumimoji="0" lang="en-US" sz="5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12776"/>
            <a:ext cx="4045031" cy="491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935163"/>
            <a:ext cx="5852583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7224" y="1628801"/>
            <a:ext cx="6261067" cy="46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395536" y="980728"/>
            <a:ext cx="82296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ea typeface="+mj-ea"/>
                <a:cs typeface="Arial" pitchFamily="34" charset="0"/>
              </a:rPr>
              <a:t>Varity</a:t>
            </a:r>
            <a:endParaRPr lang="en-GB" sz="3200" dirty="0" smtClean="0">
              <a:solidFill>
                <a:schemeClr val="tx2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5" name="Picture 7" descr="pattern3_fabric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47431" y="1935163"/>
            <a:ext cx="4049137" cy="4389437"/>
          </a:xfrm>
          <a:noFill/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4" name="Picture 6" descr="Escher-Mozaik-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00808"/>
            <a:ext cx="5826398" cy="444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4" name="Picture 7" descr="going_to_church_300dp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72816"/>
            <a:ext cx="5173172" cy="434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431110" cy="4250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098576" cy="43431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Varity</a:t>
            </a:r>
            <a:endParaRPr lang="en-GB" sz="2000" dirty="0"/>
          </a:p>
        </p:txBody>
      </p:sp>
      <p:pic>
        <p:nvPicPr>
          <p:cNvPr id="4" name="Picture 5" descr="kandinsky.JPG (58213 octet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672" y="2132856"/>
            <a:ext cx="5609652" cy="3940113"/>
          </a:xfr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2013</TotalTime>
  <Words>360</Words>
  <Application>Microsoft Office PowerPoint</Application>
  <PresentationFormat>On-screen Show (4:3)</PresentationFormat>
  <Paragraphs>62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Flow</vt:lpstr>
      <vt:lpstr>VARITY</vt:lpstr>
      <vt:lpstr>Slide 2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Variety in the Elements of Art</vt:lpstr>
      <vt:lpstr>Report from Rockport, 1940 Stuart Davis (American, 1892–1964)</vt:lpstr>
      <vt:lpstr>Report from Rockport, 1940 Stuart Davis (American, 1892–1964)</vt:lpstr>
      <vt:lpstr>Report from Rockport, 1940 Stuart Davis (American, 1892–1964)</vt:lpstr>
      <vt:lpstr>Report from Rockport, 1940 Stuart Davis (American, 1892–1964)</vt:lpstr>
      <vt:lpstr>Report from Rockport, 1940 Stuart Davis (American, 1892–1964)</vt:lpstr>
      <vt:lpstr>Report from Rockport, 1940 Stuart Davis (American, 1892–1964)</vt:lpstr>
      <vt:lpstr>Report from Rockport, 1940 Stuart Davis (American, 1892–1964)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Varity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203</cp:revision>
  <dcterms:created xsi:type="dcterms:W3CDTF">2010-10-17T19:06:26Z</dcterms:created>
  <dcterms:modified xsi:type="dcterms:W3CDTF">2012-02-17T17:12:51Z</dcterms:modified>
</cp:coreProperties>
</file>