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21"/>
  </p:notesMasterIdLst>
  <p:sldIdLst>
    <p:sldId id="256" r:id="rId3"/>
    <p:sldId id="257" r:id="rId4"/>
    <p:sldId id="264" r:id="rId5"/>
    <p:sldId id="263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71" r:id="rId15"/>
    <p:sldId id="269" r:id="rId16"/>
    <p:sldId id="272" r:id="rId17"/>
    <p:sldId id="273" r:id="rId18"/>
    <p:sldId id="274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9039B-5738-694A-BFE6-72F85C742F42}" type="datetimeFigureOut">
              <a:rPr lang="en-US" smtClean="0"/>
              <a:t>1/29/14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FE468-879B-0A44-B5F1-85527C52A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95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5FD76-C34E-0546-AC34-CCC065D83F1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3197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588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46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3959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5469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1857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386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9858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052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0736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012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9773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0B0A20-8F87-45B6-B620-1538E820D12F}" type="datetimeFigureOut">
              <a:rPr lang="en-US" smtClean="0"/>
              <a:pPr/>
              <a:t>1/28/14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05AF58-4AEF-4A4A-82D5-39A2153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9766BB0-D044-44A0-883A-2906AD384C3C}" type="datetimeFigureOut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rtl="1"/>
              <a:t>1/29/14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28879D7-17DA-47DA-91CD-1B78C4BC4FC4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rtl="1"/>
              <a:t>‹#›</a:t>
            </a:fld>
            <a:endParaRPr lang="x-non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034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alraqibah@ksu.edu.sa" TargetMode="External"/><Relationship Id="rId3" Type="http://schemas.openxmlformats.org/officeDocument/2006/relationships/hyperlink" Target="http://fac.ksu.edu.sa/halraqibah/home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214422"/>
            <a:ext cx="7696224" cy="3438532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CSC 111 Course </a:t>
            </a:r>
            <a:r>
              <a:rPr lang="en-US" sz="8000" dirty="0"/>
              <a:t>orientation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07824" cy="4565104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3400" b="1" dirty="0" smtClean="0"/>
              <a:t>Lab participation:</a:t>
            </a:r>
          </a:p>
          <a:p>
            <a:endParaRPr lang="en-US" dirty="0" smtClean="0"/>
          </a:p>
          <a:p>
            <a:r>
              <a:rPr lang="en-US" dirty="0" smtClean="0"/>
              <a:t>Lab HW will be done by each student, and discussed at the beginning of each lab.</a:t>
            </a:r>
          </a:p>
          <a:p>
            <a:r>
              <a:rPr lang="en-US" dirty="0" smtClean="0"/>
              <a:t>Lab work (1-2 unseen questions) will be done alone in the lab and submitted at the end of the lab.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Lab Home works </a:t>
            </a:r>
            <a:r>
              <a:rPr lang="en-US" dirty="0" smtClean="0"/>
              <a:t>are very important so that you will be able to solve the 1-2 unseen questions in the lab.</a:t>
            </a:r>
          </a:p>
          <a:p>
            <a:r>
              <a:rPr lang="en-US" u="sng" dirty="0" smtClean="0"/>
              <a:t>So in each lab: </a:t>
            </a:r>
            <a:r>
              <a:rPr lang="en-US" dirty="0" smtClean="0"/>
              <a:t>You will submit and discuss your HW, do and submit the one question, and take and understand your lab HW for next week. </a:t>
            </a:r>
          </a:p>
          <a:p>
            <a:r>
              <a:rPr lang="en-US" dirty="0" smtClean="0"/>
              <a:t>All your lab work and participation will help you to correctly solve your lab quizzes and to progress well in the course.</a:t>
            </a:r>
          </a:p>
          <a:p>
            <a:r>
              <a:rPr lang="en-US" dirty="0" smtClean="0"/>
              <a:t>Missing any lab </a:t>
            </a:r>
            <a:r>
              <a:rPr lang="en-US" dirty="0" smtClean="0">
                <a:sym typeface="Wingdings" pitchFamily="2" charset="2"/>
              </a:rPr>
              <a:t> missing the corresponding lab work mark.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3400" b="1" dirty="0" smtClean="0"/>
              <a:t>Tutorial participation: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Tutorial HW </a:t>
            </a:r>
            <a:r>
              <a:rPr lang="en-US" dirty="0" smtClean="0"/>
              <a:t>will be done separately and you should participate in the class discussion. Partial mark will be given to your </a:t>
            </a:r>
            <a:r>
              <a:rPr lang="en-US" dirty="0" smtClean="0">
                <a:solidFill>
                  <a:srgbClr val="FF0000"/>
                </a:solidFill>
              </a:rPr>
              <a:t>Tutorial attendance</a:t>
            </a:r>
            <a:r>
              <a:rPr lang="en-US" dirty="0" smtClean="0"/>
              <a:t> and participation (1%).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Absence</a:t>
            </a:r>
            <a:r>
              <a:rPr lang="en-US" dirty="0" smtClean="0"/>
              <a:t> for more than </a:t>
            </a:r>
            <a:r>
              <a:rPr lang="en-US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tutorials </a:t>
            </a:r>
            <a:r>
              <a:rPr lang="en-US" dirty="0" smtClean="0">
                <a:sym typeface="Wingdings" pitchFamily="2" charset="2"/>
              </a:rPr>
              <a:t> lose 1% </a:t>
            </a:r>
            <a:endParaRPr lang="en-US" dirty="0" smtClean="0"/>
          </a:p>
          <a:p>
            <a:r>
              <a:rPr lang="en-US" dirty="0" smtClean="0"/>
              <a:t>Tutorial HW and participation are very important for your progress and will help you to do well in labs and exams.</a:t>
            </a:r>
          </a:p>
          <a:p>
            <a:r>
              <a:rPr lang="en-US" dirty="0" smtClean="0"/>
              <a:t>Grouping will be assigned and </a:t>
            </a:r>
            <a:r>
              <a:rPr lang="en-US" dirty="0" smtClean="0">
                <a:solidFill>
                  <a:srgbClr val="FF0000"/>
                </a:solidFill>
              </a:rPr>
              <a:t>changed</a:t>
            </a:r>
            <a:r>
              <a:rPr lang="en-US" dirty="0" smtClean="0"/>
              <a:t> every 4 weeks.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3400" b="1" dirty="0" smtClean="0"/>
              <a:t>Lecture participation: </a:t>
            </a:r>
          </a:p>
          <a:p>
            <a:endParaRPr lang="en-US" dirty="0" smtClean="0"/>
          </a:p>
          <a:p>
            <a:r>
              <a:rPr lang="en-US" dirty="0" smtClean="0"/>
              <a:t>Lecture quizzes will include only materials that are given in the </a:t>
            </a:r>
            <a:r>
              <a:rPr lang="en-US" dirty="0" smtClean="0">
                <a:solidFill>
                  <a:srgbClr val="FF0000"/>
                </a:solidFill>
              </a:rPr>
              <a:t>previous</a:t>
            </a:r>
            <a:r>
              <a:rPr lang="en-US" dirty="0" smtClean="0"/>
              <a:t> week in lectures and that will be needed for your tutorial and lab work of the current week. This will help you to be up to date in your study.</a:t>
            </a:r>
          </a:p>
          <a:p>
            <a:r>
              <a:rPr lang="en-US" dirty="0" smtClean="0"/>
              <a:t>Lecture quizzes will test your class participation and understanding during lectures. Partial mark will be given for your </a:t>
            </a:r>
            <a:r>
              <a:rPr lang="en-US" dirty="0" smtClean="0">
                <a:solidFill>
                  <a:srgbClr val="FF0000"/>
                </a:solidFill>
              </a:rPr>
              <a:t>lecture attendance </a:t>
            </a:r>
            <a:r>
              <a:rPr lang="en-US" dirty="0" smtClean="0"/>
              <a:t>and participation (1%).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Absence</a:t>
            </a:r>
            <a:r>
              <a:rPr lang="en-US" dirty="0" smtClean="0"/>
              <a:t> for more than </a:t>
            </a:r>
            <a:r>
              <a:rPr lang="en-US" dirty="0" smtClean="0">
                <a:solidFill>
                  <a:srgbClr val="FF0000"/>
                </a:solidFill>
              </a:rPr>
              <a:t>Three</a:t>
            </a:r>
            <a:r>
              <a:rPr lang="en-US" dirty="0" smtClean="0"/>
              <a:t> lectures </a:t>
            </a:r>
            <a:r>
              <a:rPr lang="en-US" dirty="0" smtClean="0">
                <a:sym typeface="Wingdings" pitchFamily="2" charset="2"/>
              </a:rPr>
              <a:t> lose 1%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2708920"/>
            <a:ext cx="8610600" cy="3672408"/>
          </a:xfrm>
          <a:prstGeom prst="rect">
            <a:avLst/>
          </a:prstGeom>
          <a:ln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rtl="1">
              <a:defRPr/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3319" name="Picture 1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4343400" y="228600"/>
            <a:ext cx="6381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0975"/>
              </p:ext>
            </p:extLst>
          </p:nvPr>
        </p:nvGraphicFramePr>
        <p:xfrm>
          <a:off x="539552" y="2808735"/>
          <a:ext cx="8532441" cy="3500585"/>
        </p:xfrm>
        <a:graphic>
          <a:graphicData uri="http://schemas.openxmlformats.org/drawingml/2006/table">
            <a:tbl>
              <a:tblPr/>
              <a:tblGrid>
                <a:gridCol w="1117414"/>
                <a:gridCol w="835429"/>
                <a:gridCol w="1134201"/>
                <a:gridCol w="992102"/>
                <a:gridCol w="1130374"/>
                <a:gridCol w="1153068"/>
                <a:gridCol w="1070707"/>
                <a:gridCol w="1099146"/>
              </a:tblGrid>
              <a:tr h="460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8-9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9-10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10-11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11-12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12-1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1-2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2-3</a:t>
                      </a:r>
                      <a:endParaRPr lang="en-GB" sz="1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84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Calibri"/>
                          <a:cs typeface="Times New Roman"/>
                        </a:rPr>
                        <a:t>Sunday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Calibri"/>
                          <a:cs typeface="+mn-cs"/>
                        </a:rPr>
                        <a:t>CSC 111 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+mn-cs"/>
                        </a:rPr>
                        <a:t>F26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+mn-cs"/>
                        </a:rPr>
                        <a:t>CSC111 meeting</a:t>
                      </a:r>
                      <a:endParaRPr lang="en-US" sz="20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+mn-cs"/>
                        </a:rPr>
                        <a:t>BioInG</a:t>
                      </a:r>
                      <a:endParaRPr lang="en-US" sz="1600" dirty="0" smtClean="0"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+mn-cs"/>
                        </a:rPr>
                        <a:t>Lab S18</a:t>
                      </a:r>
                      <a:endParaRPr lang="en-US" sz="16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+mn-cs"/>
                        </a:rPr>
                        <a:t>O.H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4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Calibri"/>
                          <a:cs typeface="Times New Roman"/>
                        </a:rPr>
                        <a:t>Monday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+mn-cs"/>
                        </a:rPr>
                        <a:t>O.H</a:t>
                      </a:r>
                      <a:r>
                        <a:rPr lang="en-US" sz="2000" baseline="0" dirty="0" smtClean="0"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endParaRPr lang="en-US" sz="20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+mn-cs"/>
                        </a:rPr>
                        <a:t>O.H</a:t>
                      </a:r>
                      <a:r>
                        <a:rPr lang="en-US" sz="1800" baseline="0" dirty="0" smtClean="0"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endParaRPr lang="en-US" sz="18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+mn-lt"/>
                          <a:ea typeface="Calibri"/>
                          <a:cs typeface="+mn-cs"/>
                        </a:rPr>
                        <a:t>Research </a:t>
                      </a:r>
                      <a:endParaRPr lang="en-US" sz="18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4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Calibri"/>
                          <a:cs typeface="Times New Roman"/>
                        </a:rPr>
                        <a:t>Tuesday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CSC 111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F26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sz="1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4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Calibri"/>
                          <a:cs typeface="Times New Roman"/>
                        </a:rPr>
                        <a:t>Wednesday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x-none" sz="16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x-none" sz="16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x-none" sz="16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x-none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/>
                          <a:ea typeface="Calibri"/>
                          <a:cs typeface="Times New Roman"/>
                        </a:rPr>
                        <a:t>Thursday 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56" marR="60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CSC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111 </a:t>
                      </a:r>
                    </a:p>
                    <a:p>
                      <a:pPr algn="ctr" rtl="0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F26</a:t>
                      </a:r>
                      <a:endParaRPr lang="x-none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1600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x-none" sz="20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sz="1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sz="1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28600" y="3810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Computer Science Department</a:t>
            </a:r>
          </a:p>
          <a:p>
            <a:pPr algn="ctr" rtl="1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College of Computer and Information Sciences </a:t>
            </a:r>
            <a:endParaRPr lang="x-none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5400" y="381000"/>
            <a:ext cx="365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x-none" sz="2000" b="1" dirty="0" smtClean="0">
                <a:solidFill>
                  <a:prstClr val="black"/>
                </a:solidFill>
                <a:latin typeface="Calibri"/>
              </a:rPr>
              <a:t>كلية علوم الحاسب والمعلومات</a:t>
            </a:r>
            <a:br>
              <a:rPr lang="x-none" sz="2000" b="1" dirty="0" smtClean="0">
                <a:solidFill>
                  <a:prstClr val="black"/>
                </a:solidFill>
                <a:latin typeface="Calibri"/>
              </a:rPr>
            </a:br>
            <a:r>
              <a:rPr lang="x-none" sz="2000" b="1" dirty="0" smtClean="0">
                <a:solidFill>
                  <a:prstClr val="black"/>
                </a:solidFill>
                <a:latin typeface="Calibri"/>
              </a:rPr>
              <a:t> قسم علوم الحاسب</a:t>
            </a:r>
            <a:endParaRPr lang="x-none" sz="20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130746"/>
              </p:ext>
            </p:extLst>
          </p:nvPr>
        </p:nvGraphicFramePr>
        <p:xfrm>
          <a:off x="609600" y="1447800"/>
          <a:ext cx="7620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>
                          <a:solidFill>
                            <a:schemeClr val="tx1"/>
                          </a:solidFill>
                        </a:rPr>
                        <a:t>الإسم:حصه</a:t>
                      </a:r>
                      <a:r>
                        <a:rPr lang="x-none" baseline="0" dirty="0" smtClean="0">
                          <a:solidFill>
                            <a:schemeClr val="tx1"/>
                          </a:solidFill>
                        </a:rPr>
                        <a:t> عبدالله الرقيبه </a:t>
                      </a:r>
                      <a:endParaRPr lang="x-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Name: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hessah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A.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Alraqibah</a:t>
                      </a:r>
                      <a:endParaRPr lang="x-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الفصل الدراسي </a:t>
                      </a:r>
                      <a:r>
                        <a:rPr lang="x-none" sz="1800" noProof="0" dirty="0" smtClean="0">
                          <a:solidFill>
                            <a:schemeClr val="tx1"/>
                          </a:solidFill>
                        </a:rPr>
                        <a:t>الثاني</a:t>
                      </a:r>
                      <a:r>
                        <a:rPr lang="x-none" sz="18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 لعام</a:t>
                      </a:r>
                      <a:r>
                        <a:rPr lang="x-none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143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هـ/ 143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هـ</a:t>
                      </a:r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Second </a:t>
                      </a: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semester 201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/2014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halraqibah@ksu.edu.sa</a:t>
                      </a:r>
                      <a:endParaRPr lang="x-none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25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E-mail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CA" dirty="0" smtClean="0"/>
              <a:t>Your email header must start with *CSC111* + your section + your name.</a:t>
            </a:r>
          </a:p>
          <a:p>
            <a:r>
              <a:rPr lang="en-CA" dirty="0" smtClean="0"/>
              <a:t>Send your email to </a:t>
            </a:r>
            <a:r>
              <a:rPr lang="en-CA" i="1" dirty="0" smtClean="0"/>
              <a:t>yourInstructor</a:t>
            </a:r>
            <a:r>
              <a:rPr lang="en-CA" dirty="0" smtClean="0"/>
              <a:t>@KSU.edu.sa email address.</a:t>
            </a:r>
          </a:p>
          <a:p>
            <a:r>
              <a:rPr lang="en-CA" dirty="0" smtClean="0"/>
              <a:t>Please write your name and your ID at the end of the email.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Hessah</a:t>
            </a:r>
            <a:r>
              <a:rPr lang="en-US" dirty="0" smtClean="0"/>
              <a:t> </a:t>
            </a:r>
            <a:r>
              <a:rPr lang="en-US" dirty="0" err="1" smtClean="0"/>
              <a:t>Alraqibah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2"/>
              </a:rPr>
              <a:t>halraqibah@ksu.edu.sa</a:t>
            </a:r>
            <a:endParaRPr lang="en-US" dirty="0" smtClean="0"/>
          </a:p>
          <a:p>
            <a:r>
              <a:rPr lang="en-US" dirty="0" smtClean="0"/>
              <a:t> Website : </a:t>
            </a:r>
            <a:r>
              <a:rPr lang="tr-TR" dirty="0">
                <a:hlinkClick r:id="rId3"/>
              </a:rPr>
              <a:t>http://fac.ksu.edu.sa/halraqibah/</a:t>
            </a:r>
            <a:r>
              <a:rPr lang="tr-TR" dirty="0" smtClean="0">
                <a:hlinkClick r:id="rId3"/>
              </a:rPr>
              <a:t>home</a:t>
            </a:r>
            <a:endParaRPr lang="tr-TR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BlackBoard</a:t>
            </a:r>
            <a:r>
              <a:rPr lang="en-US" dirty="0" smtClean="0"/>
              <a:t> </a:t>
            </a:r>
          </a:p>
          <a:p>
            <a:r>
              <a:rPr lang="en-US" dirty="0" smtClean="0"/>
              <a:t>SMS </a:t>
            </a:r>
          </a:p>
          <a:p>
            <a:r>
              <a:rPr lang="en-US" dirty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10429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967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can study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44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Best of luck in the semester.</a:t>
            </a:r>
          </a:p>
          <a:p>
            <a:r>
              <a:rPr lang="en-US" sz="6600" dirty="0" smtClean="0">
                <a:solidFill>
                  <a:schemeClr val="accent2">
                    <a:lumMod val="50000"/>
                  </a:schemeClr>
                </a:solidFill>
              </a:rPr>
              <a:t>Enjoy the course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name and Credit </a:t>
            </a:r>
            <a:r>
              <a:rPr lang="en-US" dirty="0" err="1" smtClean="0"/>
              <a:t>houres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b="1" dirty="0" smtClean="0"/>
              <a:t>CSC 111 – </a:t>
            </a:r>
            <a:r>
              <a:rPr lang="en-US" sz="3200" i="1" dirty="0" smtClean="0"/>
              <a:t>Computer Programming-I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Credit hours:</a:t>
            </a:r>
          </a:p>
          <a:p>
            <a:pPr lvl="1"/>
            <a:r>
              <a:rPr lang="en-US" sz="3200" dirty="0" smtClean="0"/>
              <a:t>3 hours lecture</a:t>
            </a:r>
          </a:p>
          <a:p>
            <a:pPr lvl="1"/>
            <a:r>
              <a:rPr lang="en-US" sz="3200" dirty="0" smtClean="0"/>
              <a:t>1 hour tutorial</a:t>
            </a:r>
          </a:p>
          <a:p>
            <a:pPr lvl="1"/>
            <a:r>
              <a:rPr lang="en-US" sz="3200" dirty="0" smtClean="0"/>
              <a:t>2 hours lab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2571744"/>
            <a:ext cx="8480328" cy="3524256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solidFill>
                  <a:srgbClr val="0070C0"/>
                </a:solidFill>
              </a:rPr>
              <a:t>http://csc111java1.wordpress.com</a:t>
            </a:r>
            <a:endParaRPr lang="en-US" sz="4400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5143536" cy="44958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sz="2800" i="1" dirty="0" smtClean="0"/>
              <a:t>Required:</a:t>
            </a:r>
          </a:p>
          <a:p>
            <a:pPr lvl="0"/>
            <a:r>
              <a:rPr lang="en-US" sz="2800" i="1" dirty="0" smtClean="0"/>
              <a:t>Java Programming from Problem Analysis to Program Design.</a:t>
            </a:r>
            <a:br>
              <a:rPr lang="en-US" sz="2800" i="1" dirty="0" smtClean="0"/>
            </a:br>
            <a:r>
              <a:rPr lang="en-US" sz="2800" i="1" dirty="0" smtClean="0"/>
              <a:t>D.S. Malik (Fourth Edition), Course Technology.</a:t>
            </a:r>
          </a:p>
          <a:p>
            <a:pPr lvl="0">
              <a:buNone/>
            </a:pPr>
            <a:r>
              <a:rPr lang="en-US" sz="2800" i="1" dirty="0" smtClean="0"/>
              <a:t>Additional:</a:t>
            </a:r>
            <a:endParaRPr lang="en-US" sz="2800" dirty="0" smtClean="0"/>
          </a:p>
          <a:p>
            <a:pPr lvl="0"/>
            <a:r>
              <a:rPr lang="en-US" sz="2800" i="1" dirty="0" smtClean="0"/>
              <a:t>An Introduction to Object-Oriented Programming With Java. C. Thomas Wu (Fifth Edition), </a:t>
            </a:r>
            <a:r>
              <a:rPr lang="en-US" sz="2800" i="1" dirty="0" err="1" smtClean="0"/>
              <a:t>Mcgraw</a:t>
            </a:r>
            <a:r>
              <a:rPr lang="en-US" sz="2800" i="1" dirty="0" smtClean="0"/>
              <a:t>-Hill International Edition.</a:t>
            </a:r>
          </a:p>
          <a:p>
            <a:pPr lvl="0">
              <a:buNone/>
            </a:pPr>
            <a:r>
              <a:rPr lang="en-US" sz="2800" i="1" dirty="0" smtClean="0"/>
              <a:t>(Will be required in CSC 113)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1027" name="Picture 3" descr="C:\Users\Owner\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72816"/>
            <a:ext cx="3571900" cy="4662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Course Outcomes: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hangingPunct="0"/>
            <a:r>
              <a:rPr lang="en-US" i="1" dirty="0" smtClean="0"/>
              <a:t>To understand the fundamental principles of object-oriented programming.</a:t>
            </a:r>
            <a:endParaRPr lang="en-US" dirty="0" smtClean="0"/>
          </a:p>
          <a:p>
            <a:pPr hangingPunct="0"/>
            <a:r>
              <a:rPr lang="en-US" i="1" dirty="0" smtClean="0"/>
              <a:t>To be able to read and understand Java programs</a:t>
            </a:r>
            <a:endParaRPr lang="en-US" dirty="0" smtClean="0"/>
          </a:p>
          <a:p>
            <a:pPr hangingPunct="0"/>
            <a:r>
              <a:rPr lang="en-US" i="1" dirty="0" smtClean="0"/>
              <a:t>To apply fundamental OO principles in writing programs using Java</a:t>
            </a:r>
          </a:p>
          <a:p>
            <a:pPr hangingPunct="0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Topics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dirty="0" smtClean="0"/>
              <a:t>1. </a:t>
            </a:r>
            <a:r>
              <a:rPr lang="en-US" i="1" dirty="0" smtClean="0"/>
              <a:t>Introduction to Computers and Programs </a:t>
            </a:r>
            <a:endParaRPr lang="en-US" dirty="0" smtClean="0"/>
          </a:p>
          <a:p>
            <a:pPr hangingPunct="0"/>
            <a:r>
              <a:rPr lang="en-US" dirty="0" smtClean="0"/>
              <a:t>2. </a:t>
            </a:r>
            <a:r>
              <a:rPr lang="en-US" i="1" dirty="0" smtClean="0"/>
              <a:t>Java fundamentals</a:t>
            </a:r>
            <a:endParaRPr lang="en-US" dirty="0" smtClean="0"/>
          </a:p>
          <a:p>
            <a:pPr hangingPunct="0"/>
            <a:r>
              <a:rPr lang="en-US" dirty="0" smtClean="0"/>
              <a:t>3.</a:t>
            </a:r>
            <a:r>
              <a:rPr lang="en-US" i="1" dirty="0" smtClean="0"/>
              <a:t> Control Structures</a:t>
            </a:r>
            <a:endParaRPr lang="en-US" dirty="0" smtClean="0"/>
          </a:p>
          <a:p>
            <a:pPr hangingPunct="0"/>
            <a:r>
              <a:rPr lang="en-US" dirty="0" smtClean="0"/>
              <a:t>4. Methods</a:t>
            </a:r>
          </a:p>
          <a:p>
            <a:pPr hangingPunct="0"/>
            <a:r>
              <a:rPr lang="en-US" dirty="0" smtClean="0"/>
              <a:t>5. </a:t>
            </a:r>
            <a:r>
              <a:rPr lang="en-US" i="1" dirty="0" smtClean="0"/>
              <a:t>Classes and objects</a:t>
            </a:r>
            <a:endParaRPr lang="en-US" dirty="0" smtClean="0"/>
          </a:p>
          <a:p>
            <a:pPr hangingPunct="0"/>
            <a:r>
              <a:rPr lang="en-US" dirty="0" smtClean="0"/>
              <a:t>6. Class </a:t>
            </a:r>
            <a:r>
              <a:rPr lang="en-US" i="1" dirty="0" smtClean="0"/>
              <a:t>Methods</a:t>
            </a:r>
            <a:endParaRPr lang="en-US" dirty="0" smtClean="0"/>
          </a:p>
          <a:p>
            <a:pPr hangingPunct="0"/>
            <a:r>
              <a:rPr lang="en-US" i="1" dirty="0" smtClean="0"/>
              <a:t>7. One-dimensional arrays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Program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ability to apply knowledge of computing and mathematics appropriate to the discipline,</a:t>
            </a:r>
          </a:p>
          <a:p>
            <a:r>
              <a:rPr lang="en-US" dirty="0" smtClean="0"/>
              <a:t>An ability to design, implement and evaluate a computer-based system, process, component, or program to meet desired needs. </a:t>
            </a:r>
          </a:p>
          <a:p>
            <a:r>
              <a:rPr lang="en-US" dirty="0" smtClean="0"/>
              <a:t>An ability to use current techniques, skills, and tools necessary for computing practices.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Assessment Methods &amp; Policy: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Lab, Homework,  Quizzes and Attendance (30%)	</a:t>
            </a:r>
          </a:p>
          <a:p>
            <a:pPr hangingPunct="0"/>
            <a:r>
              <a:rPr lang="en-US" dirty="0" smtClean="0"/>
              <a:t>Written Midterm Exams</a:t>
            </a:r>
            <a:r>
              <a:rPr lang="en-US" i="1" dirty="0" smtClean="0"/>
              <a:t> </a:t>
            </a:r>
          </a:p>
          <a:p>
            <a:pPr lvl="1" hangingPunct="0"/>
            <a:r>
              <a:rPr lang="en-US" i="1" dirty="0" smtClean="0"/>
              <a:t>Midterm exam 1       (15%)</a:t>
            </a:r>
          </a:p>
          <a:p>
            <a:pPr lvl="1" hangingPunct="0"/>
            <a:r>
              <a:rPr lang="en-US" i="1" dirty="0" smtClean="0"/>
              <a:t>Midterm exam 2       (15%)</a:t>
            </a:r>
          </a:p>
          <a:p>
            <a:pPr lvl="1" hangingPunct="0">
              <a:buNone/>
            </a:pPr>
            <a:endParaRPr lang="en-US" i="1" dirty="0" smtClean="0"/>
          </a:p>
          <a:p>
            <a:pPr hangingPunct="0"/>
            <a:r>
              <a:rPr lang="en-US" dirty="0" smtClean="0"/>
              <a:t>Written Final Exam   (40%)               	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100" dirty="0" smtClean="0"/>
              <a:t>Lab and Tutorial ( HW , Evaluation , mini project)                     10%</a:t>
            </a:r>
          </a:p>
          <a:p>
            <a:r>
              <a:rPr lang="en-US" sz="3100" dirty="0" smtClean="0"/>
              <a:t>Lab quizzes (2 quizzes)		                                      5%</a:t>
            </a:r>
          </a:p>
          <a:p>
            <a:r>
              <a:rPr lang="en-US" sz="3100" dirty="0" smtClean="0"/>
              <a:t>Lecture quizzes 						   5%                </a:t>
            </a:r>
          </a:p>
          <a:p>
            <a:r>
              <a:rPr lang="en-US" sz="3100" dirty="0" smtClean="0"/>
              <a:t>Exams (2 midterms)				                        30%</a:t>
            </a:r>
          </a:p>
          <a:p>
            <a:r>
              <a:rPr lang="en-US" sz="3100" dirty="0" smtClean="0"/>
              <a:t>Final lab exam 					            10%</a:t>
            </a:r>
          </a:p>
          <a:p>
            <a:r>
              <a:rPr lang="en-US" sz="3100" dirty="0" smtClean="0"/>
              <a:t>Final exam </a:t>
            </a:r>
            <a:r>
              <a:rPr lang="en-US" dirty="0" smtClean="0"/>
              <a:t>                                                                                  40%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	</a:t>
            </a:r>
            <a:r>
              <a:rPr lang="en-US" b="1" dirty="0" smtClean="0"/>
              <a:t>Total						                       100%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2551</TotalTime>
  <Words>676</Words>
  <Application>Microsoft Macintosh PowerPoint</Application>
  <PresentationFormat>On-screen Show (4:3)</PresentationFormat>
  <Paragraphs>123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Median</vt:lpstr>
      <vt:lpstr>Office Theme</vt:lpstr>
      <vt:lpstr>CSC 111 Course orientation </vt:lpstr>
      <vt:lpstr>Course name and Credit houres</vt:lpstr>
      <vt:lpstr>Course Blog</vt:lpstr>
      <vt:lpstr>Text Book</vt:lpstr>
      <vt:lpstr>Course Outcomes: </vt:lpstr>
      <vt:lpstr>Topics:</vt:lpstr>
      <vt:lpstr>Program Outcomes</vt:lpstr>
      <vt:lpstr>Assessment Methods &amp; Policy:</vt:lpstr>
      <vt:lpstr>Assessment</vt:lpstr>
      <vt:lpstr>Assessment Important</vt:lpstr>
      <vt:lpstr>Assessment Important</vt:lpstr>
      <vt:lpstr>Assessment Important</vt:lpstr>
      <vt:lpstr>PowerPoint Presentation</vt:lpstr>
      <vt:lpstr>E-mail Communication</vt:lpstr>
      <vt:lpstr>Contact </vt:lpstr>
      <vt:lpstr>Rules </vt:lpstr>
      <vt:lpstr>How I can study ?</vt:lpstr>
      <vt:lpstr>Any Questions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111 Course orientation</dc:title>
  <dc:creator>Ghadah</dc:creator>
  <cp:lastModifiedBy>MacBook Pro</cp:lastModifiedBy>
  <cp:revision>37</cp:revision>
  <dcterms:created xsi:type="dcterms:W3CDTF">2012-01-30T19:38:50Z</dcterms:created>
  <dcterms:modified xsi:type="dcterms:W3CDTF">2014-01-28T21:39:36Z</dcterms:modified>
</cp:coreProperties>
</file>