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324" r:id="rId14"/>
    <p:sldId id="269" r:id="rId15"/>
    <p:sldId id="313" r:id="rId16"/>
    <p:sldId id="314" r:id="rId17"/>
    <p:sldId id="315" r:id="rId18"/>
    <p:sldId id="316" r:id="rId19"/>
    <p:sldId id="317" r:id="rId20"/>
    <p:sldId id="318" r:id="rId21"/>
    <p:sldId id="325" r:id="rId22"/>
    <p:sldId id="326" r:id="rId23"/>
    <p:sldId id="271" r:id="rId24"/>
    <p:sldId id="319" r:id="rId25"/>
    <p:sldId id="320" r:id="rId26"/>
    <p:sldId id="321" r:id="rId27"/>
    <p:sldId id="322" r:id="rId28"/>
    <p:sldId id="272" r:id="rId29"/>
    <p:sldId id="273" r:id="rId30"/>
    <p:sldId id="274" r:id="rId31"/>
    <p:sldId id="275" r:id="rId32"/>
    <p:sldId id="276" r:id="rId33"/>
    <p:sldId id="277" r:id="rId34"/>
    <p:sldId id="278" r:id="rId35"/>
    <p:sldId id="279" r:id="rId36"/>
    <p:sldId id="280" r:id="rId37"/>
    <p:sldId id="281" r:id="rId38"/>
    <p:sldId id="282" r:id="rId39"/>
    <p:sldId id="283" r:id="rId40"/>
    <p:sldId id="284" r:id="rId41"/>
    <p:sldId id="285" r:id="rId42"/>
    <p:sldId id="286" r:id="rId43"/>
    <p:sldId id="287" r:id="rId44"/>
    <p:sldId id="288" r:id="rId45"/>
    <p:sldId id="289" r:id="rId46"/>
    <p:sldId id="290" r:id="rId47"/>
    <p:sldId id="291" r:id="rId48"/>
    <p:sldId id="292" r:id="rId49"/>
    <p:sldId id="293" r:id="rId50"/>
    <p:sldId id="294" r:id="rId51"/>
    <p:sldId id="295" r:id="rId52"/>
    <p:sldId id="296" r:id="rId53"/>
    <p:sldId id="297" r:id="rId54"/>
    <p:sldId id="298" r:id="rId55"/>
    <p:sldId id="299" r:id="rId56"/>
    <p:sldId id="300" r:id="rId57"/>
    <p:sldId id="301" r:id="rId58"/>
    <p:sldId id="302" r:id="rId59"/>
    <p:sldId id="303" r:id="rId60"/>
    <p:sldId id="304" r:id="rId61"/>
    <p:sldId id="305" r:id="rId62"/>
    <p:sldId id="306" r:id="rId63"/>
    <p:sldId id="307" r:id="rId64"/>
    <p:sldId id="308" r:id="rId65"/>
    <p:sldId id="309" r:id="rId66"/>
    <p:sldId id="310" r:id="rId67"/>
    <p:sldId id="311" r:id="rId68"/>
    <p:sldId id="312" r:id="rId6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210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printerSettings" Target="printerSettings/printerSettings1.bin"/><Relationship Id="rId71" Type="http://schemas.openxmlformats.org/officeDocument/2006/relationships/presProps" Target="presProps.xml"/><Relationship Id="rId72" Type="http://schemas.openxmlformats.org/officeDocument/2006/relationships/viewProps" Target="view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theme" Target="theme/theme1.xml"/><Relationship Id="rId74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FB12F-A6DC-F143-84BE-95FC0D410256}" type="datetimeFigureOut">
              <a:rPr lang="en-US" smtClean="0"/>
              <a:t>12-10-06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8B021-D2C9-1445-B701-9EEC962AD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588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FB12F-A6DC-F143-84BE-95FC0D410256}" type="datetimeFigureOut">
              <a:rPr lang="en-US" smtClean="0"/>
              <a:t>12-10-06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8B021-D2C9-1445-B701-9EEC962AD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180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FB12F-A6DC-F143-84BE-95FC0D410256}" type="datetimeFigureOut">
              <a:rPr lang="en-US" smtClean="0"/>
              <a:t>12-10-06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8B021-D2C9-1445-B701-9EEC962AD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95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FB12F-A6DC-F143-84BE-95FC0D410256}" type="datetimeFigureOut">
              <a:rPr lang="en-US" smtClean="0"/>
              <a:t>12-10-06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8B021-D2C9-1445-B701-9EEC962AD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816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FB12F-A6DC-F143-84BE-95FC0D410256}" type="datetimeFigureOut">
              <a:rPr lang="en-US" smtClean="0"/>
              <a:t>12-10-06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8B021-D2C9-1445-B701-9EEC962AD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103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FB12F-A6DC-F143-84BE-95FC0D410256}" type="datetimeFigureOut">
              <a:rPr lang="en-US" smtClean="0"/>
              <a:t>12-10-06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8B021-D2C9-1445-B701-9EEC962AD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468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FB12F-A6DC-F143-84BE-95FC0D410256}" type="datetimeFigureOut">
              <a:rPr lang="en-US" smtClean="0"/>
              <a:t>12-10-06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8B021-D2C9-1445-B701-9EEC962AD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595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FB12F-A6DC-F143-84BE-95FC0D410256}" type="datetimeFigureOut">
              <a:rPr lang="en-US" smtClean="0"/>
              <a:t>12-10-06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8B021-D2C9-1445-B701-9EEC962AD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989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FB12F-A6DC-F143-84BE-95FC0D410256}" type="datetimeFigureOut">
              <a:rPr lang="en-US" smtClean="0"/>
              <a:t>12-10-06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8B021-D2C9-1445-B701-9EEC962AD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850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FB12F-A6DC-F143-84BE-95FC0D410256}" type="datetimeFigureOut">
              <a:rPr lang="en-US" smtClean="0"/>
              <a:t>12-10-06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8B021-D2C9-1445-B701-9EEC962AD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45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FB12F-A6DC-F143-84BE-95FC0D410256}" type="datetimeFigureOut">
              <a:rPr lang="en-US" smtClean="0"/>
              <a:t>12-10-06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8B021-D2C9-1445-B701-9EEC962AD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834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BFB12F-A6DC-F143-84BE-95FC0D410256}" type="datetimeFigureOut">
              <a:rPr lang="en-US" smtClean="0"/>
              <a:t>12-10-06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8B021-D2C9-1445-B701-9EEC962AD4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651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www.learningradiology.com/caseofweek/caseoftheweekpix/cow70.JPG" TargetMode="External"/><Relationship Id="rId3" Type="http://schemas.openxmlformats.org/officeDocument/2006/relationships/image" Target="../media/image17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jpe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jpe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jpe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jpe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jpe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jpe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X-ray Interpretation Skills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Dr. </a:t>
            </a:r>
            <a:r>
              <a:rPr lang="en-US" dirty="0" err="1" smtClean="0"/>
              <a:t>Hisham</a:t>
            </a:r>
            <a:r>
              <a:rPr lang="en-US" dirty="0" smtClean="0"/>
              <a:t> </a:t>
            </a:r>
            <a:r>
              <a:rPr lang="en-US" dirty="0" err="1" smtClean="0"/>
              <a:t>Alsanawi</a:t>
            </a:r>
            <a:endParaRPr lang="en-US" dirty="0" smtClean="0"/>
          </a:p>
          <a:p>
            <a:r>
              <a:rPr lang="en-US" sz="2000" dirty="0" err="1" smtClean="0"/>
              <a:t>Orthopaedic</a:t>
            </a:r>
            <a:r>
              <a:rPr lang="en-US" sz="2000" dirty="0" smtClean="0"/>
              <a:t> Consultant and Assistant Professor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276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8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OBJECTIVES</a:t>
            </a:r>
            <a:endParaRPr lang="en-US" sz="4800" dirty="0">
              <a:solidFill>
                <a:schemeClr val="tx2">
                  <a:satMod val="130000"/>
                </a:schemeClr>
              </a:solidFill>
              <a:effectLst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charset="0"/>
                <a:cs typeface="Times New Roman" charset="0"/>
              </a:rPr>
              <a:t>Review a systematic approach to interpreting orthopedic x-rays</a:t>
            </a:r>
          </a:p>
          <a:p>
            <a:pPr eaLnBrk="1" hangingPunct="1"/>
            <a:endParaRPr lang="en-US"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>
                <a:latin typeface="Times New Roman" charset="0"/>
                <a:cs typeface="Times New Roman" charset="0"/>
              </a:rPr>
              <a:t>Review the language of fracture description</a:t>
            </a:r>
          </a:p>
        </p:txBody>
      </p:sp>
    </p:spTree>
    <p:extLst>
      <p:ext uri="{BB962C8B-B14F-4D97-AF65-F5344CB8AC3E}">
        <p14:creationId xmlns:p14="http://schemas.microsoft.com/office/powerpoint/2010/main" val="3750112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8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ABCs APPROACH</a:t>
            </a:r>
            <a:endParaRPr lang="en-US" sz="4800" dirty="0">
              <a:solidFill>
                <a:schemeClr val="tx2">
                  <a:satMod val="130000"/>
                </a:schemeClr>
              </a:solidFill>
              <a:effectLst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Pre ABC: identify </a:t>
            </a:r>
            <a:r>
              <a:rPr lang="en-US" dirty="0" err="1" smtClean="0">
                <a:latin typeface="Times New Roman" pitchFamily="18" charset="0"/>
                <a:ea typeface="+mn-ea"/>
                <a:cs typeface="Times New Roman" pitchFamily="18" charset="0"/>
              </a:rPr>
              <a:t>pt</a:t>
            </a: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, read provided info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A</a:t>
            </a:r>
            <a:endParaRPr lang="en-US" dirty="0" smtClean="0"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Adequacy</a:t>
            </a:r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Alignment</a:t>
            </a:r>
            <a:endParaRPr lang="en-US" dirty="0" smtClean="0"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B</a:t>
            </a:r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Bones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C</a:t>
            </a:r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Cartilage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S</a:t>
            </a:r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Soft Tissues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Apply ABCs approach to every orthopedic film you evaluate</a:t>
            </a:r>
            <a:endParaRPr lang="en-US" dirty="0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5733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A</a:t>
            </a:r>
            <a:r>
              <a:rPr lang="en-US" sz="48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DEQUACY</a:t>
            </a:r>
            <a:endParaRPr lang="en-US" sz="4800" b="1" dirty="0">
              <a:solidFill>
                <a:schemeClr val="tx2">
                  <a:satMod val="130000"/>
                </a:schemeClr>
              </a:solidFill>
              <a:effectLst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Times New Roman" charset="0"/>
                <a:cs typeface="Times New Roman" charset="0"/>
              </a:rPr>
              <a:t>All x-rays should have an adequate number of views.</a:t>
            </a:r>
          </a:p>
          <a:p>
            <a:pPr lvl="1" eaLnBrk="1" hangingPunct="1"/>
            <a:r>
              <a:rPr lang="en-US" dirty="0">
                <a:latin typeface="Times New Roman" charset="0"/>
                <a:cs typeface="Times New Roman" charset="0"/>
              </a:rPr>
              <a:t>Minimum of 2 views—AP and lateral</a:t>
            </a:r>
          </a:p>
          <a:p>
            <a:pPr lvl="1" eaLnBrk="1" hangingPunct="1"/>
            <a:r>
              <a:rPr lang="en-US" dirty="0">
                <a:latin typeface="Times New Roman" charset="0"/>
                <a:cs typeface="Times New Roman" charset="0"/>
              </a:rPr>
              <a:t>3 views preferred</a:t>
            </a:r>
          </a:p>
          <a:p>
            <a:pPr lvl="1" eaLnBrk="1" hangingPunct="1"/>
            <a:r>
              <a:rPr lang="en-US" dirty="0" smtClean="0">
                <a:latin typeface="Times New Roman" charset="0"/>
                <a:cs typeface="Times New Roman" charset="0"/>
              </a:rPr>
              <a:t>Joint above and joint below</a:t>
            </a:r>
            <a:endParaRPr lang="en-US" dirty="0">
              <a:latin typeface="Times New Roman" charset="0"/>
              <a:cs typeface="Times New Roman" charset="0"/>
            </a:endParaRPr>
          </a:p>
          <a:p>
            <a:pPr eaLnBrk="1" hangingPunct="1"/>
            <a:endParaRPr lang="en-US" dirty="0"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 dirty="0">
                <a:latin typeface="Times New Roman" charset="0"/>
                <a:cs typeface="Times New Roman" charset="0"/>
              </a:rPr>
              <a:t>All x-rays should have adequate penetration</a:t>
            </a:r>
          </a:p>
        </p:txBody>
      </p:sp>
    </p:spTree>
    <p:extLst>
      <p:ext uri="{BB962C8B-B14F-4D97-AF65-F5344CB8AC3E}">
        <p14:creationId xmlns:p14="http://schemas.microsoft.com/office/powerpoint/2010/main" val="3852655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47.large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0"/>
            <a:ext cx="59846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945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A</a:t>
            </a:r>
            <a:r>
              <a:rPr lang="en-US" sz="48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LIGNMENT</a:t>
            </a:r>
            <a:endParaRPr lang="en-US" sz="4800" b="1" dirty="0">
              <a:solidFill>
                <a:schemeClr val="tx2">
                  <a:satMod val="130000"/>
                </a:schemeClr>
              </a:solidFill>
              <a:effectLst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395047" cy="4525963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dirty="0">
                <a:latin typeface="Times New Roman" charset="0"/>
                <a:cs typeface="Times New Roman" charset="0"/>
              </a:rPr>
              <a:t>Alignment:  Anatomic relationship between bones on x-</a:t>
            </a:r>
            <a:r>
              <a:rPr lang="en-US" dirty="0" smtClean="0">
                <a:latin typeface="Times New Roman" charset="0"/>
                <a:cs typeface="Times New Roman" charset="0"/>
              </a:rPr>
              <a:t>ray</a:t>
            </a:r>
          </a:p>
          <a:p>
            <a:pPr lvl="1"/>
            <a:r>
              <a:rPr lang="en-US" dirty="0" smtClean="0">
                <a:latin typeface="Times New Roman" charset="0"/>
                <a:cs typeface="Times New Roman" charset="0"/>
              </a:rPr>
              <a:t>Bone alignment </a:t>
            </a:r>
            <a:r>
              <a:rPr lang="en-US" dirty="0" err="1" smtClean="0">
                <a:latin typeface="Times New Roman" charset="0"/>
                <a:cs typeface="Times New Roman" charset="0"/>
              </a:rPr>
              <a:t>vs</a:t>
            </a:r>
            <a:r>
              <a:rPr lang="en-US" dirty="0" smtClean="0">
                <a:latin typeface="Times New Roman" charset="0"/>
                <a:cs typeface="Times New Roman" charset="0"/>
              </a:rPr>
              <a:t> other side</a:t>
            </a:r>
          </a:p>
          <a:p>
            <a:pPr lvl="1"/>
            <a:r>
              <a:rPr lang="en-US" dirty="0" smtClean="0">
                <a:latin typeface="Times New Roman" charset="0"/>
                <a:cs typeface="Times New Roman" charset="0"/>
              </a:rPr>
              <a:t>Bone alignment relative to proximal and distal bones</a:t>
            </a:r>
            <a:endParaRPr lang="en-US" dirty="0">
              <a:latin typeface="Times New Roman" charset="0"/>
              <a:cs typeface="Times New Roman" charset="0"/>
            </a:endParaRPr>
          </a:p>
          <a:p>
            <a:pPr eaLnBrk="1" hangingPunct="1"/>
            <a:endParaRPr lang="en-US" dirty="0"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 dirty="0">
                <a:latin typeface="Times New Roman" charset="0"/>
                <a:cs typeface="Times New Roman" charset="0"/>
              </a:rPr>
              <a:t>Normal x-rays should have normal alignment</a:t>
            </a:r>
          </a:p>
          <a:p>
            <a:pPr eaLnBrk="1" hangingPunct="1"/>
            <a:endParaRPr lang="en-US" dirty="0"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 dirty="0">
                <a:latin typeface="Times New Roman" charset="0"/>
                <a:cs typeface="Times New Roman" charset="0"/>
              </a:rPr>
              <a:t>Fractures and dislocations may affect the alignment on the x-ray</a:t>
            </a:r>
          </a:p>
        </p:txBody>
      </p:sp>
      <p:pic>
        <p:nvPicPr>
          <p:cNvPr id="3" name="Picture 2" descr="Jeremiah long leg 2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735" y="1200778"/>
            <a:ext cx="2291753" cy="5440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900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B</a:t>
            </a:r>
            <a:r>
              <a:rPr lang="en-US" sz="48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ONES</a:t>
            </a:r>
            <a:endParaRPr lang="en-US" sz="4800" b="1" dirty="0">
              <a:solidFill>
                <a:schemeClr val="tx2">
                  <a:satMod val="130000"/>
                </a:schemeClr>
              </a:solidFill>
              <a:effectLst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+mj-lt"/>
              <a:buAutoNum type="arabicPeriod"/>
            </a:pPr>
            <a:r>
              <a:rPr lang="en-US" dirty="0" smtClean="0">
                <a:latin typeface="Times New Roman" charset="0"/>
                <a:cs typeface="Times New Roman" charset="0"/>
              </a:rPr>
              <a:t>Identify bone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dirty="0" smtClean="0">
                <a:latin typeface="Times New Roman" charset="0"/>
                <a:cs typeface="Times New Roman" charset="0"/>
              </a:rPr>
              <a:t>Examine the whole  bone for 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latin typeface="Times New Roman" charset="0"/>
                <a:cs typeface="Times New Roman" charset="0"/>
              </a:rPr>
              <a:t>Discontinuity </a:t>
            </a:r>
            <a:r>
              <a:rPr lang="en-US" dirty="0" smtClean="0">
                <a:latin typeface="Times New Roman" charset="0"/>
                <a:cs typeface="Times New Roman" charset="0"/>
                <a:sym typeface="Wingdings"/>
              </a:rPr>
              <a:t> fractures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latin typeface="Times New Roman" charset="0"/>
                <a:cs typeface="Times New Roman" charset="0"/>
                <a:sym typeface="Wingdings"/>
              </a:rPr>
              <a:t>Change in bone shadow consistency  change in density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charset="0"/>
                <a:cs typeface="Times New Roman" charset="0"/>
                <a:sym typeface="Wingdings"/>
              </a:rPr>
              <a:t>Describe bone abnormality 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latin typeface="Times New Roman" charset="0"/>
                <a:cs typeface="Times New Roman" charset="0"/>
                <a:sym typeface="Wingdings"/>
              </a:rPr>
              <a:t>Location 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latin typeface="Times New Roman" charset="0"/>
                <a:cs typeface="Times New Roman" charset="0"/>
                <a:sym typeface="Wingdings"/>
              </a:rPr>
              <a:t>Shape </a:t>
            </a:r>
          </a:p>
        </p:txBody>
      </p:sp>
    </p:spTree>
    <p:extLst>
      <p:ext uri="{BB962C8B-B14F-4D97-AF65-F5344CB8AC3E}">
        <p14:creationId xmlns:p14="http://schemas.microsoft.com/office/powerpoint/2010/main" val="561145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ib fib fractur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400" y="0"/>
            <a:ext cx="22218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832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emoral shaft oblique fractur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600" y="0"/>
            <a:ext cx="43442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33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onekey20100462-f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342900"/>
            <a:ext cx="7620000" cy="615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865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2eb281b9e475c9e9017608b44cc46_big_gallery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100" y="419100"/>
            <a:ext cx="6000750" cy="600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768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Medical Decision Making is a Triad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1981200"/>
            <a:ext cx="7086600" cy="3276600"/>
          </a:xfrm>
        </p:spPr>
        <p:txBody>
          <a:bodyPr/>
          <a:lstStyle/>
          <a:p>
            <a:r>
              <a:rPr lang="en-US"/>
              <a:t>History – from patients/records</a:t>
            </a:r>
          </a:p>
          <a:p>
            <a:r>
              <a:rPr lang="en-US"/>
              <a:t>Physical Examination</a:t>
            </a:r>
          </a:p>
          <a:p>
            <a:r>
              <a:rPr lang="en-US"/>
              <a:t>Confirming Studies – Imaging, Labs, etc. </a:t>
            </a:r>
          </a:p>
        </p:txBody>
      </p:sp>
    </p:spTree>
    <p:extLst>
      <p:ext uri="{BB962C8B-B14F-4D97-AF65-F5344CB8AC3E}">
        <p14:creationId xmlns:p14="http://schemas.microsoft.com/office/powerpoint/2010/main" val="3508167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ow319lg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477" y="975620"/>
            <a:ext cx="6398315" cy="517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527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49949886f7487841053b7eff110cc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714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igh grade osteosarcom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700" y="1168400"/>
            <a:ext cx="6059020" cy="4498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346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C</a:t>
            </a:r>
            <a:r>
              <a:rPr lang="en-US" sz="48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ARTILAGE</a:t>
            </a:r>
            <a:endParaRPr lang="en-US" sz="4800" b="1" dirty="0">
              <a:solidFill>
                <a:schemeClr val="tx2">
                  <a:satMod val="130000"/>
                </a:schemeClr>
              </a:solidFill>
              <a:effectLst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Times New Roman" charset="0"/>
                <a:cs typeface="Times New Roman" charset="0"/>
              </a:rPr>
              <a:t>Cartilage </a:t>
            </a:r>
            <a:endParaRPr lang="en-US" dirty="0" smtClean="0">
              <a:latin typeface="Times New Roman" charset="0"/>
              <a:cs typeface="Times New Roman" charset="0"/>
            </a:endParaRPr>
          </a:p>
          <a:p>
            <a:pPr lvl="1"/>
            <a:r>
              <a:rPr lang="en-US" dirty="0" smtClean="0">
                <a:latin typeface="Times New Roman" charset="0"/>
                <a:cs typeface="Times New Roman" charset="0"/>
              </a:rPr>
              <a:t>joint </a:t>
            </a:r>
            <a:r>
              <a:rPr lang="en-US" dirty="0">
                <a:latin typeface="Times New Roman" charset="0"/>
                <a:cs typeface="Times New Roman" charset="0"/>
              </a:rPr>
              <a:t>spaces on x-rays </a:t>
            </a:r>
            <a:endParaRPr lang="en-US" dirty="0" smtClean="0">
              <a:latin typeface="Times New Roman" charset="0"/>
              <a:cs typeface="Times New Roman" charset="0"/>
            </a:endParaRPr>
          </a:p>
          <a:p>
            <a:pPr lvl="1"/>
            <a:r>
              <a:rPr lang="en-US" dirty="0" smtClean="0">
                <a:latin typeface="Times New Roman" charset="0"/>
                <a:cs typeface="Times New Roman" charset="0"/>
              </a:rPr>
              <a:t>you </a:t>
            </a:r>
            <a:r>
              <a:rPr lang="en-US" dirty="0">
                <a:latin typeface="Times New Roman" charset="0"/>
                <a:cs typeface="Times New Roman" charset="0"/>
              </a:rPr>
              <a:t>cannot actually see cartilage on x-</a:t>
            </a:r>
            <a:r>
              <a:rPr lang="en-US" dirty="0" smtClean="0">
                <a:latin typeface="Times New Roman" charset="0"/>
                <a:cs typeface="Times New Roman" charset="0"/>
              </a:rPr>
              <a:t>rays</a:t>
            </a:r>
            <a:endParaRPr lang="en-US" dirty="0">
              <a:latin typeface="Times New Roman" charset="0"/>
              <a:cs typeface="Times New Roman" charset="0"/>
            </a:endParaRPr>
          </a:p>
          <a:p>
            <a:pPr eaLnBrk="1" hangingPunct="1"/>
            <a:endParaRPr lang="en-US" dirty="0"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 dirty="0">
                <a:latin typeface="Times New Roman" charset="0"/>
                <a:cs typeface="Times New Roman" charset="0"/>
              </a:rPr>
              <a:t>Widening of joint spaces </a:t>
            </a:r>
            <a:r>
              <a:rPr lang="en-US" dirty="0" smtClean="0">
                <a:latin typeface="Times New Roman" charset="0"/>
                <a:cs typeface="Times New Roman" charset="0"/>
                <a:sym typeface="Wingdings"/>
              </a:rPr>
              <a:t> </a:t>
            </a:r>
            <a:r>
              <a:rPr lang="en-US" dirty="0" smtClean="0">
                <a:latin typeface="Times New Roman" charset="0"/>
                <a:cs typeface="Times New Roman" charset="0"/>
              </a:rPr>
              <a:t>signifies </a:t>
            </a:r>
            <a:r>
              <a:rPr lang="en-US" dirty="0">
                <a:latin typeface="Times New Roman" charset="0"/>
                <a:cs typeface="Times New Roman" charset="0"/>
              </a:rPr>
              <a:t>ligamentous injury and/or </a:t>
            </a:r>
            <a:r>
              <a:rPr lang="en-US" dirty="0" smtClean="0">
                <a:latin typeface="Times New Roman" charset="0"/>
                <a:cs typeface="Times New Roman" charset="0"/>
              </a:rPr>
              <a:t>fractures</a:t>
            </a:r>
          </a:p>
          <a:p>
            <a:pPr eaLnBrk="1" hangingPunct="1"/>
            <a:r>
              <a:rPr lang="en-US" dirty="0" smtClean="0">
                <a:latin typeface="Times New Roman" charset="0"/>
                <a:cs typeface="Times New Roman" charset="0"/>
              </a:rPr>
              <a:t>Narrowing of joint spaces </a:t>
            </a:r>
            <a:r>
              <a:rPr lang="en-US" dirty="0" smtClean="0">
                <a:latin typeface="Times New Roman" charset="0"/>
                <a:cs typeface="Times New Roman" charset="0"/>
                <a:sym typeface="Wingdings"/>
              </a:rPr>
              <a:t> arthritis </a:t>
            </a:r>
            <a:endParaRPr lang="en-US" dirty="0"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579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neexray2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000" y="1524000"/>
            <a:ext cx="5842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86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knoa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869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NJ3-KneeXray-s_1233363769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727200"/>
            <a:ext cx="4572000" cy="3383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092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2556b908391114a08a15f05ca336f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800" y="0"/>
            <a:ext cx="64834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251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S</a:t>
            </a:r>
            <a:r>
              <a:rPr lang="en-US" sz="48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OFT TISSUES</a:t>
            </a:r>
            <a:endParaRPr lang="en-US" sz="4800" b="1" dirty="0">
              <a:solidFill>
                <a:schemeClr val="tx2">
                  <a:satMod val="130000"/>
                </a:schemeClr>
              </a:solidFill>
              <a:effectLst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Times New Roman" charset="0"/>
                <a:cs typeface="Times New Roman" charset="0"/>
              </a:rPr>
              <a:t>Soft tissues implies to look for soft tissue swelling and joint effusions</a:t>
            </a:r>
          </a:p>
          <a:p>
            <a:pPr eaLnBrk="1" hangingPunct="1"/>
            <a:endParaRPr lang="en-US" dirty="0"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 dirty="0">
                <a:latin typeface="Times New Roman" charset="0"/>
                <a:cs typeface="Times New Roman" charset="0"/>
              </a:rPr>
              <a:t>These can be signs of </a:t>
            </a:r>
            <a:endParaRPr lang="en-US" dirty="0" smtClean="0">
              <a:latin typeface="Times New Roman" charset="0"/>
              <a:cs typeface="Times New Roman" charset="0"/>
            </a:endParaRPr>
          </a:p>
          <a:p>
            <a:pPr lvl="1"/>
            <a:r>
              <a:rPr lang="en-US" dirty="0" smtClean="0">
                <a:latin typeface="Times New Roman" charset="0"/>
                <a:cs typeface="Times New Roman" charset="0"/>
              </a:rPr>
              <a:t>Trauma </a:t>
            </a:r>
          </a:p>
          <a:p>
            <a:pPr lvl="1"/>
            <a:r>
              <a:rPr lang="en-US" dirty="0" smtClean="0">
                <a:latin typeface="Times New Roman" charset="0"/>
                <a:cs typeface="Times New Roman" charset="0"/>
              </a:rPr>
              <a:t>occult fractures</a:t>
            </a:r>
          </a:p>
          <a:p>
            <a:pPr lvl="1"/>
            <a:r>
              <a:rPr lang="en-US" dirty="0" smtClean="0">
                <a:latin typeface="Times New Roman" charset="0"/>
                <a:cs typeface="Times New Roman" charset="0"/>
              </a:rPr>
              <a:t>Infection </a:t>
            </a:r>
          </a:p>
          <a:p>
            <a:pPr lvl="1"/>
            <a:r>
              <a:rPr lang="en-US" dirty="0" smtClean="0">
                <a:latin typeface="Times New Roman" charset="0"/>
                <a:cs typeface="Times New Roman" charset="0"/>
              </a:rPr>
              <a:t>Tumors </a:t>
            </a:r>
            <a:endParaRPr lang="en-US" dirty="0"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5143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8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REVIEW:  ABCs</a:t>
            </a:r>
            <a:endParaRPr lang="en-US" sz="4800" dirty="0">
              <a:solidFill>
                <a:schemeClr val="tx2">
                  <a:satMod val="130000"/>
                </a:schemeClr>
              </a:solidFill>
              <a:effectLst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A</a:t>
            </a:r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Assess </a:t>
            </a:r>
            <a:r>
              <a:rPr lang="en-US" i="1" dirty="0" smtClean="0">
                <a:latin typeface="Times New Roman" pitchFamily="18" charset="0"/>
                <a:ea typeface="+mn-ea"/>
                <a:cs typeface="Times New Roman" pitchFamily="18" charset="0"/>
              </a:rPr>
              <a:t>adequacy</a:t>
            </a: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 of x-ray which includes proper number of views and penetration</a:t>
            </a:r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Assess </a:t>
            </a:r>
            <a:r>
              <a:rPr lang="en-US" i="1" dirty="0" smtClean="0">
                <a:latin typeface="Times New Roman" pitchFamily="18" charset="0"/>
                <a:ea typeface="+mn-ea"/>
                <a:cs typeface="Times New Roman" pitchFamily="18" charset="0"/>
              </a:rPr>
              <a:t>alignment </a:t>
            </a: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of x-rays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B</a:t>
            </a:r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Examine </a:t>
            </a:r>
            <a:r>
              <a:rPr lang="en-US" i="1" dirty="0" smtClean="0">
                <a:latin typeface="Times New Roman" pitchFamily="18" charset="0"/>
                <a:ea typeface="+mn-ea"/>
                <a:cs typeface="Times New Roman" pitchFamily="18" charset="0"/>
              </a:rPr>
              <a:t>bones</a:t>
            </a: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 throughout their entire length for fracture lines and/or distortions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C</a:t>
            </a:r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Examine </a:t>
            </a:r>
            <a:r>
              <a:rPr lang="en-US" i="1" dirty="0" smtClean="0">
                <a:latin typeface="Times New Roman" pitchFamily="18" charset="0"/>
                <a:ea typeface="+mn-ea"/>
                <a:cs typeface="Times New Roman" pitchFamily="18" charset="0"/>
              </a:rPr>
              <a:t>cartilages</a:t>
            </a: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 (joint spaces) for widening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S</a:t>
            </a:r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Assess </a:t>
            </a:r>
            <a:r>
              <a:rPr lang="en-US" i="1" dirty="0" smtClean="0">
                <a:latin typeface="Times New Roman" pitchFamily="18" charset="0"/>
                <a:ea typeface="+mn-ea"/>
                <a:cs typeface="Times New Roman" pitchFamily="18" charset="0"/>
              </a:rPr>
              <a:t>soft tissues </a:t>
            </a: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for swelling/effusions</a:t>
            </a:r>
            <a:endParaRPr lang="en-US" dirty="0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6740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Imaging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33600" y="1600200"/>
            <a:ext cx="3581400" cy="4525963"/>
          </a:xfrm>
        </p:spPr>
        <p:txBody>
          <a:bodyPr/>
          <a:lstStyle/>
          <a:p>
            <a:r>
              <a:rPr lang="en-US"/>
              <a:t>X-ray</a:t>
            </a:r>
          </a:p>
          <a:p>
            <a:r>
              <a:rPr lang="en-US"/>
              <a:t>Ultrasound</a:t>
            </a:r>
          </a:p>
          <a:p>
            <a:r>
              <a:rPr lang="en-US"/>
              <a:t>CT Scan</a:t>
            </a:r>
          </a:p>
          <a:p>
            <a:r>
              <a:rPr lang="en-US"/>
              <a:t>MRI</a:t>
            </a:r>
          </a:p>
          <a:p>
            <a:r>
              <a:rPr lang="en-US"/>
              <a:t>Nuclear Medicine</a:t>
            </a:r>
          </a:p>
        </p:txBody>
      </p:sp>
    </p:spTree>
    <p:extLst>
      <p:ext uri="{BB962C8B-B14F-4D97-AF65-F5344CB8AC3E}">
        <p14:creationId xmlns:p14="http://schemas.microsoft.com/office/powerpoint/2010/main" val="1216447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8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EXAMPLE # 1</a:t>
            </a:r>
            <a:endParaRPr lang="en-US" sz="4800" dirty="0">
              <a:solidFill>
                <a:schemeClr val="tx2">
                  <a:satMod val="130000"/>
                </a:schemeClr>
              </a:solidFill>
              <a:effectLst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7411" name="Picture 2" descr="http://nypemergency.org/images/Elbowsfatpadarro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371600"/>
            <a:ext cx="4495800" cy="527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5130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4800">
                <a:effectLst/>
                <a:latin typeface="Times New Roman" charset="0"/>
                <a:cs typeface="Times New Roman" charset="0"/>
              </a:rPr>
              <a:t>EXAMPLE # 1…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This x-ray demonstrates a lateral elbow x-ray.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There is swelling </a:t>
            </a:r>
            <a:r>
              <a:rPr lang="en-US" dirty="0" err="1" smtClean="0">
                <a:latin typeface="Times New Roman" pitchFamily="18" charset="0"/>
                <a:ea typeface="+mn-ea"/>
                <a:cs typeface="Times New Roman" pitchFamily="18" charset="0"/>
              </a:rPr>
              <a:t>anteriorly</a:t>
            </a: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 which is displaced known as a pathologic anterior fat pad sign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There is swelling </a:t>
            </a:r>
            <a:r>
              <a:rPr lang="en-US" dirty="0" err="1" smtClean="0">
                <a:latin typeface="Times New Roman" pitchFamily="18" charset="0"/>
                <a:ea typeface="+mn-ea"/>
                <a:cs typeface="Times New Roman" pitchFamily="18" charset="0"/>
              </a:rPr>
              <a:t>posteriorly</a:t>
            </a: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 known as a posterior fat pad sign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Both of these are signs of an occult fracture although none are visualized on this x-ray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Remember, </a:t>
            </a:r>
            <a:r>
              <a:rPr lang="en-US" i="1" dirty="0" smtClean="0">
                <a:latin typeface="Times New Roman" pitchFamily="18" charset="0"/>
                <a:ea typeface="+mn-ea"/>
                <a:cs typeface="Times New Roman" pitchFamily="18" charset="0"/>
              </a:rPr>
              <a:t>soft tissue swelling </a:t>
            </a: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can be a sign of occult fracture!</a:t>
            </a:r>
            <a:endParaRPr lang="en-US" dirty="0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982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/>
            <a:r>
              <a:rPr lang="en-US">
                <a:effectLst/>
                <a:latin typeface="Times New Roman" charset="0"/>
                <a:cs typeface="Times New Roman" charset="0"/>
              </a:rPr>
              <a:t>EXAMPLE # 2…WHERE ARE THE FRACTURES?</a:t>
            </a:r>
          </a:p>
        </p:txBody>
      </p:sp>
      <p:pic>
        <p:nvPicPr>
          <p:cNvPr id="19459" name="Picture 2" descr="http://boneandspine.com/wp-content/uploads/2008/02/fracture_metacarp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473200"/>
            <a:ext cx="4418013" cy="517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9125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4800">
                <a:effectLst/>
                <a:latin typeface="Times New Roman" charset="0"/>
                <a:cs typeface="Times New Roman" charset="0"/>
              </a:rPr>
              <a:t>EXAMPLE # 2…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3000">
                <a:latin typeface="Times New Roman" charset="0"/>
                <a:cs typeface="Times New Roman" charset="0"/>
              </a:rPr>
              <a:t>If you follow ABCs, you will notice there is are problems with alignment on this x-ray (A)</a:t>
            </a:r>
          </a:p>
          <a:p>
            <a:pPr eaLnBrk="1" hangingPunct="1">
              <a:lnSpc>
                <a:spcPct val="80000"/>
              </a:lnSpc>
            </a:pPr>
            <a:r>
              <a:rPr lang="en-US" sz="3000">
                <a:latin typeface="Times New Roman" charset="0"/>
                <a:cs typeface="Times New Roman" charset="0"/>
              </a:rPr>
              <a:t>(B)…You will notice there are fracture lines through the 2</a:t>
            </a:r>
            <a:r>
              <a:rPr lang="en-US" sz="3000" baseline="30000">
                <a:latin typeface="Times New Roman" charset="0"/>
                <a:cs typeface="Times New Roman" charset="0"/>
              </a:rPr>
              <a:t>nd</a:t>
            </a:r>
            <a:r>
              <a:rPr lang="en-US" sz="3000">
                <a:latin typeface="Times New Roman" charset="0"/>
                <a:cs typeface="Times New Roman" charset="0"/>
              </a:rPr>
              <a:t>, 3</a:t>
            </a:r>
            <a:r>
              <a:rPr lang="en-US" sz="3000" baseline="30000">
                <a:latin typeface="Times New Roman" charset="0"/>
                <a:cs typeface="Times New Roman" charset="0"/>
              </a:rPr>
              <a:t>rd</a:t>
            </a:r>
            <a:r>
              <a:rPr lang="en-US" sz="3000">
                <a:latin typeface="Times New Roman" charset="0"/>
                <a:cs typeface="Times New Roman" charset="0"/>
              </a:rPr>
              <a:t>, and 4</a:t>
            </a:r>
            <a:r>
              <a:rPr lang="en-US" sz="3000" baseline="30000">
                <a:latin typeface="Times New Roman" charset="0"/>
                <a:cs typeface="Times New Roman" charset="0"/>
              </a:rPr>
              <a:t>th</a:t>
            </a:r>
            <a:r>
              <a:rPr lang="en-US" sz="3000">
                <a:latin typeface="Times New Roman" charset="0"/>
                <a:cs typeface="Times New Roman" charset="0"/>
              </a:rPr>
              <a:t> metacarpals</a:t>
            </a:r>
          </a:p>
          <a:p>
            <a:pPr eaLnBrk="1" hangingPunct="1">
              <a:lnSpc>
                <a:spcPct val="80000"/>
              </a:lnSpc>
            </a:pPr>
            <a:r>
              <a:rPr lang="en-US" sz="3000">
                <a:latin typeface="Times New Roman" charset="0"/>
                <a:cs typeface="Times New Roman" charset="0"/>
              </a:rPr>
              <a:t>These are 2</a:t>
            </a:r>
            <a:r>
              <a:rPr lang="en-US" sz="3000" baseline="30000">
                <a:latin typeface="Times New Roman" charset="0"/>
                <a:cs typeface="Times New Roman" charset="0"/>
              </a:rPr>
              <a:t>nd</a:t>
            </a:r>
            <a:r>
              <a:rPr lang="en-US" sz="3000">
                <a:latin typeface="Times New Roman" charset="0"/>
                <a:cs typeface="Times New Roman" charset="0"/>
              </a:rPr>
              <a:t>, 3</a:t>
            </a:r>
            <a:r>
              <a:rPr lang="en-US" sz="3000" baseline="30000">
                <a:latin typeface="Times New Roman" charset="0"/>
                <a:cs typeface="Times New Roman" charset="0"/>
              </a:rPr>
              <a:t>rd</a:t>
            </a:r>
            <a:r>
              <a:rPr lang="en-US" sz="3000">
                <a:latin typeface="Times New Roman" charset="0"/>
                <a:cs typeface="Times New Roman" charset="0"/>
              </a:rPr>
              <a:t>, and 4</a:t>
            </a:r>
            <a:r>
              <a:rPr lang="en-US" sz="3000" baseline="30000">
                <a:latin typeface="Times New Roman" charset="0"/>
                <a:cs typeface="Times New Roman" charset="0"/>
              </a:rPr>
              <a:t>th</a:t>
            </a:r>
            <a:r>
              <a:rPr lang="en-US" sz="3000">
                <a:latin typeface="Times New Roman" charset="0"/>
                <a:cs typeface="Times New Roman" charset="0"/>
              </a:rPr>
              <a:t>, midshaft metacarpal fractures.</a:t>
            </a:r>
          </a:p>
          <a:p>
            <a:pPr eaLnBrk="1" hangingPunct="1">
              <a:lnSpc>
                <a:spcPct val="80000"/>
              </a:lnSpc>
            </a:pPr>
            <a:r>
              <a:rPr lang="en-US" sz="3000">
                <a:latin typeface="Times New Roman" charset="0"/>
                <a:cs typeface="Times New Roman" charset="0"/>
              </a:rPr>
              <a:t>A teaching point:  Notice the ring on this film. Always remove rings of patients with fractured extremities because swelling may preclude removal later.</a:t>
            </a:r>
          </a:p>
        </p:txBody>
      </p:sp>
    </p:spTree>
    <p:extLst>
      <p:ext uri="{BB962C8B-B14F-4D97-AF65-F5344CB8AC3E}">
        <p14:creationId xmlns:p14="http://schemas.microsoft.com/office/powerpoint/2010/main" val="704662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8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LANGUAGE OF FRACTURES</a:t>
            </a:r>
            <a:endParaRPr lang="en-US" sz="4800" dirty="0">
              <a:solidFill>
                <a:schemeClr val="tx2">
                  <a:satMod val="130000"/>
                </a:schemeClr>
              </a:solidFill>
              <a:effectLst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charset="0"/>
                <a:cs typeface="Times New Roman" charset="0"/>
              </a:rPr>
              <a:t>Important for use to describe x-rays in medical terminology.</a:t>
            </a:r>
          </a:p>
          <a:p>
            <a:pPr eaLnBrk="1" hangingPunct="1"/>
            <a:endParaRPr lang="en-US"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>
                <a:latin typeface="Times New Roman" charset="0"/>
                <a:cs typeface="Times New Roman" charset="0"/>
              </a:rPr>
              <a:t>Improves communication with orthopedic consultants</a:t>
            </a:r>
          </a:p>
        </p:txBody>
      </p:sp>
    </p:spTree>
    <p:extLst>
      <p:ext uri="{BB962C8B-B14F-4D97-AF65-F5344CB8AC3E}">
        <p14:creationId xmlns:p14="http://schemas.microsoft.com/office/powerpoint/2010/main" val="2593831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8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LANGUAGE OF FRACTURES</a:t>
            </a:r>
            <a:endParaRPr lang="en-US" sz="4800" dirty="0">
              <a:solidFill>
                <a:schemeClr val="tx2">
                  <a:satMod val="130000"/>
                </a:schemeClr>
              </a:solidFill>
              <a:effectLst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charset="0"/>
                <a:cs typeface="Times New Roman" charset="0"/>
              </a:rPr>
              <a:t>Things you must describe (clinical and x-ray):</a:t>
            </a:r>
          </a:p>
          <a:p>
            <a:pPr lvl="1" eaLnBrk="1" hangingPunct="1"/>
            <a:r>
              <a:rPr lang="en-US">
                <a:latin typeface="Times New Roman" charset="0"/>
                <a:cs typeface="Times New Roman" charset="0"/>
              </a:rPr>
              <a:t>Open vs Closed fracture</a:t>
            </a:r>
          </a:p>
          <a:p>
            <a:pPr lvl="1" eaLnBrk="1" hangingPunct="1"/>
            <a:r>
              <a:rPr lang="en-US">
                <a:latin typeface="Times New Roman" charset="0"/>
                <a:cs typeface="Times New Roman" charset="0"/>
              </a:rPr>
              <a:t>Anatomic location of fracture</a:t>
            </a:r>
          </a:p>
          <a:p>
            <a:pPr lvl="1" eaLnBrk="1" hangingPunct="1"/>
            <a:r>
              <a:rPr lang="en-US">
                <a:latin typeface="Times New Roman" charset="0"/>
                <a:cs typeface="Times New Roman" charset="0"/>
              </a:rPr>
              <a:t>Fracture line</a:t>
            </a:r>
          </a:p>
          <a:p>
            <a:pPr lvl="1" eaLnBrk="1" hangingPunct="1"/>
            <a:r>
              <a:rPr lang="en-US">
                <a:latin typeface="Times New Roman" charset="0"/>
                <a:cs typeface="Times New Roman" charset="0"/>
              </a:rPr>
              <a:t>Relationship of fracture fragments</a:t>
            </a:r>
          </a:p>
          <a:p>
            <a:pPr lvl="1" eaLnBrk="1" hangingPunct="1"/>
            <a:r>
              <a:rPr lang="en-US">
                <a:latin typeface="Times New Roman" charset="0"/>
                <a:cs typeface="Times New Roman" charset="0"/>
              </a:rPr>
              <a:t>Neurovascular status</a:t>
            </a:r>
          </a:p>
          <a:p>
            <a:pPr eaLnBrk="1" hangingPunct="1"/>
            <a:endParaRPr lang="en-US"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7544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8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OPEN VS CLOSED</a:t>
            </a:r>
            <a:endParaRPr lang="en-US" sz="4800" dirty="0">
              <a:solidFill>
                <a:schemeClr val="tx2">
                  <a:satMod val="130000"/>
                </a:schemeClr>
              </a:solidFill>
              <a:effectLst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Must describe to a consultant if fracture is open or closed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Closed fracture</a:t>
            </a:r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Simple fracture</a:t>
            </a:r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No open wounds of skin near fracture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Open fracture</a:t>
            </a:r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Compound fracture</a:t>
            </a:r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err="1" smtClean="0">
                <a:latin typeface="Times New Roman" pitchFamily="18" charset="0"/>
                <a:ea typeface="+mn-ea"/>
                <a:cs typeface="Times New Roman" pitchFamily="18" charset="0"/>
              </a:rPr>
              <a:t>Cutaneous</a:t>
            </a: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 (open wounds) of skin near fracture site. Bone may protrude from skin</a:t>
            </a:r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>
                <a:latin typeface="Times New Roman" pitchFamily="18" charset="0"/>
                <a:ea typeface="+mn-ea"/>
                <a:cs typeface="Times New Roman" pitchFamily="18" charset="0"/>
              </a:rPr>
              <a:t>Open fractures are open complete displaced and/or comminuted</a:t>
            </a:r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endParaRPr lang="en-US" dirty="0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427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8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OPEN FRACTURES</a:t>
            </a:r>
            <a:endParaRPr lang="en-US" sz="4800" dirty="0">
              <a:solidFill>
                <a:schemeClr val="tx2">
                  <a:satMod val="130000"/>
                </a:schemeClr>
              </a:solidFill>
              <a:effectLst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charset="0"/>
                <a:cs typeface="Times New Roman" charset="0"/>
              </a:rPr>
              <a:t>Orthopedic emergency</a:t>
            </a:r>
          </a:p>
          <a:p>
            <a:pPr eaLnBrk="1" hangingPunct="1"/>
            <a:r>
              <a:rPr lang="en-US">
                <a:latin typeface="Times New Roman" charset="0"/>
                <a:cs typeface="Times New Roman" charset="0"/>
              </a:rPr>
              <a:t>Requires emergency orthopedic consultation</a:t>
            </a:r>
          </a:p>
          <a:p>
            <a:pPr eaLnBrk="1" hangingPunct="1"/>
            <a:r>
              <a:rPr lang="en-US">
                <a:latin typeface="Times New Roman" charset="0"/>
                <a:cs typeface="Times New Roman" charset="0"/>
              </a:rPr>
              <a:t>Bleeding must be controlled</a:t>
            </a:r>
          </a:p>
          <a:p>
            <a:pPr eaLnBrk="1" hangingPunct="1"/>
            <a:r>
              <a:rPr lang="en-US">
                <a:latin typeface="Times New Roman" charset="0"/>
                <a:cs typeface="Times New Roman" charset="0"/>
              </a:rPr>
              <a:t>Management</a:t>
            </a:r>
          </a:p>
          <a:p>
            <a:pPr lvl="1" eaLnBrk="1" hangingPunct="1"/>
            <a:r>
              <a:rPr lang="en-US">
                <a:latin typeface="Times New Roman" charset="0"/>
                <a:cs typeface="Times New Roman" charset="0"/>
              </a:rPr>
              <a:t>IV antibiotics</a:t>
            </a:r>
          </a:p>
          <a:p>
            <a:pPr lvl="1" eaLnBrk="1" hangingPunct="1"/>
            <a:r>
              <a:rPr lang="en-US">
                <a:latin typeface="Times New Roman" charset="0"/>
                <a:cs typeface="Times New Roman" charset="0"/>
              </a:rPr>
              <a:t>Tetanus prophylaxis</a:t>
            </a:r>
          </a:p>
          <a:p>
            <a:pPr lvl="1" eaLnBrk="1" hangingPunct="1"/>
            <a:r>
              <a:rPr lang="en-US">
                <a:latin typeface="Times New Roman" charset="0"/>
                <a:cs typeface="Times New Roman" charset="0"/>
              </a:rPr>
              <a:t>Pain control</a:t>
            </a:r>
          </a:p>
          <a:p>
            <a:pPr lvl="1" eaLnBrk="1" hangingPunct="1"/>
            <a:r>
              <a:rPr lang="en-US">
                <a:latin typeface="Times New Roman" charset="0"/>
                <a:cs typeface="Times New Roman" charset="0"/>
              </a:rPr>
              <a:t>Surgery for washout and reduction</a:t>
            </a:r>
          </a:p>
          <a:p>
            <a:pPr eaLnBrk="1" hangingPunct="1"/>
            <a:endParaRPr lang="en-US"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609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8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ANATOMIC LOCATION</a:t>
            </a:r>
            <a:endParaRPr lang="en-US" sz="4800" dirty="0">
              <a:solidFill>
                <a:schemeClr val="tx2">
                  <a:satMod val="130000"/>
                </a:schemeClr>
              </a:solidFill>
              <a:effectLst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charset="0"/>
                <a:cs typeface="Times New Roman" charset="0"/>
              </a:rPr>
              <a:t>Describe the precise anatomic location of the fracture</a:t>
            </a:r>
          </a:p>
          <a:p>
            <a:pPr eaLnBrk="1" hangingPunct="1"/>
            <a:r>
              <a:rPr lang="en-US">
                <a:latin typeface="Times New Roman" charset="0"/>
                <a:cs typeface="Times New Roman" charset="0"/>
              </a:rPr>
              <a:t>Include if it is left or right sided bone</a:t>
            </a:r>
          </a:p>
          <a:p>
            <a:pPr eaLnBrk="1" hangingPunct="1"/>
            <a:r>
              <a:rPr lang="en-US">
                <a:latin typeface="Times New Roman" charset="0"/>
                <a:cs typeface="Times New Roman" charset="0"/>
              </a:rPr>
              <a:t>Include name of bone</a:t>
            </a:r>
          </a:p>
          <a:p>
            <a:pPr eaLnBrk="1" hangingPunct="1"/>
            <a:r>
              <a:rPr lang="en-US">
                <a:latin typeface="Times New Roman" charset="0"/>
                <a:cs typeface="Times New Roman" charset="0"/>
              </a:rPr>
              <a:t>Include location:</a:t>
            </a:r>
          </a:p>
          <a:p>
            <a:pPr lvl="1" eaLnBrk="1" hangingPunct="1"/>
            <a:r>
              <a:rPr lang="en-US">
                <a:latin typeface="Times New Roman" charset="0"/>
                <a:cs typeface="Times New Roman" charset="0"/>
              </a:rPr>
              <a:t>Proximal…Mid…Distal</a:t>
            </a:r>
          </a:p>
          <a:p>
            <a:pPr lvl="1" eaLnBrk="1" hangingPunct="1"/>
            <a:r>
              <a:rPr lang="en-US">
                <a:latin typeface="Times New Roman" charset="0"/>
                <a:cs typeface="Times New Roman" charset="0"/>
              </a:rPr>
              <a:t>To aid in this, divide bone into 1/3rds</a:t>
            </a:r>
          </a:p>
          <a:p>
            <a:pPr lvl="1" eaLnBrk="1" hangingPunct="1"/>
            <a:endParaRPr lang="en-US"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84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800" dirty="0" smtClean="0">
                <a:solidFill>
                  <a:schemeClr val="tx2">
                    <a:satMod val="130000"/>
                  </a:schemeClr>
                </a:solidFill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FOR EXAMPLE....WHERE IS THIS LOCATED?</a:t>
            </a:r>
            <a:endParaRPr lang="en-US" sz="4800" dirty="0">
              <a:solidFill>
                <a:schemeClr val="tx2">
                  <a:satMod val="130000"/>
                </a:schemeClr>
              </a:solidFill>
              <a:effectLst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6627" name="Picture 2" descr="http://www.szote.u-szeged.hu/radio/trauma1/traum3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590675"/>
            <a:ext cx="5353050" cy="503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9656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X-RAY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4600" y="1676400"/>
            <a:ext cx="3810000" cy="3048000"/>
          </a:xfrm>
        </p:spPr>
        <p:txBody>
          <a:bodyPr/>
          <a:lstStyle/>
          <a:p>
            <a:r>
              <a:rPr lang="en-US"/>
              <a:t>Radiation Source</a:t>
            </a:r>
          </a:p>
          <a:p>
            <a:r>
              <a:rPr lang="en-US"/>
              <a:t>Patient Exposed</a:t>
            </a:r>
          </a:p>
          <a:p>
            <a:r>
              <a:rPr lang="en-US"/>
              <a:t>Capture Image</a:t>
            </a:r>
          </a:p>
          <a:p>
            <a:r>
              <a:rPr lang="en-US"/>
              <a:t>Interpret Image  </a:t>
            </a:r>
          </a:p>
        </p:txBody>
      </p:sp>
    </p:spTree>
    <p:extLst>
      <p:ext uri="{BB962C8B-B14F-4D97-AF65-F5344CB8AC3E}">
        <p14:creationId xmlns:p14="http://schemas.microsoft.com/office/powerpoint/2010/main" val="2798147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4800">
                <a:effectLst/>
                <a:latin typeface="Times New Roman" charset="0"/>
                <a:cs typeface="Times New Roman" charset="0"/>
              </a:rPr>
              <a:t>EXAMPLE…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charset="0"/>
                <a:cs typeface="Times New Roman" charset="0"/>
              </a:rPr>
              <a:t>This is a closed L distal femur fracture.</a:t>
            </a:r>
          </a:p>
          <a:p>
            <a:pPr eaLnBrk="1" hangingPunct="1"/>
            <a:endParaRPr lang="en-US"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>
                <a:latin typeface="Times New Roman" charset="0"/>
                <a:cs typeface="Times New Roman" charset="0"/>
              </a:rPr>
              <a:t>The main thing I want you to take from this example is the description of location</a:t>
            </a:r>
          </a:p>
        </p:txBody>
      </p:sp>
    </p:spTree>
    <p:extLst>
      <p:ext uri="{BB962C8B-B14F-4D97-AF65-F5344CB8AC3E}">
        <p14:creationId xmlns:p14="http://schemas.microsoft.com/office/powerpoint/2010/main" val="2915060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800">
                <a:effectLst/>
                <a:latin typeface="Times New Roman" charset="0"/>
                <a:cs typeface="Times New Roman" charset="0"/>
              </a:rPr>
              <a:t>ANATOMIC LOCATION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latin typeface="Times New Roman" charset="0"/>
                <a:cs typeface="Times New Roman" charset="0"/>
              </a:rPr>
              <a:t>Besides location, it is helpful to describe if the location of the fracture involves the joint space—intra-articular</a:t>
            </a:r>
          </a:p>
        </p:txBody>
      </p:sp>
    </p:spTree>
    <p:extLst>
      <p:ext uri="{BB962C8B-B14F-4D97-AF65-F5344CB8AC3E}">
        <p14:creationId xmlns:p14="http://schemas.microsoft.com/office/powerpoint/2010/main" val="1397051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 bwMode="auto">
          <a:xfrm>
            <a:off x="1435100" y="274638"/>
            <a:ext cx="74993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>
              <a:defRPr/>
            </a:pPr>
            <a:r>
              <a:rPr lang="en-US" sz="3600" smtClean="0"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INTRA-ARTICULAR FRACTURE OF BASE 1</a:t>
            </a:r>
            <a:r>
              <a:rPr lang="en-US" sz="3600" baseline="30000" smtClean="0"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ST</a:t>
            </a:r>
            <a:r>
              <a:rPr lang="en-US" sz="3600" smtClean="0"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 METACARPAL</a:t>
            </a:r>
          </a:p>
        </p:txBody>
      </p:sp>
      <p:pic>
        <p:nvPicPr>
          <p:cNvPr id="29699" name="Picture 2" descr="http://www.learningradiology.com/caseofweek/caseoftheweekpix/cow70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600200"/>
            <a:ext cx="5305425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4403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4800">
                <a:effectLst/>
                <a:latin typeface="Times New Roman" charset="0"/>
                <a:cs typeface="Times New Roman" charset="0"/>
              </a:rPr>
              <a:t>FRACTURE LINES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charset="0"/>
                <a:cs typeface="Times New Roman" charset="0"/>
              </a:rPr>
              <a:t>Next, it is imperative to describe the type of fracture line</a:t>
            </a:r>
          </a:p>
          <a:p>
            <a:pPr eaLnBrk="1" hangingPunct="1"/>
            <a:endParaRPr lang="en-US"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>
                <a:latin typeface="Times New Roman" charset="0"/>
                <a:cs typeface="Times New Roman" charset="0"/>
              </a:rPr>
              <a:t>There are several types of fracture lines</a:t>
            </a:r>
          </a:p>
        </p:txBody>
      </p:sp>
    </p:spTree>
    <p:extLst>
      <p:ext uri="{BB962C8B-B14F-4D97-AF65-F5344CB8AC3E}">
        <p14:creationId xmlns:p14="http://schemas.microsoft.com/office/powerpoint/2010/main" val="2734565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 bwMode="auto">
          <a:xfrm>
            <a:off x="1435100" y="274638"/>
            <a:ext cx="74993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4800">
                <a:effectLst/>
                <a:latin typeface="Times New Roman" charset="0"/>
                <a:cs typeface="Times New Roman" charset="0"/>
              </a:rPr>
              <a:t>FRACTURE LINES</a:t>
            </a:r>
          </a:p>
        </p:txBody>
      </p:sp>
      <p:pic>
        <p:nvPicPr>
          <p:cNvPr id="31747" name="Picture 6" descr="f042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600200"/>
            <a:ext cx="5353050" cy="494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3693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4800">
                <a:effectLst/>
                <a:latin typeface="Times New Roman" charset="0"/>
                <a:cs typeface="Times New Roman" charset="0"/>
              </a:rPr>
              <a:t>FRACTURE LINES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en-US">
                <a:latin typeface="Times New Roman" charset="0"/>
                <a:cs typeface="Times New Roman" charset="0"/>
              </a:rPr>
              <a:t>A is a transverse fracture</a:t>
            </a:r>
          </a:p>
          <a:p>
            <a:pPr eaLnBrk="1" hangingPunct="1"/>
            <a:endParaRPr lang="en-US"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>
                <a:latin typeface="Times New Roman" charset="0"/>
                <a:cs typeface="Times New Roman" charset="0"/>
              </a:rPr>
              <a:t>B is an oblique fracture</a:t>
            </a:r>
          </a:p>
          <a:p>
            <a:pPr eaLnBrk="1" hangingPunct="1"/>
            <a:endParaRPr lang="en-US"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>
                <a:latin typeface="Times New Roman" charset="0"/>
                <a:cs typeface="Times New Roman" charset="0"/>
              </a:rPr>
              <a:t>C is a spiral fracture</a:t>
            </a:r>
          </a:p>
          <a:p>
            <a:pPr eaLnBrk="1" hangingPunct="1"/>
            <a:endParaRPr lang="en-US"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>
                <a:latin typeface="Times New Roman" charset="0"/>
                <a:cs typeface="Times New Roman" charset="0"/>
              </a:rPr>
              <a:t>D is a comminuted fracture</a:t>
            </a:r>
          </a:p>
          <a:p>
            <a:pPr eaLnBrk="1" hangingPunct="1"/>
            <a:endParaRPr lang="en-US"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>
                <a:latin typeface="Times New Roman" charset="0"/>
                <a:cs typeface="Times New Roman" charset="0"/>
              </a:rPr>
              <a:t>There is also an impacted fracture where fracture ends are compressed together</a:t>
            </a:r>
          </a:p>
        </p:txBody>
      </p:sp>
    </p:spTree>
    <p:extLst>
      <p:ext uri="{BB962C8B-B14F-4D97-AF65-F5344CB8AC3E}">
        <p14:creationId xmlns:p14="http://schemas.microsoft.com/office/powerpoint/2010/main" val="145436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sz="4800" dirty="0" smtClean="0"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WHAT TYPE OF FRACTURE LINE IS THIS???</a:t>
            </a:r>
            <a:endParaRPr lang="en-US" sz="4800" dirty="0">
              <a:effectLst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33795" name="Picture 2" descr="http://www.hawaii.edu/medicine/pediatrics/pemxray/v4c02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589088"/>
            <a:ext cx="4419600" cy="506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5238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sz="4800" dirty="0" smtClean="0"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ANS:  TRANSVERSE FRACTURE</a:t>
            </a:r>
            <a:endParaRPr lang="en-US" sz="4800" dirty="0">
              <a:effectLst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latin typeface="Times New Roman" charset="0"/>
                <a:cs typeface="Times New Roman" charset="0"/>
              </a:rPr>
              <a:t>Transverse fractures occur perpendicular to the long axis of the bone.</a:t>
            </a:r>
          </a:p>
          <a:p>
            <a:endParaRPr lang="en-US">
              <a:latin typeface="Times New Roman" charset="0"/>
              <a:cs typeface="Times New Roman" charset="0"/>
            </a:endParaRPr>
          </a:p>
          <a:p>
            <a:r>
              <a:rPr lang="en-US">
                <a:latin typeface="Times New Roman" charset="0"/>
                <a:cs typeface="Times New Roman" charset="0"/>
              </a:rPr>
              <a:t>To fully describe the fracture, this is a closed midshaft transverse humerus fracture.</a:t>
            </a:r>
          </a:p>
        </p:txBody>
      </p:sp>
    </p:spTree>
    <p:extLst>
      <p:ext uri="{BB962C8B-B14F-4D97-AF65-F5344CB8AC3E}">
        <p14:creationId xmlns:p14="http://schemas.microsoft.com/office/powerpoint/2010/main" val="3344724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en-US">
                <a:effectLst/>
                <a:latin typeface="Times New Roman" charset="0"/>
                <a:cs typeface="Times New Roman" charset="0"/>
              </a:rPr>
              <a:t>ANOTHER EXAMPLE OF FRACTURE LINE…</a:t>
            </a:r>
          </a:p>
        </p:txBody>
      </p:sp>
      <p:pic>
        <p:nvPicPr>
          <p:cNvPr id="35843" name="Picture 2" descr="http://www.wheelessonline.com/image7/lacl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676400"/>
            <a:ext cx="3705225" cy="494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6484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800">
                <a:effectLst/>
                <a:latin typeface="Times New Roman" charset="0"/>
                <a:cs typeface="Times New Roman" charset="0"/>
              </a:rPr>
              <a:t>ANS:  SPIRAL FRACTURE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latin typeface="Times New Roman" charset="0"/>
                <a:cs typeface="Times New Roman" charset="0"/>
              </a:rPr>
              <a:t>Spiral fractures occur in a spiral fashion along the long axis of the bone</a:t>
            </a:r>
          </a:p>
          <a:p>
            <a:endParaRPr lang="en-US">
              <a:latin typeface="Times New Roman" charset="0"/>
              <a:cs typeface="Times New Roman" charset="0"/>
            </a:endParaRPr>
          </a:p>
          <a:p>
            <a:r>
              <a:rPr lang="en-US">
                <a:latin typeface="Times New Roman" charset="0"/>
                <a:cs typeface="Times New Roman" charset="0"/>
              </a:rPr>
              <a:t>They are usually caused by a rotational force</a:t>
            </a:r>
          </a:p>
          <a:p>
            <a:endParaRPr lang="en-US">
              <a:latin typeface="Times New Roman" charset="0"/>
              <a:cs typeface="Times New Roman" charset="0"/>
            </a:endParaRPr>
          </a:p>
          <a:p>
            <a:r>
              <a:rPr lang="en-US">
                <a:latin typeface="Times New Roman" charset="0"/>
                <a:cs typeface="Times New Roman" charset="0"/>
              </a:rPr>
              <a:t>To fully describe the fracture, this is a closed distal spiral fracture of the fibula</a:t>
            </a:r>
          </a:p>
        </p:txBody>
      </p:sp>
    </p:spTree>
    <p:extLst>
      <p:ext uri="{BB962C8B-B14F-4D97-AF65-F5344CB8AC3E}">
        <p14:creationId xmlns:p14="http://schemas.microsoft.com/office/powerpoint/2010/main" val="2367794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X-RAY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1600200"/>
            <a:ext cx="7391400" cy="2667000"/>
          </a:xfrm>
        </p:spPr>
        <p:txBody>
          <a:bodyPr/>
          <a:lstStyle/>
          <a:p>
            <a:r>
              <a:rPr lang="en-US" dirty="0"/>
              <a:t>Ionizing Radiation </a:t>
            </a:r>
          </a:p>
          <a:p>
            <a:r>
              <a:rPr lang="en-US" dirty="0"/>
              <a:t>Radiation damages </a:t>
            </a:r>
            <a:r>
              <a:rPr lang="en-US" dirty="0" smtClean="0"/>
              <a:t>cells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110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 bwMode="auto">
          <a:xfrm>
            <a:off x="1435100" y="274638"/>
            <a:ext cx="74993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800">
                <a:effectLst/>
                <a:latin typeface="Times New Roman" charset="0"/>
                <a:cs typeface="Times New Roman" charset="0"/>
              </a:rPr>
              <a:t>ONE MORE EXAMPLE…</a:t>
            </a:r>
          </a:p>
        </p:txBody>
      </p:sp>
      <p:pic>
        <p:nvPicPr>
          <p:cNvPr id="37891" name="Picture 2" descr="http://boneandspine.com/wp-content/uploads/2008/04/intertrochanteric_frac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600200"/>
            <a:ext cx="4410075" cy="500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9684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sz="4800" dirty="0" smtClean="0"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ANS:  COMMINUTED FRACTURE</a:t>
            </a:r>
            <a:endParaRPr lang="en-US" sz="4800" dirty="0">
              <a:effectLst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latin typeface="Times New Roman" charset="0"/>
                <a:cs typeface="Times New Roman" charset="0"/>
              </a:rPr>
              <a:t>Comminuted fractures are those with 2 or more bone fragments are present</a:t>
            </a:r>
          </a:p>
          <a:p>
            <a:endParaRPr lang="en-US">
              <a:latin typeface="Times New Roman" charset="0"/>
              <a:cs typeface="Times New Roman" charset="0"/>
            </a:endParaRPr>
          </a:p>
          <a:p>
            <a:r>
              <a:rPr lang="en-US">
                <a:latin typeface="Times New Roman" charset="0"/>
                <a:cs typeface="Times New Roman" charset="0"/>
              </a:rPr>
              <a:t>Sometimes difficult to appreciate on x-ray but will clearly show on CT scan</a:t>
            </a:r>
          </a:p>
          <a:p>
            <a:endParaRPr lang="en-US">
              <a:latin typeface="Times New Roman" charset="0"/>
              <a:cs typeface="Times New Roman" charset="0"/>
            </a:endParaRPr>
          </a:p>
          <a:p>
            <a:r>
              <a:rPr lang="en-US">
                <a:latin typeface="Times New Roman" charset="0"/>
                <a:cs typeface="Times New Roman" charset="0"/>
              </a:rPr>
              <a:t>To fully describe the fracture, this is a closed R comminuted intertrochanteric fracture</a:t>
            </a:r>
          </a:p>
        </p:txBody>
      </p:sp>
    </p:spTree>
    <p:extLst>
      <p:ext uri="{BB962C8B-B14F-4D97-AF65-F5344CB8AC3E}">
        <p14:creationId xmlns:p14="http://schemas.microsoft.com/office/powerpoint/2010/main" val="2309381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800">
                <a:effectLst/>
                <a:latin typeface="Times New Roman" charset="0"/>
                <a:cs typeface="Times New Roman" charset="0"/>
              </a:rPr>
              <a:t>FRACTURE FRAGMENTS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>
                <a:latin typeface="Times New Roman" charset="0"/>
                <a:cs typeface="Times New Roman" charset="0"/>
              </a:rPr>
              <a:t>Terms to be familiar with when describing the relationship of fracture fragments</a:t>
            </a:r>
          </a:p>
          <a:p>
            <a:pPr lvl="1"/>
            <a:r>
              <a:rPr lang="en-US">
                <a:latin typeface="Times New Roman" charset="0"/>
                <a:cs typeface="Times New Roman" charset="0"/>
              </a:rPr>
              <a:t>Alignment</a:t>
            </a:r>
          </a:p>
          <a:p>
            <a:pPr lvl="1"/>
            <a:r>
              <a:rPr lang="en-US">
                <a:latin typeface="Times New Roman" charset="0"/>
                <a:cs typeface="Times New Roman" charset="0"/>
              </a:rPr>
              <a:t>Angulation</a:t>
            </a:r>
          </a:p>
          <a:p>
            <a:pPr lvl="1"/>
            <a:r>
              <a:rPr lang="en-US">
                <a:latin typeface="Times New Roman" charset="0"/>
                <a:cs typeface="Times New Roman" charset="0"/>
              </a:rPr>
              <a:t>Apposition</a:t>
            </a:r>
          </a:p>
          <a:p>
            <a:pPr lvl="1"/>
            <a:r>
              <a:rPr lang="en-US">
                <a:latin typeface="Times New Roman" charset="0"/>
                <a:cs typeface="Times New Roman" charset="0"/>
              </a:rPr>
              <a:t>Displacement</a:t>
            </a:r>
          </a:p>
          <a:p>
            <a:pPr lvl="1"/>
            <a:r>
              <a:rPr lang="en-US">
                <a:latin typeface="Times New Roman" charset="0"/>
                <a:cs typeface="Times New Roman" charset="0"/>
              </a:rPr>
              <a:t>Bayonette apposition</a:t>
            </a:r>
          </a:p>
          <a:p>
            <a:pPr lvl="1"/>
            <a:r>
              <a:rPr lang="en-US">
                <a:latin typeface="Times New Roman" charset="0"/>
                <a:cs typeface="Times New Roman" charset="0"/>
              </a:rPr>
              <a:t>Distraction</a:t>
            </a:r>
          </a:p>
          <a:p>
            <a:pPr lvl="1"/>
            <a:r>
              <a:rPr lang="en-US">
                <a:latin typeface="Times New Roman" charset="0"/>
                <a:cs typeface="Times New Roman" charset="0"/>
              </a:rPr>
              <a:t>Dislocation</a:t>
            </a:r>
          </a:p>
        </p:txBody>
      </p:sp>
    </p:spTree>
    <p:extLst>
      <p:ext uri="{BB962C8B-B14F-4D97-AF65-F5344CB8AC3E}">
        <p14:creationId xmlns:p14="http://schemas.microsoft.com/office/powerpoint/2010/main" val="2232166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en-US" sz="4800" dirty="0" smtClean="0"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ALIGNMENT/ANGULATION</a:t>
            </a:r>
            <a:endParaRPr lang="en-US" sz="4800" dirty="0">
              <a:effectLst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>
                <a:latin typeface="Times New Roman" charset="0"/>
                <a:cs typeface="Times New Roman" charset="0"/>
              </a:rPr>
              <a:t>Alignment is the relationship in the longitudinal axis of one bone to another</a:t>
            </a:r>
          </a:p>
          <a:p>
            <a:r>
              <a:rPr lang="en-US">
                <a:latin typeface="Times New Roman" charset="0"/>
                <a:cs typeface="Times New Roman" charset="0"/>
              </a:rPr>
              <a:t>Angulation is any deviation from normal alignment</a:t>
            </a:r>
          </a:p>
          <a:p>
            <a:r>
              <a:rPr lang="en-US">
                <a:latin typeface="Times New Roman" charset="0"/>
                <a:cs typeface="Times New Roman" charset="0"/>
              </a:rPr>
              <a:t>Angulation is described in degrees of angulation of the distal fragment in relation to the proximal fragment—to measure angle draw lines through normal axis of bone and fracture fragment</a:t>
            </a:r>
          </a:p>
        </p:txBody>
      </p:sp>
    </p:spTree>
    <p:extLst>
      <p:ext uri="{BB962C8B-B14F-4D97-AF65-F5344CB8AC3E}">
        <p14:creationId xmlns:p14="http://schemas.microsoft.com/office/powerpoint/2010/main" val="1758552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sz="4800" dirty="0" smtClean="0"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20 DEGREES OF ANGULATION</a:t>
            </a:r>
            <a:endParaRPr lang="en-US" sz="4800" dirty="0">
              <a:effectLst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1987" name="Picture 6" descr="angulat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3075" y="1752600"/>
            <a:ext cx="3116263" cy="489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Straight Arrow Connector 16"/>
          <p:cNvCxnSpPr/>
          <p:nvPr/>
        </p:nvCxnSpPr>
        <p:spPr>
          <a:xfrm rot="16200000" flipH="1">
            <a:off x="2933700" y="4838700"/>
            <a:ext cx="30480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>
            <a:off x="2590800" y="3733800"/>
            <a:ext cx="3200400" cy="1981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69901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80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</a:rPr>
              <a:t>OTHER TERMS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>
                <a:latin typeface="Times New Roman" charset="0"/>
                <a:cs typeface="Times New Roman" charset="0"/>
              </a:rPr>
              <a:t>Apposition:  amount of end to end contact of the fracture fragments</a:t>
            </a:r>
          </a:p>
          <a:p>
            <a:r>
              <a:rPr lang="en-US">
                <a:latin typeface="Times New Roman" charset="0"/>
                <a:cs typeface="Times New Roman" charset="0"/>
              </a:rPr>
              <a:t>Displacement:  use interchangeably with apposition</a:t>
            </a:r>
          </a:p>
          <a:p>
            <a:r>
              <a:rPr lang="en-US">
                <a:latin typeface="Times New Roman" charset="0"/>
                <a:cs typeface="Times New Roman" charset="0"/>
              </a:rPr>
              <a:t>Bayonette apposition:  overlap of fracture fragments</a:t>
            </a:r>
          </a:p>
          <a:p>
            <a:r>
              <a:rPr lang="en-US">
                <a:latin typeface="Times New Roman" charset="0"/>
                <a:cs typeface="Times New Roman" charset="0"/>
              </a:rPr>
              <a:t>Distraction:  displacement in the longitudinal axis of the bones</a:t>
            </a:r>
          </a:p>
          <a:p>
            <a:r>
              <a:rPr lang="en-US">
                <a:latin typeface="Times New Roman" charset="0"/>
                <a:cs typeface="Times New Roman" charset="0"/>
              </a:rPr>
              <a:t>Dislocation: disruption of normal relationship of articular surfaces</a:t>
            </a:r>
          </a:p>
        </p:txBody>
      </p:sp>
    </p:spTree>
    <p:extLst>
      <p:ext uri="{BB962C8B-B14F-4D97-AF65-F5344CB8AC3E}">
        <p14:creationId xmlns:p14="http://schemas.microsoft.com/office/powerpoint/2010/main" val="766809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sz="4800" dirty="0" smtClean="0"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DESCRIBE FRACTURE FRAGMENTS</a:t>
            </a:r>
            <a:endParaRPr lang="en-US" sz="4800" dirty="0">
              <a:effectLst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4035" name="Picture 2" descr="http://www.wheelessonline.com/image7/tibb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524000"/>
            <a:ext cx="3000375" cy="512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5087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800">
                <a:effectLst/>
                <a:latin typeface="Times New Roman" charset="0"/>
                <a:cs typeface="Times New Roman" charset="0"/>
              </a:rPr>
              <a:t>ANSWER</a:t>
            </a:r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>
                <a:latin typeface="Times New Roman" charset="0"/>
                <a:cs typeface="Times New Roman" charset="0"/>
              </a:rPr>
              <a:t>This is a closed midshaft tibial fracture….But how do we describe the fragments?</a:t>
            </a:r>
          </a:p>
          <a:p>
            <a:r>
              <a:rPr lang="en-US" sz="2800">
                <a:latin typeface="Times New Roman" charset="0"/>
                <a:cs typeface="Times New Roman" charset="0"/>
              </a:rPr>
              <a:t>This is an example of partial apposition; note part of the fracture fragments are touching each other</a:t>
            </a:r>
          </a:p>
          <a:p>
            <a:r>
              <a:rPr lang="en-US" sz="2800">
                <a:latin typeface="Times New Roman" charset="0"/>
                <a:cs typeface="Times New Roman" charset="0"/>
              </a:rPr>
              <a:t>Alternatively you can describe this as displaced 1/3 the thickness of the bone</a:t>
            </a:r>
          </a:p>
          <a:p>
            <a:r>
              <a:rPr lang="en-US" sz="2800">
                <a:latin typeface="Times New Roman" charset="0"/>
                <a:cs typeface="Times New Roman" charset="0"/>
              </a:rPr>
              <a:t>Remember aposition and displacement are interchangeable—we tend to describe displacement</a:t>
            </a:r>
          </a:p>
          <a:p>
            <a:r>
              <a:rPr lang="en-US" sz="2800">
                <a:latin typeface="Times New Roman" charset="0"/>
                <a:cs typeface="Times New Roman" charset="0"/>
              </a:rPr>
              <a:t>Final answer:  Closed midshaft tibial fracture with moderate (33%) displacement</a:t>
            </a:r>
          </a:p>
        </p:txBody>
      </p:sp>
    </p:spTree>
    <p:extLst>
      <p:ext uri="{BB962C8B-B14F-4D97-AF65-F5344CB8AC3E}">
        <p14:creationId xmlns:p14="http://schemas.microsoft.com/office/powerpoint/2010/main" val="1780938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 bwMode="auto">
          <a:xfrm>
            <a:off x="1435100" y="274638"/>
            <a:ext cx="74993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800">
                <a:effectLst/>
                <a:latin typeface="Times New Roman" charset="0"/>
                <a:cs typeface="Times New Roman" charset="0"/>
              </a:rPr>
              <a:t>ANOTHER ONE…</a:t>
            </a:r>
          </a:p>
        </p:txBody>
      </p:sp>
      <p:pic>
        <p:nvPicPr>
          <p:cNvPr id="46083" name="Picture 2" descr="Radiologic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295400"/>
            <a:ext cx="5819775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6430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80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</a:rPr>
              <a:t>ANSWER</a:t>
            </a:r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800">
                <a:latin typeface="Times New Roman" charset="0"/>
                <a:cs typeface="Times New Roman" charset="0"/>
              </a:rPr>
              <a:t>There are 2 fractures on this film</a:t>
            </a:r>
          </a:p>
          <a:p>
            <a:r>
              <a:rPr lang="en-US" sz="2800">
                <a:latin typeface="Times New Roman" charset="0"/>
                <a:cs typeface="Times New Roman" charset="0"/>
              </a:rPr>
              <a:t>Closed distal radius fracture with complete displacement. Also there is an ulnar styloid fracture which is also displaced</a:t>
            </a:r>
          </a:p>
          <a:p>
            <a:r>
              <a:rPr lang="en-US" sz="2800">
                <a:latin typeface="Times New Roman" charset="0"/>
                <a:cs typeface="Times New Roman" charset="0"/>
              </a:rPr>
              <a:t>The displacement is especially prominent on the lateral view highlighting the importance of multiple views.</a:t>
            </a:r>
          </a:p>
          <a:p>
            <a:r>
              <a:rPr lang="en-US" sz="2800">
                <a:latin typeface="Times New Roman" charset="0"/>
                <a:cs typeface="Times New Roman" charset="0"/>
              </a:rPr>
              <a:t>There may be intra-articular involvement as joint space is close by</a:t>
            </a:r>
          </a:p>
          <a:p>
            <a:r>
              <a:rPr lang="en-US" sz="2800">
                <a:latin typeface="Times New Roman" charset="0"/>
                <a:cs typeface="Times New Roman" charset="0"/>
              </a:rPr>
              <a:t>Remember, remove all jewelry from extremity fractures</a:t>
            </a:r>
          </a:p>
          <a:p>
            <a:endParaRPr lang="en-US"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505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X-RAY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600200"/>
            <a:ext cx="7467600" cy="1905000"/>
          </a:xfrm>
        </p:spPr>
        <p:txBody>
          <a:bodyPr/>
          <a:lstStyle/>
          <a:p>
            <a:r>
              <a:rPr lang="en-US"/>
              <a:t>Patient Blocks Transmission of Radiation</a:t>
            </a:r>
          </a:p>
          <a:p>
            <a:pPr lvl="1"/>
            <a:r>
              <a:rPr lang="en-US"/>
              <a:t>Soft tissues Less</a:t>
            </a:r>
          </a:p>
          <a:p>
            <a:pPr lvl="1"/>
            <a:r>
              <a:rPr lang="en-US"/>
              <a:t>Bones More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146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 bwMode="auto">
          <a:xfrm>
            <a:off x="1435100" y="274638"/>
            <a:ext cx="74993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800">
                <a:effectLst/>
                <a:latin typeface="Times New Roman" charset="0"/>
                <a:cs typeface="Times New Roman" charset="0"/>
              </a:rPr>
              <a:t>BAYONETTE APPOSITION</a:t>
            </a:r>
          </a:p>
        </p:txBody>
      </p:sp>
      <p:pic>
        <p:nvPicPr>
          <p:cNvPr id="48131" name="Picture 2" descr="Radiologic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371600"/>
            <a:ext cx="5943600" cy="527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1238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 bwMode="auto">
          <a:xfrm>
            <a:off x="1435100" y="274638"/>
            <a:ext cx="74993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800">
                <a:effectLst/>
                <a:latin typeface="Times New Roman" charset="0"/>
                <a:cs typeface="Times New Roman" charset="0"/>
              </a:rPr>
              <a:t>DISLOCATION</a:t>
            </a:r>
          </a:p>
        </p:txBody>
      </p:sp>
      <p:pic>
        <p:nvPicPr>
          <p:cNvPr id="49155" name="Picture 6" descr="anterior knee disloc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447800"/>
            <a:ext cx="3311525" cy="519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9131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800">
                <a:effectLst/>
                <a:latin typeface="Times New Roman" charset="0"/>
                <a:cs typeface="Times New Roman" charset="0"/>
              </a:rPr>
              <a:t>DISLOCATION</a:t>
            </a:r>
          </a:p>
        </p:txBody>
      </p:sp>
      <p:sp>
        <p:nvSpPr>
          <p:cNvPr id="501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latin typeface="Times New Roman" charset="0"/>
                <a:cs typeface="Times New Roman" charset="0"/>
              </a:rPr>
              <a:t>Note the dislocation on the previous slide; the articular surfaces of the knee no longer maintain their normal relationship</a:t>
            </a:r>
          </a:p>
          <a:p>
            <a:r>
              <a:rPr lang="en-US">
                <a:latin typeface="Times New Roman" charset="0"/>
                <a:cs typeface="Times New Roman" charset="0"/>
              </a:rPr>
              <a:t>Dislocations are named by the positioin of the distal segemnt</a:t>
            </a:r>
          </a:p>
          <a:p>
            <a:r>
              <a:rPr lang="en-US">
                <a:latin typeface="Times New Roman" charset="0"/>
                <a:cs typeface="Times New Roman" charset="0"/>
              </a:rPr>
              <a:t>This is an Anterior knee dislocation</a:t>
            </a:r>
          </a:p>
        </p:txBody>
      </p:sp>
    </p:spTree>
    <p:extLst>
      <p:ext uri="{BB962C8B-B14F-4D97-AF65-F5344CB8AC3E}">
        <p14:creationId xmlns:p14="http://schemas.microsoft.com/office/powerpoint/2010/main" val="333407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en-US" sz="4800" dirty="0" smtClean="0"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NEUROVASCULAR STATUS</a:t>
            </a:r>
            <a:endParaRPr lang="en-US" sz="4800" dirty="0">
              <a:effectLst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12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latin typeface="Times New Roman" charset="0"/>
                <a:cs typeface="Times New Roman" charset="0"/>
              </a:rPr>
              <a:t>Finally when communicating a fracture, you will want to describe if the patient has any neurovascular deficits</a:t>
            </a:r>
          </a:p>
          <a:p>
            <a:endParaRPr lang="en-US">
              <a:latin typeface="Times New Roman" charset="0"/>
              <a:cs typeface="Times New Roman" charset="0"/>
            </a:endParaRPr>
          </a:p>
          <a:p>
            <a:r>
              <a:rPr lang="en-US">
                <a:latin typeface="Times New Roman" charset="0"/>
                <a:cs typeface="Times New Roman" charset="0"/>
              </a:rPr>
              <a:t>This is determined clinically</a:t>
            </a:r>
          </a:p>
        </p:txBody>
      </p:sp>
    </p:spTree>
    <p:extLst>
      <p:ext uri="{BB962C8B-B14F-4D97-AF65-F5344CB8AC3E}">
        <p14:creationId xmlns:p14="http://schemas.microsoft.com/office/powerpoint/2010/main" val="2958406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sz="4800" dirty="0" smtClean="0"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LANGUAUGE OF FRACTURES</a:t>
            </a:r>
            <a:endParaRPr lang="en-US" sz="4800" dirty="0">
              <a:effectLst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222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>
                <a:latin typeface="Times New Roman" charset="0"/>
                <a:cs typeface="Times New Roman" charset="0"/>
              </a:rPr>
              <a:t>To review, when seeing a patient with a fracture and the x-ray, describe the following:</a:t>
            </a:r>
          </a:p>
          <a:p>
            <a:pPr lvl="1"/>
            <a:r>
              <a:rPr lang="en-US">
                <a:latin typeface="Times New Roman" charset="0"/>
                <a:cs typeface="Times New Roman" charset="0"/>
              </a:rPr>
              <a:t>Open vs closed fracture</a:t>
            </a:r>
          </a:p>
          <a:p>
            <a:pPr lvl="1"/>
            <a:r>
              <a:rPr lang="en-US">
                <a:latin typeface="Times New Roman" charset="0"/>
                <a:cs typeface="Times New Roman" charset="0"/>
              </a:rPr>
              <a:t>Anatomic location of fracture (distal, mid, proximal) and if fracture is intra-articular</a:t>
            </a:r>
          </a:p>
          <a:p>
            <a:pPr lvl="1"/>
            <a:r>
              <a:rPr lang="en-US">
                <a:latin typeface="Times New Roman" charset="0"/>
                <a:cs typeface="Times New Roman" charset="0"/>
              </a:rPr>
              <a:t>Fracture line (transverse, oblique, spiral, comminuted)</a:t>
            </a:r>
          </a:p>
          <a:p>
            <a:pPr lvl="1"/>
            <a:r>
              <a:rPr lang="en-US">
                <a:latin typeface="Times New Roman" charset="0"/>
                <a:cs typeface="Times New Roman" charset="0"/>
              </a:rPr>
              <a:t>Relationship of fracture fragments (angulation, displacement, dislocation, etc)</a:t>
            </a:r>
          </a:p>
          <a:p>
            <a:pPr lvl="1"/>
            <a:r>
              <a:rPr lang="en-US">
                <a:latin typeface="Times New Roman" charset="0"/>
                <a:cs typeface="Times New Roman" charset="0"/>
              </a:rPr>
              <a:t>Neurovascular status</a:t>
            </a:r>
          </a:p>
          <a:p>
            <a:pPr lvl="1"/>
            <a:endParaRPr lang="en-US">
              <a:latin typeface="Times New Roman" charset="0"/>
              <a:cs typeface="Times New Roman" charset="0"/>
            </a:endParaRPr>
          </a:p>
          <a:p>
            <a:pPr lvl="1"/>
            <a:endParaRPr lang="en-US"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1128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sz="4800" dirty="0" smtClean="0"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DESCRIBE THIS R MIDDLE PHALANX FRACTURE</a:t>
            </a:r>
            <a:endParaRPr lang="en-US" sz="4800" dirty="0">
              <a:effectLst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3251" name="Picture 6" descr="f0780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676400"/>
            <a:ext cx="1811338" cy="499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5878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800">
                <a:effectLst/>
                <a:latin typeface="Times New Roman" charset="0"/>
                <a:cs typeface="Times New Roman" charset="0"/>
              </a:rPr>
              <a:t>ANSWER</a:t>
            </a:r>
          </a:p>
        </p:txBody>
      </p:sp>
      <p:sp>
        <p:nvSpPr>
          <p:cNvPr id="542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latin typeface="Times New Roman" charset="0"/>
                <a:cs typeface="Times New Roman" charset="0"/>
              </a:rPr>
              <a:t>Oblique fracture of midshaft of R 4</a:t>
            </a:r>
            <a:r>
              <a:rPr lang="en-US" baseline="30000">
                <a:latin typeface="Times New Roman" charset="0"/>
                <a:cs typeface="Times New Roman" charset="0"/>
              </a:rPr>
              <a:t>th</a:t>
            </a:r>
            <a:r>
              <a:rPr lang="en-US">
                <a:latin typeface="Times New Roman" charset="0"/>
                <a:cs typeface="Times New Roman" charset="0"/>
              </a:rPr>
              <a:t> middle phalanx with minimal displacement and no angulation</a:t>
            </a:r>
          </a:p>
          <a:p>
            <a:endParaRPr lang="en-US">
              <a:latin typeface="Times New Roman" charset="0"/>
              <a:cs typeface="Times New Roman" charset="0"/>
            </a:endParaRPr>
          </a:p>
          <a:p>
            <a:r>
              <a:rPr lang="en-US">
                <a:latin typeface="Times New Roman" charset="0"/>
                <a:cs typeface="Times New Roman" charset="0"/>
              </a:rPr>
              <a:t>Remember to comment if open vs closed &amp; neurovascular status</a:t>
            </a:r>
          </a:p>
        </p:txBody>
      </p:sp>
    </p:spTree>
    <p:extLst>
      <p:ext uri="{BB962C8B-B14F-4D97-AF65-F5344CB8AC3E}">
        <p14:creationId xmlns:p14="http://schemas.microsoft.com/office/powerpoint/2010/main" val="3820896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en-US">
                <a:effectLst/>
                <a:latin typeface="Times New Roman" charset="0"/>
                <a:cs typeface="Times New Roman" charset="0"/>
              </a:rPr>
              <a:t>DESCRIBE TO ORTHO ATTENDING…</a:t>
            </a:r>
          </a:p>
        </p:txBody>
      </p:sp>
      <p:pic>
        <p:nvPicPr>
          <p:cNvPr id="55299" name="Picture 2" descr="http://orthopedics.about.com/library/xrayimages/fxaptibfi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600200"/>
            <a:ext cx="37719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88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800">
                <a:effectLst/>
                <a:latin typeface="Times New Roman" charset="0"/>
                <a:cs typeface="Times New Roman" charset="0"/>
              </a:rPr>
              <a:t>ANSWER</a:t>
            </a:r>
          </a:p>
        </p:txBody>
      </p:sp>
      <p:sp>
        <p:nvSpPr>
          <p:cNvPr id="5632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>
                <a:latin typeface="Times New Roman" charset="0"/>
                <a:cs typeface="Times New Roman" charset="0"/>
              </a:rPr>
              <a:t>This one is a bit more challenging!</a:t>
            </a:r>
          </a:p>
          <a:p>
            <a:r>
              <a:rPr lang="en-US">
                <a:latin typeface="Times New Roman" charset="0"/>
                <a:cs typeface="Times New Roman" charset="0"/>
              </a:rPr>
              <a:t> R midshaft tibia fracture displaced ½ the thickness of the bone without angulation; also there is bayonette appositioning of the fracture fragments</a:t>
            </a:r>
          </a:p>
          <a:p>
            <a:r>
              <a:rPr lang="en-US">
                <a:latin typeface="Times New Roman" charset="0"/>
                <a:cs typeface="Times New Roman" charset="0"/>
              </a:rPr>
              <a:t>R midshaft fibular fracture with complete displacement and </a:t>
            </a:r>
          </a:p>
          <a:p>
            <a:r>
              <a:rPr lang="en-US">
                <a:latin typeface="Times New Roman" charset="0"/>
                <a:cs typeface="Times New Roman" charset="0"/>
              </a:rPr>
              <a:t>Also comment if the fracture is open vs closed &amp; neurovascular status</a:t>
            </a:r>
          </a:p>
          <a:p>
            <a:endParaRPr lang="en-US"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835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X-RAY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1600200"/>
            <a:ext cx="3200400" cy="1981200"/>
          </a:xfrm>
        </p:spPr>
        <p:txBody>
          <a:bodyPr/>
          <a:lstStyle/>
          <a:p>
            <a:r>
              <a:rPr lang="en-US"/>
              <a:t>Capture Image</a:t>
            </a:r>
          </a:p>
          <a:p>
            <a:pPr lvl="1"/>
            <a:r>
              <a:rPr lang="en-US"/>
              <a:t>Films</a:t>
            </a:r>
          </a:p>
          <a:p>
            <a:pPr lvl="1"/>
            <a:r>
              <a:rPr lang="en-US"/>
              <a:t>Digital</a:t>
            </a:r>
          </a:p>
        </p:txBody>
      </p:sp>
    </p:spTree>
    <p:extLst>
      <p:ext uri="{BB962C8B-B14F-4D97-AF65-F5344CB8AC3E}">
        <p14:creationId xmlns:p14="http://schemas.microsoft.com/office/powerpoint/2010/main" val="3854851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X-RAY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676400"/>
            <a:ext cx="3505200" cy="1905000"/>
          </a:xfrm>
        </p:spPr>
        <p:txBody>
          <a:bodyPr/>
          <a:lstStyle/>
          <a:p>
            <a:r>
              <a:rPr lang="en-US"/>
              <a:t>Interpret Image</a:t>
            </a:r>
          </a:p>
          <a:p>
            <a:pPr lvl="1"/>
            <a:r>
              <a:rPr lang="en-US"/>
              <a:t>Radiologist</a:t>
            </a:r>
          </a:p>
          <a:p>
            <a:pPr lvl="1"/>
            <a:r>
              <a:rPr lang="en-US"/>
              <a:t>Orthopaedist </a:t>
            </a:r>
          </a:p>
        </p:txBody>
      </p:sp>
    </p:spTree>
    <p:extLst>
      <p:ext uri="{BB962C8B-B14F-4D97-AF65-F5344CB8AC3E}">
        <p14:creationId xmlns:p14="http://schemas.microsoft.com/office/powerpoint/2010/main" val="1049310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X-RAY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6400" y="1524000"/>
            <a:ext cx="6096000" cy="2209800"/>
          </a:xfrm>
        </p:spPr>
        <p:txBody>
          <a:bodyPr/>
          <a:lstStyle/>
          <a:p>
            <a:r>
              <a:rPr lang="en-US"/>
              <a:t>Best for:</a:t>
            </a:r>
          </a:p>
          <a:p>
            <a:pPr lvl="1"/>
            <a:r>
              <a:rPr lang="en-US"/>
              <a:t>Hard tissue </a:t>
            </a:r>
          </a:p>
          <a:p>
            <a:pPr lvl="1"/>
            <a:r>
              <a:rPr lang="en-US"/>
              <a:t>Bones</a:t>
            </a:r>
          </a:p>
          <a:p>
            <a:pPr lvl="1"/>
            <a:r>
              <a:rPr lang="en-US"/>
              <a:t>Often combined with other imaging</a:t>
            </a:r>
          </a:p>
        </p:txBody>
      </p:sp>
    </p:spTree>
    <p:extLst>
      <p:ext uri="{BB962C8B-B14F-4D97-AF65-F5344CB8AC3E}">
        <p14:creationId xmlns:p14="http://schemas.microsoft.com/office/powerpoint/2010/main" val="1367018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1479</Words>
  <Application>Microsoft Macintosh PowerPoint</Application>
  <PresentationFormat>On-screen Show (4:3)</PresentationFormat>
  <Paragraphs>255</Paragraphs>
  <Slides>68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69" baseType="lpstr">
      <vt:lpstr>Office Theme</vt:lpstr>
      <vt:lpstr>X-ray Interpretation Skills </vt:lpstr>
      <vt:lpstr>Medical Decision Making is a Triad</vt:lpstr>
      <vt:lpstr>Imaging</vt:lpstr>
      <vt:lpstr>X-RAY</vt:lpstr>
      <vt:lpstr>X-RAY</vt:lpstr>
      <vt:lpstr>X-RAY</vt:lpstr>
      <vt:lpstr>X-RAY</vt:lpstr>
      <vt:lpstr>X-RAY</vt:lpstr>
      <vt:lpstr>X-RAY</vt:lpstr>
      <vt:lpstr>OBJECTIVES</vt:lpstr>
      <vt:lpstr>ABCs APPROACH</vt:lpstr>
      <vt:lpstr>ADEQUACY</vt:lpstr>
      <vt:lpstr>PowerPoint Presentation</vt:lpstr>
      <vt:lpstr>ALIGNMENT</vt:lpstr>
      <vt:lpstr>BONES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CARTILAGE</vt:lpstr>
      <vt:lpstr>PowerPoint Presentation</vt:lpstr>
      <vt:lpstr>PowerPoint Presentation</vt:lpstr>
      <vt:lpstr>PowerPoint Presentation</vt:lpstr>
      <vt:lpstr>PowerPoint Presentation</vt:lpstr>
      <vt:lpstr>SOFT TISSUES</vt:lpstr>
      <vt:lpstr>REVIEW:  ABCs</vt:lpstr>
      <vt:lpstr>EXAMPLE # 1</vt:lpstr>
      <vt:lpstr>EXAMPLE # 1…</vt:lpstr>
      <vt:lpstr>EXAMPLE # 2…WHERE ARE THE FRACTURES?</vt:lpstr>
      <vt:lpstr>EXAMPLE # 2…</vt:lpstr>
      <vt:lpstr>LANGUAGE OF FRACTURES</vt:lpstr>
      <vt:lpstr>LANGUAGE OF FRACTURES</vt:lpstr>
      <vt:lpstr>OPEN VS CLOSED</vt:lpstr>
      <vt:lpstr>OPEN FRACTURES</vt:lpstr>
      <vt:lpstr>ANATOMIC LOCATION</vt:lpstr>
      <vt:lpstr>FOR EXAMPLE....WHERE IS THIS LOCATED?</vt:lpstr>
      <vt:lpstr>EXAMPLE…</vt:lpstr>
      <vt:lpstr>ANATOMIC LOCATION</vt:lpstr>
      <vt:lpstr>INTRA-ARTICULAR FRACTURE OF BASE 1ST METACARPAL</vt:lpstr>
      <vt:lpstr>FRACTURE LINES</vt:lpstr>
      <vt:lpstr>FRACTURE LINES</vt:lpstr>
      <vt:lpstr>FRACTURE LINES</vt:lpstr>
      <vt:lpstr>WHAT TYPE OF FRACTURE LINE IS THIS???</vt:lpstr>
      <vt:lpstr>ANS:  TRANSVERSE FRACTURE</vt:lpstr>
      <vt:lpstr>ANOTHER EXAMPLE OF FRACTURE LINE…</vt:lpstr>
      <vt:lpstr>ANS:  SPIRAL FRACTURE</vt:lpstr>
      <vt:lpstr>ONE MORE EXAMPLE…</vt:lpstr>
      <vt:lpstr>ANS:  COMMINUTED FRACTURE</vt:lpstr>
      <vt:lpstr>FRACTURE FRAGMENTS</vt:lpstr>
      <vt:lpstr>ALIGNMENT/ANGULATION</vt:lpstr>
      <vt:lpstr>20 DEGREES OF ANGULATION</vt:lpstr>
      <vt:lpstr>OTHER TERMS</vt:lpstr>
      <vt:lpstr>DESCRIBE FRACTURE FRAGMENTS</vt:lpstr>
      <vt:lpstr>ANSWER</vt:lpstr>
      <vt:lpstr>ANOTHER ONE…</vt:lpstr>
      <vt:lpstr>ANSWER</vt:lpstr>
      <vt:lpstr>BAYONETTE APPOSITION</vt:lpstr>
      <vt:lpstr>DISLOCATION</vt:lpstr>
      <vt:lpstr>DISLOCATION</vt:lpstr>
      <vt:lpstr>NEUROVASCULAR STATUS</vt:lpstr>
      <vt:lpstr>LANGUAUGE OF FRACTURES</vt:lpstr>
      <vt:lpstr>DESCRIBE THIS R MIDDLE PHALANX FRACTURE</vt:lpstr>
      <vt:lpstr>ANSWER</vt:lpstr>
      <vt:lpstr>DESCRIBE TO ORTHO ATTENDING…</vt:lpstr>
      <vt:lpstr>ANSWER</vt:lpstr>
    </vt:vector>
  </TitlesOfParts>
  <Company>FOKU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X-ray interpretation skills </dc:title>
  <dc:creator>Shamrookh Alresheedi</dc:creator>
  <cp:lastModifiedBy>Shamrookh Alresheedi</cp:lastModifiedBy>
  <cp:revision>12</cp:revision>
  <dcterms:created xsi:type="dcterms:W3CDTF">2012-10-06T10:28:04Z</dcterms:created>
  <dcterms:modified xsi:type="dcterms:W3CDTF">2012-10-06T14:21:15Z</dcterms:modified>
</cp:coreProperties>
</file>