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6" r:id="rId4"/>
    <p:sldId id="277" r:id="rId5"/>
    <p:sldId id="258" r:id="rId6"/>
    <p:sldId id="259" r:id="rId7"/>
    <p:sldId id="260" r:id="rId8"/>
    <p:sldId id="262" r:id="rId9"/>
    <p:sldId id="263" r:id="rId10"/>
    <p:sldId id="264" r:id="rId11"/>
    <p:sldId id="265" r:id="rId12"/>
    <p:sldId id="266" r:id="rId13"/>
    <p:sldId id="278" r:id="rId14"/>
    <p:sldId id="279" r:id="rId15"/>
    <p:sldId id="280" r:id="rId16"/>
    <p:sldId id="267" r:id="rId17"/>
    <p:sldId id="274" r:id="rId18"/>
    <p:sldId id="281" r:id="rId19"/>
    <p:sldId id="283" r:id="rId20"/>
    <p:sldId id="268" r:id="rId21"/>
    <p:sldId id="282" r:id="rId22"/>
    <p:sldId id="284" r:id="rId23"/>
    <p:sldId id="285" r:id="rId24"/>
    <p:sldId id="286" r:id="rId25"/>
    <p:sldId id="287" r:id="rId26"/>
    <p:sldId id="288" r:id="rId27"/>
    <p:sldId id="269" r:id="rId28"/>
    <p:sldId id="275" r:id="rId29"/>
    <p:sldId id="289" r:id="rId30"/>
    <p:sldId id="290" r:id="rId31"/>
    <p:sldId id="291" r:id="rId32"/>
    <p:sldId id="292" r:id="rId33"/>
    <p:sldId id="270" r:id="rId34"/>
    <p:sldId id="271" r:id="rId35"/>
    <p:sldId id="272" r:id="rId36"/>
    <p:sldId id="273" r:id="rId37"/>
    <p:sldId id="293" r:id="rId38"/>
    <p:sldId id="294" r:id="rId39"/>
    <p:sldId id="295" r:id="rId40"/>
    <p:sldId id="296" r:id="rId41"/>
    <p:sldId id="29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p:cViewPr varScale="1">
        <p:scale>
          <a:sx n="75" d="100"/>
          <a:sy n="75" d="100"/>
        </p:scale>
        <p:origin x="-101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B2D0934-6463-4B84-8280-E64BFB0345D8}" type="datetimeFigureOut">
              <a:rPr lang="en-US" smtClean="0"/>
              <a:pPr/>
              <a:t>9/2/2013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394CC4E-04D4-42ED-982C-8E2DA67710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2D0934-6463-4B84-8280-E64BFB0345D8}" type="datetimeFigureOut">
              <a:rPr lang="en-US" smtClean="0"/>
              <a:pPr/>
              <a:t>9/2/2013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394CC4E-04D4-42ED-982C-8E2DA67710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2D0934-6463-4B84-8280-E64BFB0345D8}" type="datetimeFigureOut">
              <a:rPr lang="en-US" smtClean="0"/>
              <a:pPr/>
              <a:t>9/2/2013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394CC4E-04D4-42ED-982C-8E2DA67710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2D0934-6463-4B84-8280-E64BFB0345D8}" type="datetimeFigureOut">
              <a:rPr lang="en-US" smtClean="0"/>
              <a:pPr/>
              <a:t>9/2/2013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394CC4E-04D4-42ED-982C-8E2DA677102A}"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B2D0934-6463-4B84-8280-E64BFB0345D8}" type="datetimeFigureOut">
              <a:rPr lang="en-US" smtClean="0"/>
              <a:pPr/>
              <a:t>9/2/2013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394CC4E-04D4-42ED-982C-8E2DA677102A}"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B2D0934-6463-4B84-8280-E64BFB0345D8}" type="datetimeFigureOut">
              <a:rPr lang="en-US" smtClean="0"/>
              <a:pPr/>
              <a:t>9/2/2013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394CC4E-04D4-42ED-982C-8E2DA677102A}"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B2D0934-6463-4B84-8280-E64BFB0345D8}" type="datetimeFigureOut">
              <a:rPr lang="en-US" smtClean="0"/>
              <a:pPr/>
              <a:t>9/2/2013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394CC4E-04D4-42ED-982C-8E2DA677102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B2D0934-6463-4B84-8280-E64BFB0345D8}" type="datetimeFigureOut">
              <a:rPr lang="en-US" smtClean="0"/>
              <a:pPr/>
              <a:t>9/2/2013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394CC4E-04D4-42ED-982C-8E2DA677102A}"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B2D0934-6463-4B84-8280-E64BFB0345D8}" type="datetimeFigureOut">
              <a:rPr lang="en-US" smtClean="0"/>
              <a:pPr/>
              <a:t>9/2/2013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394CC4E-04D4-42ED-982C-8E2DA67710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B2D0934-6463-4B84-8280-E64BFB0345D8}" type="datetimeFigureOut">
              <a:rPr lang="en-US" smtClean="0"/>
              <a:pPr/>
              <a:t>9/2/2013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394CC4E-04D4-42ED-982C-8E2DA677102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B2D0934-6463-4B84-8280-E64BFB0345D8}" type="datetimeFigureOut">
              <a:rPr lang="en-US" smtClean="0"/>
              <a:pPr/>
              <a:t>9/2/2013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394CC4E-04D4-42ED-982C-8E2DA677102A}"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B2D0934-6463-4B84-8280-E64BFB0345D8}" type="datetimeFigureOut">
              <a:rPr lang="en-US" smtClean="0"/>
              <a:pPr/>
              <a:t>9/2/2013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394CC4E-04D4-42ED-982C-8E2DA67710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الفصل الأول</a:t>
            </a:r>
            <a:endParaRPr lang="en-US" dirty="0"/>
          </a:p>
        </p:txBody>
      </p:sp>
      <p:sp>
        <p:nvSpPr>
          <p:cNvPr id="3" name="Subtitle 2"/>
          <p:cNvSpPr>
            <a:spLocks noGrp="1"/>
          </p:cNvSpPr>
          <p:nvPr>
            <p:ph type="subTitle" idx="1"/>
          </p:nvPr>
        </p:nvSpPr>
        <p:spPr/>
        <p:txBody>
          <a:bodyPr/>
          <a:lstStyle/>
          <a:p>
            <a:r>
              <a:rPr lang="ar-SA" dirty="0" smtClean="0"/>
              <a:t>مقدمة في علم الإحصاء والإحتمالات</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19672" y="2060848"/>
            <a:ext cx="7200800" cy="2246769"/>
          </a:xfrm>
          <a:prstGeom prst="rect">
            <a:avLst/>
          </a:prstGeom>
        </p:spPr>
        <p:txBody>
          <a:bodyPr wrap="square">
            <a:spAutoFit/>
          </a:bodyPr>
          <a:lstStyle/>
          <a:p>
            <a:pPr algn="r" rtl="1">
              <a:buNone/>
            </a:pPr>
            <a:r>
              <a:rPr lang="ar-SA" sz="2000" dirty="0" smtClean="0"/>
              <a:t>أولا نكون جدول تفريغ البيانات الإحصائية ويتكون من ثلاث خانات</a:t>
            </a:r>
          </a:p>
          <a:p>
            <a:pPr algn="r" rtl="1">
              <a:buNone/>
            </a:pPr>
            <a:r>
              <a:rPr lang="ar-SA" sz="2000" dirty="0" smtClean="0"/>
              <a:t>    1- الصفات ( مرتبة إذا أمكن ).</a:t>
            </a:r>
          </a:p>
          <a:p>
            <a:pPr algn="r" rtl="1">
              <a:buNone/>
            </a:pPr>
            <a:r>
              <a:rPr lang="ar-SA" sz="2000" dirty="0" smtClean="0"/>
              <a:t>    2- العلامات </a:t>
            </a:r>
            <a:r>
              <a:rPr lang="ar-SA" sz="2000" dirty="0" smtClean="0">
                <a:latin typeface="Calibri" pitchFamily="34" charset="0"/>
              </a:rPr>
              <a:t>وهي عبارة عن حزم مكونة من خمسة خطوط أربعة راسية والخامس مائل ( وبذلك تصبح الحزمة على الصورة         ) , وهي تمثل البيانات التي لدينا.</a:t>
            </a:r>
            <a:endParaRPr lang="ar-SA" sz="2000" dirty="0" smtClean="0"/>
          </a:p>
          <a:p>
            <a:pPr algn="r" rtl="1">
              <a:buNone/>
            </a:pPr>
            <a:r>
              <a:rPr lang="ar-SA" sz="2000" dirty="0" smtClean="0"/>
              <a:t>    3- التكرار </a:t>
            </a:r>
            <a:r>
              <a:rPr lang="ar-SA" sz="2000" dirty="0" smtClean="0">
                <a:latin typeface="Calibri" pitchFamily="34" charset="0"/>
              </a:rPr>
              <a:t>وهي مجموع العلامات </a:t>
            </a:r>
            <a:r>
              <a:rPr lang="ar-SA" sz="2000" b="1" dirty="0" smtClean="0">
                <a:latin typeface="Calibri" pitchFamily="34" charset="0"/>
              </a:rPr>
              <a:t>.</a:t>
            </a:r>
            <a:endParaRPr lang="ar-SA" sz="2000" dirty="0" smtClean="0"/>
          </a:p>
          <a:p>
            <a:pPr algn="r" rtl="1">
              <a:buNone/>
            </a:pPr>
            <a:r>
              <a:rPr lang="ar-SA" sz="2000" dirty="0" smtClean="0"/>
              <a:t>ومن هذا الجدول نكون جدول آخر يسمى الجدول التكراري أو جدول التوزيع التكراري وهو يتكون من الخانة الأولى والثالثة من جدول تفريغ البيانات الإحصائية </a:t>
            </a:r>
            <a:r>
              <a:rPr lang="en-US" sz="2000" dirty="0" smtClean="0"/>
              <a:t>.</a:t>
            </a:r>
            <a:endParaRPr lang="ar-SA" sz="2000" dirty="0"/>
          </a:p>
        </p:txBody>
      </p:sp>
      <p:sp>
        <p:nvSpPr>
          <p:cNvPr id="3" name="مربع نص 2"/>
          <p:cNvSpPr txBox="1"/>
          <p:nvPr/>
        </p:nvSpPr>
        <p:spPr>
          <a:xfrm>
            <a:off x="4932040" y="908720"/>
            <a:ext cx="3569107" cy="523220"/>
          </a:xfrm>
          <a:prstGeom prst="rect">
            <a:avLst/>
          </a:prstGeom>
          <a:noFill/>
        </p:spPr>
        <p:txBody>
          <a:bodyPr wrap="square" rtlCol="1">
            <a:spAutoFit/>
          </a:bodyPr>
          <a:lstStyle/>
          <a:p>
            <a:pPr algn="r" rtl="1"/>
            <a:r>
              <a:rPr lang="ar-SA" sz="2800" b="1" dirty="0" smtClean="0">
                <a:solidFill>
                  <a:schemeClr val="bg2">
                    <a:lumMod val="50000"/>
                  </a:schemeClr>
                </a:solidFill>
              </a:rPr>
              <a:t>البيانات الوصفية:</a:t>
            </a:r>
            <a:endParaRPr lang="ar-SA" sz="2800" b="1" dirty="0">
              <a:solidFill>
                <a:schemeClr val="bg2">
                  <a:lumMod val="50000"/>
                </a:schemeClr>
              </a:solidFill>
            </a:endParaRPr>
          </a:p>
        </p:txBody>
      </p:sp>
      <p:pic>
        <p:nvPicPr>
          <p:cNvPr id="4" name="Picture 3"/>
          <p:cNvPicPr>
            <a:picLocks noChangeAspect="1" noChangeArrowheads="1"/>
          </p:cNvPicPr>
          <p:nvPr/>
        </p:nvPicPr>
        <p:blipFill>
          <a:blip r:embed="rId2" cstate="print"/>
          <a:srcRect/>
          <a:stretch>
            <a:fillRect/>
          </a:stretch>
        </p:blipFill>
        <p:spPr bwMode="auto">
          <a:xfrm>
            <a:off x="4788024" y="2996952"/>
            <a:ext cx="523875" cy="419100"/>
          </a:xfrm>
          <a:prstGeom prst="rect">
            <a:avLst/>
          </a:prstGeom>
          <a:noFill/>
          <a:ln w="9525">
            <a:noFill/>
            <a:miter lim="800000"/>
            <a:headEnd/>
            <a:tailEnd/>
          </a:ln>
        </p:spPr>
      </p:pic>
      <p:sp>
        <p:nvSpPr>
          <p:cNvPr id="5" name="مربع نص 4"/>
          <p:cNvSpPr txBox="1"/>
          <p:nvPr/>
        </p:nvSpPr>
        <p:spPr>
          <a:xfrm>
            <a:off x="3635896" y="1556792"/>
            <a:ext cx="4937259" cy="400110"/>
          </a:xfrm>
          <a:prstGeom prst="rect">
            <a:avLst/>
          </a:prstGeom>
          <a:noFill/>
        </p:spPr>
        <p:txBody>
          <a:bodyPr wrap="square" rtlCol="1">
            <a:spAutoFit/>
          </a:bodyPr>
          <a:lstStyle/>
          <a:p>
            <a:pPr algn="r" rtl="1"/>
            <a:r>
              <a:rPr lang="ar-SA" sz="2000" dirty="0" smtClean="0"/>
              <a:t>لتكوين جدول التفريغ التكراري للبيانات الوصفية:</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24328" y="980728"/>
            <a:ext cx="1048827" cy="461665"/>
          </a:xfrm>
          <a:prstGeom prst="rect">
            <a:avLst/>
          </a:prstGeom>
          <a:noFill/>
        </p:spPr>
        <p:txBody>
          <a:bodyPr wrap="square" rtlCol="1">
            <a:spAutoFit/>
          </a:bodyPr>
          <a:lstStyle/>
          <a:p>
            <a:pPr algn="r" rtl="1"/>
            <a:r>
              <a:rPr lang="ar-SA" sz="2400" b="1" dirty="0" smtClean="0">
                <a:solidFill>
                  <a:schemeClr val="bg2">
                    <a:lumMod val="50000"/>
                  </a:schemeClr>
                </a:solidFill>
              </a:rPr>
              <a:t>مثال:</a:t>
            </a:r>
            <a:endParaRPr lang="ar-SA" sz="2400" b="1" dirty="0">
              <a:solidFill>
                <a:schemeClr val="bg2">
                  <a:lumMod val="50000"/>
                </a:schemeClr>
              </a:solidFill>
            </a:endParaRPr>
          </a:p>
        </p:txBody>
      </p:sp>
      <p:sp>
        <p:nvSpPr>
          <p:cNvPr id="3" name="مربع نص 2"/>
          <p:cNvSpPr txBox="1"/>
          <p:nvPr/>
        </p:nvSpPr>
        <p:spPr>
          <a:xfrm>
            <a:off x="1187624" y="1484784"/>
            <a:ext cx="7128792" cy="677108"/>
          </a:xfrm>
          <a:prstGeom prst="rect">
            <a:avLst/>
          </a:prstGeom>
          <a:noFill/>
        </p:spPr>
        <p:txBody>
          <a:bodyPr wrap="square" rtlCol="1">
            <a:spAutoFit/>
          </a:bodyPr>
          <a:lstStyle/>
          <a:p>
            <a:pPr algn="r" rtl="1"/>
            <a:r>
              <a:rPr lang="ar-SA" sz="2000" dirty="0" smtClean="0"/>
              <a:t>في إحدى المؤسسات كانت بيانات الحالة الاجتماعية لعدد 30 عاملا هي:</a:t>
            </a:r>
          </a:p>
          <a:p>
            <a:pPr algn="r" rtl="1"/>
            <a:endParaRPr lang="ar-SA" dirty="0"/>
          </a:p>
        </p:txBody>
      </p:sp>
      <p:graphicFrame>
        <p:nvGraphicFramePr>
          <p:cNvPr id="4" name="جدول 3"/>
          <p:cNvGraphicFramePr>
            <a:graphicFrameLocks noGrp="1"/>
          </p:cNvGraphicFramePr>
          <p:nvPr/>
        </p:nvGraphicFramePr>
        <p:xfrm>
          <a:off x="1907704" y="2132856"/>
          <a:ext cx="6096000" cy="2225040"/>
        </p:xfrm>
        <a:graphic>
          <a:graphicData uri="http://schemas.openxmlformats.org/drawingml/2006/table">
            <a:tbl>
              <a:tblPr rtl="1" firstRow="1" bandRow="1">
                <a:tableStyleId>{5940675A-B579-460E-94D1-54222C63F5DA}</a:tableStyleId>
              </a:tblPr>
              <a:tblGrid>
                <a:gridCol w="1219200"/>
                <a:gridCol w="1219200"/>
                <a:gridCol w="1219200"/>
                <a:gridCol w="1219200"/>
                <a:gridCol w="1219200"/>
              </a:tblGrid>
              <a:tr h="370840">
                <a:tc>
                  <a:txBody>
                    <a:bodyPr/>
                    <a:lstStyle/>
                    <a:p>
                      <a:pPr algn="r" rtl="1"/>
                      <a:r>
                        <a:rPr lang="ar-SA" dirty="0" smtClean="0"/>
                        <a:t>متزوج</a:t>
                      </a:r>
                      <a:endParaRPr lang="ar-SA" dirty="0"/>
                    </a:p>
                  </a:txBody>
                  <a:tcPr/>
                </a:tc>
                <a:tc>
                  <a:txBody>
                    <a:bodyPr/>
                    <a:lstStyle/>
                    <a:p>
                      <a:pPr algn="r" rtl="1"/>
                      <a:r>
                        <a:rPr lang="ar-SA" dirty="0" smtClean="0"/>
                        <a:t>أرمل</a:t>
                      </a:r>
                      <a:endParaRPr lang="ar-SA" dirty="0"/>
                    </a:p>
                  </a:txBody>
                  <a:tcPr/>
                </a:tc>
                <a:tc>
                  <a:txBody>
                    <a:bodyPr/>
                    <a:lstStyle/>
                    <a:p>
                      <a:pPr algn="r" rtl="1"/>
                      <a:r>
                        <a:rPr lang="ar-SA" dirty="0" smtClean="0"/>
                        <a:t>أعزب</a:t>
                      </a:r>
                      <a:endParaRPr lang="ar-SA" dirty="0"/>
                    </a:p>
                  </a:txBody>
                  <a:tcPr/>
                </a:tc>
                <a:tc>
                  <a:txBody>
                    <a:bodyPr/>
                    <a:lstStyle/>
                    <a:p>
                      <a:pPr algn="r" rtl="1"/>
                      <a:r>
                        <a:rPr lang="ar-SA" dirty="0" smtClean="0"/>
                        <a:t>مطلق</a:t>
                      </a:r>
                      <a:endParaRPr lang="ar-SA" dirty="0"/>
                    </a:p>
                  </a:txBody>
                  <a:tcPr/>
                </a:tc>
                <a:tc>
                  <a:txBody>
                    <a:bodyPr/>
                    <a:lstStyle/>
                    <a:p>
                      <a:pPr algn="r" rtl="1"/>
                      <a:r>
                        <a:rPr lang="ar-SA" dirty="0" smtClean="0"/>
                        <a:t>متزوج</a:t>
                      </a:r>
                      <a:endParaRPr lang="ar-SA" dirty="0"/>
                    </a:p>
                  </a:txBody>
                  <a:tcPr/>
                </a:tc>
              </a:tr>
              <a:tr h="370840">
                <a:tc>
                  <a:txBody>
                    <a:bodyPr/>
                    <a:lstStyle/>
                    <a:p>
                      <a:pPr algn="r" rtl="1"/>
                      <a:r>
                        <a:rPr lang="ar-SA" dirty="0" smtClean="0"/>
                        <a:t>أعزب</a:t>
                      </a:r>
                      <a:endParaRPr lang="ar-SA" dirty="0"/>
                    </a:p>
                  </a:txBody>
                  <a:tcPr/>
                </a:tc>
                <a:tc>
                  <a:txBody>
                    <a:bodyPr/>
                    <a:lstStyle/>
                    <a:p>
                      <a:pPr algn="r" rtl="1"/>
                      <a:r>
                        <a:rPr lang="ar-SA" dirty="0" smtClean="0"/>
                        <a:t>متزوج</a:t>
                      </a:r>
                      <a:endParaRPr lang="ar-SA" dirty="0"/>
                    </a:p>
                  </a:txBody>
                  <a:tcPr/>
                </a:tc>
                <a:tc>
                  <a:txBody>
                    <a:bodyPr/>
                    <a:lstStyle/>
                    <a:p>
                      <a:pPr algn="r" rtl="1"/>
                      <a:r>
                        <a:rPr lang="ar-SA" dirty="0" smtClean="0"/>
                        <a:t>مطلق</a:t>
                      </a:r>
                      <a:endParaRPr lang="ar-SA" dirty="0"/>
                    </a:p>
                  </a:txBody>
                  <a:tcPr/>
                </a:tc>
                <a:tc>
                  <a:txBody>
                    <a:bodyPr/>
                    <a:lstStyle/>
                    <a:p>
                      <a:pPr algn="r" rtl="1"/>
                      <a:r>
                        <a:rPr lang="ar-SA" dirty="0" smtClean="0"/>
                        <a:t>متزوج</a:t>
                      </a:r>
                      <a:endParaRPr lang="ar-SA" dirty="0"/>
                    </a:p>
                  </a:txBody>
                  <a:tcPr/>
                </a:tc>
                <a:tc>
                  <a:txBody>
                    <a:bodyPr/>
                    <a:lstStyle/>
                    <a:p>
                      <a:pPr algn="r" rtl="1"/>
                      <a:r>
                        <a:rPr lang="ar-SA" dirty="0" smtClean="0"/>
                        <a:t>متزوج</a:t>
                      </a:r>
                      <a:endParaRPr lang="ar-SA" dirty="0"/>
                    </a:p>
                  </a:txBody>
                  <a:tcPr/>
                </a:tc>
              </a:tr>
              <a:tr h="370840">
                <a:tc>
                  <a:txBody>
                    <a:bodyPr/>
                    <a:lstStyle/>
                    <a:p>
                      <a:pPr algn="r" rtl="1"/>
                      <a:r>
                        <a:rPr lang="ar-SA" dirty="0" smtClean="0"/>
                        <a:t>متزوج</a:t>
                      </a:r>
                      <a:endParaRPr lang="ar-SA" dirty="0"/>
                    </a:p>
                  </a:txBody>
                  <a:tcPr/>
                </a:tc>
                <a:tc>
                  <a:txBody>
                    <a:bodyPr/>
                    <a:lstStyle/>
                    <a:p>
                      <a:pPr algn="r" rtl="1"/>
                      <a:r>
                        <a:rPr lang="ar-SA" dirty="0" smtClean="0"/>
                        <a:t>متزوج</a:t>
                      </a:r>
                      <a:endParaRPr lang="ar-SA" dirty="0"/>
                    </a:p>
                  </a:txBody>
                  <a:tcPr/>
                </a:tc>
                <a:tc>
                  <a:txBody>
                    <a:bodyPr/>
                    <a:lstStyle/>
                    <a:p>
                      <a:pPr algn="r" rtl="1"/>
                      <a:r>
                        <a:rPr lang="ar-SA" dirty="0" smtClean="0"/>
                        <a:t>متزوج</a:t>
                      </a:r>
                      <a:endParaRPr lang="ar-SA" dirty="0"/>
                    </a:p>
                  </a:txBody>
                  <a:tcPr/>
                </a:tc>
                <a:tc>
                  <a:txBody>
                    <a:bodyPr/>
                    <a:lstStyle/>
                    <a:p>
                      <a:pPr algn="r" rtl="1"/>
                      <a:r>
                        <a:rPr lang="ar-SA" dirty="0" smtClean="0"/>
                        <a:t>أرمل</a:t>
                      </a:r>
                      <a:endParaRPr lang="ar-SA" dirty="0"/>
                    </a:p>
                  </a:txBody>
                  <a:tcPr/>
                </a:tc>
                <a:tc>
                  <a:txBody>
                    <a:bodyPr/>
                    <a:lstStyle/>
                    <a:p>
                      <a:pPr algn="r" rtl="1"/>
                      <a:r>
                        <a:rPr lang="ar-SA" dirty="0" smtClean="0"/>
                        <a:t>متزوج</a:t>
                      </a:r>
                      <a:endParaRPr lang="ar-SA" dirty="0"/>
                    </a:p>
                  </a:txBody>
                  <a:tcPr/>
                </a:tc>
              </a:tr>
              <a:tr h="370840">
                <a:tc>
                  <a:txBody>
                    <a:bodyPr/>
                    <a:lstStyle/>
                    <a:p>
                      <a:pPr algn="r" rtl="1"/>
                      <a:r>
                        <a:rPr lang="ar-SA" dirty="0" smtClean="0"/>
                        <a:t>متزوج</a:t>
                      </a:r>
                      <a:endParaRPr lang="ar-SA" dirty="0"/>
                    </a:p>
                  </a:txBody>
                  <a:tcPr/>
                </a:tc>
                <a:tc>
                  <a:txBody>
                    <a:bodyPr/>
                    <a:lstStyle/>
                    <a:p>
                      <a:pPr algn="r" rtl="1"/>
                      <a:r>
                        <a:rPr lang="ar-SA" dirty="0" smtClean="0"/>
                        <a:t>متزوج</a:t>
                      </a:r>
                      <a:endParaRPr lang="ar-SA" dirty="0"/>
                    </a:p>
                  </a:txBody>
                  <a:tcPr/>
                </a:tc>
                <a:tc>
                  <a:txBody>
                    <a:bodyPr/>
                    <a:lstStyle/>
                    <a:p>
                      <a:pPr algn="r" rtl="1"/>
                      <a:r>
                        <a:rPr lang="ar-SA" dirty="0" smtClean="0"/>
                        <a:t>أعزب</a:t>
                      </a:r>
                      <a:endParaRPr lang="ar-SA" dirty="0"/>
                    </a:p>
                  </a:txBody>
                  <a:tcPr/>
                </a:tc>
                <a:tc>
                  <a:txBody>
                    <a:bodyPr/>
                    <a:lstStyle/>
                    <a:p>
                      <a:pPr algn="r" rtl="1"/>
                      <a:r>
                        <a:rPr lang="ar-SA" dirty="0" smtClean="0"/>
                        <a:t>أعزب</a:t>
                      </a:r>
                      <a:endParaRPr lang="ar-SA" dirty="0"/>
                    </a:p>
                  </a:txBody>
                  <a:tcPr/>
                </a:tc>
                <a:tc>
                  <a:txBody>
                    <a:bodyPr/>
                    <a:lstStyle/>
                    <a:p>
                      <a:pPr algn="r" rtl="1"/>
                      <a:r>
                        <a:rPr lang="ar-SA" dirty="0" smtClean="0"/>
                        <a:t>متزوج</a:t>
                      </a:r>
                      <a:endParaRPr lang="ar-SA" dirty="0"/>
                    </a:p>
                  </a:txBody>
                  <a:tcPr/>
                </a:tc>
              </a:tr>
              <a:tr h="370840">
                <a:tc>
                  <a:txBody>
                    <a:bodyPr/>
                    <a:lstStyle/>
                    <a:p>
                      <a:pPr algn="r" rtl="1"/>
                      <a:r>
                        <a:rPr lang="ar-SA" dirty="0" smtClean="0"/>
                        <a:t>مطلق</a:t>
                      </a:r>
                      <a:endParaRPr lang="ar-SA" dirty="0"/>
                    </a:p>
                  </a:txBody>
                  <a:tcPr/>
                </a:tc>
                <a:tc>
                  <a:txBody>
                    <a:bodyPr/>
                    <a:lstStyle/>
                    <a:p>
                      <a:pPr algn="r" rtl="1"/>
                      <a:r>
                        <a:rPr lang="ar-SA" dirty="0" smtClean="0"/>
                        <a:t>أعزب</a:t>
                      </a:r>
                      <a:endParaRPr lang="ar-SA" dirty="0"/>
                    </a:p>
                  </a:txBody>
                  <a:tcPr/>
                </a:tc>
                <a:tc>
                  <a:txBody>
                    <a:bodyPr/>
                    <a:lstStyle/>
                    <a:p>
                      <a:pPr algn="r" rtl="1"/>
                      <a:r>
                        <a:rPr lang="ar-SA" dirty="0" smtClean="0"/>
                        <a:t>أعزب</a:t>
                      </a:r>
                      <a:endParaRPr lang="ar-SA" dirty="0"/>
                    </a:p>
                  </a:txBody>
                  <a:tcPr/>
                </a:tc>
                <a:tc>
                  <a:txBody>
                    <a:bodyPr/>
                    <a:lstStyle/>
                    <a:p>
                      <a:pPr algn="r" rtl="1"/>
                      <a:r>
                        <a:rPr lang="ar-SA" dirty="0" smtClean="0"/>
                        <a:t>أعزب</a:t>
                      </a:r>
                      <a:endParaRPr lang="ar-SA" dirty="0"/>
                    </a:p>
                  </a:txBody>
                  <a:tcPr/>
                </a:tc>
                <a:tc>
                  <a:txBody>
                    <a:bodyPr/>
                    <a:lstStyle/>
                    <a:p>
                      <a:pPr algn="r" rtl="1"/>
                      <a:r>
                        <a:rPr lang="ar-SA" dirty="0" smtClean="0"/>
                        <a:t>متزوج</a:t>
                      </a:r>
                      <a:endParaRPr lang="ar-SA" dirty="0"/>
                    </a:p>
                  </a:txBody>
                  <a:tcPr/>
                </a:tc>
              </a:tr>
              <a:tr h="370840">
                <a:tc>
                  <a:txBody>
                    <a:bodyPr/>
                    <a:lstStyle/>
                    <a:p>
                      <a:pPr algn="r" rtl="1"/>
                      <a:r>
                        <a:rPr lang="ar-SA" dirty="0" smtClean="0"/>
                        <a:t>متزوج</a:t>
                      </a:r>
                      <a:endParaRPr lang="ar-SA" dirty="0"/>
                    </a:p>
                  </a:txBody>
                  <a:tcPr/>
                </a:tc>
                <a:tc>
                  <a:txBody>
                    <a:bodyPr/>
                    <a:lstStyle/>
                    <a:p>
                      <a:pPr algn="r" rtl="1"/>
                      <a:r>
                        <a:rPr lang="ar-SA" dirty="0" smtClean="0"/>
                        <a:t>أعزب</a:t>
                      </a:r>
                      <a:endParaRPr lang="ar-SA" dirty="0"/>
                    </a:p>
                  </a:txBody>
                  <a:tcPr/>
                </a:tc>
                <a:tc>
                  <a:txBody>
                    <a:bodyPr/>
                    <a:lstStyle/>
                    <a:p>
                      <a:pPr algn="r" rtl="1"/>
                      <a:r>
                        <a:rPr lang="ar-SA" dirty="0" smtClean="0"/>
                        <a:t>متزوج</a:t>
                      </a:r>
                      <a:endParaRPr lang="ar-SA" dirty="0"/>
                    </a:p>
                  </a:txBody>
                  <a:tcPr/>
                </a:tc>
                <a:tc>
                  <a:txBody>
                    <a:bodyPr/>
                    <a:lstStyle/>
                    <a:p>
                      <a:pPr algn="r" rtl="1"/>
                      <a:r>
                        <a:rPr lang="ar-SA" dirty="0" smtClean="0"/>
                        <a:t>أعزب</a:t>
                      </a:r>
                      <a:endParaRPr lang="ar-SA" dirty="0"/>
                    </a:p>
                  </a:txBody>
                  <a:tcPr/>
                </a:tc>
                <a:tc>
                  <a:txBody>
                    <a:bodyPr/>
                    <a:lstStyle/>
                    <a:p>
                      <a:pPr algn="r" rtl="1"/>
                      <a:r>
                        <a:rPr lang="ar-SA" dirty="0" smtClean="0"/>
                        <a:t>متزوج</a:t>
                      </a:r>
                      <a:endParaRPr lang="ar-SA" dirty="0"/>
                    </a:p>
                  </a:txBody>
                  <a:tcPr/>
                </a:tc>
              </a:tr>
            </a:tbl>
          </a:graphicData>
        </a:graphic>
      </p:graphicFrame>
      <p:sp>
        <p:nvSpPr>
          <p:cNvPr id="5" name="مربع نص 4"/>
          <p:cNvSpPr txBox="1"/>
          <p:nvPr/>
        </p:nvSpPr>
        <p:spPr>
          <a:xfrm>
            <a:off x="2123728" y="4581128"/>
            <a:ext cx="6377419" cy="400110"/>
          </a:xfrm>
          <a:prstGeom prst="rect">
            <a:avLst/>
          </a:prstGeom>
          <a:noFill/>
        </p:spPr>
        <p:txBody>
          <a:bodyPr wrap="square" rtlCol="1">
            <a:spAutoFit/>
          </a:bodyPr>
          <a:lstStyle/>
          <a:p>
            <a:pPr algn="r" rtl="1"/>
            <a:r>
              <a:rPr lang="ar-SA" sz="2000" dirty="0" smtClean="0"/>
              <a:t>كون جدولا لتفريغ البيانات ثم جدولا تكراريا يوضح الحالة الاجتماعية للعمال</a:t>
            </a:r>
            <a:r>
              <a:rPr lang="en-US" sz="2000" dirty="0" smtClean="0"/>
              <a:t>.</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par>
                                <p:cTn id="10" presetID="29"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ppt_x</p:attrName>
                                        </p:attrNameLst>
                                      </p:cBhvr>
                                      <p:tavLst>
                                        <p:tav tm="0">
                                          <p:val>
                                            <p:strVal val="#ppt_x-.2"/>
                                          </p:val>
                                        </p:tav>
                                        <p:tav tm="100000">
                                          <p:val>
                                            <p:strVal val="#ppt_x"/>
                                          </p:val>
                                        </p:tav>
                                      </p:tavLst>
                                    </p:anim>
                                    <p:anim calcmode="lin" valueType="num">
                                      <p:cBhvr>
                                        <p:cTn id="1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ppt_x</p:attrName>
                                        </p:attrNameLst>
                                      </p:cBhvr>
                                      <p:tavLst>
                                        <p:tav tm="0">
                                          <p:val>
                                            <p:strVal val="#ppt_x-.2"/>
                                          </p:val>
                                        </p:tav>
                                        <p:tav tm="100000">
                                          <p:val>
                                            <p:strVal val="#ppt_x"/>
                                          </p:val>
                                        </p:tav>
                                      </p:tavLst>
                                    </p:anim>
                                    <p:anim calcmode="lin" valueType="num">
                                      <p:cBhvr>
                                        <p:cTn id="1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ppt_x</p:attrName>
                                        </p:attrNameLst>
                                      </p:cBhvr>
                                      <p:tavLst>
                                        <p:tav tm="0">
                                          <p:val>
                                            <p:strVal val="#ppt_x-.2"/>
                                          </p:val>
                                        </p:tav>
                                        <p:tav tm="100000">
                                          <p:val>
                                            <p:strVal val="#ppt_x"/>
                                          </p:val>
                                        </p:tav>
                                      </p:tavLst>
                                    </p:anim>
                                    <p:anim calcmode="lin" valueType="num">
                                      <p:cBhvr>
                                        <p:cTn id="23"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2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139952" y="836712"/>
            <a:ext cx="4505211" cy="461665"/>
          </a:xfrm>
          <a:prstGeom prst="rect">
            <a:avLst/>
          </a:prstGeom>
          <a:noFill/>
        </p:spPr>
        <p:txBody>
          <a:bodyPr wrap="square" rtlCol="1">
            <a:spAutoFit/>
          </a:bodyPr>
          <a:lstStyle/>
          <a:p>
            <a:pPr algn="r" rtl="1"/>
            <a:r>
              <a:rPr lang="ar-SA" sz="2400" b="1" dirty="0" smtClean="0">
                <a:solidFill>
                  <a:schemeClr val="bg2">
                    <a:lumMod val="50000"/>
                  </a:schemeClr>
                </a:solidFill>
              </a:rPr>
              <a:t>البيانات الكمية ذات المدى الصغير نسبيا</a:t>
            </a:r>
            <a:endParaRPr lang="ar-SA" sz="2400" b="1" dirty="0">
              <a:solidFill>
                <a:schemeClr val="bg2">
                  <a:lumMod val="50000"/>
                </a:schemeClr>
              </a:solidFill>
            </a:endParaRPr>
          </a:p>
        </p:txBody>
      </p:sp>
      <p:sp>
        <p:nvSpPr>
          <p:cNvPr id="3" name="مربع نص 2"/>
          <p:cNvSpPr txBox="1"/>
          <p:nvPr/>
        </p:nvSpPr>
        <p:spPr>
          <a:xfrm>
            <a:off x="1259632" y="1340768"/>
            <a:ext cx="7272808" cy="707886"/>
          </a:xfrm>
          <a:prstGeom prst="rect">
            <a:avLst/>
          </a:prstGeom>
          <a:noFill/>
        </p:spPr>
        <p:txBody>
          <a:bodyPr wrap="square" rtlCol="1">
            <a:spAutoFit/>
          </a:bodyPr>
          <a:lstStyle/>
          <a:p>
            <a:pPr algn="r" rtl="1"/>
            <a:r>
              <a:rPr lang="ar-SA" sz="2000" dirty="0" smtClean="0"/>
              <a:t>تلخص البيانات الكمية وذات المدى الصغير نسبيا مثل ما تم في البيانات الوصفية من تكوين جدولا لتفريغ البيانات ثم جدولا تكراريا</a:t>
            </a:r>
            <a:endParaRPr lang="ar-SA" sz="2000" dirty="0"/>
          </a:p>
        </p:txBody>
      </p:sp>
      <p:sp>
        <p:nvSpPr>
          <p:cNvPr id="4" name="مربع نص 3"/>
          <p:cNvSpPr txBox="1"/>
          <p:nvPr/>
        </p:nvSpPr>
        <p:spPr>
          <a:xfrm>
            <a:off x="7596336" y="2348880"/>
            <a:ext cx="976819" cy="461665"/>
          </a:xfrm>
          <a:prstGeom prst="rect">
            <a:avLst/>
          </a:prstGeom>
          <a:noFill/>
        </p:spPr>
        <p:txBody>
          <a:bodyPr wrap="square" rtlCol="1">
            <a:spAutoFit/>
          </a:bodyPr>
          <a:lstStyle/>
          <a:p>
            <a:pPr algn="r" rtl="1"/>
            <a:r>
              <a:rPr lang="ar-SA" sz="2400" b="1" dirty="0" smtClean="0">
                <a:solidFill>
                  <a:schemeClr val="bg2">
                    <a:lumMod val="50000"/>
                  </a:schemeClr>
                </a:solidFill>
              </a:rPr>
              <a:t>مثال:</a:t>
            </a:r>
            <a:endParaRPr lang="ar-SA" sz="2400" b="1" dirty="0">
              <a:solidFill>
                <a:schemeClr val="bg2">
                  <a:lumMod val="50000"/>
                </a:schemeClr>
              </a:solidFill>
            </a:endParaRPr>
          </a:p>
        </p:txBody>
      </p:sp>
      <p:sp>
        <p:nvSpPr>
          <p:cNvPr id="6" name="مربع نص 5"/>
          <p:cNvSpPr txBox="1"/>
          <p:nvPr/>
        </p:nvSpPr>
        <p:spPr>
          <a:xfrm>
            <a:off x="3635896" y="2852936"/>
            <a:ext cx="4433203" cy="369332"/>
          </a:xfrm>
          <a:prstGeom prst="rect">
            <a:avLst/>
          </a:prstGeom>
          <a:noFill/>
        </p:spPr>
        <p:txBody>
          <a:bodyPr wrap="square" rtlCol="1">
            <a:spAutoFit/>
          </a:bodyPr>
          <a:lstStyle/>
          <a:p>
            <a:pPr algn="r" rtl="1"/>
            <a:r>
              <a:rPr lang="ar-SA" dirty="0" smtClean="0"/>
              <a:t>في دراسة اجتماعية كان حجم 25 أسرة كما يلي:</a:t>
            </a:r>
            <a:endParaRPr lang="ar-SA" dirty="0"/>
          </a:p>
        </p:txBody>
      </p:sp>
      <p:graphicFrame>
        <p:nvGraphicFramePr>
          <p:cNvPr id="7" name="جدول 6"/>
          <p:cNvGraphicFramePr>
            <a:graphicFrameLocks noGrp="1"/>
          </p:cNvGraphicFramePr>
          <p:nvPr/>
        </p:nvGraphicFramePr>
        <p:xfrm>
          <a:off x="2051720" y="3356992"/>
          <a:ext cx="6096000" cy="1854200"/>
        </p:xfrm>
        <a:graphic>
          <a:graphicData uri="http://schemas.openxmlformats.org/drawingml/2006/table">
            <a:tbl>
              <a:tblPr rtl="1" firstRow="1" bandRow="1">
                <a:tableStyleId>{5940675A-B579-460E-94D1-54222C63F5DA}</a:tableStyleId>
              </a:tblPr>
              <a:tblGrid>
                <a:gridCol w="1219200"/>
                <a:gridCol w="1219200"/>
                <a:gridCol w="1219200"/>
                <a:gridCol w="1219200"/>
                <a:gridCol w="1219200"/>
              </a:tblGrid>
              <a:tr h="370840">
                <a:tc>
                  <a:txBody>
                    <a:bodyPr/>
                    <a:lstStyle/>
                    <a:p>
                      <a:pPr algn="ctr" rtl="1"/>
                      <a:r>
                        <a:rPr lang="ar-SA" dirty="0" smtClean="0"/>
                        <a:t>2</a:t>
                      </a:r>
                      <a:endParaRPr lang="ar-SA" dirty="0"/>
                    </a:p>
                  </a:txBody>
                  <a:tcPr/>
                </a:tc>
                <a:tc>
                  <a:txBody>
                    <a:bodyPr/>
                    <a:lstStyle/>
                    <a:p>
                      <a:pPr algn="ctr" rtl="1"/>
                      <a:r>
                        <a:rPr lang="ar-SA" dirty="0" smtClean="0"/>
                        <a:t>4</a:t>
                      </a:r>
                      <a:endParaRPr lang="ar-SA" dirty="0"/>
                    </a:p>
                  </a:txBody>
                  <a:tcPr/>
                </a:tc>
                <a:tc>
                  <a:txBody>
                    <a:bodyPr/>
                    <a:lstStyle/>
                    <a:p>
                      <a:pPr algn="ctr" rtl="1"/>
                      <a:r>
                        <a:rPr lang="ar-SA" dirty="0" smtClean="0"/>
                        <a:t>3</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2</a:t>
                      </a:r>
                      <a:endParaRPr lang="ar-SA" dirty="0"/>
                    </a:p>
                  </a:txBody>
                  <a:tcPr/>
                </a:tc>
              </a:tr>
              <a:tr h="370840">
                <a:tc>
                  <a:txBody>
                    <a:bodyPr/>
                    <a:lstStyle/>
                    <a:p>
                      <a:pPr algn="ctr" rtl="1"/>
                      <a:r>
                        <a:rPr lang="ar-SA" dirty="0" smtClean="0"/>
                        <a:t>2</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4</a:t>
                      </a:r>
                      <a:endParaRPr lang="ar-SA" dirty="0"/>
                    </a:p>
                  </a:txBody>
                  <a:tcPr/>
                </a:tc>
                <a:tc>
                  <a:txBody>
                    <a:bodyPr/>
                    <a:lstStyle/>
                    <a:p>
                      <a:pPr algn="ctr" rtl="1"/>
                      <a:r>
                        <a:rPr lang="ar-SA" dirty="0" smtClean="0"/>
                        <a:t>2</a:t>
                      </a:r>
                      <a:endParaRPr lang="ar-SA" dirty="0"/>
                    </a:p>
                  </a:txBody>
                  <a:tcPr/>
                </a:tc>
              </a:tr>
              <a:tr h="370840">
                <a:tc>
                  <a:txBody>
                    <a:bodyPr/>
                    <a:lstStyle/>
                    <a:p>
                      <a:pPr algn="ctr" rtl="1"/>
                      <a:r>
                        <a:rPr lang="ar-SA" dirty="0" smtClean="0"/>
                        <a:t>3</a:t>
                      </a:r>
                      <a:endParaRPr lang="ar-SA" dirty="0"/>
                    </a:p>
                  </a:txBody>
                  <a:tcPr/>
                </a:tc>
                <a:tc>
                  <a:txBody>
                    <a:bodyPr/>
                    <a:lstStyle/>
                    <a:p>
                      <a:pPr algn="ctr" rtl="1"/>
                      <a:r>
                        <a:rPr lang="ar-SA" dirty="0" smtClean="0"/>
                        <a:t>3</a:t>
                      </a:r>
                      <a:endParaRPr lang="ar-SA" dirty="0"/>
                    </a:p>
                  </a:txBody>
                  <a:tcPr/>
                </a:tc>
                <a:tc>
                  <a:txBody>
                    <a:bodyPr/>
                    <a:lstStyle/>
                    <a:p>
                      <a:pPr algn="ctr" rtl="1"/>
                      <a:r>
                        <a:rPr lang="ar-SA" dirty="0" smtClean="0"/>
                        <a:t>3</a:t>
                      </a:r>
                      <a:endParaRPr lang="ar-SA" dirty="0"/>
                    </a:p>
                  </a:txBody>
                  <a:tcPr/>
                </a:tc>
                <a:tc>
                  <a:txBody>
                    <a:bodyPr/>
                    <a:lstStyle/>
                    <a:p>
                      <a:pPr algn="ctr" rtl="1"/>
                      <a:r>
                        <a:rPr lang="ar-SA" dirty="0" smtClean="0"/>
                        <a:t>4</a:t>
                      </a:r>
                      <a:endParaRPr lang="ar-SA" dirty="0"/>
                    </a:p>
                  </a:txBody>
                  <a:tcPr/>
                </a:tc>
                <a:tc>
                  <a:txBody>
                    <a:bodyPr/>
                    <a:lstStyle/>
                    <a:p>
                      <a:pPr algn="ctr" rtl="1"/>
                      <a:r>
                        <a:rPr lang="ar-SA" dirty="0" smtClean="0"/>
                        <a:t>2</a:t>
                      </a:r>
                      <a:endParaRPr lang="ar-SA" dirty="0"/>
                    </a:p>
                  </a:txBody>
                  <a:tcPr/>
                </a:tc>
              </a:tr>
              <a:tr h="370840">
                <a:tc>
                  <a:txBody>
                    <a:bodyPr/>
                    <a:lstStyle/>
                    <a:p>
                      <a:pPr algn="ctr" rtl="1"/>
                      <a:r>
                        <a:rPr lang="ar-SA" dirty="0" smtClean="0"/>
                        <a:t>3</a:t>
                      </a:r>
                      <a:endParaRPr lang="ar-SA" dirty="0"/>
                    </a:p>
                  </a:txBody>
                  <a:tcPr/>
                </a:tc>
                <a:tc>
                  <a:txBody>
                    <a:bodyPr/>
                    <a:lstStyle/>
                    <a:p>
                      <a:pPr algn="ctr" rtl="1"/>
                      <a:r>
                        <a:rPr lang="ar-SA" dirty="0" smtClean="0"/>
                        <a:t>4</a:t>
                      </a:r>
                      <a:endParaRPr lang="ar-SA" dirty="0"/>
                    </a:p>
                  </a:txBody>
                  <a:tcPr/>
                </a:tc>
                <a:tc>
                  <a:txBody>
                    <a:bodyPr/>
                    <a:lstStyle/>
                    <a:p>
                      <a:pPr algn="ctr" rtl="1"/>
                      <a:r>
                        <a:rPr lang="ar-SA" dirty="0" smtClean="0"/>
                        <a:t>3</a:t>
                      </a:r>
                      <a:endParaRPr lang="ar-SA" dirty="0"/>
                    </a:p>
                  </a:txBody>
                  <a:tcPr/>
                </a:tc>
                <a:tc>
                  <a:txBody>
                    <a:bodyPr/>
                    <a:lstStyle/>
                    <a:p>
                      <a:pPr algn="ctr" rtl="1"/>
                      <a:r>
                        <a:rPr lang="ar-SA" dirty="0" smtClean="0"/>
                        <a:t>4</a:t>
                      </a:r>
                      <a:endParaRPr lang="ar-SA" dirty="0"/>
                    </a:p>
                  </a:txBody>
                  <a:tcPr/>
                </a:tc>
                <a:tc>
                  <a:txBody>
                    <a:bodyPr/>
                    <a:lstStyle/>
                    <a:p>
                      <a:pPr algn="ctr" rtl="1"/>
                      <a:r>
                        <a:rPr lang="ar-SA" dirty="0" smtClean="0"/>
                        <a:t>3</a:t>
                      </a:r>
                      <a:endParaRPr lang="ar-SA" dirty="0"/>
                    </a:p>
                  </a:txBody>
                  <a:tcPr/>
                </a:tc>
              </a:tr>
              <a:tr h="370840">
                <a:tc>
                  <a:txBody>
                    <a:bodyPr/>
                    <a:lstStyle/>
                    <a:p>
                      <a:pPr algn="ctr" rtl="1"/>
                      <a:r>
                        <a:rPr lang="ar-SA" dirty="0" smtClean="0"/>
                        <a:t>3</a:t>
                      </a:r>
                      <a:endParaRPr lang="ar-SA" dirty="0"/>
                    </a:p>
                  </a:txBody>
                  <a:tcPr/>
                </a:tc>
                <a:tc>
                  <a:txBody>
                    <a:bodyPr/>
                    <a:lstStyle/>
                    <a:p>
                      <a:pPr algn="ctr" rtl="1"/>
                      <a:r>
                        <a:rPr lang="ar-SA" dirty="0" smtClean="0"/>
                        <a:t>4</a:t>
                      </a:r>
                      <a:endParaRPr lang="ar-SA" dirty="0"/>
                    </a:p>
                  </a:txBody>
                  <a:tcPr/>
                </a:tc>
                <a:tc>
                  <a:txBody>
                    <a:bodyPr/>
                    <a:lstStyle/>
                    <a:p>
                      <a:pPr algn="ctr" rtl="1"/>
                      <a:r>
                        <a:rPr lang="ar-SA" dirty="0" smtClean="0"/>
                        <a:t>3</a:t>
                      </a:r>
                      <a:endParaRPr lang="ar-SA" dirty="0"/>
                    </a:p>
                  </a:txBody>
                  <a:tcPr/>
                </a:tc>
                <a:tc>
                  <a:txBody>
                    <a:bodyPr/>
                    <a:lstStyle/>
                    <a:p>
                      <a:pPr algn="ctr" rtl="1"/>
                      <a:r>
                        <a:rPr lang="ar-SA" dirty="0" smtClean="0"/>
                        <a:t>3</a:t>
                      </a:r>
                      <a:endParaRPr lang="ar-SA" dirty="0"/>
                    </a:p>
                  </a:txBody>
                  <a:tcPr/>
                </a:tc>
                <a:tc>
                  <a:txBody>
                    <a:bodyPr/>
                    <a:lstStyle/>
                    <a:p>
                      <a:pPr algn="ctr" rtl="1"/>
                      <a:r>
                        <a:rPr lang="ar-SA" dirty="0" smtClean="0"/>
                        <a:t>2</a:t>
                      </a:r>
                      <a:endParaRPr lang="ar-SA" dirty="0"/>
                    </a:p>
                  </a:txBody>
                  <a:tcPr/>
                </a:tc>
              </a:tr>
            </a:tbl>
          </a:graphicData>
        </a:graphic>
      </p:graphicFrame>
      <p:sp>
        <p:nvSpPr>
          <p:cNvPr id="8" name="مربع نص 7"/>
          <p:cNvSpPr txBox="1"/>
          <p:nvPr/>
        </p:nvSpPr>
        <p:spPr>
          <a:xfrm>
            <a:off x="2267744" y="5445224"/>
            <a:ext cx="6305411" cy="400110"/>
          </a:xfrm>
          <a:prstGeom prst="rect">
            <a:avLst/>
          </a:prstGeom>
          <a:noFill/>
        </p:spPr>
        <p:txBody>
          <a:bodyPr wrap="square" rtlCol="1">
            <a:spAutoFit/>
          </a:bodyPr>
          <a:lstStyle/>
          <a:p>
            <a:pPr algn="r" rtl="1"/>
            <a:r>
              <a:rPr lang="ar-SA" sz="2000" dirty="0" smtClean="0"/>
              <a:t>كون جدول لتفريغ البيانات ثم جدولا تكراريا يوضح توزيع حجم الأسرة</a:t>
            </a:r>
            <a:r>
              <a:rPr lang="en-US" dirty="0" smtClean="0"/>
              <a:t>.</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dissolve">
                                      <p:cBhvr>
                                        <p:cTn id="14" dur="1000"/>
                                        <p:tgtEl>
                                          <p:spTgt spid="8"/>
                                        </p:tgtEl>
                                      </p:cBhvr>
                                    </p:animEffect>
                                  </p:childTnLst>
                                </p:cTn>
                              </p:par>
                              <p:par>
                                <p:cTn id="15" presetID="9"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1000"/>
                                        <p:tgtEl>
                                          <p:spTgt spid="7"/>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1000"/>
                                        <p:tgtEl>
                                          <p:spTgt spid="6"/>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dissolv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t="36364" r="2871" b="27273"/>
          <a:stretch>
            <a:fillRect/>
          </a:stretch>
        </p:blipFill>
        <p:spPr bwMode="auto">
          <a:xfrm>
            <a:off x="251520" y="548680"/>
            <a:ext cx="8496944" cy="36004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539552" y="764704"/>
            <a:ext cx="8105794" cy="4968551"/>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539552" y="466060"/>
            <a:ext cx="8136904" cy="5978787"/>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572000" y="476672"/>
            <a:ext cx="4289187" cy="461665"/>
          </a:xfrm>
          <a:prstGeom prst="rect">
            <a:avLst/>
          </a:prstGeom>
          <a:noFill/>
        </p:spPr>
        <p:txBody>
          <a:bodyPr wrap="square" rtlCol="1">
            <a:spAutoFit/>
          </a:bodyPr>
          <a:lstStyle/>
          <a:p>
            <a:pPr algn="r" rtl="1"/>
            <a:r>
              <a:rPr lang="ar-SA" sz="2400" b="1" dirty="0" smtClean="0">
                <a:solidFill>
                  <a:schemeClr val="accent1"/>
                </a:solidFill>
              </a:rPr>
              <a:t>البيانات الكمية ذات المدى الكبير نسبيا</a:t>
            </a:r>
            <a:endParaRPr lang="ar-SA" sz="2400" b="1" dirty="0">
              <a:solidFill>
                <a:schemeClr val="accent1"/>
              </a:solidFill>
            </a:endParaRPr>
          </a:p>
        </p:txBody>
      </p:sp>
      <p:sp>
        <p:nvSpPr>
          <p:cNvPr id="3" name="مربع نص 2"/>
          <p:cNvSpPr txBox="1"/>
          <p:nvPr/>
        </p:nvSpPr>
        <p:spPr>
          <a:xfrm>
            <a:off x="1259632" y="980728"/>
            <a:ext cx="7457539" cy="707886"/>
          </a:xfrm>
          <a:prstGeom prst="rect">
            <a:avLst/>
          </a:prstGeom>
          <a:noFill/>
        </p:spPr>
        <p:txBody>
          <a:bodyPr wrap="square" rtlCol="1">
            <a:spAutoFit/>
          </a:bodyPr>
          <a:lstStyle/>
          <a:p>
            <a:pPr algn="r" rtl="1"/>
            <a:r>
              <a:rPr lang="ar-SA" sz="2000" dirty="0" smtClean="0"/>
              <a:t>في هذه الحالة تقسم البيانات إلى فئات، تقسم قيم البيانات إلى فئات متساوية الطول</a:t>
            </a:r>
            <a:r>
              <a:rPr lang="en-US" sz="2000" dirty="0" smtClean="0"/>
              <a:t>.</a:t>
            </a:r>
            <a:r>
              <a:rPr lang="ar-SA" sz="2000" dirty="0" smtClean="0"/>
              <a:t> تفرغ البيانات على الفئات لنحصل على تكرار لكل فئة</a:t>
            </a:r>
            <a:r>
              <a:rPr lang="en-US" sz="2000" dirty="0" smtClean="0"/>
              <a:t>.</a:t>
            </a:r>
          </a:p>
        </p:txBody>
      </p:sp>
      <p:sp>
        <p:nvSpPr>
          <p:cNvPr id="5" name="مربع نص 4"/>
          <p:cNvSpPr txBox="1"/>
          <p:nvPr/>
        </p:nvSpPr>
        <p:spPr>
          <a:xfrm>
            <a:off x="1331640" y="2060848"/>
            <a:ext cx="7385531" cy="2862322"/>
          </a:xfrm>
          <a:prstGeom prst="rect">
            <a:avLst/>
          </a:prstGeom>
          <a:noFill/>
        </p:spPr>
        <p:txBody>
          <a:bodyPr wrap="square" rtlCol="1">
            <a:spAutoFit/>
          </a:bodyPr>
          <a:lstStyle/>
          <a:p>
            <a:pPr algn="r" rtl="1">
              <a:buNone/>
            </a:pPr>
            <a:r>
              <a:rPr lang="ar-SA" sz="2000" dirty="0" smtClean="0"/>
              <a:t>1- إيجاد المدى ( المدى = أكبر قراءة –أصغر قراءة ، يرمز له بالرمز </a:t>
            </a:r>
            <a:r>
              <a:rPr lang="en-US" sz="2000" dirty="0" smtClean="0"/>
              <a:t>( R</a:t>
            </a:r>
          </a:p>
          <a:p>
            <a:pPr algn="r" rtl="1">
              <a:buNone/>
            </a:pPr>
            <a:r>
              <a:rPr lang="ar-SA" sz="2000" dirty="0" smtClean="0"/>
              <a:t>2- اختيار عدد الفئات (عدد الفئات = </a:t>
            </a:r>
            <a:r>
              <a:rPr lang="en-US" sz="2000" dirty="0" smtClean="0"/>
              <a:t>1+3.322 (log n)</a:t>
            </a:r>
            <a:r>
              <a:rPr lang="ar-SA" sz="2000" dirty="0" smtClean="0"/>
              <a:t>)</a:t>
            </a:r>
            <a:r>
              <a:rPr lang="en-GB" sz="2000" dirty="0" smtClean="0"/>
              <a:t>.</a:t>
            </a:r>
            <a:endParaRPr lang="en-US" sz="2000" dirty="0" smtClean="0"/>
          </a:p>
          <a:p>
            <a:pPr algn="r" rtl="1">
              <a:buNone/>
            </a:pPr>
            <a:r>
              <a:rPr lang="ar-SA" sz="2000" dirty="0" smtClean="0"/>
              <a:t>3- إيجاد طول الفئة ( طول الفئة = المدى ÷ عدد الفئات ) </a:t>
            </a:r>
            <a:r>
              <a:rPr lang="en-GB" sz="2000" dirty="0" smtClean="0"/>
              <a:t>.</a:t>
            </a:r>
            <a:endParaRPr lang="ar-SA" sz="2000" dirty="0" smtClean="0"/>
          </a:p>
          <a:p>
            <a:pPr algn="r" rtl="1">
              <a:buNone/>
            </a:pPr>
            <a:r>
              <a:rPr lang="ar-SA" sz="2000" dirty="0" smtClean="0"/>
              <a:t>4- تختار أصغر قيمة لتكون بداية الفئة ويضاف إليها طول الفئة فنحصل على بداية الفئة الثانية وهكذا لباقي الفئات </a:t>
            </a:r>
            <a:r>
              <a:rPr lang="en-GB" sz="2000" dirty="0" smtClean="0"/>
              <a:t>.</a:t>
            </a:r>
            <a:endParaRPr lang="ar-SA" sz="2000" dirty="0" smtClean="0"/>
          </a:p>
          <a:p>
            <a:pPr algn="r" rtl="1">
              <a:buNone/>
            </a:pPr>
            <a:r>
              <a:rPr lang="ar-SA" sz="2000" dirty="0" smtClean="0"/>
              <a:t>5- لإيجاد نهاية أي فئة نطرح وحدة دقة من بداية أي فئة</a:t>
            </a:r>
            <a:r>
              <a:rPr lang="en-US" sz="2000" dirty="0" smtClean="0"/>
              <a:t>.</a:t>
            </a:r>
            <a:endParaRPr lang="ar-SA" sz="2000" dirty="0" smtClean="0"/>
          </a:p>
          <a:p>
            <a:pPr algn="r" rtl="1">
              <a:buNone/>
            </a:pPr>
            <a:r>
              <a:rPr lang="ar-SA" sz="2000" dirty="0" smtClean="0"/>
              <a:t>6- يمكن تكوين الحدود الحقيقية (الفعلية) للفئات وذلك بطرح نصف وحدة دقة من بداية الفئة المقربة لنحصل على بداية الفئة الحقيقية، وباضافة نصف وحدة دقة الى نهاية الفئة المقربة لنحصل على نهاية الفئة الحقيقية</a:t>
            </a:r>
            <a:r>
              <a:rPr lang="en-US" sz="2000" dirty="0" smtClean="0"/>
              <a:t>.</a:t>
            </a:r>
            <a:endParaRPr lang="ar-SA" sz="2000" dirty="0" smtClean="0"/>
          </a:p>
        </p:txBody>
      </p:sp>
      <p:sp>
        <p:nvSpPr>
          <p:cNvPr id="6" name="مربع نص 5"/>
          <p:cNvSpPr txBox="1"/>
          <p:nvPr/>
        </p:nvSpPr>
        <p:spPr>
          <a:xfrm>
            <a:off x="3203848" y="1628800"/>
            <a:ext cx="5369307" cy="400110"/>
          </a:xfrm>
          <a:prstGeom prst="rect">
            <a:avLst/>
          </a:prstGeom>
          <a:noFill/>
        </p:spPr>
        <p:txBody>
          <a:bodyPr wrap="square" rtlCol="1">
            <a:spAutoFit/>
          </a:bodyPr>
          <a:lstStyle/>
          <a:p>
            <a:pPr algn="r" rtl="1"/>
            <a:r>
              <a:rPr lang="ar-SA" sz="2000" dirty="0" smtClean="0"/>
              <a:t>لعمل فئات للجدول التكراري نتبع الخطوات التالية:</a:t>
            </a:r>
            <a:endParaRPr lang="ar-SA"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79712" y="1052736"/>
            <a:ext cx="6696744" cy="2000548"/>
          </a:xfrm>
          <a:prstGeom prst="rect">
            <a:avLst/>
          </a:prstGeom>
        </p:spPr>
        <p:txBody>
          <a:bodyPr wrap="square">
            <a:spAutoFit/>
          </a:bodyPr>
          <a:lstStyle/>
          <a:p>
            <a:pPr algn="r" rtl="1">
              <a:buNone/>
            </a:pPr>
            <a:r>
              <a:rPr lang="ar-SA" sz="2400" b="1" dirty="0" smtClean="0">
                <a:solidFill>
                  <a:schemeClr val="accent1">
                    <a:lumMod val="75000"/>
                  </a:schemeClr>
                </a:solidFill>
              </a:rPr>
              <a:t>ملاحظة :</a:t>
            </a:r>
            <a:r>
              <a:rPr lang="ar-SA" sz="2400" dirty="0" smtClean="0">
                <a:solidFill>
                  <a:schemeClr val="accent1">
                    <a:lumMod val="75000"/>
                  </a:schemeClr>
                </a:solidFill>
              </a:rPr>
              <a:t> الفئات المقربة تحقق ما يلي ..</a:t>
            </a:r>
          </a:p>
          <a:p>
            <a:pPr algn="r" rtl="1">
              <a:buNone/>
            </a:pPr>
            <a:r>
              <a:rPr lang="ar-SA" sz="2000" dirty="0" smtClean="0"/>
              <a:t>1- طول الفئة = الفرق بين أي حدين أدنين متتالين </a:t>
            </a:r>
            <a:r>
              <a:rPr lang="ar-SA" sz="2000" b="1" u="sng" dirty="0" smtClean="0"/>
              <a:t>أو</a:t>
            </a:r>
            <a:r>
              <a:rPr lang="ar-SA" sz="2000" dirty="0" smtClean="0"/>
              <a:t> الفرق بين أي حدين أعليين متتاليين .</a:t>
            </a:r>
          </a:p>
          <a:p>
            <a:pPr algn="r" rtl="1">
              <a:buNone/>
            </a:pPr>
            <a:r>
              <a:rPr lang="ar-SA" sz="2000" dirty="0" smtClean="0"/>
              <a:t>2- الحد الأعلى المقرب لأي فئة – الحد الأدنى لتلك الفئة = طول الفئة – أصغر وحدة .</a:t>
            </a:r>
          </a:p>
          <a:p>
            <a:pPr algn="r" rtl="1">
              <a:buNone/>
            </a:pPr>
            <a:r>
              <a:rPr lang="ar-SA" sz="2000" dirty="0" smtClean="0"/>
              <a:t>3- الحد الأعلى لأي فئة + أصغر وحدة = الحد الأدنى للفئة التي تليها .</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395536" y="548680"/>
            <a:ext cx="8460432" cy="54006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51520" y="404664"/>
            <a:ext cx="8749789" cy="4896544"/>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22081"/>
            <a:ext cx="8229600" cy="5864439"/>
          </a:xfrm>
        </p:spPr>
        <p:txBody>
          <a:bodyPr/>
          <a:lstStyle/>
          <a:p>
            <a:pPr algn="r">
              <a:buNone/>
            </a:pPr>
            <a:r>
              <a:rPr lang="ar-SA" sz="2000" b="1" dirty="0" smtClean="0">
                <a:solidFill>
                  <a:schemeClr val="bg2">
                    <a:lumMod val="50000"/>
                  </a:schemeClr>
                </a:solidFill>
              </a:rPr>
              <a:t>تعريف علم الإحصاء : </a:t>
            </a:r>
            <a:r>
              <a:rPr lang="ar-SA" sz="2000" dirty="0" smtClean="0"/>
              <a:t>هو العلم الذي يختص بالطرق العلمية لجمع البيانات وتنظيمها وتلخيصها </a:t>
            </a:r>
          </a:p>
          <a:p>
            <a:pPr algn="r">
              <a:buNone/>
            </a:pPr>
            <a:r>
              <a:rPr lang="ar-SA" sz="2000" dirty="0" smtClean="0"/>
              <a:t>وتحليلها ، وذلك للوصول إلى نتائج مقبولة وقرارات سليمة على ضوء هذا التحليل.</a:t>
            </a:r>
          </a:p>
          <a:p>
            <a:pPr algn="r">
              <a:buNone/>
            </a:pPr>
            <a:r>
              <a:rPr lang="ar-SA" sz="2000" dirty="0" smtClean="0">
                <a:solidFill>
                  <a:schemeClr val="bg2">
                    <a:lumMod val="50000"/>
                  </a:schemeClr>
                </a:solidFill>
              </a:rPr>
              <a:t>  ينقسم علم الإحصاء إلى :</a:t>
            </a:r>
          </a:p>
          <a:p>
            <a:pPr algn="r">
              <a:buNone/>
            </a:pPr>
            <a:r>
              <a:rPr lang="ar-SA" sz="2000" dirty="0" smtClean="0">
                <a:solidFill>
                  <a:schemeClr val="bg2">
                    <a:lumMod val="50000"/>
                  </a:schemeClr>
                </a:solidFill>
              </a:rPr>
              <a:t>   1- الإحصاء الوصفي : </a:t>
            </a:r>
            <a:r>
              <a:rPr lang="ar-SA" sz="2000" dirty="0" smtClean="0"/>
              <a:t>ويختص بطرق تنظيم البيانات وتلخيصها والغرض من التنظيم هو المساعدة على فهم البيانات ويشتمل الإحصاء الوصفي على توزيعات تكرارية ورسوم بيانية وطرق حساب مقاييس النزعة المركزية ومقاييس التشتت ومختلف القياسات الأخرى .</a:t>
            </a:r>
            <a:endParaRPr lang="ar-SA" sz="2000" dirty="0" smtClean="0">
              <a:solidFill>
                <a:schemeClr val="bg2">
                  <a:lumMod val="50000"/>
                </a:schemeClr>
              </a:solidFill>
            </a:endParaRPr>
          </a:p>
          <a:p>
            <a:pPr algn="r">
              <a:buNone/>
            </a:pPr>
            <a:r>
              <a:rPr lang="ar-SA" sz="2000" dirty="0" smtClean="0">
                <a:solidFill>
                  <a:schemeClr val="bg2">
                    <a:lumMod val="50000"/>
                  </a:schemeClr>
                </a:solidFill>
              </a:rPr>
              <a:t>   2- الإحصاء الاستدلالي : </a:t>
            </a:r>
            <a:r>
              <a:rPr lang="ar-SA" sz="2000" dirty="0" smtClean="0"/>
              <a:t>ويختص بعميلة اتخاذ القرارات المناسبة بشأن المجتمع بناء على المعلومات التي تم الحصول عليها من العينة .</a:t>
            </a:r>
          </a:p>
          <a:p>
            <a:pPr algn="r">
              <a:buNone/>
            </a:pPr>
            <a:endParaRPr lang="ar-SA" sz="2000" dirty="0" smtClean="0"/>
          </a:p>
          <a:p>
            <a:pPr algn="r">
              <a:buFontTx/>
              <a:buChar char="-"/>
            </a:pPr>
            <a:endParaRPr lang="ar-SA" sz="2000" dirty="0" smtClean="0"/>
          </a:p>
          <a:p>
            <a:pPr algn="r">
              <a:buNone/>
            </a:pPr>
            <a:endParaRPr lang="ar-SA" sz="2000" b="1" dirty="0" smtClean="0"/>
          </a:p>
          <a:p>
            <a:pPr algn="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13" dur="1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10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2">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 calcmode="lin" valueType="num">
                                      <p:cBhvr>
                                        <p:cTn id="26" dur="1000" fill="hold"/>
                                        <p:tgtEl>
                                          <p:spTgt spid="2">
                                            <p:txEl>
                                              <p:pRg st="3" end="3"/>
                                            </p:txEl>
                                          </p:spTgt>
                                        </p:tgtEl>
                                        <p:attrNameLst>
                                          <p:attrName>ppt_x</p:attrName>
                                        </p:attrNameLst>
                                      </p:cBhvr>
                                      <p:tavLst>
                                        <p:tav tm="0">
                                          <p:val>
                                            <p:strVal val="#ppt_x-.2"/>
                                          </p:val>
                                        </p:tav>
                                        <p:tav tm="100000">
                                          <p:val>
                                            <p:strVal val="#ppt_x"/>
                                          </p:val>
                                        </p:tav>
                                      </p:tavLst>
                                    </p:anim>
                                    <p:anim calcmode="lin" valueType="num">
                                      <p:cBhvr>
                                        <p:cTn id="27" dur="1000" fill="hold"/>
                                        <p:tgtEl>
                                          <p:spTgt spid="2">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2">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 calcmode="lin" valueType="num">
                                      <p:cBhvr>
                                        <p:cTn id="33" dur="1000" fill="hold"/>
                                        <p:tgtEl>
                                          <p:spTgt spid="2">
                                            <p:txEl>
                                              <p:pRg st="4" end="4"/>
                                            </p:txEl>
                                          </p:spTgt>
                                        </p:tgtEl>
                                        <p:attrNameLst>
                                          <p:attrName>ppt_x</p:attrName>
                                        </p:attrNameLst>
                                      </p:cBhvr>
                                      <p:tavLst>
                                        <p:tav tm="0">
                                          <p:val>
                                            <p:strVal val="#ppt_x-.2"/>
                                          </p:val>
                                        </p:tav>
                                        <p:tav tm="100000">
                                          <p:val>
                                            <p:strVal val="#ppt_x"/>
                                          </p:val>
                                        </p:tav>
                                      </p:tavLst>
                                    </p:anim>
                                    <p:anim calcmode="lin" valueType="num">
                                      <p:cBhvr>
                                        <p:cTn id="34" dur="1000" fill="hold"/>
                                        <p:tgtEl>
                                          <p:spTgt spid="2">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611560" y="836712"/>
            <a:ext cx="7920880" cy="4524315"/>
          </a:xfrm>
          <a:prstGeom prst="rect">
            <a:avLst/>
          </a:prstGeom>
        </p:spPr>
        <p:txBody>
          <a:bodyPr wrap="square">
            <a:spAutoFit/>
          </a:bodyPr>
          <a:lstStyle/>
          <a:p>
            <a:pPr algn="r">
              <a:buNone/>
            </a:pPr>
            <a:r>
              <a:rPr lang="ar-SA" sz="2400" b="1" dirty="0" smtClean="0">
                <a:solidFill>
                  <a:schemeClr val="accent1"/>
                </a:solidFill>
              </a:rPr>
              <a:t>جدول التوزيع التكراري النسبي :</a:t>
            </a:r>
          </a:p>
          <a:p>
            <a:pPr algn="r">
              <a:buNone/>
            </a:pPr>
            <a:r>
              <a:rPr lang="ar-SA" sz="2000" dirty="0" smtClean="0"/>
              <a:t>يتكون هذا الجدول من خانتين ..</a:t>
            </a:r>
          </a:p>
          <a:p>
            <a:pPr algn="r">
              <a:buNone/>
            </a:pPr>
            <a:r>
              <a:rPr lang="ar-SA" sz="2000" dirty="0" smtClean="0"/>
              <a:t>1- الفئات ( أو مراكزها ) .</a:t>
            </a:r>
          </a:p>
          <a:p>
            <a:pPr algn="r">
              <a:buNone/>
            </a:pPr>
            <a:r>
              <a:rPr lang="ar-SA" sz="2000" dirty="0" smtClean="0"/>
              <a:t>2- التكرار النسبي (التكرار النسبي لأي فئة=تكرار تلك الفئة÷مجموع التكرار)</a:t>
            </a:r>
          </a:p>
          <a:p>
            <a:pPr algn="r">
              <a:buNone/>
            </a:pPr>
            <a:r>
              <a:rPr lang="ar-SA" sz="2000" dirty="0" smtClean="0"/>
              <a:t>ويكون مجموع التكرارات النسبية لجميع الفئات يساوي واحدا صحيحا ويمكن حساب </a:t>
            </a:r>
          </a:p>
          <a:p>
            <a:pPr algn="r">
              <a:buNone/>
            </a:pPr>
            <a:r>
              <a:rPr lang="ar-SA" sz="2000" dirty="0" smtClean="0"/>
              <a:t>التكرار النسبي للبيانات الوصفية والبيانات الكمية .</a:t>
            </a:r>
          </a:p>
          <a:p>
            <a:pPr algn="r">
              <a:buNone/>
            </a:pPr>
            <a:endParaRPr lang="ar-SA" sz="2000" dirty="0" smtClean="0"/>
          </a:p>
          <a:p>
            <a:pPr algn="r">
              <a:buNone/>
            </a:pPr>
            <a:r>
              <a:rPr lang="ar-SA" sz="2400" b="1" dirty="0" smtClean="0">
                <a:solidFill>
                  <a:schemeClr val="accent1"/>
                </a:solidFill>
              </a:rPr>
              <a:t>جدول التوزيع التكراري النسبي المئوي:</a:t>
            </a:r>
          </a:p>
          <a:p>
            <a:pPr algn="r">
              <a:buNone/>
            </a:pPr>
            <a:r>
              <a:rPr lang="ar-SA" sz="2000" dirty="0" smtClean="0"/>
              <a:t>يتكون هذا الجدول من خانتين ..</a:t>
            </a:r>
          </a:p>
          <a:p>
            <a:pPr algn="r">
              <a:buNone/>
            </a:pPr>
            <a:r>
              <a:rPr lang="ar-SA" sz="2000" dirty="0" smtClean="0"/>
              <a:t>1- الفئات ( أو مراكزها ) .</a:t>
            </a:r>
          </a:p>
          <a:p>
            <a:pPr algn="r">
              <a:buNone/>
            </a:pPr>
            <a:r>
              <a:rPr lang="ar-SA" sz="2000" dirty="0" smtClean="0"/>
              <a:t>2- التكرار النسبي المئوي أو التكرار المئوي </a:t>
            </a:r>
          </a:p>
          <a:p>
            <a:pPr algn="r">
              <a:buNone/>
            </a:pPr>
            <a:r>
              <a:rPr lang="ar-SA" sz="2000" dirty="0" smtClean="0"/>
              <a:t>(التكرار المئوي لأي فئة = (تكرار الفئة ÷ مجموع التكرار ) * 100 = التكرار النسبي * 100)</a:t>
            </a:r>
          </a:p>
          <a:p>
            <a:pPr algn="r">
              <a:buNone/>
            </a:pPr>
            <a:r>
              <a:rPr lang="ar-SA" sz="2000" dirty="0" smtClean="0"/>
              <a:t>ويكون مجموع التكرار النسبي المئوي يساوي 100  ويمكن حساب التكرار النسبي للبيانات الوصفية والبيانات الكمية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539552" y="188640"/>
            <a:ext cx="8267439" cy="6381328"/>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67544" y="188640"/>
            <a:ext cx="8370773" cy="6274701"/>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755576" y="188640"/>
            <a:ext cx="7812360" cy="6361089"/>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539552" y="260648"/>
            <a:ext cx="8141933" cy="6150893"/>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755576" y="0"/>
            <a:ext cx="7704856" cy="6525344"/>
          </a:xfrm>
          <a:prstGeom prst="rect">
            <a:avLst/>
          </a:prstGeom>
          <a:noFill/>
          <a:ln w="9525">
            <a:noFill/>
            <a:miter lim="800000"/>
            <a:headEnd/>
            <a:tailEnd/>
          </a:ln>
        </p:spPr>
      </p:pic>
      <p:sp>
        <p:nvSpPr>
          <p:cNvPr id="3" name="Rectangle 2"/>
          <p:cNvSpPr/>
          <p:nvPr/>
        </p:nvSpPr>
        <p:spPr>
          <a:xfrm>
            <a:off x="2915816" y="6093296"/>
            <a:ext cx="5472608" cy="432048"/>
          </a:xfrm>
          <a:prstGeom prst="rect">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1619672" y="332656"/>
            <a:ext cx="6935935" cy="5904459"/>
          </a:xfrm>
          <a:prstGeom prst="rect">
            <a:avLst/>
          </a:prstGeom>
          <a:noFill/>
          <a:ln w="9525">
            <a:noFill/>
            <a:miter lim="800000"/>
            <a:headEnd/>
            <a:tailEnd/>
          </a:ln>
        </p:spPr>
      </p:pic>
      <p:sp>
        <p:nvSpPr>
          <p:cNvPr id="3" name="Rectangle 2"/>
          <p:cNvSpPr/>
          <p:nvPr/>
        </p:nvSpPr>
        <p:spPr>
          <a:xfrm>
            <a:off x="2987824" y="5877272"/>
            <a:ext cx="5472608" cy="432048"/>
          </a:xfrm>
          <a:prstGeom prst="rect">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899592" y="548680"/>
            <a:ext cx="7534050" cy="4896544"/>
          </a:xfrm>
          <a:prstGeom prst="rect">
            <a:avLst/>
          </a:prstGeom>
        </p:spPr>
        <p:txBody>
          <a:bodyPr/>
          <a:lstStyle/>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400" b="1" i="0" u="none" strike="noStrike" kern="1200" cap="none" spc="0" normalizeH="0" baseline="0" noProof="0" dirty="0" smtClean="0">
                <a:ln>
                  <a:noFill/>
                </a:ln>
                <a:solidFill>
                  <a:schemeClr val="accent1"/>
                </a:solidFill>
                <a:effectLst/>
                <a:uLnTx/>
                <a:uFillTx/>
                <a:latin typeface="+mn-lt"/>
                <a:ea typeface="+mn-ea"/>
                <a:cs typeface="+mn-cs"/>
              </a:rPr>
              <a:t>الجدول المتجمع الصاعد :</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وهو الجدول الذي يعطينا عدد المفردات التي تقل قيمتها أو تساوي الحد الأدنى لفئة معينة.</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يمكن تكوين الجدول المتجمع الصاعد للبيانات الكمية ( مستمرة أو متقطعة )</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وأيضا للبيانات الوصفية التي يمكن ترتيبها فقط </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وجدول التوزيع التكراري المتجمع الصاعد يتكون من خانتين </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1- الفئات المتجمع الصاعد (ف.م.ص)</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2- التكرار المتجمع الصاعد (ت.م.ص)</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ويمكن حسابه كالتالي </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ت.م.ص للفئة الأولى = صفر</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ت.م.ص للفئة الثانية = تكرار الفئة الأولى</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ت.م.ص للفئة الثالثة = تكرار الفئة الأولى + تكرار الفئة الثانية</a:t>
            </a:r>
          </a:p>
          <a:p>
            <a:pPr marL="365760" marR="0" lvl="0" indent="-256032"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a:t>
            </a:r>
          </a:p>
          <a:p>
            <a:pPr marL="365760" marR="0" lvl="0" indent="-256032" algn="r" defTabSz="914400" rtl="1" eaLnBrk="1" fontAlgn="auto" latinLnBrk="0" hangingPunct="1">
              <a:lnSpc>
                <a:spcPct val="100000"/>
              </a:lnSpc>
              <a:spcBef>
                <a:spcPts val="400"/>
              </a:spcBef>
              <a:spcAft>
                <a:spcPts val="0"/>
              </a:spcAft>
              <a:buClr>
                <a:schemeClr val="accent1"/>
              </a:buClr>
              <a:buSzPct val="68000"/>
              <a:buFont typeface="Wingdings 3"/>
              <a:buNone/>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ت.م.ص للفئة الأخيرة = مجموع التكرار =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n</a:t>
            </a: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2000"/>
                                        <p:tgtEl>
                                          <p:spTgt spid="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fade">
                                      <p:cBhvr>
                                        <p:cTn id="25" dur="2000"/>
                                        <p:tgtEl>
                                          <p:spTgt spid="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
                                            <p:txEl>
                                              <p:pRg st="5" end="5"/>
                                            </p:txEl>
                                          </p:spTgt>
                                        </p:tgtEl>
                                        <p:attrNameLst>
                                          <p:attrName>style.visibility</p:attrName>
                                        </p:attrNameLst>
                                      </p:cBhvr>
                                      <p:to>
                                        <p:strVal val="visible"/>
                                      </p:to>
                                    </p:set>
                                    <p:animEffect transition="in" filter="fade">
                                      <p:cBhvr>
                                        <p:cTn id="30" dur="2000"/>
                                        <p:tgtEl>
                                          <p:spTgt spid="2">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fade">
                                      <p:cBhvr>
                                        <p:cTn id="35" dur="2000"/>
                                        <p:tgtEl>
                                          <p:spTgt spid="2">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
                                            <p:txEl>
                                              <p:pRg st="7" end="7"/>
                                            </p:txEl>
                                          </p:spTgt>
                                        </p:tgtEl>
                                        <p:attrNameLst>
                                          <p:attrName>style.visibility</p:attrName>
                                        </p:attrNameLst>
                                      </p:cBhvr>
                                      <p:to>
                                        <p:strVal val="visible"/>
                                      </p:to>
                                    </p:set>
                                    <p:animEffect transition="in" filter="fade">
                                      <p:cBhvr>
                                        <p:cTn id="40" dur="2000"/>
                                        <p:tgtEl>
                                          <p:spTgt spid="2">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
                                            <p:txEl>
                                              <p:pRg st="8" end="8"/>
                                            </p:txEl>
                                          </p:spTgt>
                                        </p:tgtEl>
                                        <p:attrNameLst>
                                          <p:attrName>style.visibility</p:attrName>
                                        </p:attrNameLst>
                                      </p:cBhvr>
                                      <p:to>
                                        <p:strVal val="visible"/>
                                      </p:to>
                                    </p:set>
                                    <p:animEffect transition="in" filter="fade">
                                      <p:cBhvr>
                                        <p:cTn id="45" dur="2000"/>
                                        <p:tgtEl>
                                          <p:spTgt spid="2">
                                            <p:txEl>
                                              <p:pRg st="8" end="8"/>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
                                            <p:txEl>
                                              <p:pRg st="9" end="9"/>
                                            </p:txEl>
                                          </p:spTgt>
                                        </p:tgtEl>
                                        <p:attrNameLst>
                                          <p:attrName>style.visibility</p:attrName>
                                        </p:attrNameLst>
                                      </p:cBhvr>
                                      <p:to>
                                        <p:strVal val="visible"/>
                                      </p:to>
                                    </p:set>
                                    <p:animEffect transition="in" filter="fade">
                                      <p:cBhvr>
                                        <p:cTn id="50" dur="2000"/>
                                        <p:tgtEl>
                                          <p:spTgt spid="2">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
                                            <p:txEl>
                                              <p:pRg st="10" end="10"/>
                                            </p:txEl>
                                          </p:spTgt>
                                        </p:tgtEl>
                                        <p:attrNameLst>
                                          <p:attrName>style.visibility</p:attrName>
                                        </p:attrNameLst>
                                      </p:cBhvr>
                                      <p:to>
                                        <p:strVal val="visible"/>
                                      </p:to>
                                    </p:set>
                                    <p:animEffect transition="in" filter="fade">
                                      <p:cBhvr>
                                        <p:cTn id="55" dur="2000"/>
                                        <p:tgtEl>
                                          <p:spTgt spid="2">
                                            <p:txEl>
                                              <p:pRg st="10" end="1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
                                            <p:txEl>
                                              <p:pRg st="11" end="11"/>
                                            </p:txEl>
                                          </p:spTgt>
                                        </p:tgtEl>
                                        <p:attrNameLst>
                                          <p:attrName>style.visibility</p:attrName>
                                        </p:attrNameLst>
                                      </p:cBhvr>
                                      <p:to>
                                        <p:strVal val="visible"/>
                                      </p:to>
                                    </p:set>
                                    <p:animEffect transition="in" filter="fade">
                                      <p:cBhvr>
                                        <p:cTn id="60" dur="2000"/>
                                        <p:tgtEl>
                                          <p:spTgt spid="2">
                                            <p:txEl>
                                              <p:pRg st="11" end="11"/>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2">
                                            <p:txEl>
                                              <p:pRg st="12" end="12"/>
                                            </p:txEl>
                                          </p:spTgt>
                                        </p:tgtEl>
                                        <p:attrNameLst>
                                          <p:attrName>style.visibility</p:attrName>
                                        </p:attrNameLst>
                                      </p:cBhvr>
                                      <p:to>
                                        <p:strVal val="visible"/>
                                      </p:to>
                                    </p:set>
                                    <p:animEffect transition="in" filter="fade">
                                      <p:cBhvr>
                                        <p:cTn id="63" dur="20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764704"/>
            <a:ext cx="7416824" cy="1692771"/>
          </a:xfrm>
          <a:prstGeom prst="rect">
            <a:avLst/>
          </a:prstGeom>
          <a:noFill/>
        </p:spPr>
        <p:txBody>
          <a:bodyPr wrap="square" rtlCol="1">
            <a:spAutoFit/>
          </a:bodyPr>
          <a:lstStyle/>
          <a:p>
            <a:pPr algn="r" rtl="1"/>
            <a:r>
              <a:rPr lang="ar-SA" sz="2400" b="1" dirty="0" smtClean="0">
                <a:solidFill>
                  <a:schemeClr val="accent1"/>
                </a:solidFill>
              </a:rPr>
              <a:t>ملاحظة:</a:t>
            </a:r>
          </a:p>
          <a:p>
            <a:pPr algn="r" rtl="1"/>
            <a:r>
              <a:rPr lang="ar-SA" sz="2000" dirty="0" smtClean="0"/>
              <a:t>في الجدول التكراري المتجمع الصاعد نستخدم حدود الفئات الحقيقية الدنيا وكتابة اقل من أمام كل منها ثم تجميع التكرارات سواء كانت فعلية أو نسبية أو مئوية، حيث أن التجميع للتكرارات الفعلية يسمى الجدول التكراري المتجمع الفعلي وإذا كان التجميع للتكرارات النسبية يسمى بالجدول التكراري المتجمع النسبي وكذلك بالنسبة للتكرار المئوي</a:t>
            </a:r>
            <a:r>
              <a:rPr lang="en-US" sz="2000" dirty="0" smtClean="0"/>
              <a:t>.</a:t>
            </a:r>
            <a:r>
              <a:rPr lang="ar-SA" sz="2000" dirty="0" smtClean="0"/>
              <a:t> </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2843808" y="2636912"/>
            <a:ext cx="3820776" cy="3625776"/>
          </a:xfrm>
          <a:prstGeom prst="rect">
            <a:avLst/>
          </a:prstGeom>
          <a:noFill/>
          <a:ln w="9525">
            <a:noFill/>
            <a:miter lim="800000"/>
            <a:headEnd/>
            <a:tailEnd/>
          </a:ln>
        </p:spPr>
      </p:pic>
      <p:pic>
        <p:nvPicPr>
          <p:cNvPr id="3" name="Picture 2"/>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a:off x="2483768" y="620688"/>
            <a:ext cx="5919117" cy="1970906"/>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51520" y="620688"/>
            <a:ext cx="8553658" cy="4248472"/>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cstate="print"/>
          <a:srcRect l="49333" t="2810"/>
          <a:stretch>
            <a:fillRect/>
          </a:stretch>
        </p:blipFill>
        <p:spPr bwMode="auto">
          <a:xfrm>
            <a:off x="4427984" y="188640"/>
            <a:ext cx="4716016" cy="6523509"/>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t="2810" r="49894"/>
          <a:stretch>
            <a:fillRect/>
          </a:stretch>
        </p:blipFill>
        <p:spPr bwMode="auto">
          <a:xfrm>
            <a:off x="1835696" y="0"/>
            <a:ext cx="4663792" cy="6523509"/>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163800" y="0"/>
            <a:ext cx="9307800" cy="6712149"/>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228184" y="692696"/>
            <a:ext cx="1984931" cy="461665"/>
          </a:xfrm>
          <a:prstGeom prst="rect">
            <a:avLst/>
          </a:prstGeom>
          <a:noFill/>
        </p:spPr>
        <p:txBody>
          <a:bodyPr wrap="square" rtlCol="1">
            <a:spAutoFit/>
          </a:bodyPr>
          <a:lstStyle/>
          <a:p>
            <a:pPr algn="r" rtl="1"/>
            <a:r>
              <a:rPr lang="ar-SA" sz="2400" b="1" dirty="0" smtClean="0">
                <a:solidFill>
                  <a:schemeClr val="accent1"/>
                </a:solidFill>
              </a:rPr>
              <a:t>مثال:</a:t>
            </a:r>
            <a:endParaRPr lang="ar-SA" sz="2400" b="1" dirty="0">
              <a:solidFill>
                <a:schemeClr val="accent1"/>
              </a:solidFill>
            </a:endParaRPr>
          </a:p>
        </p:txBody>
      </p:sp>
      <p:sp>
        <p:nvSpPr>
          <p:cNvPr id="3" name="مربع نص 2"/>
          <p:cNvSpPr txBox="1"/>
          <p:nvPr/>
        </p:nvSpPr>
        <p:spPr>
          <a:xfrm>
            <a:off x="3563888" y="1268760"/>
            <a:ext cx="4937259" cy="400110"/>
          </a:xfrm>
          <a:prstGeom prst="rect">
            <a:avLst/>
          </a:prstGeom>
          <a:noFill/>
        </p:spPr>
        <p:txBody>
          <a:bodyPr wrap="square" rtlCol="1">
            <a:spAutoFit/>
          </a:bodyPr>
          <a:lstStyle/>
          <a:p>
            <a:pPr algn="r" rtl="1"/>
            <a:r>
              <a:rPr lang="ar-SA" sz="2000" dirty="0" smtClean="0"/>
              <a:t>البيانات التالية درجات 30 طالبا في أحد المواد الدراسية:</a:t>
            </a:r>
            <a:endParaRPr lang="ar-SA" sz="2000" dirty="0"/>
          </a:p>
        </p:txBody>
      </p:sp>
      <p:graphicFrame>
        <p:nvGraphicFramePr>
          <p:cNvPr id="4" name="جدول 3"/>
          <p:cNvGraphicFramePr>
            <a:graphicFrameLocks noGrp="1"/>
          </p:cNvGraphicFramePr>
          <p:nvPr/>
        </p:nvGraphicFramePr>
        <p:xfrm>
          <a:off x="1619672" y="1700808"/>
          <a:ext cx="6096000" cy="1854200"/>
        </p:xfrm>
        <a:graphic>
          <a:graphicData uri="http://schemas.openxmlformats.org/drawingml/2006/table">
            <a:tbl>
              <a:tblPr rtl="1" firstRow="1" bandRow="1">
                <a:tableStyleId>{5940675A-B579-460E-94D1-54222C63F5DA}</a:tableStyleId>
              </a:tblPr>
              <a:tblGrid>
                <a:gridCol w="1016000"/>
                <a:gridCol w="1016000"/>
                <a:gridCol w="1016000"/>
                <a:gridCol w="1016000"/>
                <a:gridCol w="1016000"/>
                <a:gridCol w="1016000"/>
              </a:tblGrid>
              <a:tr h="370840">
                <a:tc>
                  <a:txBody>
                    <a:bodyPr/>
                    <a:lstStyle/>
                    <a:p>
                      <a:pPr algn="ctr" rtl="1"/>
                      <a:r>
                        <a:rPr lang="ar-SA" dirty="0" smtClean="0"/>
                        <a:t>90</a:t>
                      </a:r>
                      <a:endParaRPr lang="ar-SA" dirty="0"/>
                    </a:p>
                  </a:txBody>
                  <a:tcPr/>
                </a:tc>
                <a:tc>
                  <a:txBody>
                    <a:bodyPr/>
                    <a:lstStyle/>
                    <a:p>
                      <a:pPr algn="ctr" rtl="1"/>
                      <a:r>
                        <a:rPr lang="ar-SA" dirty="0" smtClean="0"/>
                        <a:t>73</a:t>
                      </a:r>
                      <a:endParaRPr lang="ar-SA" dirty="0"/>
                    </a:p>
                  </a:txBody>
                  <a:tcPr/>
                </a:tc>
                <a:tc>
                  <a:txBody>
                    <a:bodyPr/>
                    <a:lstStyle/>
                    <a:p>
                      <a:pPr algn="ctr" rtl="1"/>
                      <a:r>
                        <a:rPr lang="ar-SA" dirty="0" smtClean="0"/>
                        <a:t>74</a:t>
                      </a:r>
                      <a:endParaRPr lang="ar-SA" dirty="0"/>
                    </a:p>
                  </a:txBody>
                  <a:tcPr/>
                </a:tc>
                <a:tc>
                  <a:txBody>
                    <a:bodyPr/>
                    <a:lstStyle/>
                    <a:p>
                      <a:pPr algn="ctr" rtl="1"/>
                      <a:r>
                        <a:rPr lang="ar-SA" dirty="0" smtClean="0"/>
                        <a:t>70</a:t>
                      </a:r>
                      <a:endParaRPr lang="ar-SA" dirty="0"/>
                    </a:p>
                  </a:txBody>
                  <a:tcPr/>
                </a:tc>
                <a:tc>
                  <a:txBody>
                    <a:bodyPr/>
                    <a:lstStyle/>
                    <a:p>
                      <a:pPr algn="ctr" rtl="1"/>
                      <a:r>
                        <a:rPr lang="ar-SA" dirty="0" smtClean="0"/>
                        <a:t>59</a:t>
                      </a:r>
                      <a:endParaRPr lang="ar-SA" dirty="0"/>
                    </a:p>
                  </a:txBody>
                  <a:tcPr/>
                </a:tc>
                <a:tc>
                  <a:txBody>
                    <a:bodyPr/>
                    <a:lstStyle/>
                    <a:p>
                      <a:pPr algn="ctr" rtl="1"/>
                      <a:r>
                        <a:rPr lang="ar-SA" dirty="0" smtClean="0"/>
                        <a:t>51</a:t>
                      </a:r>
                      <a:endParaRPr lang="ar-SA" dirty="0"/>
                    </a:p>
                  </a:txBody>
                  <a:tcPr/>
                </a:tc>
              </a:tr>
              <a:tr h="370840">
                <a:tc>
                  <a:txBody>
                    <a:bodyPr/>
                    <a:lstStyle/>
                    <a:p>
                      <a:pPr algn="ctr" rtl="1"/>
                      <a:r>
                        <a:rPr lang="ar-SA" dirty="0" smtClean="0"/>
                        <a:t>80</a:t>
                      </a:r>
                      <a:endParaRPr lang="ar-SA" dirty="0"/>
                    </a:p>
                  </a:txBody>
                  <a:tcPr/>
                </a:tc>
                <a:tc>
                  <a:txBody>
                    <a:bodyPr/>
                    <a:lstStyle/>
                    <a:p>
                      <a:pPr algn="ctr" rtl="1"/>
                      <a:r>
                        <a:rPr lang="ar-SA" dirty="0" smtClean="0"/>
                        <a:t>50</a:t>
                      </a:r>
                      <a:endParaRPr lang="ar-SA" dirty="0"/>
                    </a:p>
                  </a:txBody>
                  <a:tcPr/>
                </a:tc>
                <a:tc>
                  <a:txBody>
                    <a:bodyPr/>
                    <a:lstStyle/>
                    <a:p>
                      <a:pPr algn="ctr" rtl="1"/>
                      <a:r>
                        <a:rPr lang="ar-SA" dirty="0" smtClean="0"/>
                        <a:t>89</a:t>
                      </a:r>
                      <a:endParaRPr lang="ar-SA" dirty="0"/>
                    </a:p>
                  </a:txBody>
                  <a:tcPr/>
                </a:tc>
                <a:tc>
                  <a:txBody>
                    <a:bodyPr/>
                    <a:lstStyle/>
                    <a:p>
                      <a:pPr algn="ctr" rtl="1"/>
                      <a:r>
                        <a:rPr lang="ar-SA" dirty="0" smtClean="0"/>
                        <a:t>83</a:t>
                      </a:r>
                      <a:endParaRPr lang="ar-SA" dirty="0"/>
                    </a:p>
                  </a:txBody>
                  <a:tcPr/>
                </a:tc>
                <a:tc>
                  <a:txBody>
                    <a:bodyPr/>
                    <a:lstStyle/>
                    <a:p>
                      <a:pPr algn="ctr" rtl="1"/>
                      <a:r>
                        <a:rPr lang="ar-SA" dirty="0" smtClean="0"/>
                        <a:t>72</a:t>
                      </a:r>
                      <a:endParaRPr lang="ar-SA" dirty="0"/>
                    </a:p>
                  </a:txBody>
                  <a:tcPr/>
                </a:tc>
                <a:tc>
                  <a:txBody>
                    <a:bodyPr/>
                    <a:lstStyle/>
                    <a:p>
                      <a:pPr algn="ctr" rtl="1"/>
                      <a:r>
                        <a:rPr lang="ar-SA" dirty="0" smtClean="0"/>
                        <a:t>91</a:t>
                      </a:r>
                      <a:endParaRPr lang="ar-SA" dirty="0"/>
                    </a:p>
                  </a:txBody>
                  <a:tcPr/>
                </a:tc>
              </a:tr>
              <a:tr h="370840">
                <a:tc>
                  <a:txBody>
                    <a:bodyPr/>
                    <a:lstStyle/>
                    <a:p>
                      <a:pPr algn="ctr" rtl="1"/>
                      <a:r>
                        <a:rPr lang="ar-SA" dirty="0" smtClean="0"/>
                        <a:t>76</a:t>
                      </a:r>
                      <a:endParaRPr lang="ar-SA" dirty="0"/>
                    </a:p>
                  </a:txBody>
                  <a:tcPr/>
                </a:tc>
                <a:tc>
                  <a:txBody>
                    <a:bodyPr/>
                    <a:lstStyle/>
                    <a:p>
                      <a:pPr algn="ctr" rtl="1"/>
                      <a:r>
                        <a:rPr lang="ar-SA" dirty="0" smtClean="0"/>
                        <a:t>91</a:t>
                      </a:r>
                      <a:endParaRPr lang="ar-SA" dirty="0"/>
                    </a:p>
                  </a:txBody>
                  <a:tcPr/>
                </a:tc>
                <a:tc>
                  <a:txBody>
                    <a:bodyPr/>
                    <a:lstStyle/>
                    <a:p>
                      <a:pPr algn="ctr" rtl="1"/>
                      <a:r>
                        <a:rPr lang="ar-SA" dirty="0" smtClean="0"/>
                        <a:t>76</a:t>
                      </a:r>
                      <a:endParaRPr lang="ar-SA" dirty="0"/>
                    </a:p>
                  </a:txBody>
                  <a:tcPr/>
                </a:tc>
                <a:tc>
                  <a:txBody>
                    <a:bodyPr/>
                    <a:lstStyle/>
                    <a:p>
                      <a:pPr algn="ctr" rtl="1"/>
                      <a:r>
                        <a:rPr lang="ar-SA" dirty="0" smtClean="0"/>
                        <a:t>87</a:t>
                      </a:r>
                      <a:endParaRPr lang="ar-SA" dirty="0"/>
                    </a:p>
                  </a:txBody>
                  <a:tcPr/>
                </a:tc>
                <a:tc>
                  <a:txBody>
                    <a:bodyPr/>
                    <a:lstStyle/>
                    <a:p>
                      <a:pPr algn="ctr" rtl="1"/>
                      <a:r>
                        <a:rPr lang="ar-SA" dirty="0" smtClean="0"/>
                        <a:t>82</a:t>
                      </a:r>
                      <a:endParaRPr lang="ar-SA" dirty="0"/>
                    </a:p>
                  </a:txBody>
                  <a:tcPr/>
                </a:tc>
                <a:tc>
                  <a:txBody>
                    <a:bodyPr/>
                    <a:lstStyle/>
                    <a:p>
                      <a:pPr algn="ctr" rtl="1"/>
                      <a:r>
                        <a:rPr lang="ar-SA" dirty="0" smtClean="0"/>
                        <a:t>62</a:t>
                      </a:r>
                      <a:endParaRPr lang="ar-SA" dirty="0"/>
                    </a:p>
                  </a:txBody>
                  <a:tcPr/>
                </a:tc>
              </a:tr>
              <a:tr h="370840">
                <a:tc>
                  <a:txBody>
                    <a:bodyPr/>
                    <a:lstStyle/>
                    <a:p>
                      <a:pPr algn="ctr" rtl="1"/>
                      <a:r>
                        <a:rPr lang="ar-SA" dirty="0" smtClean="0"/>
                        <a:t>82</a:t>
                      </a:r>
                      <a:endParaRPr lang="ar-SA" dirty="0"/>
                    </a:p>
                  </a:txBody>
                  <a:tcPr/>
                </a:tc>
                <a:tc>
                  <a:txBody>
                    <a:bodyPr/>
                    <a:lstStyle/>
                    <a:p>
                      <a:pPr algn="ctr" rtl="1"/>
                      <a:r>
                        <a:rPr lang="ar-SA" dirty="0" smtClean="0"/>
                        <a:t>64</a:t>
                      </a:r>
                      <a:endParaRPr lang="ar-SA" dirty="0"/>
                    </a:p>
                  </a:txBody>
                  <a:tcPr/>
                </a:tc>
                <a:tc>
                  <a:txBody>
                    <a:bodyPr/>
                    <a:lstStyle/>
                    <a:p>
                      <a:pPr algn="ctr" rtl="1"/>
                      <a:r>
                        <a:rPr lang="ar-SA" dirty="0" smtClean="0"/>
                        <a:t>88</a:t>
                      </a:r>
                      <a:endParaRPr lang="ar-SA" dirty="0"/>
                    </a:p>
                  </a:txBody>
                  <a:tcPr/>
                </a:tc>
                <a:tc>
                  <a:txBody>
                    <a:bodyPr/>
                    <a:lstStyle/>
                    <a:p>
                      <a:pPr algn="ctr" rtl="1"/>
                      <a:r>
                        <a:rPr lang="ar-SA" dirty="0" smtClean="0"/>
                        <a:t>81</a:t>
                      </a:r>
                      <a:endParaRPr lang="ar-SA" dirty="0"/>
                    </a:p>
                  </a:txBody>
                  <a:tcPr/>
                </a:tc>
                <a:tc>
                  <a:txBody>
                    <a:bodyPr/>
                    <a:lstStyle/>
                    <a:p>
                      <a:pPr algn="ctr" rtl="1"/>
                      <a:r>
                        <a:rPr lang="ar-SA" dirty="0" smtClean="0"/>
                        <a:t>96</a:t>
                      </a:r>
                      <a:endParaRPr lang="ar-SA" dirty="0"/>
                    </a:p>
                  </a:txBody>
                  <a:tcPr/>
                </a:tc>
                <a:tc>
                  <a:txBody>
                    <a:bodyPr/>
                    <a:lstStyle/>
                    <a:p>
                      <a:pPr algn="ctr" rtl="1"/>
                      <a:r>
                        <a:rPr lang="ar-SA" dirty="0" smtClean="0"/>
                        <a:t>71</a:t>
                      </a:r>
                      <a:endParaRPr lang="ar-SA" dirty="0"/>
                    </a:p>
                  </a:txBody>
                  <a:tcPr/>
                </a:tc>
              </a:tr>
              <a:tr h="370840">
                <a:tc>
                  <a:txBody>
                    <a:bodyPr/>
                    <a:lstStyle/>
                    <a:p>
                      <a:pPr algn="ctr" rtl="1"/>
                      <a:r>
                        <a:rPr lang="ar-SA" dirty="0" smtClean="0"/>
                        <a:t>90</a:t>
                      </a:r>
                      <a:endParaRPr lang="ar-SA" dirty="0"/>
                    </a:p>
                  </a:txBody>
                  <a:tcPr/>
                </a:tc>
                <a:tc>
                  <a:txBody>
                    <a:bodyPr/>
                    <a:lstStyle/>
                    <a:p>
                      <a:pPr algn="ctr" rtl="1"/>
                      <a:r>
                        <a:rPr lang="ar-SA" dirty="0" smtClean="0"/>
                        <a:t>74</a:t>
                      </a:r>
                      <a:endParaRPr lang="ar-SA" dirty="0"/>
                    </a:p>
                  </a:txBody>
                  <a:tcPr/>
                </a:tc>
                <a:tc>
                  <a:txBody>
                    <a:bodyPr/>
                    <a:lstStyle/>
                    <a:p>
                      <a:pPr algn="ctr" rtl="1"/>
                      <a:r>
                        <a:rPr lang="ar-SA" dirty="0" smtClean="0"/>
                        <a:t>85</a:t>
                      </a:r>
                      <a:endParaRPr lang="ar-SA" dirty="0"/>
                    </a:p>
                  </a:txBody>
                  <a:tcPr/>
                </a:tc>
                <a:tc>
                  <a:txBody>
                    <a:bodyPr/>
                    <a:lstStyle/>
                    <a:p>
                      <a:pPr algn="ctr" rtl="1"/>
                      <a:r>
                        <a:rPr lang="ar-SA" dirty="0" smtClean="0"/>
                        <a:t>75</a:t>
                      </a:r>
                      <a:endParaRPr lang="ar-SA" dirty="0"/>
                    </a:p>
                  </a:txBody>
                  <a:tcPr/>
                </a:tc>
                <a:tc>
                  <a:txBody>
                    <a:bodyPr/>
                    <a:lstStyle/>
                    <a:p>
                      <a:pPr algn="ctr" rtl="1"/>
                      <a:r>
                        <a:rPr lang="ar-SA" dirty="0" smtClean="0"/>
                        <a:t>81</a:t>
                      </a:r>
                      <a:endParaRPr lang="ar-SA" dirty="0"/>
                    </a:p>
                  </a:txBody>
                  <a:tcPr/>
                </a:tc>
                <a:tc>
                  <a:txBody>
                    <a:bodyPr/>
                    <a:lstStyle/>
                    <a:p>
                      <a:pPr algn="ctr" rtl="1"/>
                      <a:r>
                        <a:rPr lang="ar-SA" dirty="0" smtClean="0"/>
                        <a:t>80</a:t>
                      </a:r>
                      <a:endParaRPr lang="ar-SA" dirty="0"/>
                    </a:p>
                  </a:txBody>
                  <a:tcPr/>
                </a:tc>
              </a:tr>
            </a:tbl>
          </a:graphicData>
        </a:graphic>
      </p:graphicFrame>
      <p:sp>
        <p:nvSpPr>
          <p:cNvPr id="5" name="مربع نص 4"/>
          <p:cNvSpPr txBox="1"/>
          <p:nvPr/>
        </p:nvSpPr>
        <p:spPr>
          <a:xfrm>
            <a:off x="4139952" y="3717032"/>
            <a:ext cx="4001155" cy="400110"/>
          </a:xfrm>
          <a:prstGeom prst="rect">
            <a:avLst/>
          </a:prstGeom>
          <a:noFill/>
        </p:spPr>
        <p:txBody>
          <a:bodyPr wrap="square" rtlCol="1">
            <a:spAutoFit/>
          </a:bodyPr>
          <a:lstStyle/>
          <a:p>
            <a:pPr algn="r" rtl="1"/>
            <a:r>
              <a:rPr lang="ar-SA" sz="2000" dirty="0" smtClean="0"/>
              <a:t>كون جدولا تكراريا لدرجات الطلاب</a:t>
            </a:r>
            <a:r>
              <a:rPr lang="en-US" dirty="0" smtClean="0"/>
              <a:t>.</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5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strVal val="#ppt_w*0.70"/>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Effect transition="in" filter="fade">
                                      <p:cBhvr>
                                        <p:cTn id="19" dur="1000"/>
                                        <p:tgtEl>
                                          <p:spTgt spid="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0.70"/>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635896" y="908720"/>
            <a:ext cx="2952328" cy="461665"/>
          </a:xfrm>
          <a:prstGeom prst="rect">
            <a:avLst/>
          </a:prstGeom>
          <a:noFill/>
        </p:spPr>
        <p:txBody>
          <a:bodyPr wrap="square" rtlCol="1">
            <a:spAutoFit/>
          </a:bodyPr>
          <a:lstStyle/>
          <a:p>
            <a:pPr algn="r" rtl="1"/>
            <a:r>
              <a:rPr lang="ar-SA" sz="2400" b="1" dirty="0" smtClean="0">
                <a:solidFill>
                  <a:schemeClr val="accent1"/>
                </a:solidFill>
              </a:rPr>
              <a:t>عرض البيانات بيانيا</a:t>
            </a:r>
            <a:endParaRPr lang="ar-SA" sz="2400" b="1" dirty="0">
              <a:solidFill>
                <a:schemeClr val="accent1"/>
              </a:solidFill>
            </a:endParaRPr>
          </a:p>
        </p:txBody>
      </p:sp>
      <p:sp>
        <p:nvSpPr>
          <p:cNvPr id="3" name="مربع نص 2"/>
          <p:cNvSpPr txBox="1"/>
          <p:nvPr/>
        </p:nvSpPr>
        <p:spPr>
          <a:xfrm>
            <a:off x="3059832" y="1484784"/>
            <a:ext cx="5657339" cy="1323439"/>
          </a:xfrm>
          <a:prstGeom prst="rect">
            <a:avLst/>
          </a:prstGeom>
          <a:noFill/>
        </p:spPr>
        <p:txBody>
          <a:bodyPr wrap="square" rtlCol="1">
            <a:spAutoFit/>
          </a:bodyPr>
          <a:lstStyle/>
          <a:p>
            <a:pPr algn="r" rtl="1"/>
            <a:r>
              <a:rPr lang="ar-SA" sz="2000" dirty="0" smtClean="0"/>
              <a:t>يتم عرض التوزيعات التكرارية بيانيا بإحدى الطرق التالية:</a:t>
            </a:r>
          </a:p>
          <a:p>
            <a:pPr algn="r" rtl="1"/>
            <a:r>
              <a:rPr lang="ar-SA" sz="2000" dirty="0" smtClean="0"/>
              <a:t>(أ ) المدرج التكراري</a:t>
            </a:r>
            <a:r>
              <a:rPr lang="en-US" sz="2000" dirty="0" smtClean="0"/>
              <a:t>.</a:t>
            </a:r>
            <a:endParaRPr lang="ar-SA" sz="2000" dirty="0" smtClean="0"/>
          </a:p>
          <a:p>
            <a:pPr algn="r" rtl="1"/>
            <a:r>
              <a:rPr lang="ar-SA" sz="2000" dirty="0" smtClean="0"/>
              <a:t>(ب) المضلع التكراري</a:t>
            </a:r>
            <a:r>
              <a:rPr lang="en-US" sz="2000" dirty="0" smtClean="0"/>
              <a:t>.</a:t>
            </a:r>
            <a:endParaRPr lang="ar-SA" sz="2000" dirty="0" smtClean="0"/>
          </a:p>
          <a:p>
            <a:pPr algn="r" rtl="1"/>
            <a:r>
              <a:rPr lang="ar-SA" sz="2000" dirty="0" smtClean="0"/>
              <a:t>(ج)  المنحنى التكراري</a:t>
            </a:r>
            <a:r>
              <a:rPr lang="en-US" sz="2000" dirty="0" smtClean="0"/>
              <a:t>.</a:t>
            </a:r>
            <a:r>
              <a:rPr lang="ar-SA" sz="2000" dirty="0" smtClean="0"/>
              <a:t> </a:t>
            </a:r>
            <a:endParaRPr lang="ar-SA" sz="2000" dirty="0"/>
          </a:p>
        </p:txBody>
      </p:sp>
      <p:sp>
        <p:nvSpPr>
          <p:cNvPr id="4" name="مربع نص 3"/>
          <p:cNvSpPr txBox="1"/>
          <p:nvPr/>
        </p:nvSpPr>
        <p:spPr>
          <a:xfrm>
            <a:off x="539552" y="2996952"/>
            <a:ext cx="8136904" cy="1631216"/>
          </a:xfrm>
          <a:prstGeom prst="rect">
            <a:avLst/>
          </a:prstGeom>
          <a:noFill/>
        </p:spPr>
        <p:txBody>
          <a:bodyPr wrap="square" rtlCol="1">
            <a:spAutoFit/>
          </a:bodyPr>
          <a:lstStyle/>
          <a:p>
            <a:pPr algn="r" rtl="1"/>
            <a:r>
              <a:rPr lang="ar-SA" sz="2000" b="1" dirty="0" smtClean="0"/>
              <a:t>(أ ) المدرج التكراري:</a:t>
            </a:r>
          </a:p>
          <a:p>
            <a:pPr algn="r" rtl="1"/>
            <a:r>
              <a:rPr lang="ar-SA" sz="2000" dirty="0" smtClean="0"/>
              <a:t>1- نرسم محورين متعامدين نخصص المحور الأفقي للفئات والمحور الرأسي للتكرارات</a:t>
            </a:r>
            <a:r>
              <a:rPr lang="en-US" sz="2000" dirty="0" smtClean="0"/>
              <a:t>.</a:t>
            </a:r>
          </a:p>
          <a:p>
            <a:pPr algn="r" rtl="1"/>
            <a:r>
              <a:rPr lang="ar-SA" sz="2000" dirty="0" smtClean="0"/>
              <a:t>2- نقسم المحور الأفقي إلى أقسام متساوية كل قسم عبارة عن طول الفئة</a:t>
            </a:r>
            <a:r>
              <a:rPr lang="en-US" sz="2000" dirty="0" smtClean="0"/>
              <a:t>.</a:t>
            </a:r>
          </a:p>
          <a:p>
            <a:pPr algn="r" rtl="1"/>
            <a:r>
              <a:rPr lang="ar-SA" sz="2000" dirty="0" smtClean="0"/>
              <a:t>3-نرسم مستطيل على كل فئة قاعدته تساوي طول الفئة وارتفاعه يساوي تكرار هذه الفئة، وبذلك نحصل على شكل عبارة عن مجموعة من المستطيلات المتلاصقة وهو ما يعرف بالمدرج التكراري</a:t>
            </a:r>
            <a:r>
              <a:rPr lang="en-US" sz="2000" dirty="0" smtClean="0"/>
              <a:t>.</a:t>
            </a:r>
            <a:endParaRPr lang="ar-SA"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ppt_x</p:attrName>
                                        </p:attrNameLst>
                                      </p:cBhvr>
                                      <p:tavLst>
                                        <p:tav tm="0">
                                          <p:val>
                                            <p:strVal val="#ppt_x-.2"/>
                                          </p:val>
                                        </p:tav>
                                        <p:tav tm="100000">
                                          <p:val>
                                            <p:strVal val="#ppt_x"/>
                                          </p:val>
                                        </p:tav>
                                      </p:tavLst>
                                    </p:anim>
                                    <p:anim calcmode="lin" valueType="num">
                                      <p:cBhvr>
                                        <p:cTn id="20"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6" y="980728"/>
            <a:ext cx="8352928" cy="1631216"/>
          </a:xfrm>
          <a:prstGeom prst="rect">
            <a:avLst/>
          </a:prstGeom>
          <a:noFill/>
        </p:spPr>
        <p:txBody>
          <a:bodyPr wrap="square" rtlCol="1">
            <a:spAutoFit/>
          </a:bodyPr>
          <a:lstStyle/>
          <a:p>
            <a:pPr algn="r" rtl="1"/>
            <a:r>
              <a:rPr lang="ar-SA" sz="2000" b="1" dirty="0" smtClean="0"/>
              <a:t>(ب) المضلع التكراري:</a:t>
            </a:r>
          </a:p>
          <a:p>
            <a:pPr algn="r" rtl="1"/>
            <a:r>
              <a:rPr lang="ar-SA" sz="2000" dirty="0" smtClean="0"/>
              <a:t>نحصل عليه بتقسيم المحورين كما في حالة المدرج التكراري، ثم نضع نقطا في المستوى بحيث يكون الاحداثي السيني لأي نقطة هو مركز الفئة والاحداثي الصادي هو التكرار المناظر للفئة</a:t>
            </a:r>
            <a:r>
              <a:rPr lang="en-US" sz="2000" dirty="0" smtClean="0"/>
              <a:t>.</a:t>
            </a:r>
          </a:p>
          <a:p>
            <a:pPr algn="r" rtl="1"/>
            <a:r>
              <a:rPr lang="ar-SA" sz="2000" dirty="0" smtClean="0"/>
              <a:t>ويحسن إقفال المضلع التكراري مع المحور الأفقي وذلك بتصور أن هناك فئة سابقة للفئة الأولى وفئة لاحقة للفئة الأخيرة وتكرار كل منهما صفر</a:t>
            </a:r>
            <a:r>
              <a:rPr lang="en-US" sz="2000" dirty="0" smtClean="0"/>
              <a:t>.</a:t>
            </a:r>
            <a:r>
              <a:rPr lang="ar-SA" sz="2000" dirty="0" smtClean="0"/>
              <a:t> </a:t>
            </a:r>
          </a:p>
        </p:txBody>
      </p:sp>
      <p:sp>
        <p:nvSpPr>
          <p:cNvPr id="3" name="مستطيل 2"/>
          <p:cNvSpPr/>
          <p:nvPr/>
        </p:nvSpPr>
        <p:spPr>
          <a:xfrm>
            <a:off x="1403647" y="3140968"/>
            <a:ext cx="7425607" cy="1015663"/>
          </a:xfrm>
          <a:prstGeom prst="rect">
            <a:avLst/>
          </a:prstGeom>
        </p:spPr>
        <p:txBody>
          <a:bodyPr wrap="square">
            <a:spAutoFit/>
          </a:bodyPr>
          <a:lstStyle/>
          <a:p>
            <a:pPr algn="r"/>
            <a:r>
              <a:rPr lang="ar-SA" sz="2000" b="1" dirty="0" smtClean="0"/>
              <a:t>(ج)  المنحنى التكراري:</a:t>
            </a:r>
          </a:p>
          <a:p>
            <a:pPr algn="r"/>
            <a:r>
              <a:rPr lang="ar-SA" sz="2000" dirty="0" smtClean="0"/>
              <a:t> يتم الحصول عليه بتقسيم المحورين الأفقي والرأسي وتعيين مواقع النقط كما في حالة المضلع التكراري ثم نرسم منحنى ويتم إقفاله كما في حالة المضلع التكراري</a:t>
            </a:r>
            <a:r>
              <a:rPr lang="en-US" sz="2000" dirty="0" smtClean="0"/>
              <a:t>.</a:t>
            </a:r>
            <a:endParaRPr lang="ar-SA"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95736" y="1412776"/>
            <a:ext cx="6552728" cy="1600438"/>
          </a:xfrm>
          <a:prstGeom prst="rect">
            <a:avLst/>
          </a:prstGeom>
          <a:noFill/>
        </p:spPr>
        <p:txBody>
          <a:bodyPr wrap="square" rtlCol="1">
            <a:spAutoFit/>
          </a:bodyPr>
          <a:lstStyle/>
          <a:p>
            <a:pPr algn="r" rtl="1"/>
            <a:r>
              <a:rPr lang="ar-SA" sz="2000" b="1" dirty="0" smtClean="0"/>
              <a:t>المضلع المتجمع الصاعد أو الهابط:</a:t>
            </a:r>
          </a:p>
          <a:p>
            <a:pPr algn="r" rtl="1"/>
            <a:r>
              <a:rPr lang="ar-SA" sz="2000" dirty="0" smtClean="0"/>
              <a:t>يرسم المضلع المتجمع الصاعد من جدول المتجمع الصاعد والمضلع المتجمع الهابط من الجدول المتجمع الهابط وذلك على محورين متعامدين الأفقي يمثل حدود الفئات الحقيقية والراسي يمثل التكرار المتجمع</a:t>
            </a:r>
            <a:r>
              <a:rPr lang="en-US" sz="2000" dirty="0" smtClean="0"/>
              <a:t>.</a:t>
            </a:r>
            <a:endParaRPr lang="ar-SA" sz="2000" dirty="0" smtClean="0"/>
          </a:p>
          <a:p>
            <a:pPr algn="r" rtl="1"/>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0" y="476672"/>
            <a:ext cx="8752514" cy="5328592"/>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575048" y="332656"/>
            <a:ext cx="8568952" cy="5977493"/>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ChangeAspect="1" noChangeArrowheads="1"/>
          </p:cNvPicPr>
          <p:nvPr/>
        </p:nvPicPr>
        <p:blipFill>
          <a:blip r:embed="rId2" cstate="print"/>
          <a:srcRect/>
          <a:stretch>
            <a:fillRect/>
          </a:stretch>
        </p:blipFill>
        <p:spPr bwMode="auto">
          <a:xfrm>
            <a:off x="1043608" y="764704"/>
            <a:ext cx="7165304" cy="457609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a:buNone/>
            </a:pPr>
            <a:r>
              <a:rPr lang="ar-SA" sz="2800" b="1" dirty="0" smtClean="0">
                <a:solidFill>
                  <a:schemeClr val="bg2">
                    <a:lumMod val="50000"/>
                  </a:schemeClr>
                </a:solidFill>
              </a:rPr>
              <a:t>المتغير: </a:t>
            </a:r>
            <a:r>
              <a:rPr lang="ar-SA" sz="2800" dirty="0" smtClean="0"/>
              <a:t>هو أي ظاهرة أو خاصية أو حدث نقوم بقياسها وتتغير قيمتها من عنصر إلى </a:t>
            </a:r>
            <a:r>
              <a:rPr lang="ar-SA" sz="2800" dirty="0" err="1" smtClean="0"/>
              <a:t>آخر .</a:t>
            </a:r>
            <a:endParaRPr lang="ar-SA" sz="2800" dirty="0" smtClean="0"/>
          </a:p>
          <a:p>
            <a:pPr algn="r">
              <a:buNone/>
            </a:pPr>
            <a:r>
              <a:rPr lang="ar-SA" sz="2800" dirty="0" smtClean="0">
                <a:solidFill>
                  <a:schemeClr val="bg2">
                    <a:lumMod val="50000"/>
                  </a:schemeClr>
                </a:solidFill>
              </a:rPr>
              <a:t>  </a:t>
            </a:r>
            <a:r>
              <a:rPr lang="ar-SA" sz="2800" dirty="0" err="1" smtClean="0">
                <a:solidFill>
                  <a:schemeClr val="bg2">
                    <a:lumMod val="50000"/>
                  </a:schemeClr>
                </a:solidFill>
              </a:rPr>
              <a:t>أمثلة :</a:t>
            </a:r>
            <a:r>
              <a:rPr lang="ar-SA" sz="2800" dirty="0" smtClean="0">
                <a:solidFill>
                  <a:schemeClr val="bg2">
                    <a:lumMod val="50000"/>
                  </a:schemeClr>
                </a:solidFill>
              </a:rPr>
              <a:t> </a:t>
            </a:r>
          </a:p>
          <a:p>
            <a:pPr algn="r">
              <a:buNone/>
            </a:pPr>
            <a:r>
              <a:rPr lang="ar-SA" sz="2800" dirty="0" smtClean="0"/>
              <a:t>   الوزن لمجموعة من الأطفال تحت السادسة</a:t>
            </a:r>
          </a:p>
          <a:p>
            <a:pPr algn="r">
              <a:buNone/>
            </a:pPr>
            <a:r>
              <a:rPr lang="ar-SA" sz="2800" dirty="0" smtClean="0"/>
              <a:t>   الطول لطلبة الجامعة </a:t>
            </a:r>
          </a:p>
          <a:p>
            <a:pPr algn="r">
              <a:buNone/>
            </a:pPr>
            <a:r>
              <a:rPr lang="ar-SA" sz="2800" dirty="0" smtClean="0"/>
              <a:t>   الحالة التعليمية لمجموعة من المتزوجات</a:t>
            </a:r>
          </a:p>
          <a:p>
            <a:pPr algn="r" rtl="1"/>
            <a:endParaRPr lang="ar-SA" dirty="0"/>
          </a:p>
        </p:txBody>
      </p:sp>
      <p:sp>
        <p:nvSpPr>
          <p:cNvPr id="3" name="Title 2"/>
          <p:cNvSpPr>
            <a:spLocks noGrp="1"/>
          </p:cNvSpPr>
          <p:nvPr>
            <p:ph type="title"/>
          </p:nvPr>
        </p:nvSpPr>
        <p:spPr/>
        <p:txBody>
          <a:bodyPr/>
          <a:lstStyle/>
          <a:p>
            <a:pPr algn="r" rtl="1"/>
            <a:r>
              <a:rPr lang="ar-SA" dirty="0" smtClean="0"/>
              <a:t>مصطلحات علم الإحصاء</a:t>
            </a:r>
            <a:endParaRPr lang="ar-S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383495" y="620688"/>
            <a:ext cx="8760505" cy="5517232"/>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a:stretch>
            <a:fillRect/>
          </a:stretch>
        </p:blipFill>
        <p:spPr bwMode="auto">
          <a:xfrm>
            <a:off x="288387" y="548680"/>
            <a:ext cx="8855613" cy="5625654"/>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22081"/>
            <a:ext cx="8229600" cy="5864439"/>
          </a:xfrm>
        </p:spPr>
        <p:txBody>
          <a:bodyPr>
            <a:normAutofit fontScale="92500" lnSpcReduction="10000"/>
          </a:bodyPr>
          <a:lstStyle/>
          <a:p>
            <a:pPr algn="r">
              <a:buNone/>
            </a:pPr>
            <a:r>
              <a:rPr lang="ar-SA" sz="2000" b="1" dirty="0" smtClean="0">
                <a:solidFill>
                  <a:schemeClr val="bg2">
                    <a:lumMod val="50000"/>
                  </a:schemeClr>
                </a:solidFill>
              </a:rPr>
              <a:t>البيانات :  </a:t>
            </a:r>
            <a:r>
              <a:rPr lang="ar-SA" sz="2000" b="1" dirty="0" smtClean="0"/>
              <a:t>القيم التي يأخذها المتغير وهي عبارة عن مجموعة المشاهدات أو الملاحظات المأخوذة </a:t>
            </a:r>
          </a:p>
          <a:p>
            <a:pPr algn="r">
              <a:buNone/>
            </a:pPr>
            <a:r>
              <a:rPr lang="ar-SA" sz="2000" b="1" dirty="0" smtClean="0"/>
              <a:t>أثناء الدراسة .</a:t>
            </a:r>
          </a:p>
          <a:p>
            <a:pPr algn="r">
              <a:buNone/>
            </a:pPr>
            <a:endParaRPr lang="ar-SA" sz="2000" b="1" dirty="0" smtClean="0"/>
          </a:p>
          <a:p>
            <a:pPr algn="r">
              <a:buNone/>
            </a:pPr>
            <a:r>
              <a:rPr lang="ar-SA" sz="2000" b="1" dirty="0" smtClean="0">
                <a:solidFill>
                  <a:schemeClr val="bg2">
                    <a:lumMod val="50000"/>
                  </a:schemeClr>
                </a:solidFill>
              </a:rPr>
              <a:t>  </a:t>
            </a:r>
            <a:r>
              <a:rPr lang="ar-SA" sz="1800" b="1" dirty="0" smtClean="0">
                <a:solidFill>
                  <a:schemeClr val="bg2">
                    <a:lumMod val="50000"/>
                  </a:schemeClr>
                </a:solidFill>
              </a:rPr>
              <a:t>تنقسم البيانات إلى :</a:t>
            </a:r>
            <a:endParaRPr lang="ar-SA" sz="2000" b="1" dirty="0" smtClean="0">
              <a:solidFill>
                <a:schemeClr val="bg2">
                  <a:lumMod val="50000"/>
                </a:schemeClr>
              </a:solidFill>
            </a:endParaRPr>
          </a:p>
          <a:p>
            <a:pPr algn="r">
              <a:buNone/>
            </a:pPr>
            <a:r>
              <a:rPr lang="ar-SA" sz="1800" b="1" dirty="0" smtClean="0">
                <a:solidFill>
                  <a:schemeClr val="bg2">
                    <a:lumMod val="50000"/>
                  </a:schemeClr>
                </a:solidFill>
              </a:rPr>
              <a:t>    1- بيانات وصفية : </a:t>
            </a:r>
            <a:r>
              <a:rPr lang="ar-SA" sz="1800" b="1" dirty="0" smtClean="0"/>
              <a:t>وهي تلك البيانات التي تصف الأفراد والمجتمع ولايمكن قياسها مباشرة بالأرقام العددية </a:t>
            </a:r>
            <a:r>
              <a:rPr lang="ar-SA" sz="1800" b="1" u="sng" dirty="0" smtClean="0"/>
              <a:t>مثل</a:t>
            </a:r>
            <a:r>
              <a:rPr lang="ar-SA" sz="1800" b="1" dirty="0" smtClean="0"/>
              <a:t>  لون الشعر أو العينين وغيرهما .</a:t>
            </a:r>
          </a:p>
          <a:p>
            <a:pPr algn="r">
              <a:buNone/>
            </a:pPr>
            <a:r>
              <a:rPr lang="ar-SA" sz="1800" b="1" dirty="0" smtClean="0">
                <a:solidFill>
                  <a:schemeClr val="bg2">
                    <a:lumMod val="50000"/>
                  </a:schemeClr>
                </a:solidFill>
              </a:rPr>
              <a:t>            وتنقسم البيانات الوصفية إلى :</a:t>
            </a:r>
          </a:p>
          <a:p>
            <a:pPr algn="r">
              <a:buNone/>
            </a:pPr>
            <a:r>
              <a:rPr lang="ar-SA" sz="1800" b="1" dirty="0" smtClean="0">
                <a:solidFill>
                  <a:schemeClr val="bg2">
                    <a:lumMod val="50000"/>
                  </a:schemeClr>
                </a:solidFill>
              </a:rPr>
              <a:t>                   </a:t>
            </a:r>
            <a:r>
              <a:rPr lang="ar-SA" sz="1800" b="1" dirty="0" smtClean="0"/>
              <a:t>أ – بيانات وصفية يمكن ترتيب الصفات فيها </a:t>
            </a:r>
            <a:r>
              <a:rPr lang="ar-SA" sz="1800" b="1" u="sng" dirty="0" smtClean="0"/>
              <a:t>مثل</a:t>
            </a:r>
            <a:r>
              <a:rPr lang="ar-SA" sz="1800" b="1" dirty="0" smtClean="0"/>
              <a:t> الحالة </a:t>
            </a:r>
            <a:r>
              <a:rPr lang="ar-SA" sz="1800" b="1" dirty="0" smtClean="0"/>
              <a:t>التعليمية، </a:t>
            </a:r>
            <a:r>
              <a:rPr lang="ar-SA" sz="1800" b="1" dirty="0" smtClean="0"/>
              <a:t>التقدير في أحد </a:t>
            </a:r>
            <a:r>
              <a:rPr lang="ar-SA" sz="1800" b="1" dirty="0" err="1" smtClean="0"/>
              <a:t>المواد، </a:t>
            </a:r>
            <a:r>
              <a:rPr lang="ar-SA" sz="1800" b="1" dirty="0" smtClean="0"/>
              <a:t>(كبير، وسط، صغير)، درجة الموافقة على أمر </a:t>
            </a:r>
            <a:r>
              <a:rPr lang="ar-SA" sz="1800" b="1" dirty="0" err="1" smtClean="0"/>
              <a:t>معين </a:t>
            </a:r>
            <a:r>
              <a:rPr lang="ar-SA" sz="1800" b="1" dirty="0" smtClean="0"/>
              <a:t>(موافق بشدة، موافق، محايد، لا أوافق، لا أوافق بشدة</a:t>
            </a:r>
            <a:r>
              <a:rPr lang="ar-SA" sz="1800" b="1" dirty="0" err="1" smtClean="0"/>
              <a:t>).</a:t>
            </a:r>
            <a:endParaRPr lang="ar-SA" sz="1800" b="1" dirty="0" smtClean="0"/>
          </a:p>
          <a:p>
            <a:pPr algn="r">
              <a:buNone/>
            </a:pPr>
            <a:r>
              <a:rPr lang="ar-SA" sz="1800" b="1" dirty="0" smtClean="0">
                <a:solidFill>
                  <a:schemeClr val="bg2">
                    <a:lumMod val="50000"/>
                  </a:schemeClr>
                </a:solidFill>
              </a:rPr>
              <a:t>                   </a:t>
            </a:r>
            <a:r>
              <a:rPr lang="ar-SA" sz="1800" b="1" dirty="0" smtClean="0"/>
              <a:t>ب – بيانات وصفية لايمكن ترتيب الصفات فيها </a:t>
            </a:r>
            <a:r>
              <a:rPr lang="ar-SA" sz="1800" b="1" u="sng" dirty="0" smtClean="0"/>
              <a:t>مثل</a:t>
            </a:r>
            <a:r>
              <a:rPr lang="ar-SA" sz="1800" b="1" dirty="0" smtClean="0"/>
              <a:t> تخصصات مجموعة من </a:t>
            </a:r>
            <a:r>
              <a:rPr lang="ar-SA" sz="1800" b="1" dirty="0" smtClean="0"/>
              <a:t>الطالبات، نوع المولود، لون </a:t>
            </a:r>
            <a:r>
              <a:rPr lang="ar-SA" sz="1800" b="1" dirty="0" smtClean="0"/>
              <a:t>الشعر.</a:t>
            </a:r>
            <a:endParaRPr lang="ar-SA" sz="1800" b="1" dirty="0" smtClean="0"/>
          </a:p>
          <a:p>
            <a:pPr algn="r">
              <a:buNone/>
            </a:pPr>
            <a:endParaRPr lang="ar-SA" sz="1800" b="1" dirty="0" smtClean="0"/>
          </a:p>
          <a:p>
            <a:pPr algn="r">
              <a:buNone/>
            </a:pPr>
            <a:r>
              <a:rPr lang="ar-SA" sz="1800" b="1" dirty="0" smtClean="0">
                <a:solidFill>
                  <a:schemeClr val="bg2">
                    <a:lumMod val="50000"/>
                  </a:schemeClr>
                </a:solidFill>
              </a:rPr>
              <a:t>   2- بيانات كمية أو رقمية : </a:t>
            </a:r>
            <a:r>
              <a:rPr lang="ar-SA" sz="1800" b="1" dirty="0" smtClean="0"/>
              <a:t>وهي تلك البيانات التي يمكن قياسها مباشرة بأرقام عددية </a:t>
            </a:r>
            <a:r>
              <a:rPr lang="ar-SA" sz="1800" b="1" u="sng" dirty="0" smtClean="0"/>
              <a:t>مثل</a:t>
            </a:r>
            <a:r>
              <a:rPr lang="ar-SA" sz="1800" b="1" dirty="0" smtClean="0"/>
              <a:t> الطول ، الوزن ، العمر .</a:t>
            </a:r>
          </a:p>
          <a:p>
            <a:pPr algn="r">
              <a:buNone/>
            </a:pPr>
            <a:r>
              <a:rPr lang="ar-SA" sz="1800" b="1" dirty="0" smtClean="0">
                <a:solidFill>
                  <a:schemeClr val="bg2">
                    <a:lumMod val="50000"/>
                  </a:schemeClr>
                </a:solidFill>
              </a:rPr>
              <a:t>           وتنقسم البيانات الكمية إلى :</a:t>
            </a:r>
          </a:p>
          <a:p>
            <a:pPr algn="r">
              <a:buNone/>
            </a:pPr>
            <a:r>
              <a:rPr lang="ar-SA" sz="1800" b="1" dirty="0" smtClean="0">
                <a:solidFill>
                  <a:schemeClr val="bg2">
                    <a:lumMod val="50000"/>
                  </a:schemeClr>
                </a:solidFill>
              </a:rPr>
              <a:t>                  </a:t>
            </a:r>
            <a:r>
              <a:rPr lang="ar-SA" sz="1800" b="1" dirty="0" smtClean="0"/>
              <a:t>أ – بيانات مستمرة أو متصلة وفيها تأخذ البيانات أي قيمة رقمية </a:t>
            </a:r>
            <a:r>
              <a:rPr lang="ar-SA" sz="1800" b="1" dirty="0" smtClean="0"/>
              <a:t>ناتجة عن عملية قياس و </a:t>
            </a:r>
            <a:r>
              <a:rPr lang="ar-SA" sz="1800" b="1" dirty="0" smtClean="0"/>
              <a:t>تكون لأي درجة من الدقة وتكون ناتجة عن استخدام جهاز أو أداة </a:t>
            </a:r>
            <a:r>
              <a:rPr lang="ar-SA" sz="1800" b="1" dirty="0" err="1" smtClean="0"/>
              <a:t>القياس </a:t>
            </a:r>
            <a:r>
              <a:rPr lang="ar-SA" sz="1800" b="1" dirty="0" smtClean="0"/>
              <a:t>، لذلك تأخ</a:t>
            </a:r>
            <a:r>
              <a:rPr lang="ar-SA" sz="1800" b="1" dirty="0" smtClean="0"/>
              <a:t>ذ جميعا لقيم الممكنة الموجودة في نطاق تغيرها </a:t>
            </a:r>
            <a:r>
              <a:rPr lang="ar-SA" sz="1800" b="1" u="sng" dirty="0" smtClean="0"/>
              <a:t>مثل</a:t>
            </a:r>
            <a:r>
              <a:rPr lang="ar-SA" sz="1800" b="1" dirty="0" smtClean="0"/>
              <a:t> </a:t>
            </a:r>
            <a:r>
              <a:rPr lang="ar-SA" sz="1800" b="1" dirty="0" smtClean="0"/>
              <a:t>الطول ، الوزن ، درجة الحرارة .</a:t>
            </a:r>
          </a:p>
          <a:p>
            <a:pPr algn="r">
              <a:buNone/>
            </a:pPr>
            <a:r>
              <a:rPr lang="ar-SA" sz="1800" b="1" dirty="0" smtClean="0"/>
              <a:t>                  ب – بيانات متقطعة أو منفصلة وتأخذ المشاهدة فيها أعداد صحيحة </a:t>
            </a:r>
            <a:r>
              <a:rPr lang="ar-SA" sz="1800" b="1" dirty="0" smtClean="0"/>
              <a:t>ناتجة </a:t>
            </a:r>
            <a:r>
              <a:rPr lang="ar-SA" sz="1800" b="1" dirty="0" smtClean="0"/>
              <a:t>عن عميلة عد أو </a:t>
            </a:r>
            <a:r>
              <a:rPr lang="ar-SA" sz="1800" b="1" dirty="0" err="1" smtClean="0"/>
              <a:t>تعداد </a:t>
            </a:r>
            <a:r>
              <a:rPr lang="ar-SA" sz="1800" b="1" dirty="0" smtClean="0"/>
              <a:t>(قابلة للعد) </a:t>
            </a:r>
            <a:r>
              <a:rPr lang="ar-SA" sz="1800" b="1" u="sng" dirty="0" smtClean="0"/>
              <a:t>مثل</a:t>
            </a:r>
            <a:r>
              <a:rPr lang="ar-SA" sz="1800" b="1" dirty="0" smtClean="0"/>
              <a:t> </a:t>
            </a:r>
            <a:r>
              <a:rPr lang="ar-SA" sz="1800" b="1" dirty="0" smtClean="0"/>
              <a:t>عدد الأطفال في أسرة ، عدد الطالبات في مقرر الإحصاء . </a:t>
            </a:r>
          </a:p>
          <a:p>
            <a:pPr algn="r">
              <a:buNone/>
            </a:pPr>
            <a:r>
              <a:rPr lang="ar-SA" sz="1800" b="1" dirty="0" smtClean="0">
                <a:solidFill>
                  <a:schemeClr val="bg2">
                    <a:lumMod val="50000"/>
                  </a:schemeClr>
                </a:solidFill>
              </a:rPr>
              <a:t> </a:t>
            </a:r>
            <a:endParaRPr lang="en-US" sz="1800" b="1"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strips(downLeft)">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strips(downLeft)">
                                      <p:cBhvr>
                                        <p:cTn id="15" dur="500"/>
                                        <p:tgtEl>
                                          <p:spTgt spid="2">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animEffect transition="in" filter="strips(downLeft)">
                                      <p:cBhvr>
                                        <p:cTn id="20" dur="500"/>
                                        <p:tgtEl>
                                          <p:spTgt spid="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strips(downLeft)">
                                      <p:cBhvr>
                                        <p:cTn id="25" dur="500"/>
                                        <p:tgtEl>
                                          <p:spTgt spid="2">
                                            <p:txEl>
                                              <p:pRg st="5" end="5"/>
                                            </p:txEl>
                                          </p:spTgt>
                                        </p:tgtEl>
                                      </p:cBhvr>
                                    </p:animEffect>
                                  </p:childTnLst>
                                </p:cTn>
                              </p:par>
                              <p:par>
                                <p:cTn id="26" presetID="18" presetClass="entr" presetSubtype="12" fill="hold"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strips(downLeft)">
                                      <p:cBhvr>
                                        <p:cTn id="28" dur="500"/>
                                        <p:tgtEl>
                                          <p:spTgt spid="2">
                                            <p:txEl>
                                              <p:pRg st="6" end="6"/>
                                            </p:txEl>
                                          </p:spTgt>
                                        </p:tgtEl>
                                      </p:cBhvr>
                                    </p:animEffect>
                                  </p:childTnLst>
                                </p:cTn>
                              </p:par>
                              <p:par>
                                <p:cTn id="29" presetID="18" presetClass="entr" presetSubtype="12" fill="hold"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strips(downLeft)">
                                      <p:cBhvr>
                                        <p:cTn id="31" dur="500"/>
                                        <p:tgtEl>
                                          <p:spTgt spid="2">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12" fill="hold" nodeType="clickEffect">
                                  <p:stCondLst>
                                    <p:cond delay="0"/>
                                  </p:stCondLst>
                                  <p:childTnLst>
                                    <p:set>
                                      <p:cBhvr>
                                        <p:cTn id="35" dur="1" fill="hold">
                                          <p:stCondLst>
                                            <p:cond delay="0"/>
                                          </p:stCondLst>
                                        </p:cTn>
                                        <p:tgtEl>
                                          <p:spTgt spid="2">
                                            <p:txEl>
                                              <p:pRg st="9" end="9"/>
                                            </p:txEl>
                                          </p:spTgt>
                                        </p:tgtEl>
                                        <p:attrNameLst>
                                          <p:attrName>style.visibility</p:attrName>
                                        </p:attrNameLst>
                                      </p:cBhvr>
                                      <p:to>
                                        <p:strVal val="visible"/>
                                      </p:to>
                                    </p:set>
                                    <p:animEffect transition="in" filter="strips(downLeft)">
                                      <p:cBhvr>
                                        <p:cTn id="36" dur="500"/>
                                        <p:tgtEl>
                                          <p:spTgt spid="2">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8" presetClass="entr" presetSubtype="12" fill="hold" nodeType="clickEffect">
                                  <p:stCondLst>
                                    <p:cond delay="0"/>
                                  </p:stCondLst>
                                  <p:childTnLst>
                                    <p:set>
                                      <p:cBhvr>
                                        <p:cTn id="40" dur="1" fill="hold">
                                          <p:stCondLst>
                                            <p:cond delay="0"/>
                                          </p:stCondLst>
                                        </p:cTn>
                                        <p:tgtEl>
                                          <p:spTgt spid="2">
                                            <p:txEl>
                                              <p:pRg st="10" end="10"/>
                                            </p:txEl>
                                          </p:spTgt>
                                        </p:tgtEl>
                                        <p:attrNameLst>
                                          <p:attrName>style.visibility</p:attrName>
                                        </p:attrNameLst>
                                      </p:cBhvr>
                                      <p:to>
                                        <p:strVal val="visible"/>
                                      </p:to>
                                    </p:set>
                                    <p:animEffect transition="in" filter="strips(downLeft)">
                                      <p:cBhvr>
                                        <p:cTn id="41" dur="500"/>
                                        <p:tgtEl>
                                          <p:spTgt spid="2">
                                            <p:txEl>
                                              <p:pRg st="10" end="10"/>
                                            </p:txEl>
                                          </p:spTgt>
                                        </p:tgtEl>
                                      </p:cBhvr>
                                    </p:animEffect>
                                  </p:childTnLst>
                                </p:cTn>
                              </p:par>
                              <p:par>
                                <p:cTn id="42" presetID="18" presetClass="entr" presetSubtype="12" fill="hold" nodeType="withEffect">
                                  <p:stCondLst>
                                    <p:cond delay="0"/>
                                  </p:stCondLst>
                                  <p:childTnLst>
                                    <p:set>
                                      <p:cBhvr>
                                        <p:cTn id="43" dur="1" fill="hold">
                                          <p:stCondLst>
                                            <p:cond delay="0"/>
                                          </p:stCondLst>
                                        </p:cTn>
                                        <p:tgtEl>
                                          <p:spTgt spid="2">
                                            <p:txEl>
                                              <p:pRg st="11" end="11"/>
                                            </p:txEl>
                                          </p:spTgt>
                                        </p:tgtEl>
                                        <p:attrNameLst>
                                          <p:attrName>style.visibility</p:attrName>
                                        </p:attrNameLst>
                                      </p:cBhvr>
                                      <p:to>
                                        <p:strVal val="visible"/>
                                      </p:to>
                                    </p:set>
                                    <p:animEffect transition="in" filter="strips(downLeft)">
                                      <p:cBhvr>
                                        <p:cTn id="44" dur="500"/>
                                        <p:tgtEl>
                                          <p:spTgt spid="2">
                                            <p:txEl>
                                              <p:pRg st="11" end="11"/>
                                            </p:txEl>
                                          </p:spTgt>
                                        </p:tgtEl>
                                      </p:cBhvr>
                                    </p:animEffect>
                                  </p:childTnLst>
                                </p:cTn>
                              </p:par>
                              <p:par>
                                <p:cTn id="45" presetID="18" presetClass="entr" presetSubtype="12" fill="hold" nodeType="withEffect">
                                  <p:stCondLst>
                                    <p:cond delay="0"/>
                                  </p:stCondLst>
                                  <p:childTnLst>
                                    <p:set>
                                      <p:cBhvr>
                                        <p:cTn id="46" dur="1" fill="hold">
                                          <p:stCondLst>
                                            <p:cond delay="0"/>
                                          </p:stCondLst>
                                        </p:cTn>
                                        <p:tgtEl>
                                          <p:spTgt spid="2">
                                            <p:txEl>
                                              <p:pRg st="12" end="12"/>
                                            </p:txEl>
                                          </p:spTgt>
                                        </p:tgtEl>
                                        <p:attrNameLst>
                                          <p:attrName>style.visibility</p:attrName>
                                        </p:attrNameLst>
                                      </p:cBhvr>
                                      <p:to>
                                        <p:strVal val="visible"/>
                                      </p:to>
                                    </p:set>
                                    <p:animEffect transition="in" filter="strips(downLeft)">
                                      <p:cBhvr>
                                        <p:cTn id="47"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332656"/>
            <a:ext cx="8363272" cy="5721563"/>
          </a:xfrm>
        </p:spPr>
        <p:txBody>
          <a:bodyPr>
            <a:normAutofit/>
          </a:bodyPr>
          <a:lstStyle/>
          <a:p>
            <a:pPr algn="r">
              <a:buNone/>
            </a:pPr>
            <a:r>
              <a:rPr lang="ar-SA" sz="2000" b="1" dirty="0" smtClean="0">
                <a:solidFill>
                  <a:schemeClr val="bg2">
                    <a:lumMod val="50000"/>
                  </a:schemeClr>
                </a:solidFill>
              </a:rPr>
              <a:t>المجتمع : </a:t>
            </a:r>
            <a:r>
              <a:rPr lang="ar-SA" sz="2000" dirty="0" smtClean="0"/>
              <a:t>عبارة عن جميع القيم أو المفردات التي يمكن أن يأخذها المتغير وأيضا يعرف على أنه جميع الأفراد أو الأشياء محل الدراسة </a:t>
            </a:r>
            <a:r>
              <a:rPr lang="ar-SA" sz="2000" u="sng" dirty="0" smtClean="0"/>
              <a:t>فمثلاً</a:t>
            </a:r>
            <a:r>
              <a:rPr lang="ar-SA" sz="2000" dirty="0" smtClean="0"/>
              <a:t> إذا كانت دراستنا متعلقة بأطوال طلبة جامعة ما فإن المجتمع في هذه الحالة هو جميع الطلبة في تلك الجامعة .</a:t>
            </a:r>
          </a:p>
          <a:p>
            <a:pPr algn="r">
              <a:buNone/>
            </a:pPr>
            <a:r>
              <a:rPr lang="ar-SA" sz="2000" b="1" dirty="0" smtClean="0">
                <a:solidFill>
                  <a:schemeClr val="bg2">
                    <a:lumMod val="50000"/>
                  </a:schemeClr>
                </a:solidFill>
              </a:rPr>
              <a:t>   </a:t>
            </a:r>
            <a:r>
              <a:rPr lang="ar-SA" sz="1800" b="1" dirty="0" smtClean="0">
                <a:solidFill>
                  <a:schemeClr val="bg2">
                    <a:lumMod val="50000"/>
                  </a:schemeClr>
                </a:solidFill>
              </a:rPr>
              <a:t>ينقسم المجتمع الإحصائي إلى :</a:t>
            </a:r>
          </a:p>
          <a:p>
            <a:pPr algn="r">
              <a:buNone/>
            </a:pPr>
            <a:r>
              <a:rPr lang="ar-SA" sz="1800" dirty="0" smtClean="0">
                <a:solidFill>
                  <a:schemeClr val="bg2">
                    <a:lumMod val="50000"/>
                  </a:schemeClr>
                </a:solidFill>
              </a:rPr>
              <a:t>      1- محدود : </a:t>
            </a:r>
            <a:r>
              <a:rPr lang="ar-SA" sz="1800" dirty="0" smtClean="0"/>
              <a:t>وهو الذي يكون فيه عدد محدود من الأفراد مثل عدد طلاب 1104 إحص في الفصل الدراسي الثاني لعام 1432 هـ .</a:t>
            </a:r>
          </a:p>
          <a:p>
            <a:pPr algn="r">
              <a:buNone/>
            </a:pPr>
            <a:r>
              <a:rPr lang="ar-SA" sz="1800" dirty="0" smtClean="0">
                <a:solidFill>
                  <a:schemeClr val="bg2">
                    <a:lumMod val="50000"/>
                  </a:schemeClr>
                </a:solidFill>
              </a:rPr>
              <a:t>      2- غير محدود : </a:t>
            </a:r>
            <a:r>
              <a:rPr lang="ar-SA" sz="1800" dirty="0" smtClean="0"/>
              <a:t>وهو الذي يكون فيه عدد الأفراد غير منته ( غير محدود ) مثل عدد طلاب 1104 إحص للسنوات العشر القادمة .</a:t>
            </a:r>
          </a:p>
          <a:p>
            <a:pPr algn="r">
              <a:buNone/>
            </a:pPr>
            <a:endParaRPr lang="ar-SA" sz="1800" dirty="0" smtClean="0">
              <a:solidFill>
                <a:schemeClr val="bg2">
                  <a:lumMod val="50000"/>
                </a:schemeClr>
              </a:solidFill>
            </a:endParaRPr>
          </a:p>
          <a:p>
            <a:pPr algn="r">
              <a:buNone/>
            </a:pPr>
            <a:r>
              <a:rPr lang="ar-SA" sz="1800" dirty="0" smtClean="0"/>
              <a:t>في معظم الأحيان يكون من الصعب أو الأستحالة ملاحظة بيانات جميع أفراد المجتمع </a:t>
            </a:r>
            <a:r>
              <a:rPr lang="ar-SA" sz="1800" u="sng" dirty="0" smtClean="0"/>
              <a:t>مثل</a:t>
            </a:r>
            <a:r>
              <a:rPr lang="ar-SA" sz="1800" dirty="0" smtClean="0"/>
              <a:t> البحث الذي يجري لمعرفة نسبة الأمية في دولة أو مدينة والبحث الذي يهدف إلى حصر حبات القمح المحصود ، وللتغلب على ذلك يمكن إختيار جزء من المجتمع يسمى العينة .</a:t>
            </a:r>
          </a:p>
          <a:p>
            <a:pPr algn="r">
              <a:buNone/>
            </a:pPr>
            <a:endParaRPr lang="ar-SA" sz="1800" dirty="0" smtClean="0"/>
          </a:p>
          <a:p>
            <a:pPr algn="r">
              <a:buNone/>
            </a:pPr>
            <a:r>
              <a:rPr lang="ar-SA" sz="2000" b="1" dirty="0" smtClean="0">
                <a:solidFill>
                  <a:schemeClr val="bg2">
                    <a:lumMod val="50000"/>
                  </a:schemeClr>
                </a:solidFill>
              </a:rPr>
              <a:t>العينة :</a:t>
            </a:r>
            <a:r>
              <a:rPr lang="ar-SA" sz="1800" dirty="0" smtClean="0"/>
              <a:t> جزء من المجتمع تختار بحيث تمثل المجتمع تمثيلا جيدا .</a:t>
            </a:r>
          </a:p>
          <a:p>
            <a:pPr algn="r">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down)">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wipe(down)">
                                      <p:cBhvr>
                                        <p:cTn id="3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14290"/>
            <a:ext cx="8229600" cy="6429420"/>
          </a:xfrm>
        </p:spPr>
        <p:txBody>
          <a:bodyPr>
            <a:normAutofit lnSpcReduction="10000"/>
          </a:bodyPr>
          <a:lstStyle/>
          <a:p>
            <a:pPr algn="r">
              <a:buNone/>
            </a:pPr>
            <a:r>
              <a:rPr lang="ar-SA" sz="2000" dirty="0" smtClean="0">
                <a:solidFill>
                  <a:schemeClr val="bg2">
                    <a:lumMod val="50000"/>
                  </a:schemeClr>
                </a:solidFill>
              </a:rPr>
              <a:t>أسباب ضرورة دراسة العينة بدلا من المجتمع :</a:t>
            </a:r>
          </a:p>
          <a:p>
            <a:pPr algn="r">
              <a:buNone/>
            </a:pPr>
            <a:r>
              <a:rPr lang="ar-SA" sz="2000" dirty="0" smtClean="0"/>
              <a:t>1- صعوبة أو استحالة فحص المجتمع بالكامل وذلك بسبب :</a:t>
            </a:r>
          </a:p>
          <a:p>
            <a:pPr algn="r">
              <a:buNone/>
            </a:pPr>
            <a:r>
              <a:rPr lang="ar-SA" sz="1800" dirty="0" smtClean="0"/>
              <a:t>         أ- كبر حجمه كما في تقدير الثروة السمكية في مجتمع ما .</a:t>
            </a:r>
          </a:p>
          <a:p>
            <a:pPr algn="r">
              <a:buNone/>
            </a:pPr>
            <a:r>
              <a:rPr lang="ar-SA" sz="1800" dirty="0" smtClean="0"/>
              <a:t>         ب- الفحص قد يكون متلفا للوحدات كما في فحص عمر لمبات لأنتاج مصنع معين .</a:t>
            </a:r>
          </a:p>
          <a:p>
            <a:pPr algn="r">
              <a:buNone/>
            </a:pPr>
            <a:r>
              <a:rPr lang="ar-SA" sz="1800" dirty="0" smtClean="0"/>
              <a:t>         ج- الفحص قد يكون مؤذياً للوحدات مثل فحص دم مريض .</a:t>
            </a:r>
          </a:p>
          <a:p>
            <a:pPr algn="r">
              <a:buNone/>
            </a:pPr>
            <a:r>
              <a:rPr lang="ar-SA" sz="2000" dirty="0" smtClean="0"/>
              <a:t>2- التكاليف والإمكانيات .</a:t>
            </a:r>
          </a:p>
          <a:p>
            <a:pPr algn="r">
              <a:buNone/>
            </a:pPr>
            <a:r>
              <a:rPr lang="ar-SA" sz="2000" dirty="0" smtClean="0"/>
              <a:t>3- السرعة في إظهار النتائج .</a:t>
            </a:r>
          </a:p>
          <a:p>
            <a:pPr algn="r">
              <a:buNone/>
            </a:pPr>
            <a:r>
              <a:rPr lang="ar-SA" sz="2000" dirty="0" smtClean="0"/>
              <a:t>4- دقة البيانات والمعلومات .</a:t>
            </a:r>
          </a:p>
          <a:p>
            <a:pPr algn="r">
              <a:buNone/>
            </a:pPr>
            <a:endParaRPr lang="ar-SA" sz="1800" dirty="0" smtClean="0"/>
          </a:p>
          <a:p>
            <a:pPr algn="r">
              <a:buNone/>
            </a:pPr>
            <a:r>
              <a:rPr lang="ar-SA" sz="2000" dirty="0" smtClean="0">
                <a:solidFill>
                  <a:schemeClr val="bg2">
                    <a:lumMod val="50000"/>
                  </a:schemeClr>
                </a:solidFill>
              </a:rPr>
              <a:t>المعلمة : </a:t>
            </a:r>
            <a:r>
              <a:rPr lang="ar-SA" sz="2000" dirty="0" smtClean="0"/>
              <a:t>مقياس ( أو قيمة عددية ) يتم الحصول عليها من </a:t>
            </a:r>
            <a:r>
              <a:rPr lang="ar-SA" sz="2000" b="1" u="sng" dirty="0" smtClean="0"/>
              <a:t>المجتمع</a:t>
            </a:r>
            <a:r>
              <a:rPr lang="ar-SA" sz="2000" dirty="0" smtClean="0"/>
              <a:t> مثل المتوسط لأطوال طلاب جامعة الملك سعود في العام الحالي و كذلك تباين هؤلاء الطلاب .</a:t>
            </a:r>
          </a:p>
          <a:p>
            <a:pPr algn="r">
              <a:buNone/>
            </a:pPr>
            <a:endParaRPr lang="ar-SA" sz="2000" dirty="0" smtClean="0">
              <a:solidFill>
                <a:schemeClr val="bg2">
                  <a:lumMod val="50000"/>
                </a:schemeClr>
              </a:solidFill>
            </a:endParaRPr>
          </a:p>
          <a:p>
            <a:pPr algn="r">
              <a:buNone/>
            </a:pPr>
            <a:r>
              <a:rPr lang="ar-SA" sz="2000" dirty="0" smtClean="0">
                <a:solidFill>
                  <a:schemeClr val="bg2">
                    <a:lumMod val="50000"/>
                  </a:schemeClr>
                </a:solidFill>
              </a:rPr>
              <a:t>الإحصاءة : </a:t>
            </a:r>
            <a:r>
              <a:rPr lang="ar-SA" sz="2000" dirty="0" smtClean="0"/>
              <a:t>مقياس ( أو قيمة عددية ) يتم الحصول عليها من </a:t>
            </a:r>
            <a:r>
              <a:rPr lang="ar-SA" sz="2000" b="1" u="sng" dirty="0" smtClean="0"/>
              <a:t>العينة</a:t>
            </a:r>
            <a:r>
              <a:rPr lang="ar-SA" sz="2000" dirty="0" smtClean="0"/>
              <a:t> مثل متوسط أطوال عينة من طلاب جامعة الملك سعود في العام الحالي و كذلك تباين هذه العينة .</a:t>
            </a:r>
          </a:p>
          <a:p>
            <a:pPr algn="r">
              <a:buNone/>
            </a:pPr>
            <a:endParaRPr lang="ar-SA" sz="2000" dirty="0" smtClean="0">
              <a:solidFill>
                <a:schemeClr val="bg2">
                  <a:lumMod val="50000"/>
                </a:schemeClr>
              </a:solidFill>
            </a:endParaRPr>
          </a:p>
          <a:p>
            <a:pPr algn="r">
              <a:buNone/>
            </a:pPr>
            <a:r>
              <a:rPr lang="ar-SA" sz="2000" dirty="0" smtClean="0">
                <a:solidFill>
                  <a:schemeClr val="bg2">
                    <a:lumMod val="50000"/>
                  </a:schemeClr>
                </a:solidFill>
              </a:rPr>
              <a:t>مصادر جمع البيانات :</a:t>
            </a:r>
          </a:p>
          <a:p>
            <a:pPr algn="r">
              <a:buNone/>
            </a:pPr>
            <a:r>
              <a:rPr lang="ar-SA" sz="2000" dirty="0" smtClean="0"/>
              <a:t>1- تاريخي : وهو مايؤخذ من السجلات المحفوظة مثل سجلات المواليد وغيرها .</a:t>
            </a:r>
          </a:p>
          <a:p>
            <a:pPr algn="r">
              <a:buNone/>
            </a:pPr>
            <a:r>
              <a:rPr lang="ar-SA" sz="2000" dirty="0" smtClean="0"/>
              <a:t>2- ميداني : وهو عبارة عن البيانات المجموعة من أفراد المجتمع كله أو جزء منه بالاتصال المباشر</a:t>
            </a:r>
          </a:p>
          <a:p>
            <a:pPr algn="r">
              <a:buNone/>
            </a:pPr>
            <a:r>
              <a:rPr lang="ar-SA" sz="2000" dirty="0" smtClean="0"/>
              <a:t>أو غير المباشر .</a:t>
            </a:r>
          </a:p>
          <a:p>
            <a:pPr algn="r">
              <a:buNone/>
            </a:pPr>
            <a:r>
              <a:rPr lang="ar-SA" sz="2000" dirty="0" smtClean="0"/>
              <a:t> </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500"/>
                                        <p:tgtEl>
                                          <p:spTgt spid="2">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blinds(horizontal)">
                                      <p:cBhvr>
                                        <p:cTn id="20" dur="500"/>
                                        <p:tgtEl>
                                          <p:spTgt spid="2">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blinds(horizontal)">
                                      <p:cBhvr>
                                        <p:cTn id="23" dur="5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blinds(horizontal)">
                                      <p:cBhvr>
                                        <p:cTn id="28" dur="500"/>
                                        <p:tgtEl>
                                          <p:spTgt spid="2">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blinds(horizontal)">
                                      <p:cBhvr>
                                        <p:cTn id="33" dur="500"/>
                                        <p:tgtEl>
                                          <p:spTgt spid="2">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2">
                                            <p:txEl>
                                              <p:pRg st="7" end="7"/>
                                            </p:txEl>
                                          </p:spTgt>
                                        </p:tgtEl>
                                        <p:attrNameLst>
                                          <p:attrName>style.visibility</p:attrName>
                                        </p:attrNameLst>
                                      </p:cBhvr>
                                      <p:to>
                                        <p:strVal val="visible"/>
                                      </p:to>
                                    </p:set>
                                    <p:animEffect transition="in" filter="blinds(horizontal)">
                                      <p:cBhvr>
                                        <p:cTn id="38" dur="500"/>
                                        <p:tgtEl>
                                          <p:spTgt spid="2">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animEffect transition="in" filter="blinds(horizontal)">
                                      <p:cBhvr>
                                        <p:cTn id="43" dur="500"/>
                                        <p:tgtEl>
                                          <p:spTgt spid="2">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2">
                                            <p:txEl>
                                              <p:pRg st="11" end="11"/>
                                            </p:txEl>
                                          </p:spTgt>
                                        </p:tgtEl>
                                        <p:attrNameLst>
                                          <p:attrName>style.visibility</p:attrName>
                                        </p:attrNameLst>
                                      </p:cBhvr>
                                      <p:to>
                                        <p:strVal val="visible"/>
                                      </p:to>
                                    </p:set>
                                    <p:animEffect transition="in" filter="blinds(horizontal)">
                                      <p:cBhvr>
                                        <p:cTn id="48" dur="500"/>
                                        <p:tgtEl>
                                          <p:spTgt spid="2">
                                            <p:txEl>
                                              <p:pRg st="11" end="1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2">
                                            <p:txEl>
                                              <p:pRg st="13" end="13"/>
                                            </p:txEl>
                                          </p:spTgt>
                                        </p:tgtEl>
                                        <p:attrNameLst>
                                          <p:attrName>style.visibility</p:attrName>
                                        </p:attrNameLst>
                                      </p:cBhvr>
                                      <p:to>
                                        <p:strVal val="visible"/>
                                      </p:to>
                                    </p:set>
                                    <p:animEffect transition="in" filter="blinds(horizontal)">
                                      <p:cBhvr>
                                        <p:cTn id="53" dur="500"/>
                                        <p:tgtEl>
                                          <p:spTgt spid="2">
                                            <p:txEl>
                                              <p:pRg st="13" end="13"/>
                                            </p:txEl>
                                          </p:spTgt>
                                        </p:tgtEl>
                                      </p:cBhvr>
                                    </p:animEffect>
                                  </p:childTnLst>
                                </p:cTn>
                              </p:par>
                              <p:par>
                                <p:cTn id="54" presetID="3" presetClass="entr" presetSubtype="10" fill="hold" nodeType="withEffect">
                                  <p:stCondLst>
                                    <p:cond delay="0"/>
                                  </p:stCondLst>
                                  <p:childTnLst>
                                    <p:set>
                                      <p:cBhvr>
                                        <p:cTn id="55" dur="1" fill="hold">
                                          <p:stCondLst>
                                            <p:cond delay="0"/>
                                          </p:stCondLst>
                                        </p:cTn>
                                        <p:tgtEl>
                                          <p:spTgt spid="2">
                                            <p:txEl>
                                              <p:pRg st="14" end="14"/>
                                            </p:txEl>
                                          </p:spTgt>
                                        </p:tgtEl>
                                        <p:attrNameLst>
                                          <p:attrName>style.visibility</p:attrName>
                                        </p:attrNameLst>
                                      </p:cBhvr>
                                      <p:to>
                                        <p:strVal val="visible"/>
                                      </p:to>
                                    </p:set>
                                    <p:animEffect transition="in" filter="blinds(horizontal)">
                                      <p:cBhvr>
                                        <p:cTn id="56" dur="500"/>
                                        <p:tgtEl>
                                          <p:spTgt spid="2">
                                            <p:txEl>
                                              <p:pRg st="14" end="14"/>
                                            </p:txEl>
                                          </p:spTgt>
                                        </p:tgtEl>
                                      </p:cBhvr>
                                    </p:animEffect>
                                  </p:childTnLst>
                                </p:cTn>
                              </p:par>
                              <p:par>
                                <p:cTn id="57" presetID="3" presetClass="entr" presetSubtype="10" fill="hold" nodeType="withEffect">
                                  <p:stCondLst>
                                    <p:cond delay="0"/>
                                  </p:stCondLst>
                                  <p:childTnLst>
                                    <p:set>
                                      <p:cBhvr>
                                        <p:cTn id="58" dur="1" fill="hold">
                                          <p:stCondLst>
                                            <p:cond delay="0"/>
                                          </p:stCondLst>
                                        </p:cTn>
                                        <p:tgtEl>
                                          <p:spTgt spid="2">
                                            <p:txEl>
                                              <p:pRg st="15" end="15"/>
                                            </p:txEl>
                                          </p:spTgt>
                                        </p:tgtEl>
                                        <p:attrNameLst>
                                          <p:attrName>style.visibility</p:attrName>
                                        </p:attrNameLst>
                                      </p:cBhvr>
                                      <p:to>
                                        <p:strVal val="visible"/>
                                      </p:to>
                                    </p:set>
                                    <p:animEffect transition="in" filter="blinds(horizontal)">
                                      <p:cBhvr>
                                        <p:cTn id="59" dur="500"/>
                                        <p:tgtEl>
                                          <p:spTgt spid="2">
                                            <p:txEl>
                                              <p:pRg st="15" end="15"/>
                                            </p:txEl>
                                          </p:spTgt>
                                        </p:tgtEl>
                                      </p:cBhvr>
                                    </p:animEffect>
                                  </p:childTnLst>
                                </p:cTn>
                              </p:par>
                              <p:par>
                                <p:cTn id="60" presetID="3" presetClass="entr" presetSubtype="10" fill="hold" nodeType="withEffect">
                                  <p:stCondLst>
                                    <p:cond delay="0"/>
                                  </p:stCondLst>
                                  <p:childTnLst>
                                    <p:set>
                                      <p:cBhvr>
                                        <p:cTn id="61" dur="1" fill="hold">
                                          <p:stCondLst>
                                            <p:cond delay="0"/>
                                          </p:stCondLst>
                                        </p:cTn>
                                        <p:tgtEl>
                                          <p:spTgt spid="2">
                                            <p:txEl>
                                              <p:pRg st="16" end="16"/>
                                            </p:txEl>
                                          </p:spTgt>
                                        </p:tgtEl>
                                        <p:attrNameLst>
                                          <p:attrName>style.visibility</p:attrName>
                                        </p:attrNameLst>
                                      </p:cBhvr>
                                      <p:to>
                                        <p:strVal val="visible"/>
                                      </p:to>
                                    </p:set>
                                    <p:animEffect transition="in" filter="blinds(horizontal)">
                                      <p:cBhvr>
                                        <p:cTn id="62" dur="500"/>
                                        <p:tgtEl>
                                          <p:spTgt spid="2">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940152" y="2060848"/>
            <a:ext cx="2777019" cy="707886"/>
          </a:xfrm>
          <a:prstGeom prst="rect">
            <a:avLst/>
          </a:prstGeom>
          <a:noFill/>
        </p:spPr>
        <p:txBody>
          <a:bodyPr wrap="square" rtlCol="1">
            <a:spAutoFit/>
          </a:bodyPr>
          <a:lstStyle/>
          <a:p>
            <a:r>
              <a:rPr lang="ar-SA" sz="4000" b="1" dirty="0" smtClean="0"/>
              <a:t>الفصل الثاني</a:t>
            </a:r>
          </a:p>
        </p:txBody>
      </p:sp>
      <p:sp>
        <p:nvSpPr>
          <p:cNvPr id="6" name="مربع نص 5"/>
          <p:cNvSpPr txBox="1"/>
          <p:nvPr/>
        </p:nvSpPr>
        <p:spPr>
          <a:xfrm>
            <a:off x="1763688" y="3068960"/>
            <a:ext cx="5688632" cy="584775"/>
          </a:xfrm>
          <a:prstGeom prst="rect">
            <a:avLst/>
          </a:prstGeom>
          <a:noFill/>
        </p:spPr>
        <p:txBody>
          <a:bodyPr wrap="square" rtlCol="1">
            <a:spAutoFit/>
          </a:bodyPr>
          <a:lstStyle/>
          <a:p>
            <a:r>
              <a:rPr lang="ar-SA" sz="3200" b="1" dirty="0" smtClean="0"/>
              <a:t>طرق عرض البيانات الإحصائية ووصفها</a:t>
            </a:r>
            <a:endParaRPr lang="ar-SA" sz="32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31640" y="548680"/>
            <a:ext cx="7488832" cy="1631216"/>
          </a:xfrm>
          <a:prstGeom prst="rect">
            <a:avLst/>
          </a:prstGeom>
          <a:noFill/>
        </p:spPr>
        <p:txBody>
          <a:bodyPr wrap="square" rtlCol="1">
            <a:spAutoFit/>
          </a:bodyPr>
          <a:lstStyle/>
          <a:p>
            <a:pPr algn="r" rtl="1"/>
            <a:r>
              <a:rPr lang="ar-SA" sz="2000" dirty="0" smtClean="0"/>
              <a:t>إن الخطوة التالية لجمع البيانات هي تبويب هذه البيانات، فالبيانات الأولية تكون غير منتظمة، فيجب ترتيبها وتصنيفها في شكل جدول لتسهيل تفسيرها وتحليلها</a:t>
            </a:r>
            <a:r>
              <a:rPr lang="en-US" sz="2000" dirty="0" smtClean="0"/>
              <a:t>.</a:t>
            </a:r>
            <a:r>
              <a:rPr lang="ar-SA" sz="2000" dirty="0" smtClean="0"/>
              <a:t> وكثيرا ما تتم هذه العملية بطريقة آلية باستخدام الحاسب الآلي</a:t>
            </a:r>
            <a:r>
              <a:rPr lang="en-US" sz="2000" dirty="0" smtClean="0"/>
              <a:t>.</a:t>
            </a:r>
            <a:r>
              <a:rPr lang="ar-SA" sz="2000" dirty="0" smtClean="0"/>
              <a:t> ويجب أن يتم تبويب البيانات بواسطة الحاسب في حالة وجود عدد كبير جدا من البيانات </a:t>
            </a:r>
            <a:r>
              <a:rPr lang="en-US" sz="2000" dirty="0" smtClean="0"/>
              <a:t>.</a:t>
            </a:r>
            <a:r>
              <a:rPr lang="ar-SA" sz="2000" dirty="0" smtClean="0"/>
              <a:t> أما إذا كان عدد البيانات بسيطا نسبيا فالتبويب في هذه الحالة يتم يدويا وفيما يلي سنتناول بالشرح طرق التبويب اليدوي</a:t>
            </a:r>
            <a:r>
              <a:rPr lang="en-US" sz="2000" dirty="0" smtClean="0"/>
              <a:t>.</a:t>
            </a:r>
            <a:r>
              <a:rPr lang="ar-SA" sz="2000" dirty="0" smtClean="0"/>
              <a:t> </a:t>
            </a:r>
            <a:endParaRPr lang="ar-SA" sz="2000" dirty="0"/>
          </a:p>
        </p:txBody>
      </p:sp>
      <p:sp>
        <p:nvSpPr>
          <p:cNvPr id="5" name="مربع نص 4"/>
          <p:cNvSpPr txBox="1"/>
          <p:nvPr/>
        </p:nvSpPr>
        <p:spPr>
          <a:xfrm>
            <a:off x="5148064" y="2348880"/>
            <a:ext cx="3641115" cy="461665"/>
          </a:xfrm>
          <a:prstGeom prst="rect">
            <a:avLst/>
          </a:prstGeom>
          <a:noFill/>
        </p:spPr>
        <p:txBody>
          <a:bodyPr wrap="square" rtlCol="1">
            <a:spAutoFit/>
          </a:bodyPr>
          <a:lstStyle/>
          <a:p>
            <a:pPr algn="r" rtl="1"/>
            <a:r>
              <a:rPr lang="ar-SA" sz="2400" b="1" dirty="0" smtClean="0"/>
              <a:t>عرض البيانات جدوليا</a:t>
            </a:r>
            <a:endParaRPr lang="ar-SA" sz="2400" b="1" dirty="0"/>
          </a:p>
        </p:txBody>
      </p:sp>
      <p:sp>
        <p:nvSpPr>
          <p:cNvPr id="6" name="مربع نص 5"/>
          <p:cNvSpPr txBox="1"/>
          <p:nvPr/>
        </p:nvSpPr>
        <p:spPr>
          <a:xfrm>
            <a:off x="1403648" y="2924944"/>
            <a:ext cx="7560840" cy="1015663"/>
          </a:xfrm>
          <a:prstGeom prst="rect">
            <a:avLst/>
          </a:prstGeom>
          <a:noFill/>
        </p:spPr>
        <p:txBody>
          <a:bodyPr wrap="square" rtlCol="1">
            <a:spAutoFit/>
          </a:bodyPr>
          <a:lstStyle/>
          <a:p>
            <a:pPr algn="r" rtl="1"/>
            <a:r>
              <a:rPr lang="ar-SA" sz="2000" dirty="0" smtClean="0"/>
              <a:t>تنظم البيانات الأولية المأخوذة لمفردات عينة من المجتمع محل الدراسة أو للمجتمع نفسه إذا كان محدودا في جداول تكرارية لإمكانية الاستفادة من هذه البيانات</a:t>
            </a:r>
            <a:r>
              <a:rPr lang="en-US" sz="2000" dirty="0" smtClean="0"/>
              <a:t>.</a:t>
            </a:r>
            <a:r>
              <a:rPr lang="ar-SA" sz="2000" dirty="0" smtClean="0"/>
              <a:t> واستخلاص المؤشرات التي تصف هذه البيانات سواء كانت هذه البيانات وصفية أو كمية</a:t>
            </a:r>
            <a:r>
              <a:rPr lang="en-US" sz="2000" dirty="0" smtClean="0"/>
              <a:t>.</a:t>
            </a:r>
            <a:r>
              <a:rPr lang="ar-SA" sz="2000" dirty="0" smtClean="0"/>
              <a:t> </a:t>
            </a:r>
          </a:p>
        </p:txBody>
      </p:sp>
      <p:sp>
        <p:nvSpPr>
          <p:cNvPr id="7" name="مربع نص 6"/>
          <p:cNvSpPr txBox="1"/>
          <p:nvPr/>
        </p:nvSpPr>
        <p:spPr>
          <a:xfrm>
            <a:off x="2195736" y="4149080"/>
            <a:ext cx="6737459" cy="1323439"/>
          </a:xfrm>
          <a:prstGeom prst="rect">
            <a:avLst/>
          </a:prstGeom>
          <a:noFill/>
        </p:spPr>
        <p:txBody>
          <a:bodyPr wrap="square" rtlCol="1">
            <a:spAutoFit/>
          </a:bodyPr>
          <a:lstStyle/>
          <a:p>
            <a:pPr algn="r" rtl="1"/>
            <a:r>
              <a:rPr lang="ar-SA" sz="2000" dirty="0" smtClean="0"/>
              <a:t>سنتناول تلخيص البيانات في جداول تكرارية في الحالات التالية:</a:t>
            </a:r>
          </a:p>
          <a:p>
            <a:pPr algn="r" rtl="1"/>
            <a:r>
              <a:rPr lang="ar-SA" sz="2000" dirty="0" smtClean="0"/>
              <a:t>1- البيانات الوصفية</a:t>
            </a:r>
            <a:r>
              <a:rPr lang="en-US" sz="2000" dirty="0" smtClean="0"/>
              <a:t>.</a:t>
            </a:r>
          </a:p>
          <a:p>
            <a:pPr algn="r" rtl="1"/>
            <a:r>
              <a:rPr lang="ar-SA" sz="2000" dirty="0" smtClean="0"/>
              <a:t>2- البيانات الكمية ذات المدى الصغير نسبيا</a:t>
            </a:r>
            <a:r>
              <a:rPr lang="en-US" sz="2000" dirty="0" smtClean="0"/>
              <a:t>.</a:t>
            </a:r>
            <a:endParaRPr lang="ar-SA" sz="2000" dirty="0" smtClean="0"/>
          </a:p>
          <a:p>
            <a:pPr algn="r" rtl="1"/>
            <a:r>
              <a:rPr lang="ar-SA" sz="2000" dirty="0" smtClean="0"/>
              <a:t>3- البيانات الكمية ذات المدى الكبير نسبيا</a:t>
            </a:r>
            <a:r>
              <a:rPr lang="en-US" sz="2000" dirty="0" smtClean="0"/>
              <a:t>.</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ppt_x</p:attrName>
                                        </p:attrNameLst>
                                      </p:cBhvr>
                                      <p:tavLst>
                                        <p:tav tm="0">
                                          <p:val>
                                            <p:strVal val="#ppt_x-.2"/>
                                          </p:val>
                                        </p:tav>
                                        <p:tav tm="100000">
                                          <p:val>
                                            <p:strVal val="#ppt_x"/>
                                          </p:val>
                                        </p:tav>
                                      </p:tavLst>
                                    </p:anim>
                                    <p:anim calcmode="lin" valueType="num">
                                      <p:cBhvr>
                                        <p:cTn id="1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8" dur="1000" fill="hold"/>
                                        <p:tgtEl>
                                          <p:spTgt spid="7"/>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2056</TotalTime>
  <Words>1830</Words>
  <Application>Microsoft Office PowerPoint</Application>
  <PresentationFormat>On-screen Show (4:3)</PresentationFormat>
  <Paragraphs>224</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Concourse</vt:lpstr>
      <vt:lpstr>الفصل الأول</vt:lpstr>
      <vt:lpstr>Slide 2</vt:lpstr>
      <vt:lpstr>Slide 3</vt:lpstr>
      <vt:lpstr>مصطلحات علم الإحصاء</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dc:title>
  <dc:creator> </dc:creator>
  <cp:lastModifiedBy>Windows User</cp:lastModifiedBy>
  <cp:revision>83</cp:revision>
  <dcterms:created xsi:type="dcterms:W3CDTF">2009-09-22T19:59:36Z</dcterms:created>
  <dcterms:modified xsi:type="dcterms:W3CDTF">2013-09-02T18:50:06Z</dcterms:modified>
</cp:coreProperties>
</file>