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9" r:id="rId4"/>
    <p:sldId id="271" r:id="rId5"/>
    <p:sldId id="260" r:id="rId6"/>
    <p:sldId id="261" r:id="rId7"/>
    <p:sldId id="262" r:id="rId8"/>
    <p:sldId id="269" r:id="rId9"/>
    <p:sldId id="273" r:id="rId10"/>
    <p:sldId id="263" r:id="rId11"/>
    <p:sldId id="272" r:id="rId12"/>
    <p:sldId id="264" r:id="rId13"/>
    <p:sldId id="265" r:id="rId14"/>
    <p:sldId id="266" r:id="rId15"/>
    <p:sldId id="267" r:id="rId16"/>
    <p:sldId id="268" r:id="rId17"/>
    <p:sldId id="270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681" autoAdjust="0"/>
  </p:normalViewPr>
  <p:slideViewPr>
    <p:cSldViewPr>
      <p:cViewPr varScale="1">
        <p:scale>
          <a:sx n="70" d="100"/>
          <a:sy n="70" d="100"/>
        </p:scale>
        <p:origin x="-8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1603F8-063A-4638-90E9-9EAD7CCBD41B}" type="datetimeFigureOut">
              <a:rPr lang="ar-SA" smtClean="0"/>
              <a:pPr/>
              <a:t>26/12/1432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A7F39EB-D208-47E8-A60D-95D92768D2C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viarural.com.ar/viarural.com.ar/insumosagropecuarios/agricolas/agroquimicos/rizobacter/aa-enfermedades/tilletia-caries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sa/imgres?imgurl=http://tolweb.org/tree/ToLimages/Tilletia_controversa.jpg&amp;imgrefurl=http://tolweb.org/Basidiomycota/20520&amp;usg=__WAb2_VIEwDHUKgL2rmCnuzVzksw=&amp;h=250&amp;w=197&amp;sz=25&amp;hl=ar&amp;start=4&amp;um=1&amp;tbnid=lFJk1bjMbrUn_M:&amp;tbnh=111&amp;tbnw=87&amp;prev=/images?q=Tilletia&amp;hl=ar&amp;safe=active&amp;sa=G&amp;um=1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8596" y="214290"/>
            <a:ext cx="8358246" cy="5115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ar-SA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الفطريات </a:t>
            </a:r>
            <a:r>
              <a:rPr lang="ar-SA" sz="5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البازيدية</a:t>
            </a:r>
            <a:endParaRPr lang="ar-SA" sz="5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تعرف 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الفطريات البازيدية بالفطريات </a:t>
            </a:r>
            <a:r>
              <a:rPr lang="ar-SA" sz="2400" b="1" dirty="0" err="1">
                <a:latin typeface="Times New Roman" pitchFamily="18" charset="0"/>
                <a:cs typeface="Times New Roman" pitchFamily="18" charset="0"/>
              </a:rPr>
              <a:t>الصولجانية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 وتختلف جميعها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في 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الشكل والتركيب والخصائص الفسيولوجية غير أنها تشترك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في 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خصائص عامة أهمها ما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يلي: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1. تكون أفراد هذه الفطريات جسم صغير (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Basidium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) يعلوها جراثيم جنسية (</a:t>
            </a:r>
            <a:r>
              <a:rPr lang="ar-SA" sz="2400" b="1" dirty="0" err="1">
                <a:latin typeface="Times New Roman" pitchFamily="18" charset="0"/>
                <a:cs typeface="Times New Roman" pitchFamily="18" charset="0"/>
              </a:rPr>
              <a:t>بازيدية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) (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Basidiospores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) محددة العدد (4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في </a:t>
            </a:r>
            <a:r>
              <a:rPr lang="ar-SA" sz="2400" b="1" dirty="0">
                <a:latin typeface="Times New Roman" pitchFamily="18" charset="0"/>
                <a:cs typeface="Times New Roman" pitchFamily="18" charset="0"/>
              </a:rPr>
              <a:t>الحالة النموذجية)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يوجد من الفطريات البازيدية حوالي 30000 نوعاً تتضمن فطريات الأصداء </a:t>
            </a:r>
            <a:r>
              <a:rPr lang="ar-SA" sz="2400" b="1" dirty="0" err="1" smtClean="0">
                <a:latin typeface="Times New Roman" pitchFamily="18" charset="0"/>
                <a:cs typeface="Times New Roman" pitchFamily="18" charset="0"/>
              </a:rPr>
              <a:t>والتفحمات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 وفطريات عيش الغراب ( المشروم)، ويطلق عليها هذا الاسم حسب شكل الثمرة البازيدية المتكونة.  وتكون معظم الفطريات البازيدية هذه </a:t>
            </a:r>
            <a:r>
              <a:rPr lang="ar-SA" sz="2400" b="1" dirty="0" err="1" smtClean="0">
                <a:latin typeface="Times New Roman" pitchFamily="18" charset="0"/>
                <a:cs typeface="Times New Roman" pitchFamily="18" charset="0"/>
              </a:rPr>
              <a:t>البازيدات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 داخل تركيب متميز يختلف حسب الجنس ويسمى بالثمرة </a:t>
            </a:r>
            <a:r>
              <a:rPr lang="ar-SA" sz="2400" b="1" dirty="0" err="1" smtClean="0">
                <a:latin typeface="Times New Roman" pitchFamily="18" charset="0"/>
                <a:cs typeface="Times New Roman" pitchFamily="18" charset="0"/>
              </a:rPr>
              <a:t>البازيدية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Basidiocarp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) وهى واضحة في دورة حياه المشروم بينما في فطريات أخرى كالأصداء لا يوجد مثل هذا التركيب.  </a:t>
            </a:r>
          </a:p>
          <a:p>
            <a:pPr algn="just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2" descr="Claviceps pyrpure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860" y="4626523"/>
            <a:ext cx="2214553" cy="180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14290"/>
            <a:ext cx="8186766" cy="591187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Family                   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642910" y="571480"/>
            <a:ext cx="778674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rgbClr val="FFFF00"/>
                </a:solidFill>
              </a:rPr>
              <a:t>رتبة </a:t>
            </a:r>
            <a:r>
              <a:rPr lang="ar-SA" sz="3600" b="1" dirty="0" err="1" smtClean="0">
                <a:solidFill>
                  <a:srgbClr val="FFFF00"/>
                </a:solidFill>
              </a:rPr>
              <a:t>التفحمات</a:t>
            </a:r>
            <a:r>
              <a:rPr lang="en-US" sz="3600" b="1" dirty="0" smtClean="0">
                <a:solidFill>
                  <a:srgbClr val="FFFF00"/>
                </a:solidFill>
              </a:rPr>
              <a:t>order:-</a:t>
            </a:r>
            <a:r>
              <a:rPr lang="en-US" sz="3600" b="1" i="1" dirty="0" err="1" smtClean="0">
                <a:solidFill>
                  <a:srgbClr val="FFFF00"/>
                </a:solidFill>
              </a:rPr>
              <a:t>Ustilaginales</a:t>
            </a:r>
            <a:r>
              <a:rPr lang="en-US" sz="3600" b="1" dirty="0" smtClean="0">
                <a:solidFill>
                  <a:srgbClr val="FFFF00"/>
                </a:solidFill>
              </a:rPr>
              <a:t> </a:t>
            </a:r>
            <a:br>
              <a:rPr lang="en-US" sz="3600" b="1" dirty="0" smtClean="0">
                <a:solidFill>
                  <a:srgbClr val="FFFF00"/>
                </a:solidFill>
              </a:rPr>
            </a:br>
            <a:endParaRPr lang="ar-SA" sz="3600" b="1" dirty="0">
              <a:solidFill>
                <a:srgbClr val="FFFF00"/>
              </a:solidFill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 rot="5400000">
            <a:off x="4322761" y="2035165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 rot="10800000">
            <a:off x="714348" y="2428868"/>
            <a:ext cx="75009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0" y="3929066"/>
            <a:ext cx="36433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9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Family:-</a:t>
            </a:r>
            <a:r>
              <a:rPr lang="en-US" sz="2400" b="1" i="1" dirty="0" err="1" smtClean="0">
                <a:solidFill>
                  <a:srgbClr val="FFFF00"/>
                </a:solidFill>
              </a:rPr>
              <a:t>Ustilaginacea</a:t>
            </a:r>
            <a:r>
              <a:rPr lang="en-US" sz="2400" b="1" i="1" dirty="0" smtClean="0">
                <a:solidFill>
                  <a:srgbClr val="FFFF00"/>
                </a:solidFill>
              </a:rPr>
              <a:t>          </a:t>
            </a:r>
          </a:p>
        </p:txBody>
      </p:sp>
      <p:cxnSp>
        <p:nvCxnSpPr>
          <p:cNvPr id="11" name="رابط كسهم مستقيم 10"/>
          <p:cNvCxnSpPr/>
          <p:nvPr/>
        </p:nvCxnSpPr>
        <p:spPr>
          <a:xfrm rot="5400000">
            <a:off x="-71073" y="3214289"/>
            <a:ext cx="157163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5400000">
            <a:off x="7429917" y="3214289"/>
            <a:ext cx="157163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ستطيل 12"/>
          <p:cNvSpPr/>
          <p:nvPr/>
        </p:nvSpPr>
        <p:spPr>
          <a:xfrm>
            <a:off x="5500662" y="4000504"/>
            <a:ext cx="36433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90000"/>
              </a:lnSpc>
              <a:buNone/>
            </a:pPr>
            <a:r>
              <a:rPr lang="ar-SA" sz="2400" b="1" dirty="0" smtClean="0">
                <a:solidFill>
                  <a:srgbClr val="FFFF00"/>
                </a:solidFill>
              </a:rPr>
              <a:t>    </a:t>
            </a:r>
            <a:r>
              <a:rPr lang="en-US" sz="2400" b="1" dirty="0" smtClean="0">
                <a:solidFill>
                  <a:srgbClr val="FFFF00"/>
                </a:solidFill>
              </a:rPr>
              <a:t>Family:-</a:t>
            </a:r>
            <a:r>
              <a:rPr lang="en-US" sz="2400" b="1" i="1" dirty="0" err="1" smtClean="0">
                <a:solidFill>
                  <a:srgbClr val="FFFF00"/>
                </a:solidFill>
              </a:rPr>
              <a:t>Tilletiaceae</a:t>
            </a:r>
            <a:endParaRPr lang="en-US" sz="2400" b="1" i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>
            <a:normAutofit/>
          </a:bodyPr>
          <a:lstStyle/>
          <a:p>
            <a:r>
              <a:rPr lang="ar-SA" sz="2800" b="1" i="1" dirty="0" smtClean="0">
                <a:solidFill>
                  <a:srgbClr val="FFFF00"/>
                </a:solidFill>
              </a:rPr>
              <a:t>الفصيلة </a:t>
            </a:r>
            <a:r>
              <a:rPr lang="ar-SA" sz="2800" b="1" i="1" dirty="0" err="1" smtClean="0">
                <a:solidFill>
                  <a:srgbClr val="FFFF00"/>
                </a:solidFill>
              </a:rPr>
              <a:t>اليوستيلاجينية</a:t>
            </a:r>
            <a:r>
              <a:rPr lang="ar-SA" sz="2800" b="1" i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</a:rPr>
              <a:t>Family: </a:t>
            </a:r>
            <a:r>
              <a:rPr lang="en-US" sz="2800" b="1" i="1" dirty="0" err="1" smtClean="0">
                <a:solidFill>
                  <a:srgbClr val="FFFF00"/>
                </a:solidFill>
              </a:rPr>
              <a:t>Ustilaginaceae</a:t>
            </a:r>
            <a:r>
              <a:rPr lang="en-US" sz="2800" b="1" dirty="0" smtClean="0">
                <a:solidFill>
                  <a:srgbClr val="FFFF00"/>
                </a:solidFill>
              </a:rPr>
              <a:t/>
            </a:r>
            <a:br>
              <a:rPr lang="en-US" sz="2800" b="1" dirty="0" smtClean="0">
                <a:solidFill>
                  <a:srgbClr val="FFFF00"/>
                </a:solidFill>
              </a:rPr>
            </a:br>
            <a:endParaRPr lang="ar-SA" sz="2800" b="1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500570"/>
            <a:ext cx="328608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071546"/>
            <a:ext cx="8329642" cy="5054617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ar-SA" b="1" dirty="0" smtClean="0">
                <a:solidFill>
                  <a:srgbClr val="FFFF00"/>
                </a:solidFill>
              </a:rPr>
              <a:t>1-</a:t>
            </a:r>
            <a:r>
              <a:rPr lang="ar-SA" dirty="0" smtClean="0"/>
              <a:t> يكون الحامل </a:t>
            </a:r>
            <a:r>
              <a:rPr lang="ar-SA" dirty="0" err="1" smtClean="0"/>
              <a:t>البازيدي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FF0000"/>
                </a:solidFill>
              </a:rPr>
              <a:t>مقسم عرضيا  </a:t>
            </a:r>
            <a:r>
              <a:rPr lang="ar-SA" dirty="0" smtClean="0"/>
              <a:t>الى أربع خلايا ومن كل خلية ينشا </a:t>
            </a:r>
            <a:r>
              <a:rPr lang="ar-SA" dirty="0" err="1" smtClean="0"/>
              <a:t>البوغ</a:t>
            </a:r>
            <a:r>
              <a:rPr lang="ar-SA" dirty="0" smtClean="0"/>
              <a:t> </a:t>
            </a:r>
            <a:r>
              <a:rPr lang="ar-SA" dirty="0" err="1" smtClean="0"/>
              <a:t>البازيدي</a:t>
            </a:r>
            <a:r>
              <a:rPr lang="ar-SA" dirty="0" smtClean="0"/>
              <a:t>  جانبيا .</a:t>
            </a:r>
          </a:p>
          <a:p>
            <a:pPr algn="just"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ar-SA" b="1" dirty="0" smtClean="0">
                <a:solidFill>
                  <a:srgbClr val="FFFF00"/>
                </a:solidFill>
              </a:rPr>
              <a:t>2-</a:t>
            </a:r>
            <a:r>
              <a:rPr lang="ar-SA" dirty="0" smtClean="0"/>
              <a:t> الجراثيم البازيدية شكلها بيضيه </a:t>
            </a:r>
            <a:r>
              <a:rPr lang="ar-SA" dirty="0" err="1" smtClean="0"/>
              <a:t>شفافه</a:t>
            </a:r>
            <a:r>
              <a:rPr lang="ar-SA" dirty="0" smtClean="0"/>
              <a:t> .</a:t>
            </a:r>
          </a:p>
          <a:p>
            <a:pPr algn="just"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ar-SA" b="1" dirty="0" smtClean="0">
                <a:solidFill>
                  <a:srgbClr val="FFFF00"/>
                </a:solidFill>
              </a:rPr>
              <a:t>3- </a:t>
            </a:r>
            <a:r>
              <a:rPr lang="ar-SA" dirty="0" smtClean="0"/>
              <a:t>تختلف أشكال </a:t>
            </a:r>
            <a:r>
              <a:rPr lang="ar-SA" dirty="0" err="1" smtClean="0"/>
              <a:t>الأبواغ</a:t>
            </a:r>
            <a:r>
              <a:rPr lang="ar-SA" dirty="0" smtClean="0"/>
              <a:t> </a:t>
            </a:r>
            <a:r>
              <a:rPr lang="ar-SA" dirty="0" err="1" smtClean="0"/>
              <a:t>التيليتة</a:t>
            </a:r>
            <a:r>
              <a:rPr lang="ar-SA" dirty="0" smtClean="0"/>
              <a:t> باختلاف النوع ، مثلا </a:t>
            </a:r>
            <a:r>
              <a:rPr lang="en-US" i="1" dirty="0" err="1" smtClean="0"/>
              <a:t>Ustilago</a:t>
            </a:r>
            <a:r>
              <a:rPr lang="en-US" i="1" dirty="0" smtClean="0"/>
              <a:t>  </a:t>
            </a:r>
            <a:r>
              <a:rPr lang="en-US" i="1" dirty="0" err="1" smtClean="0"/>
              <a:t>maydis</a:t>
            </a:r>
            <a:r>
              <a:rPr lang="ar-SA" dirty="0" smtClean="0"/>
              <a:t> تكون </a:t>
            </a:r>
            <a:r>
              <a:rPr lang="ar-SA" dirty="0" err="1" smtClean="0"/>
              <a:t>الأبواغ</a:t>
            </a:r>
            <a:r>
              <a:rPr lang="ar-SA" dirty="0" smtClean="0"/>
              <a:t> </a:t>
            </a:r>
            <a:r>
              <a:rPr lang="ar-SA" dirty="0" err="1" smtClean="0"/>
              <a:t>التيليتة</a:t>
            </a:r>
            <a:r>
              <a:rPr lang="ar-SA" dirty="0" smtClean="0"/>
              <a:t>  كروية  مفرده  ،بنية اللون ، ذات جدار شوكي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600" b="1" i="1" dirty="0" smtClean="0">
                <a:solidFill>
                  <a:srgbClr val="FFFF00"/>
                </a:solidFill>
              </a:rPr>
              <a:t>(</a:t>
            </a:r>
            <a:r>
              <a:rPr lang="ar-SA" sz="3600" b="1" i="1" dirty="0" err="1" smtClean="0">
                <a:solidFill>
                  <a:srgbClr val="FFFF00"/>
                </a:solidFill>
              </a:rPr>
              <a:t>يوستيلاجو</a:t>
            </a:r>
            <a:r>
              <a:rPr lang="ar-SA" sz="3600" b="1" i="1" dirty="0" smtClean="0">
                <a:solidFill>
                  <a:srgbClr val="FFFF00"/>
                </a:solidFill>
              </a:rPr>
              <a:t>) </a:t>
            </a:r>
            <a:r>
              <a:rPr lang="en-US" sz="3600" b="1" dirty="0" smtClean="0">
                <a:solidFill>
                  <a:srgbClr val="FFFF00"/>
                </a:solidFill>
              </a:rPr>
              <a:t>1-genus:-</a:t>
            </a:r>
            <a:r>
              <a:rPr lang="en-US" sz="3600" b="1" dirty="0" err="1" smtClean="0">
                <a:solidFill>
                  <a:srgbClr val="FFFF00"/>
                </a:solidFill>
              </a:rPr>
              <a:t>Ustilago.sp</a:t>
            </a:r>
            <a:r>
              <a:rPr lang="ar-SA" sz="3600" b="1" dirty="0" smtClean="0">
                <a:solidFill>
                  <a:srgbClr val="FFFF00"/>
                </a:solidFill>
              </a:rPr>
              <a:t/>
            </a:r>
            <a:br>
              <a:rPr lang="ar-SA" sz="3600" b="1" dirty="0" smtClean="0">
                <a:solidFill>
                  <a:srgbClr val="FFFF00"/>
                </a:solidFill>
              </a:rPr>
            </a:br>
            <a:endParaRPr lang="ar-SA" sz="3600" b="1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Division: </a:t>
            </a:r>
            <a:r>
              <a:rPr lang="en-US" b="1" i="1" dirty="0" err="1" smtClean="0"/>
              <a:t>Amastigomycota</a:t>
            </a:r>
            <a:endParaRPr lang="en-US" b="1" i="1" dirty="0" smtClean="0"/>
          </a:p>
          <a:p>
            <a:pPr algn="l">
              <a:buNone/>
            </a:pPr>
            <a:r>
              <a:rPr lang="en-US" b="1" dirty="0" smtClean="0"/>
              <a:t>Subdivision: </a:t>
            </a:r>
            <a:r>
              <a:rPr lang="en-US" b="1" i="1" dirty="0" err="1" smtClean="0"/>
              <a:t>Basidiomycotina</a:t>
            </a:r>
            <a:endParaRPr lang="en-US" b="1" i="1" dirty="0" smtClean="0"/>
          </a:p>
          <a:p>
            <a:pPr algn="l">
              <a:buNone/>
            </a:pPr>
            <a:r>
              <a:rPr lang="en-US" b="1" dirty="0" smtClean="0"/>
              <a:t>Class: </a:t>
            </a:r>
            <a:r>
              <a:rPr lang="en-US" b="1" i="1" dirty="0" smtClean="0"/>
              <a:t>Basidiomycetes</a:t>
            </a:r>
          </a:p>
          <a:p>
            <a:pPr algn="l">
              <a:buNone/>
            </a:pPr>
            <a:r>
              <a:rPr lang="en-US" sz="3600" b="1" dirty="0" smtClean="0"/>
              <a:t>subclass: </a:t>
            </a:r>
            <a:r>
              <a:rPr lang="en-US" sz="3600" b="1" i="1" dirty="0" err="1" smtClean="0"/>
              <a:t>Teliomycetidae</a:t>
            </a:r>
            <a:endParaRPr lang="en-US" sz="3600" b="1" i="1" dirty="0" smtClean="0"/>
          </a:p>
          <a:p>
            <a:pPr algn="l">
              <a:buNone/>
            </a:pPr>
            <a:r>
              <a:rPr lang="en-US" b="1" dirty="0" smtClean="0"/>
              <a:t>order: </a:t>
            </a:r>
            <a:r>
              <a:rPr lang="en-US" b="1" i="1" dirty="0" err="1" smtClean="0"/>
              <a:t>Ustilaginales</a:t>
            </a:r>
            <a:endParaRPr lang="en-US" b="1" dirty="0" smtClean="0"/>
          </a:p>
          <a:p>
            <a:pPr algn="l">
              <a:buNone/>
            </a:pPr>
            <a:r>
              <a:rPr lang="en-US" b="1" dirty="0" smtClean="0"/>
              <a:t>Family: </a:t>
            </a:r>
            <a:r>
              <a:rPr lang="en-US" b="1" i="1" dirty="0" err="1" smtClean="0"/>
              <a:t>Ustilaginaceae</a:t>
            </a:r>
            <a:r>
              <a:rPr lang="en-US" b="1" i="1" dirty="0" smtClean="0"/>
              <a:t>  </a:t>
            </a:r>
          </a:p>
          <a:p>
            <a:pPr algn="l">
              <a:buNone/>
            </a:pPr>
            <a:r>
              <a:rPr lang="en-US" b="1" dirty="0" smtClean="0"/>
              <a:t>1-genus: </a:t>
            </a:r>
            <a:r>
              <a:rPr lang="en-US" b="1" i="1" dirty="0" err="1" smtClean="0"/>
              <a:t>Ustilago.sp</a:t>
            </a:r>
            <a:endParaRPr lang="en-US" b="1" i="1" dirty="0" smtClean="0"/>
          </a:p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357298"/>
            <a:ext cx="2714612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3600" b="1" i="1" dirty="0" err="1" smtClean="0">
                <a:solidFill>
                  <a:srgbClr val="FFFF00"/>
                </a:solidFill>
                <a:cs typeface="+mn-cs"/>
              </a:rPr>
              <a:t>يوستيلاجو</a:t>
            </a:r>
            <a:r>
              <a:rPr lang="ar-SA" sz="3600" b="1" i="1" dirty="0" smtClean="0">
                <a:solidFill>
                  <a:srgbClr val="FFFF00"/>
                </a:solidFill>
                <a:cs typeface="+mn-cs"/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  <a:cs typeface="+mn-cs"/>
              </a:rPr>
              <a:t>1-genus:-</a:t>
            </a:r>
            <a:r>
              <a:rPr lang="en-US" sz="3600" b="1" i="1" dirty="0" err="1" smtClean="0">
                <a:solidFill>
                  <a:srgbClr val="FFFF00"/>
                </a:solidFill>
                <a:cs typeface="+mn-cs"/>
              </a:rPr>
              <a:t>Ustilago.sp</a:t>
            </a:r>
            <a:r>
              <a:rPr lang="ar-SA" sz="3600" b="1" i="1" dirty="0" smtClean="0">
                <a:solidFill>
                  <a:srgbClr val="FFFF00"/>
                </a:solidFill>
                <a:cs typeface="+mn-cs"/>
              </a:rPr>
              <a:t> </a:t>
            </a:r>
            <a:r>
              <a:rPr lang="ar-SA" sz="3600" b="1" dirty="0" smtClean="0">
                <a:solidFill>
                  <a:srgbClr val="FFFF00"/>
                </a:solidFill>
                <a:cs typeface="+mn-cs"/>
              </a:rPr>
              <a:t/>
            </a:r>
            <a:br>
              <a:rPr lang="ar-SA" sz="3600" b="1" dirty="0" smtClean="0">
                <a:solidFill>
                  <a:srgbClr val="FFFF00"/>
                </a:solidFill>
                <a:cs typeface="+mn-cs"/>
              </a:rPr>
            </a:br>
            <a:endParaRPr lang="ar-SA" sz="3600" b="1" dirty="0">
              <a:solidFill>
                <a:srgbClr val="FFFF00"/>
              </a:solidFill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6248" y="1000108"/>
            <a:ext cx="4857752" cy="5126055"/>
          </a:xfrm>
        </p:spPr>
        <p:txBody>
          <a:bodyPr>
            <a:normAutofit/>
          </a:bodyPr>
          <a:lstStyle/>
          <a:p>
            <a:pPr lvl="0"/>
            <a:endParaRPr lang="en-US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</p:txBody>
      </p:sp>
      <p:pic>
        <p:nvPicPr>
          <p:cNvPr id="4" name="Picture 4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0570"/>
            <a:ext cx="3998913" cy="192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 descr="ustilago b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4000496" cy="323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145" name="Picture 1" descr="img052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4286248" y="1214422"/>
            <a:ext cx="464347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i="1" dirty="0" smtClean="0">
                <a:solidFill>
                  <a:srgbClr val="FFFF00"/>
                </a:solidFill>
              </a:rPr>
              <a:t>الفصيلة </a:t>
            </a:r>
            <a:r>
              <a:rPr lang="ar-SA" sz="3200" b="1" i="1" dirty="0" err="1" smtClean="0">
                <a:solidFill>
                  <a:srgbClr val="FFFF00"/>
                </a:solidFill>
              </a:rPr>
              <a:t>التيليتة</a:t>
            </a:r>
            <a:r>
              <a:rPr lang="ar-SA" sz="3200" b="1" i="1" dirty="0" smtClean="0">
                <a:solidFill>
                  <a:srgbClr val="FFFF00"/>
                </a:solidFill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</a:rPr>
              <a:t>2.Family</a:t>
            </a:r>
            <a:r>
              <a:rPr lang="en-US" sz="3200" b="1" dirty="0">
                <a:solidFill>
                  <a:srgbClr val="FFFF00"/>
                </a:solidFill>
              </a:rPr>
              <a:t>: </a:t>
            </a:r>
            <a:r>
              <a:rPr lang="en-US" sz="3200" b="1" i="1" dirty="0" err="1">
                <a:solidFill>
                  <a:srgbClr val="FFFF00"/>
                </a:solidFill>
              </a:rPr>
              <a:t>Tilletiaceae</a:t>
            </a:r>
            <a:endParaRPr lang="ar-SA" sz="3200" i="1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أهم ما يميز أفراد هذه العائلة:</a:t>
            </a:r>
          </a:p>
          <a:p>
            <a:pPr>
              <a:buNone/>
            </a:pPr>
            <a:r>
              <a:rPr lang="ar-SA" dirty="0" smtClean="0"/>
              <a:t>1- الحامل </a:t>
            </a:r>
            <a:r>
              <a:rPr lang="ar-SA" dirty="0" err="1" smtClean="0"/>
              <a:t>البازيدي</a:t>
            </a:r>
            <a:r>
              <a:rPr lang="ar-SA" dirty="0" smtClean="0"/>
              <a:t> </a:t>
            </a:r>
            <a:r>
              <a:rPr lang="ar-SA" b="1" dirty="0" smtClean="0">
                <a:solidFill>
                  <a:srgbClr val="FFFF00"/>
                </a:solidFill>
              </a:rPr>
              <a:t>غير مقسم </a:t>
            </a:r>
            <a:r>
              <a:rPr lang="ar-SA" dirty="0" smtClean="0"/>
              <a:t>وينتهي بخصلة من الجراثيم البازيدية عددها يتراوح من 8-16او </a:t>
            </a:r>
            <a:r>
              <a:rPr lang="ar-SA" dirty="0" err="1" smtClean="0"/>
              <a:t>اكثر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2- الجراثيم البازيدية طويلة ضيقة مغزلية الشكل</a:t>
            </a:r>
          </a:p>
          <a:p>
            <a:pPr>
              <a:buNone/>
            </a:pPr>
            <a:r>
              <a:rPr lang="ar-SA" dirty="0" smtClean="0"/>
              <a:t>3- الجراثيم </a:t>
            </a:r>
            <a:r>
              <a:rPr lang="ar-SA" dirty="0" err="1" smtClean="0"/>
              <a:t>التيليتية</a:t>
            </a:r>
            <a:r>
              <a:rPr lang="ar-SA" dirty="0" smtClean="0"/>
              <a:t> كروية خشنة الملمس مفردة قد يكون عليها زوائد أو خالية  قد تكون داخل مجاميع أو كرات جرثومية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i="1" dirty="0" err="1" smtClean="0">
                <a:solidFill>
                  <a:srgbClr val="FFFF00"/>
                </a:solidFill>
              </a:rPr>
              <a:t>تيليتيا</a:t>
            </a:r>
            <a:r>
              <a:rPr lang="ar-SA" sz="4400" b="1" i="1" dirty="0" smtClean="0">
                <a:solidFill>
                  <a:srgbClr val="FFFF00"/>
                </a:solidFill>
              </a:rPr>
              <a:t> </a:t>
            </a:r>
            <a:r>
              <a:rPr lang="en-US" sz="4400" b="1" dirty="0" smtClean="0">
                <a:solidFill>
                  <a:srgbClr val="FFFF00"/>
                </a:solidFill>
              </a:rPr>
              <a:t>Genus:-</a:t>
            </a:r>
            <a:r>
              <a:rPr lang="en-US" sz="4400" b="1" i="1" dirty="0" err="1" smtClean="0">
                <a:solidFill>
                  <a:srgbClr val="FFFF00"/>
                </a:solidFill>
              </a:rPr>
              <a:t>Tilletia.sp</a:t>
            </a:r>
            <a:endParaRPr lang="en-US" sz="4400" b="1" i="1" dirty="0" smtClean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eaLnBrk="1" hangingPunct="1">
              <a:buFontTx/>
              <a:buNone/>
            </a:pPr>
            <a:r>
              <a:rPr lang="en-US" sz="3600" b="1" dirty="0" smtClean="0"/>
              <a:t>Division: </a:t>
            </a:r>
            <a:r>
              <a:rPr lang="en-US" sz="3600" b="1" i="1" dirty="0" err="1" smtClean="0"/>
              <a:t>Amastigomycota</a:t>
            </a:r>
            <a:endParaRPr lang="en-US" sz="3600" b="1" i="1" dirty="0" smtClean="0"/>
          </a:p>
          <a:p>
            <a:pPr algn="l" eaLnBrk="1" hangingPunct="1">
              <a:buFontTx/>
              <a:buNone/>
            </a:pPr>
            <a:r>
              <a:rPr lang="en-US" sz="3600" b="1" dirty="0" smtClean="0"/>
              <a:t>Subdivision: </a:t>
            </a:r>
            <a:r>
              <a:rPr lang="en-US" sz="3600" b="1" i="1" dirty="0" err="1" smtClean="0"/>
              <a:t>Basidiomycotina</a:t>
            </a:r>
            <a:endParaRPr lang="en-US" sz="3600" b="1" i="1" dirty="0" smtClean="0"/>
          </a:p>
          <a:p>
            <a:pPr algn="l" eaLnBrk="1" hangingPunct="1">
              <a:buFontTx/>
              <a:buNone/>
            </a:pPr>
            <a:r>
              <a:rPr lang="en-US" sz="3600" b="1" dirty="0" smtClean="0"/>
              <a:t>Class: </a:t>
            </a:r>
            <a:r>
              <a:rPr lang="en-US" sz="3600" b="1" i="1" dirty="0" smtClean="0"/>
              <a:t>Basidiomycetes</a:t>
            </a:r>
          </a:p>
          <a:p>
            <a:pPr algn="l" eaLnBrk="1" hangingPunct="1">
              <a:buFontTx/>
              <a:buNone/>
            </a:pPr>
            <a:r>
              <a:rPr lang="en-US" sz="4000" b="1" dirty="0" smtClean="0"/>
              <a:t>subclass: </a:t>
            </a:r>
            <a:r>
              <a:rPr lang="en-US" sz="4000" b="1" i="1" dirty="0" err="1" smtClean="0"/>
              <a:t>Teliomycetidae</a:t>
            </a:r>
            <a:endParaRPr lang="en-US" sz="4000" b="1" i="1" dirty="0" smtClean="0"/>
          </a:p>
          <a:p>
            <a:pPr algn="l">
              <a:buNone/>
            </a:pPr>
            <a:r>
              <a:rPr lang="en-US" sz="3600" b="1" dirty="0" smtClean="0"/>
              <a:t>order: </a:t>
            </a:r>
            <a:r>
              <a:rPr lang="en-US" sz="3600" b="1" i="1" dirty="0" err="1" smtClean="0"/>
              <a:t>Ustilaginales</a:t>
            </a:r>
            <a:endParaRPr lang="en-US" sz="3600" b="1" i="1" dirty="0" smtClean="0"/>
          </a:p>
          <a:p>
            <a:pPr algn="l" eaLnBrk="1" hangingPunct="1">
              <a:buFontTx/>
              <a:buNone/>
            </a:pPr>
            <a:r>
              <a:rPr lang="en-US" sz="3600" b="1" dirty="0" smtClean="0"/>
              <a:t>Family: </a:t>
            </a:r>
            <a:r>
              <a:rPr lang="en-US" sz="3600" b="1" i="1" dirty="0" err="1" smtClean="0"/>
              <a:t>Tilletiaceae</a:t>
            </a:r>
            <a:endParaRPr lang="en-US" sz="3600" b="1" i="1" dirty="0" smtClean="0"/>
          </a:p>
          <a:p>
            <a:pPr algn="l" eaLnBrk="1" hangingPunct="1">
              <a:buFontTx/>
              <a:buNone/>
            </a:pPr>
            <a:r>
              <a:rPr lang="en-US" sz="3600" b="1" dirty="0" smtClean="0"/>
              <a:t>Genus: </a:t>
            </a:r>
            <a:r>
              <a:rPr lang="en-US" sz="3600" b="1" i="1" dirty="0" err="1" smtClean="0"/>
              <a:t>Tilletia.sp</a:t>
            </a:r>
            <a:endParaRPr lang="en-US" sz="3600" b="1" i="1" dirty="0" smtClean="0"/>
          </a:p>
        </p:txBody>
      </p:sp>
      <p:pic>
        <p:nvPicPr>
          <p:cNvPr id="5" name="صورة 4" descr="Caries del trigo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3" y="2786058"/>
            <a:ext cx="2214547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467600" cy="1143000"/>
          </a:xfrm>
        </p:spPr>
        <p:txBody>
          <a:bodyPr/>
          <a:lstStyle/>
          <a:p>
            <a:pPr algn="ctr"/>
            <a:r>
              <a:rPr lang="ar-SA" sz="4800" b="1" i="1" dirty="0" err="1" smtClean="0">
                <a:solidFill>
                  <a:srgbClr val="FFFF00"/>
                </a:solidFill>
              </a:rPr>
              <a:t>تيليتيا</a:t>
            </a:r>
            <a:r>
              <a:rPr lang="ar-SA" sz="4800" b="1" i="1" dirty="0" smtClean="0">
                <a:solidFill>
                  <a:srgbClr val="FFFF00"/>
                </a:solidFill>
              </a:rPr>
              <a:t> </a:t>
            </a:r>
            <a:r>
              <a:rPr lang="en-US" sz="4800" b="1" dirty="0" smtClean="0">
                <a:solidFill>
                  <a:srgbClr val="FFFF00"/>
                </a:solidFill>
              </a:rPr>
              <a:t>Genus:-</a:t>
            </a:r>
            <a:r>
              <a:rPr lang="en-US" sz="4800" b="1" i="1" dirty="0" err="1" smtClean="0">
                <a:solidFill>
                  <a:srgbClr val="FFFF00"/>
                </a:solidFill>
              </a:rPr>
              <a:t>Tilletia.sp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86116" y="1500174"/>
            <a:ext cx="5643602" cy="4857784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en-US" dirty="0" smtClean="0"/>
          </a:p>
          <a:p>
            <a:endParaRPr lang="ar-SA" dirty="0"/>
          </a:p>
        </p:txBody>
      </p:sp>
      <p:pic>
        <p:nvPicPr>
          <p:cNvPr id="4" name="Picture 5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00505"/>
            <a:ext cx="407193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Tilletia_controvers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500174"/>
            <a:ext cx="428628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tilletia h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14422"/>
            <a:ext cx="4000496" cy="269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ar-SA" sz="4000" dirty="0" smtClean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ar-SA" sz="4000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سبحانك اللهم وبحمدك اشهد أن لا اله إلا الله أستغفرك وأتوب إليك</a:t>
            </a:r>
            <a:endParaRPr lang="ar-SA" sz="4000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071538" y="285728"/>
            <a:ext cx="707236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</a:rPr>
              <a:t>تصنيف  طائفة الفطريات البازيدية </a:t>
            </a:r>
            <a:r>
              <a:rPr lang="en-US" sz="2400" b="1" dirty="0" smtClean="0">
                <a:solidFill>
                  <a:srgbClr val="FFFF00"/>
                </a:solidFill>
              </a:rPr>
              <a:t>Class</a:t>
            </a:r>
            <a:r>
              <a:rPr lang="en-US" sz="2400" b="1" dirty="0">
                <a:solidFill>
                  <a:srgbClr val="FFFF00"/>
                </a:solidFill>
              </a:rPr>
              <a:t>: </a:t>
            </a:r>
            <a:r>
              <a:rPr lang="en-US" sz="2400" b="1" dirty="0" smtClean="0">
                <a:solidFill>
                  <a:srgbClr val="FFFF00"/>
                </a:solidFill>
              </a:rPr>
              <a:t>Basidiomycetes</a:t>
            </a:r>
            <a:r>
              <a:rPr lang="ar-SA" sz="2400" b="1" dirty="0" smtClean="0">
                <a:solidFill>
                  <a:srgbClr val="FFFF00"/>
                </a:solidFill>
              </a:rPr>
              <a:t>   </a:t>
            </a:r>
            <a:endParaRPr lang="ar-SA" sz="2400" b="1" dirty="0">
              <a:solidFill>
                <a:srgbClr val="FFFF00"/>
              </a:solidFill>
            </a:endParaRPr>
          </a:p>
        </p:txBody>
      </p:sp>
      <p:cxnSp>
        <p:nvCxnSpPr>
          <p:cNvPr id="8" name="رابط كسهم مستقيم 7"/>
          <p:cNvCxnSpPr/>
          <p:nvPr/>
        </p:nvCxnSpPr>
        <p:spPr>
          <a:xfrm rot="5400000">
            <a:off x="4501356" y="128506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10800000">
            <a:off x="1071538" y="1571612"/>
            <a:ext cx="700092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5400000">
            <a:off x="7786710" y="1857364"/>
            <a:ext cx="57229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4857752" y="1142984"/>
            <a:ext cx="142876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Subclass 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7358082" y="2143116"/>
            <a:ext cx="121444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موجودة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20" name="مستطيل 19"/>
          <p:cNvSpPr/>
          <p:nvPr/>
        </p:nvSpPr>
        <p:spPr>
          <a:xfrm>
            <a:off x="428596" y="2143116"/>
            <a:ext cx="350046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غائبة </a:t>
            </a:r>
          </a:p>
          <a:p>
            <a:pPr algn="ctr"/>
            <a:r>
              <a:rPr lang="en-US" b="1" dirty="0" err="1" smtClean="0"/>
              <a:t>Teliomycetidae</a:t>
            </a:r>
            <a:endParaRPr lang="ar-SA" b="1" dirty="0" smtClean="0"/>
          </a:p>
          <a:p>
            <a:pPr algn="ctr"/>
            <a:r>
              <a:rPr lang="ar-SA" b="1" dirty="0" smtClean="0"/>
              <a:t>الفطريات </a:t>
            </a:r>
            <a:r>
              <a:rPr lang="ar-SA" b="1" dirty="0" err="1" smtClean="0"/>
              <a:t>التيليوميسيتية</a:t>
            </a:r>
            <a:endParaRPr lang="ar-SA" dirty="0"/>
          </a:p>
        </p:txBody>
      </p:sp>
      <p:sp>
        <p:nvSpPr>
          <p:cNvPr id="21" name="مستطيل 20"/>
          <p:cNvSpPr/>
          <p:nvPr/>
        </p:nvSpPr>
        <p:spPr>
          <a:xfrm>
            <a:off x="4143372" y="1643050"/>
            <a:ext cx="12144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FF00"/>
                </a:solidFill>
              </a:rPr>
              <a:t>الثمرة البازيدية </a:t>
            </a:r>
            <a:endParaRPr lang="ar-SA" b="1" dirty="0">
              <a:solidFill>
                <a:srgbClr val="FFFF00"/>
              </a:solidFill>
            </a:endParaRPr>
          </a:p>
        </p:txBody>
      </p:sp>
      <p:cxnSp>
        <p:nvCxnSpPr>
          <p:cNvPr id="26" name="رابط كسهم مستقيم 25"/>
          <p:cNvCxnSpPr/>
          <p:nvPr/>
        </p:nvCxnSpPr>
        <p:spPr>
          <a:xfrm rot="5400000">
            <a:off x="785786" y="1857364"/>
            <a:ext cx="57229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مستقيم 35"/>
          <p:cNvCxnSpPr>
            <a:stCxn id="19" idx="2"/>
          </p:cNvCxnSpPr>
          <p:nvPr/>
        </p:nvCxnSpPr>
        <p:spPr>
          <a:xfrm rot="16200000" flipH="1">
            <a:off x="6410734" y="4126314"/>
            <a:ext cx="3144066" cy="34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رابط مستقيم 37"/>
          <p:cNvCxnSpPr/>
          <p:nvPr/>
        </p:nvCxnSpPr>
        <p:spPr>
          <a:xfrm rot="10800000">
            <a:off x="4000496" y="3786190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رابط مستقيم 41"/>
          <p:cNvCxnSpPr/>
          <p:nvPr/>
        </p:nvCxnSpPr>
        <p:spPr>
          <a:xfrm rot="10800000">
            <a:off x="4000496" y="5786454"/>
            <a:ext cx="40005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مستطيل 45"/>
          <p:cNvSpPr/>
          <p:nvPr/>
        </p:nvSpPr>
        <p:spPr>
          <a:xfrm>
            <a:off x="714348" y="3071810"/>
            <a:ext cx="4786346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مقسم</a:t>
            </a:r>
          </a:p>
          <a:p>
            <a:pPr algn="ctr"/>
            <a:r>
              <a:rPr lang="ar-SA" dirty="0" smtClean="0"/>
              <a:t>بجدر مستعرضة الى 4 خلايا يكون كل منها عند النضج جرثومة </a:t>
            </a:r>
            <a:r>
              <a:rPr lang="ar-SA" dirty="0" err="1" smtClean="0"/>
              <a:t>بازيدية</a:t>
            </a:r>
            <a:r>
              <a:rPr lang="ar-SA" dirty="0" smtClean="0"/>
              <a:t> </a:t>
            </a:r>
          </a:p>
          <a:p>
            <a:pPr algn="ctr"/>
            <a:r>
              <a:rPr lang="ar-SA" b="1" dirty="0" smtClean="0">
                <a:solidFill>
                  <a:srgbClr val="FFFF00"/>
                </a:solidFill>
              </a:rPr>
              <a:t>الفطريات البازيدية المقسمة </a:t>
            </a:r>
            <a:r>
              <a:rPr lang="en-US" b="1" dirty="0" err="1">
                <a:solidFill>
                  <a:srgbClr val="FFFF00"/>
                </a:solidFill>
              </a:rPr>
              <a:t>Phragmobasidiomycetidae</a:t>
            </a:r>
            <a:endParaRPr lang="ar-SA" b="1" dirty="0" smtClean="0">
              <a:solidFill>
                <a:srgbClr val="FFFF00"/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47" name="مستطيل 46"/>
          <p:cNvSpPr/>
          <p:nvPr/>
        </p:nvSpPr>
        <p:spPr>
          <a:xfrm>
            <a:off x="714348" y="4643446"/>
            <a:ext cx="4786346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غير مقسم</a:t>
            </a:r>
          </a:p>
          <a:p>
            <a:pPr algn="ctr"/>
            <a:r>
              <a:rPr lang="ar-SA" dirty="0" err="1" smtClean="0"/>
              <a:t>احادي</a:t>
            </a:r>
            <a:r>
              <a:rPr lang="ar-SA" dirty="0" smtClean="0"/>
              <a:t> الخلايا يحمل 4 جراثيم </a:t>
            </a:r>
            <a:r>
              <a:rPr lang="ar-SA" dirty="0" err="1" smtClean="0"/>
              <a:t>بازيدية</a:t>
            </a:r>
            <a:r>
              <a:rPr lang="ar-SA" dirty="0" smtClean="0"/>
              <a:t> على </a:t>
            </a:r>
            <a:r>
              <a:rPr lang="ar-SA" dirty="0" err="1" smtClean="0"/>
              <a:t>ذنيبات</a:t>
            </a:r>
            <a:r>
              <a:rPr lang="ar-SA" dirty="0" smtClean="0"/>
              <a:t> </a:t>
            </a:r>
          </a:p>
          <a:p>
            <a:pPr algn="ctr"/>
            <a:r>
              <a:rPr lang="ar-SA" b="1" dirty="0" smtClean="0">
                <a:solidFill>
                  <a:srgbClr val="FFFF00"/>
                </a:solidFill>
              </a:rPr>
              <a:t>الفطريات البازيدية الكاملة (المتماثلة)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Holobasidiomycetidae</a:t>
            </a:r>
            <a:endParaRPr lang="ar-SA" b="1" dirty="0" smtClean="0">
              <a:solidFill>
                <a:srgbClr val="FFFF00"/>
              </a:solidFill>
            </a:endParaRPr>
          </a:p>
          <a:p>
            <a:pPr algn="ctr"/>
            <a:endParaRPr lang="ar-SA" dirty="0"/>
          </a:p>
        </p:txBody>
      </p:sp>
      <p:sp>
        <p:nvSpPr>
          <p:cNvPr id="48" name="مستطيل 47"/>
          <p:cNvSpPr/>
          <p:nvPr/>
        </p:nvSpPr>
        <p:spPr>
          <a:xfrm>
            <a:off x="6143636" y="3000372"/>
            <a:ext cx="178595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rgbClr val="FFFF00"/>
                </a:solidFill>
              </a:rPr>
              <a:t>الحامل </a:t>
            </a:r>
            <a:r>
              <a:rPr lang="ar-SA" dirty="0" err="1" smtClean="0">
                <a:solidFill>
                  <a:srgbClr val="FFFF00"/>
                </a:solidFill>
              </a:rPr>
              <a:t>البازيدي</a:t>
            </a:r>
            <a:endParaRPr lang="ar-SA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2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2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714348" y="500042"/>
            <a:ext cx="778674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</a:rPr>
              <a:t>الفطريات </a:t>
            </a:r>
            <a:r>
              <a:rPr lang="ar-SA" sz="2400" b="1" dirty="0" err="1" smtClean="0">
                <a:solidFill>
                  <a:srgbClr val="FFFF00"/>
                </a:solidFill>
              </a:rPr>
              <a:t>التيليوميسيتية</a:t>
            </a:r>
            <a:r>
              <a:rPr lang="ar-SA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Subclass : </a:t>
            </a:r>
            <a:r>
              <a:rPr lang="en-US" sz="2400" b="1" dirty="0" err="1" smtClean="0">
                <a:solidFill>
                  <a:srgbClr val="FFFF00"/>
                </a:solidFill>
              </a:rPr>
              <a:t>Teliomycetidae</a:t>
            </a:r>
            <a:endParaRPr lang="ar-SA" sz="2400" b="1" dirty="0">
              <a:solidFill>
                <a:srgbClr val="FFFF00"/>
              </a:solidFill>
            </a:endParaRPr>
          </a:p>
        </p:txBody>
      </p:sp>
      <p:cxnSp>
        <p:nvCxnSpPr>
          <p:cNvPr id="8" name="رابط كسهم مستقيم 7"/>
          <p:cNvCxnSpPr/>
          <p:nvPr/>
        </p:nvCxnSpPr>
        <p:spPr>
          <a:xfrm rot="5400000">
            <a:off x="4465637" y="132078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10800000">
            <a:off x="1071538" y="1714488"/>
            <a:ext cx="700092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5400000">
            <a:off x="7287041" y="2428471"/>
            <a:ext cx="157163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4857752" y="1071546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2 </a:t>
            </a:r>
            <a:r>
              <a:rPr lang="en-US" b="1" dirty="0" smtClean="0">
                <a:solidFill>
                  <a:srgbClr val="FF0000"/>
                </a:solidFill>
              </a:rPr>
              <a:t>Order</a:t>
            </a:r>
            <a:r>
              <a:rPr lang="ar-SA" b="1" dirty="0" smtClean="0">
                <a:solidFill>
                  <a:srgbClr val="FF0000"/>
                </a:solidFill>
              </a:rPr>
              <a:t>رتبة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4953000" y="3253467"/>
            <a:ext cx="3643338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رتبة </a:t>
            </a:r>
            <a:r>
              <a:rPr lang="ar-SA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التفحمات</a:t>
            </a:r>
            <a:r>
              <a:rPr lang="ar-SA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ar-SA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اليوستيلاجينات</a:t>
            </a:r>
            <a:r>
              <a:rPr lang="ar-SA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Ustilaginales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Order</a:t>
            </a: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ar-SA" dirty="0" smtClean="0"/>
          </a:p>
        </p:txBody>
      </p:sp>
      <p:sp>
        <p:nvSpPr>
          <p:cNvPr id="20" name="مستطيل 19"/>
          <p:cNvSpPr/>
          <p:nvPr/>
        </p:nvSpPr>
        <p:spPr>
          <a:xfrm>
            <a:off x="571472" y="3286124"/>
            <a:ext cx="3643338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رتبة </a:t>
            </a:r>
            <a:r>
              <a:rPr lang="ar-SA" sz="2400" b="1" dirty="0" smtClean="0">
                <a:solidFill>
                  <a:schemeClr val="tx1"/>
                </a:solidFill>
                <a:cs typeface="+mj-cs"/>
              </a:rPr>
              <a:t>الأصداء (</a:t>
            </a:r>
            <a:r>
              <a:rPr lang="ar-SA" sz="2400" b="1" dirty="0" err="1" smtClean="0">
                <a:solidFill>
                  <a:schemeClr val="tx1"/>
                </a:solidFill>
                <a:cs typeface="+mj-cs"/>
              </a:rPr>
              <a:t>اليوريدينات</a:t>
            </a:r>
            <a:r>
              <a:rPr lang="ar-SA" sz="2400" b="1" dirty="0" smtClean="0">
                <a:solidFill>
                  <a:schemeClr val="tx1"/>
                </a:solidFill>
                <a:cs typeface="+mj-cs"/>
              </a:rPr>
              <a:t>) </a:t>
            </a:r>
          </a:p>
          <a:p>
            <a:pPr algn="ctr"/>
            <a:r>
              <a:rPr lang="en-US" sz="2400" b="1" dirty="0" err="1" smtClean="0">
                <a:cs typeface="+mj-cs"/>
              </a:rPr>
              <a:t>Uredinales</a:t>
            </a:r>
            <a:r>
              <a:rPr lang="ar-SA" sz="2400" b="1" dirty="0" smtClean="0">
                <a:cs typeface="+mj-cs"/>
              </a:rPr>
              <a:t>: </a:t>
            </a:r>
            <a:r>
              <a:rPr lang="en-US" sz="2400" b="1" dirty="0" smtClean="0">
                <a:cs typeface="+mj-cs"/>
              </a:rPr>
              <a:t>Order</a:t>
            </a:r>
            <a:endParaRPr lang="ar-SA" sz="2400" b="1" dirty="0" smtClean="0">
              <a:cs typeface="+mj-cs"/>
            </a:endParaRPr>
          </a:p>
          <a:p>
            <a:pPr algn="ctr"/>
            <a:endParaRPr lang="ar-SA" b="1" dirty="0" smtClean="0">
              <a:cs typeface="+mj-cs"/>
            </a:endParaRPr>
          </a:p>
        </p:txBody>
      </p:sp>
      <p:cxnSp>
        <p:nvCxnSpPr>
          <p:cNvPr id="26" name="رابط كسهم مستقيم 25"/>
          <p:cNvCxnSpPr/>
          <p:nvPr/>
        </p:nvCxnSpPr>
        <p:spPr>
          <a:xfrm rot="5400000">
            <a:off x="214679" y="2428471"/>
            <a:ext cx="171451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714356"/>
            <a:ext cx="8715436" cy="541180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ar-SA" sz="3500" b="1" dirty="0" smtClean="0">
                <a:solidFill>
                  <a:srgbClr val="FFFF00"/>
                </a:solidFill>
              </a:rPr>
              <a:t> (الأصداء) </a:t>
            </a:r>
            <a:r>
              <a:rPr lang="ar-SA" sz="3500" b="1" dirty="0" err="1" smtClean="0">
                <a:solidFill>
                  <a:srgbClr val="FFFF00"/>
                </a:solidFill>
              </a:rPr>
              <a:t>اليوريدينات</a:t>
            </a:r>
            <a:r>
              <a:rPr lang="en-US" sz="3500" b="1" dirty="0" err="1" smtClean="0">
                <a:solidFill>
                  <a:srgbClr val="FFFF00"/>
                </a:solidFill>
              </a:rPr>
              <a:t>Uredinales</a:t>
            </a:r>
            <a:r>
              <a:rPr lang="en-US" sz="3500" b="1" dirty="0" smtClean="0">
                <a:solidFill>
                  <a:srgbClr val="FFFF00"/>
                </a:solidFill>
              </a:rPr>
              <a:t> </a:t>
            </a:r>
            <a:r>
              <a:rPr lang="ar-SA" sz="3500" b="1" dirty="0" smtClean="0">
                <a:solidFill>
                  <a:srgbClr val="FFFF00"/>
                </a:solidFill>
              </a:rPr>
              <a:t>: </a:t>
            </a:r>
            <a:r>
              <a:rPr lang="en-US" sz="3500" b="1" dirty="0" smtClean="0">
                <a:solidFill>
                  <a:srgbClr val="FFFF00"/>
                </a:solidFill>
              </a:rPr>
              <a:t>Order</a:t>
            </a:r>
            <a:endParaRPr lang="ar-SA" sz="3500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ar-SA" sz="2600" b="1" dirty="0" smtClean="0"/>
          </a:p>
          <a:p>
            <a:pPr>
              <a:buNone/>
            </a:pPr>
            <a:r>
              <a:rPr lang="ar-SA" sz="3400" dirty="0" smtClean="0">
                <a:solidFill>
                  <a:srgbClr val="FF0000"/>
                </a:solidFill>
              </a:rPr>
              <a:t>1- </a:t>
            </a:r>
            <a:r>
              <a:rPr lang="ar-SA" sz="3400" dirty="0" smtClean="0">
                <a:solidFill>
                  <a:schemeClr val="tx1">
                    <a:lumMod val="95000"/>
                  </a:schemeClr>
                </a:solidFill>
              </a:rPr>
              <a:t> تضم أجناس إجبارية التطفل</a:t>
            </a:r>
          </a:p>
          <a:p>
            <a:pPr>
              <a:buNone/>
            </a:pPr>
            <a:r>
              <a:rPr lang="ar-SA" sz="3400" dirty="0" smtClean="0">
                <a:solidFill>
                  <a:srgbClr val="FF0000"/>
                </a:solidFill>
              </a:rPr>
              <a:t>2- </a:t>
            </a:r>
            <a:r>
              <a:rPr lang="ar-SA" sz="3400" dirty="0" smtClean="0">
                <a:solidFill>
                  <a:schemeClr val="tx1">
                    <a:lumMod val="95000"/>
                  </a:schemeClr>
                </a:solidFill>
              </a:rPr>
              <a:t>سميت بفطريات الأصداء نظرا لظهور بعض أطوارها الجرثومية على سوق </a:t>
            </a:r>
            <a:r>
              <a:rPr lang="ar-SA" sz="3400" dirty="0" err="1" smtClean="0">
                <a:solidFill>
                  <a:schemeClr val="tx1">
                    <a:lumMod val="95000"/>
                  </a:schemeClr>
                </a:solidFill>
              </a:rPr>
              <a:t>و</a:t>
            </a:r>
            <a:r>
              <a:rPr lang="ar-SA" sz="3400" dirty="0" smtClean="0">
                <a:solidFill>
                  <a:schemeClr val="tx1">
                    <a:lumMod val="95000"/>
                  </a:schemeClr>
                </a:solidFill>
              </a:rPr>
              <a:t> أوراق </a:t>
            </a:r>
            <a:r>
              <a:rPr lang="ar-SA" sz="3400" dirty="0" err="1" smtClean="0">
                <a:solidFill>
                  <a:schemeClr val="tx1">
                    <a:lumMod val="95000"/>
                  </a:schemeClr>
                </a:solidFill>
              </a:rPr>
              <a:t>عوائلها</a:t>
            </a:r>
            <a:r>
              <a:rPr lang="ar-SA" sz="3400" dirty="0" smtClean="0">
                <a:solidFill>
                  <a:schemeClr val="tx1">
                    <a:lumMod val="95000"/>
                  </a:schemeClr>
                </a:solidFill>
              </a:rPr>
              <a:t> في </a:t>
            </a:r>
            <a:r>
              <a:rPr lang="ar-SA" sz="3400" dirty="0" err="1" smtClean="0">
                <a:solidFill>
                  <a:schemeClr val="tx1">
                    <a:lumMod val="95000"/>
                  </a:schemeClr>
                </a:solidFill>
              </a:rPr>
              <a:t>بثرات</a:t>
            </a:r>
            <a:r>
              <a:rPr lang="ar-SA" sz="3400" dirty="0" smtClean="0">
                <a:solidFill>
                  <a:schemeClr val="tx1">
                    <a:lumMod val="95000"/>
                  </a:schemeClr>
                </a:solidFill>
              </a:rPr>
              <a:t> بلون الحديد.</a:t>
            </a:r>
          </a:p>
          <a:p>
            <a:pPr lvl="0">
              <a:buNone/>
            </a:pPr>
            <a:r>
              <a:rPr lang="ar-SA" sz="3400" dirty="0" smtClean="0">
                <a:solidFill>
                  <a:srgbClr val="FF0000"/>
                </a:solidFill>
              </a:rPr>
              <a:t>3- </a:t>
            </a:r>
            <a:r>
              <a:rPr lang="ar-SA" sz="3400" dirty="0" smtClean="0">
                <a:solidFill>
                  <a:schemeClr val="tx1">
                    <a:lumMod val="95000"/>
                  </a:schemeClr>
                </a:solidFill>
              </a:rPr>
              <a:t>الغزل الفطري يتكون من خيوط فطرية  متفرعة</a:t>
            </a:r>
          </a:p>
          <a:p>
            <a:pPr>
              <a:buNone/>
            </a:pPr>
            <a:r>
              <a:rPr lang="ar-SA" sz="3400" dirty="0" smtClean="0">
                <a:solidFill>
                  <a:schemeClr val="tx1">
                    <a:lumMod val="95000"/>
                  </a:schemeClr>
                </a:solidFill>
              </a:rPr>
              <a:t>وتتميز بعدم إنتاجها للثمار البازيدية ويتكون </a:t>
            </a:r>
            <a:r>
              <a:rPr lang="ar-SA" sz="3400" dirty="0" err="1" smtClean="0">
                <a:solidFill>
                  <a:schemeClr val="tx1">
                    <a:lumMod val="95000"/>
                  </a:schemeClr>
                </a:solidFill>
              </a:rPr>
              <a:t>البازيديم</a:t>
            </a:r>
            <a:r>
              <a:rPr lang="ar-SA" sz="3400" dirty="0" smtClean="0">
                <a:solidFill>
                  <a:schemeClr val="tx1">
                    <a:lumMod val="95000"/>
                  </a:schemeClr>
                </a:solidFill>
              </a:rPr>
              <a:t> من إنبات جرثومة </a:t>
            </a:r>
            <a:r>
              <a:rPr lang="ar-SA" sz="3400" dirty="0" err="1" smtClean="0">
                <a:solidFill>
                  <a:schemeClr val="tx1">
                    <a:lumMod val="95000"/>
                  </a:schemeClr>
                </a:solidFill>
              </a:rPr>
              <a:t>تليتية</a:t>
            </a:r>
            <a:endParaRPr lang="ar-SA" sz="3400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None/>
            </a:pPr>
            <a:r>
              <a:rPr lang="ar-SA" sz="3400" dirty="0" smtClean="0">
                <a:solidFill>
                  <a:srgbClr val="FF0000"/>
                </a:solidFill>
              </a:rPr>
              <a:t>4-</a:t>
            </a:r>
            <a:r>
              <a:rPr lang="ar-SA" sz="3400" dirty="0" smtClean="0">
                <a:solidFill>
                  <a:schemeClr val="tx1">
                    <a:lumMod val="95000"/>
                  </a:schemeClr>
                </a:solidFill>
              </a:rPr>
              <a:t> الجراثيم البازيدية تكون على </a:t>
            </a:r>
            <a:r>
              <a:rPr lang="ar-SA" sz="3400" dirty="0" err="1" smtClean="0">
                <a:solidFill>
                  <a:schemeClr val="tx1">
                    <a:lumMod val="95000"/>
                  </a:schemeClr>
                </a:solidFill>
              </a:rPr>
              <a:t>ذنيبات</a:t>
            </a:r>
            <a:endParaRPr lang="ar-SA" sz="3400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None/>
            </a:pPr>
            <a:endParaRPr lang="ar-SA" sz="3400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ar-SA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i="1" dirty="0" smtClean="0">
                <a:solidFill>
                  <a:srgbClr val="FF0000"/>
                </a:solidFill>
              </a:rPr>
              <a:t>فطر </a:t>
            </a:r>
            <a:r>
              <a:rPr lang="ar-SA" b="1" i="1" dirty="0" err="1" smtClean="0">
                <a:solidFill>
                  <a:srgbClr val="FF0000"/>
                </a:solidFill>
              </a:rPr>
              <a:t>الباكسينيا</a:t>
            </a:r>
            <a:r>
              <a:rPr lang="ar-SA" i="1" dirty="0" smtClean="0">
                <a:solidFill>
                  <a:srgbClr val="FF0000"/>
                </a:solidFill>
              </a:rPr>
              <a:t>  </a:t>
            </a:r>
            <a:r>
              <a:rPr lang="en-US" sz="5400" b="1" i="1" dirty="0" err="1" smtClean="0">
                <a:solidFill>
                  <a:srgbClr val="FF0000"/>
                </a:solidFill>
              </a:rPr>
              <a:t>Puccinia.sp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lnSpc>
                <a:spcPct val="90000"/>
              </a:lnSpc>
              <a:buNone/>
            </a:pPr>
            <a:r>
              <a:rPr lang="en-US" sz="3200" b="1" dirty="0" smtClean="0"/>
              <a:t>Division: </a:t>
            </a:r>
            <a:r>
              <a:rPr lang="en-US" sz="3200" b="1" i="1" dirty="0" err="1" smtClean="0"/>
              <a:t>Amastigomycota</a:t>
            </a:r>
            <a:endParaRPr lang="en-US" sz="3200" b="1" i="1" dirty="0" smtClean="0"/>
          </a:p>
          <a:p>
            <a:pPr algn="l">
              <a:lnSpc>
                <a:spcPct val="90000"/>
              </a:lnSpc>
              <a:buNone/>
            </a:pPr>
            <a:r>
              <a:rPr lang="en-US" sz="3200" b="1" dirty="0" smtClean="0"/>
              <a:t>Subdivision: </a:t>
            </a:r>
            <a:r>
              <a:rPr lang="en-US" sz="3200" b="1" i="1" dirty="0" err="1" smtClean="0"/>
              <a:t>Basidiomycotina</a:t>
            </a:r>
            <a:endParaRPr lang="en-US" sz="3200" b="1" i="1" dirty="0" smtClean="0"/>
          </a:p>
          <a:p>
            <a:pPr algn="l">
              <a:lnSpc>
                <a:spcPct val="90000"/>
              </a:lnSpc>
              <a:buNone/>
            </a:pPr>
            <a:r>
              <a:rPr lang="en-US" sz="3200" b="1" dirty="0" smtClean="0"/>
              <a:t>Class:  </a:t>
            </a:r>
            <a:r>
              <a:rPr lang="en-US" sz="3200" b="1" i="1" dirty="0" smtClean="0"/>
              <a:t>Basidiomycetes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3200" b="1" dirty="0" smtClean="0"/>
              <a:t>subclass:   </a:t>
            </a:r>
            <a:r>
              <a:rPr lang="en-US" sz="3200" b="1" i="1" dirty="0" err="1" smtClean="0"/>
              <a:t>Teliomycetidae</a:t>
            </a:r>
            <a:endParaRPr lang="en-US" sz="3200" b="1" i="1" dirty="0" smtClean="0"/>
          </a:p>
          <a:p>
            <a:pPr algn="l">
              <a:lnSpc>
                <a:spcPct val="90000"/>
              </a:lnSpc>
              <a:buNone/>
            </a:pPr>
            <a:r>
              <a:rPr lang="en-US" sz="3200" b="1" dirty="0" smtClean="0"/>
              <a:t>:        </a:t>
            </a:r>
            <a:r>
              <a:rPr lang="en-US" sz="3200" b="1" i="1" dirty="0" err="1" smtClean="0"/>
              <a:t>Uredinales</a:t>
            </a:r>
            <a:r>
              <a:rPr lang="en-US" sz="3200" b="1" dirty="0" smtClean="0"/>
              <a:t>    </a:t>
            </a:r>
            <a:r>
              <a:rPr lang="ar-SA" sz="3200" b="1" dirty="0" smtClean="0"/>
              <a:t> </a:t>
            </a:r>
            <a:r>
              <a:rPr lang="en-US" sz="3200" b="1" dirty="0" smtClean="0"/>
              <a:t>order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3200" b="1" dirty="0" smtClean="0"/>
              <a:t>Family:    </a:t>
            </a:r>
            <a:r>
              <a:rPr lang="en-US" sz="3200" b="1" i="1" dirty="0" err="1" smtClean="0"/>
              <a:t>Pucciniaceae</a:t>
            </a:r>
            <a:endParaRPr lang="en-US" sz="3200" b="1" i="1" dirty="0" smtClean="0"/>
          </a:p>
          <a:p>
            <a:pPr algn="l">
              <a:lnSpc>
                <a:spcPct val="90000"/>
              </a:lnSpc>
              <a:buNone/>
            </a:pPr>
            <a:r>
              <a:rPr lang="en-US" sz="3200" b="1" dirty="0" smtClean="0"/>
              <a:t>1-Genus:    </a:t>
            </a:r>
            <a:r>
              <a:rPr lang="en-US" sz="3200" b="1" i="1" dirty="0" err="1" smtClean="0"/>
              <a:t>Puccinia.sp</a:t>
            </a:r>
            <a:endParaRPr lang="en-US" sz="3200" b="1" i="1" dirty="0" smtClean="0"/>
          </a:p>
          <a:p>
            <a:pPr>
              <a:buNone/>
            </a:pPr>
            <a:endParaRPr lang="ar-SA" sz="2800" dirty="0"/>
          </a:p>
        </p:txBody>
      </p:sp>
      <p:pic>
        <p:nvPicPr>
          <p:cNvPr id="4" name="صورة 3" descr=" Puccinia gramin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3214686"/>
            <a:ext cx="2786063" cy="3465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فطر </a:t>
            </a:r>
            <a:r>
              <a:rPr lang="ar-SA" b="1" dirty="0" err="1" smtClean="0">
                <a:solidFill>
                  <a:srgbClr val="FF0000"/>
                </a:solidFill>
              </a:rPr>
              <a:t>الباكسينيا</a:t>
            </a:r>
            <a:r>
              <a:rPr lang="ar-SA" dirty="0" smtClean="0">
                <a:solidFill>
                  <a:srgbClr val="FF0000"/>
                </a:solidFill>
              </a:rPr>
              <a:t>  </a:t>
            </a:r>
            <a:r>
              <a:rPr lang="en-US" sz="5400" b="1" i="1" dirty="0" err="1" smtClean="0">
                <a:solidFill>
                  <a:srgbClr val="FF0000"/>
                </a:solidFill>
              </a:rPr>
              <a:t>Puccinia.sp</a:t>
            </a:r>
            <a:endParaRPr lang="ar-SA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429132"/>
            <a:ext cx="362903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8" name="AutoShape 2" descr="data:image/jpeg;base64,/9j/4AAQSkZJRgABAQAAAQABAAD/2wCEAAkGBhQSERQUExQWFRUWGBgZGBgXFxweGhgcGh0XHBccGBcYHCYeGB0kHRccHy8gIycpLCwsFx4xNTAqNSYrLCkBCQoKDgwOGg8PGiwkHyUsLC8sKS4sKSw0LC0sLCwsLCwsLCksLCw0LSwsLCwsLCoqLCwsLC0sLCwsLCwsLCwsLP/AABEIALgBEgMBIgACEQEDEQH/xAAbAAABBQEBAAAAAAAAAAAAAAAEAAECAwUGB//EAEgQAAEDAgQEAgcFBgUBBgcAAAECAxEAIQQSMUEFUWFxIoEGEzKRobHwQlJiwdEUI3KC4fEHM0OSosIkNFNzk9IVY4OjsrPi/8QAGgEAAgMBAQAAAAAAAAAAAAAAAgMAAQQFBv/EAC4RAAIBAgQDCAIDAQEAAAAAAAABAgMREiEx8ARBURNhcZGhscHRIoEyQuFSFP/aAAwDAQACEQMRAD8A9WNNFNNIibc6IWSSQLn6O1BvLBMEx15miMa9lTbUDTqdPrvQeQg6jTf5e+kTkH3FTjXhJEW5X31irMM6rKZ2Hx7bfleq3sRsdTsBoffer0+LJzJCTz1391Ijk7hPMMKQgAcgB57/ABNQwo8JJ10pYp26r3k+/anR7I5xWqKskgW7sc0hTU9EUNNImkaaKhCVKaamqEHpUwqaETJmALknQedURZiQ3JsL1W/igmUoAWsak+wnudz0HmRVT2MzCEyhvTNopfb7o+J6aUMtwACAANgPz/Ss063JDFGwlt3lSs6iPaOg/hAsPKpKAjwzfcm9utCqcn7XYDXtFIkCSQZ6/nWS92M0RYviBSrxAEG02tSdyk2IiJkagjbqIqr1uaNIt+lSxjeUFKiMyrQL5RprvP5mqa5lpt5IfCBTpOUSOunn86oe9KWGMzbKXMU5JLhaAy5tPE6ohIA0ABMRQPFcd4PVzlbFlAH2/wCKNR+HTnXH8U4nbKPCkaAGPgL1UeIs7QV31NUOGv8Ay8l9nWq9OHwf+5II5DFJKvd6uPjRGE/xGw05X0u4VX/zUSj/ANRBI8zFeWvv38JIP8Sp+Jqxjjy0DKfEnkq4PcHSnx4irzSfmvljZcJTtmmvDfyj2LiK0ZUvIUlbS/tJIUnuCLdaxXnPVKOYkJVABJJgnQiK5TgHFEJzfs6vULV7aCJZX/G3/wBSYUOeoro8NjSoerUnKqJSJzAgG/q1j2wDsYUJEjesNaUXK6y7gewkud99Pq4YUHMEiVH431191ZHGOJ5UeGbzOZN83JI327VLEcTXnCGhC5iSCTO/ene4dlChmK31C7pNkcwnytIrNezVw4xVrt78v9HTw1LzKS+qFAewkSRyzcj0orh8ITlQVC1goQbcjzrP9FCUhSFnMRMTGnca1qftKfEjlefl51TxQk435kvi5ahPE0pxjCVkfvWSUr2lJ0VpsYnlKq5D9sxC3fUNpKeeaYAmAT+Q61rcK44pD2x+8PvJ0nqdj3rQwriG8YoHReVSDzH6g/PrTa02ndq+W/sqlaxhL4QykkKxLuYGFQoASNYEWvSobGLCXFgg2Uoe4nrSqKLavifoOxVei8keqzU2k78qgqmxruRvqa9GzgLqBLUpxZyiQnXvTNpJMkTfU85pmMXkACRJOp5/X61NqTWOcuYcUmVvC86HnV2BHjQNSFEk9ANfnQqzB1JtR3DB4kzsgn3kVeu/18kWoM+rM8UDVJv5/wBK0XBoOVA8Kblx13XMfl9CjCZvWlagDTSFIilREFTEU9NVFip6dKZpsTiUNDxeJV4QLk1TaRaVxOqCE5leQGqjsB1NZyset0eNBQhJ9m/jO0yNuWk+VIOOPSVDLMjW47D7Ovwp8pLeVUyFAeQFiayVKt8hijlve8iMzc+1p0HSJqDiZN4iZsNKkq1+9+VutUKUQTBnz76c6zSbYaSRJDmUEeeYb67mhirNMGb6zM+75US+0lELcSSmCSOVtx0rCxnGVYsQwlLLAIAe/wBRcG4bA9ne96mSVy1FydmanEOKIbytNQt7cD7A2zK0EjasjiOJLQ9a4oqUoiSNEJP3BtynXU8qvYwyWk+FGslKAbqO5Uo7c1GsrjfD3ltrUtWYnRCdEjpzrDKtjlZZI6NOmorIB/alOqIJtmASeU3nvRX7I2hJCAMytzcnzN6zPR5QfQpEw6nbqNDWvwzEZgUK8KxYg7dR0qp5NpchuiVtsynmpMLSCOUfEVi8U4VkBW3JSNUm5A5jpXX4hkibAk8/rvWbkuZE2I6doi1qOnUazQcZHKIJSQsdJ7HQ11fBsd6zwEwdUn7qgPCoT7j0PSsIYcJUps6Rpyk6dqjw2UqSZiLe6tFRKaDwpeB6BwRwS4q/rkNKJzazoSeRBse3WiuG4XKkhQ1+tazGnsvq8QBOWznURBnnKQR/IK11qDa8pVKFDMgg7HS1YVnfehjrKzuc/wDtAZxmUeEKE6TM66dR8K1F4POrMJE2MVi+mLJQpp8cgSY1E1v+j/EAtuZ11t5VK91BTj4F0s3bo/c5bialYV5JUPALzyN7HobjzrpMWA8ylxu6mxnTzKSJKe8bcwmh+PrQ6ShAClEakeHpJ+tazGMUvBrZvImJ21Md4NuoNMjJ1oRvlJepMHZyco6dOhrD0nZ3EnnApVU76B4dxRWHlICyVBABhIVcJBFrTHlSpNqHeMw968meioRJFZ/GXMzgSNRt8a1GRvyrLUM5vZSZIVtewr09R5HCtkVtOJATOpsR9aGmcXBkHf47yKktopub9QN9qqUkC8TNrkXm22lqwsaJDZMk8h58yIrTwx9sxEBKR5CaDQkgToJIO5IG80azPq7iCSSfryp9Nb33gMq4ejK13JpPtFQgKy8yPlr8NKtaEIHnSNaQBstRFTqMVCCnbepoamkhmZOnM7DnQWLxXrRlTZvnuv8ARPXfa2oynhCS6ksRxGZS1YXlfzyjfvp3oQIgyJnmTJPc86sCbcuXOOx+VW4dkKBBgGbwKxyk5MMpcSAQTzuTt9cqkhwdVA63+XumqX242zCdtY/WiHXQUgAQeulLmuQcXYHW2ZEmTc96ofxaWU51qAgWta/50sbjgykEjMBGZIEk8oHOs1vhn7S5nV7P2UySbc5MCl4kleQeFvQAW47jtSpDO8AguDkJ0TFp3mtlnABECLgQlH2UDr+m9FlQQcjQlW69kduZqCwEiBrudz1JrBVqSqPuNUYqCB1iJi5Op7fl0oZuxvcUS4IPlQTjnKb60m2Vg087s5H0qwRweJRi2vYUfGB119+tamLeTmbfbI8YEHaDr31rQ4pghiGHGzeRbvtHyrmPRPElzDrYPttE5e1PTxQUnrHJ+D08h6zy6+6+17HR4hCgVGJMSkzvuNeR+FZryYIVqJMg9OtW4DFBSAdCCUqF9evl86gtMHppAH66/nQJYXYkWYfG0w4VaS2k+4mh8I6JV/FI86J42LpTuE6crk399CcMwSnF5U3Ph7C162RtgzHOVlFvodz6MpBsq6FFKSP41oTHe/woxTCm1Kwq49Y3PqlG2ZJkovyIt3SRRnopwsQlf+m2ZB/8RwbjmlN+57Vr+kfBf2psKQP3zc5LxmFiUE9YkHYgdaKHCuVJz5/G/Q5tSt+eE47iKvXYVaSkgJJg/iEyFcoI+Fcpwh1zItIzDKq97RqRbeunTxXNLbhKFazoly0SeStiOaaweJcOCDnS6gAgBUZr9QB8qRB2vCQ6KvnE2/R1rOFkrFjJ17f0qfEGQ+4IHgTZPTrQqcWkBIa9hRGY7qOm2kbCtrDNBIArLJuM8XkOWS9wEYBwWnTqaVbeU0qL/wBEwMMP+UdRxF3K3A1PKsdhKohWpM31/taiuJ4nxjfl9fWlXIa8MlUEi9ojyr0FV52ONFXZW2VAEwbER18tqkXQSJT8vKq/XKBEAa89e9VtlS1nMYO1tY5TSEG2GrJKbReItzq95VyNgKowyridLn3XqjGcQEEitUN78gJaBTdkc9aFZ4mlU7EEiDO0XE9THQ++g8RjVgJ8JvoOdRd4G48UuKVlI+yNx+I78uxPIVJVUisLYSvizYNzfvUk8ZaAzLUEpG5/LnV7PCWWxJSD3uTUl8NQ5BcAhPspiwPPv8u96U670QaguYIrEl8aZW9Qg6q/E5yHJHv5CjEPlRyp8R022mgnkKLikIPhTdSh8jzNaLbqGgIiRvBvSnO5dh38KqxV5x8ulVYl4IknUD7O/PzqnE45x0WBSO1SYwYOplQ57d6W2kWs9ClziORMpClLP66msfi/EsWpX7tsG945V0C3QLREwOvl35Ve2j1cKWIEWTvH4uX1falOrJaIZGF82c1w7A4hwleIGRIsEi5+u3mdq1XnckNoIBOp6dPr3Vq4glY5J2FZuJw7azcwob1z6tWc5Z6dxriklkO0nKIH96gqTM1BnDuD2VBQ61ap1Qsps9xUKBl3tQzrfzo5eMRuhY/locY1J/01nyoXcOKYI3INvdXH4lg4biAUBCHp+O3v+ddu6HYJyJbH3lmP6VjcQwTawS6+3I9kyIT1sZPlV06ii3fRqzNEIOwFh3QlxagSErIVEeyftaXg1Y6+JGXxHWTZIPOTrQCuJYRvLmxKlkCD6tsm/dQTVD/pgybYfCuPK2LpMf7Ef+4U5U5y0i/b3sHLAneWXdvMmvBFZMGdSpRsOtzt1rpPRP0e9Z7MpYBlbpEF47hv8PNXkK5ZOLxqylS0BpAM+raQkTylSgo++a3UenOIREqeEbFTRHuXh/koVqpRjf8AN3XRWfmIrSm1eKz8GreH+npiEgABIAAEADQDkKk2qK4Nj/EF/wC0204PxIU2f9za3R/xFaOB9Pgv28I6OrTjbn/BRQv3A11FWpv+y9vc5j4eqs8Ps/a5b6Z8ER/nZfAsjP8AgWbBY5ZrA9QDXOv+jQKSAqQedd1w/j2FxOZkLCioEKZdSUOEHX904AojqJFY7/BncMojKt1j7C0DMtA+66geIx99IPUDU8/iOHkvyp6Dqc7ZSWZx3BcGUlxg6p8Sa6lhMoTzFYPH8ay042+l1uAcqxmAIB6EyCOXStHhb7jpKWEqWDf1hENgc859r+WfzrBVpyl+VjXiyNAudPlSq1Xo0qbuknchaQD2T6sx2k9zSquyFY95/RpFokkzBkwYsaIQslPiUDztHw2qpDokZZmI7dqckEk7V3Gru5zLlTi7QJJJ1G3XpThpYKZIvtO3fnTMvgXAsOe9D4xwypaUmSRHLa1BdBM2GWxJn+EeUT+VV4lCZCUgGDUk4RRCQrYfHf4zVq2AgeIhIor/AIl2uxJaEiRJPuqROUGbAXM6DuaxOL+mjbRyND1jg1A0HdW3w7muR4h6QP4hxKFEm8+raBVGlzGu99BS2r6Auqlks/Df+9x1uJ442h1tS3EhKrZTqOR6VTxf0iOYoQABpJt7p6b1zx9G1LWTEKUPtrTIjoJroeE8M8P7/wASkEhMTptprrSMNuYxOT5b3+yGFQuCASlOqjoTIvM0cxgURmUZ+OlEp4alWqCB2v7yaTuHVMIa81KAHzJ+FGoMspddJACBbntb+opBK31FSIANi5Hh/lGrht260Y3w0C7hCz937A7zdXnbpVr2NSN56CjjRb1LxJFeHwiW/ZlStCtWvlsB0HxqOIKRdZqKn1K0EDrUU4OTKrmm9itAO0ZlYtbrvha8KeZ/KoM+iyj7Tiia6BKANKk+pQRKbHfnHQb0SowitCscnzMTGYBTCRkcveSdo2SN1H3AXOwI3BziXEqXmDibQkJum14V9onl2puIqC1Z3SUNJsdyo7JSBqeg51fw7iC1IysoDSEzBPtJnUk6Zvl00rDUdNaofBzb3vf7c8bjAyP3pv8AcTGfzG09ax3uKY1y7LLWHb++8qT+QHkKIQtIJ9WMy93FiwPQH2u+neq3mCo+NWYx9r/pGgrFJR6I1xlYwcXgHFeN7Fz/AOSwpf8Ayi48zQq/RX1gztvnEAWKFDKoD+GxroC1ry+N6zMVLTiHAdFAnqkG4trI27VMcrfi/RfQ6nK8ldHLejuBBxPqjHq7zIvA5mu1RxBDYytIQkaAkX78tuVZWKwqUYpyLApV7gT+tHNMzETpzsYkEaX061VaSqNSelgrOKSW87fBUviLykleeADzSJ7ADlzoN/GK+2M40uAe1wAaLLRi3i6G0eWxoJwSdB0g2trp2oYqPRDItrR7/YDjsD4StklMap5HqNwedCYDHk20IMKE/EVooJKoBAmYvaeRG8xfvNY2MhLgWBAUK0wz/F/oa7fy8/s6jDY5DgCHUhxGsK+z1SdUnqmDXY8I4m61lCnVPYdUAKXd1o7Zlf6qOqvENyduA4aCY5WruODgBpVvDQU6sqNRKOj1Rk4mnFo6rFspdQpC0pUCIuJm1jWJhcYrKAbFBLavLQ+6K2MJIQieQrJ4rh8jsiyXhlJ5LF0HzFvdXS4yneOJHMoyzsXFSxb8jSoVPE4EGZGulKubcdhZprYQoAGxixBj30KFQ4EqTAM66HtRGISVFKRKTbeh3WXFIKXsoTtH99a6s3qY4rQtx7yEpvEJ+FEYEhcmAEpgydOmvv8AKs3C4KMqAkqQi8qUYUdB1JrPxPC1qeLeIcWpBE5UqKUdgE691bUjJZsZnv7L+Lf4gNIV6tqXnNIQLD+Jeluk+VYDysVipKlwmdEyAP5j+XvNdY1wDCtpGRtIBGg36n73yq9xQBkAWg8h0JGqz0sKa5t6C3C/8r79/Y5XB+hKjAOZKNZvnUfwg2QPxETyFdLhvR1lCQFEAD7INvMC5PVRPYUQQV3I1HtLMX5gUgGwCfa6AQmqWebz3vqEoqOSW9+AQyGkD92EdwBJ9wq3131FYy+PeGG0gGYiYA2kxVJW44VCcxG1xPvMUalbQq6eptO48DYnzqk49Z0SPM1m4dBI8CkHmCmFTpBBGxtVgdcECxVppp1NRTLeWvuFuBavaHuNSQ2kbGg2+LyopKTOyosf0ooP87bf2psZpg5FiXOhqXrOYNRC6sRJ0FudHexSVxN36/XwqviXEUspiM6yLJ2/mOwrP436Ws4VtSoUtaR9hNhO5NZeE4k08gYhMkcjqSef1t0rLXr4Y/iOp07sgvhinF+uxCyfup0gHZCfsj4nc0Q85IH2UDRI/MVU46pZlRqKzcyNt+tcqTu8zUu4saagSSCDftUXliZJj+nftQjxIEgxuYFvl9TQqmFuAKm08jGsHX5UDVwkXO8RSpQCQdu3bpWbxduEn4fpWmzgw2LQTWN6Q4oiEiOZ8qkFeSURsQjijX/aExu2o6cg2bDzopKNYurXMdth4aExr04hgfaKFAg63Ske+UUQl4JbUB4bAE6gH9Z+dLSeFIfPJp93y/tDLbuTJOxt86ynWwLxfblflFq2CvQwZ1mNZm0fWlZ+IMqsobW/trRRKTM91yFpJ2IJ37ms3jTMISDrIJ7qJJ/KtMtBxYbBsBKiOVp/Ss/GuF/EpSkWBKyO3sj5VphlJd2Yz+r77I2OFsCBXZYVo5mmR9rxK6JTz7msDAoDSkIguvr/AMtlOp/EdkJG6jXa8I4WWgpTigp1cZyPZTGiUbwJ86PhKDq1O0f8V6mXjKqjkaU1TjMGHm1INp0PJQukjsatNPXbklJWZyE2ndHHr4uUkpXh1lYsogWJGsW0mlXXl0bgT2pVzf8Aw+Hr9j+1XV+n0c+7xh11SWVtIC91esICd/spJ+VMOHuJWCcSkgD2ZlJ8tRVjrcNygCFCJFyB1rJw3BnCkqsQTczHxI1rK67lzClG3L1OoxON9U2FOEAQJIMAT1NcT6R+laCktNK9atUBKWwZv8hRGO4KcQEMhZEKCnBIJHKSTAnkOnnt8E9F8LgApYGZw6qVBI6DlToSTV27ve8inB3s15a78fUs9HuBvJYSp5WVwpAN5yjWB1rQawAFwq/NVz/Sq8T6Qp+yQYgntahS7nAUpSlhQPhsJm0TTUo21Abadkgty9z48vPQ9BtNCusLUZdTAOiZnytpRCWxmyBSRlsRPs2EAg9KTWJSskQpOqRIMTGoMc/feidgVfmLDMNTYkEpHhGkDYE72pmMSi5zFIBIyxcdSagpgSgklKovljMCOm4qxlJzWhUkyoGCbzeRfTWpe2SIlfUgp0qKU36K2vp3Nqi0oE5STOhta2p/oKvRg1Ex4khSzcEEpA699qRUhsfvnUA73AOuwmbxyqnibuy0uSKC4VpkQeSU9DG+ltaMawJUkgiDz5EVmP8ApthmhYmI1yn5QPlWDif8RkrJS3bmVGAPJPfTMO29FfnZsrLm1vuOxxOKQ3rBV7/hWLi+PlRIBB/CIgdVbAVzjRdxGgdcn7gKUe+0971rNeibhELWllPIQD+aj7hSKk5SybGRfRX35fIAlIczyZmQfxTrPSgfRkJT6zDKVBbVa2mmWfKPdXYNcMZb/wBQmOSJ+KiflVS2cMlSlJRlWuMy1QVKiwkfpWV3SaZoilrzBBhVkeEoV/N+oqYwzotknqSmfnVqVoGip/hSAfnSRjUXzEiNcyI+IVScQzAilxh3QtSNNUnvaah+yu6BpXwj/wDKjEYhhScwU4mek/8AXS/7Of8AWcH8v/8AVGoX0BbS5mf+wPGf3RjqpI9/ioDFcMAIXiSlKUXSgEFSlbTl26Cuka4aw5piPeD/AO+KfDejjCpUFK8Jgy2Ne6iaZGhOWnpb7IqkYu7PHuI8VeVjZg5kkEjlFvIQPjXcIBcGdopIN1IUYvvfSule9CmFKKpGYiJU2NO6VCsXF/4fOJJLCwP4FxP8jgSP+RptShJpWjay8QlXi73fPyBThXjq2IOsKHwE2oNzAqHtqSi+6gTaYEJ79NaZ/wBFOIi3jI/8oK//AFlQ+NJv0BxTkesL3ubbT5lbhV/9s9qUuGqbT+cg1Wprm/Qycbj0oltoSVa2uTsIGg6XJo/0Y9HnnFENABc/vHViUt9CPtL5Nj+aK6jhH+Hrbd3CBzS0TJ6LfUAojohKPOurYbShKUISEITYJSIA7AV0KXCJL8/Lr4/SE1ON/wCF4dF56vxVvEC4NwJrCpIbBK1XcdWZccPNauXJIsKPBpU4FbjnNtu7FUpqNOKsg9KoH6vSqEOXRw1xtow7lyjxKAJ01EbmgltH922rxic2ckjMdROotOlbOI9JG2kK9acoClBMonMOgG1/dQGFxmGKSpLqZXqlIM33iCfcK88k2jZmrNb68y/D8OdLSUIVBmc0ie+YC5rVa4AEAFSsxmTmgyTrPOq048oSA2w6sARNknzS4QY8pqtXDnXR+8KhOyViRP51pp0pPNi5NJZF6cADm0toNo+NDv8ACV2LbmWPZAAgAcrVU56NwP8AMei2i79YNQRwx5uzReMaZiFfMTTHSkuYCnf+vqU4hvGpKlBDawYkwJMeVTZ40vKEqbuFGdki+swPhyp1ekGIY/7wEBPQyv8A2ATV7PHcLjBlyrcPItqTH+4A1WK2vmFgkle7z6/F0GHEKUPCWwNZ1+dRcbciVOHKJNhA8zt76xOJ8DxCAVYZYZGydz/OsEg/wisRxgkj9qSSea0Fc9lvTy2FD28bZPfgGqbvp7f6/Q2+IcdbBUhKi6oapbWDEyJWqSEDXU9hWSww66uEthAAsUgmf5iL73ArQSzlKU4cBvMUlUJSJG8iImBrWz65YsghPWLnzN6R299FvfiMcOv38fRkseiYNncoH3SSZ/lTPxIrVwvDGWf8thMjcpA9wuflTJQsm6p31/SnXhZ3vffl1JqXctWVexc/i3CcucJ1mAAPfNArCjcuKI6C1EOsggybbcz9Gqf2WAEj+/ehZLtlJYTNyo9z9CmStKfs6xYc/Or/AFMQNelUONKPbr5UtsNFC8VIMZUkDxcxG8n6vWdxQlWRCVTmM+RsPn8K0cZhZE5Zjy5axrWarCy8SPsJi2kxAj63oL5jqayZpYbw+BuLfaMEqPSZgeVFJxaxGdKVA9AD7wKCZw6gAdO1tas9cpI9mTvRC8y5TbajY5VfX1enTxN5o3UY9480mhHlAkSIm81X/wDEFpsU509fyO1RSkndEsnqjpcLxxCx40x+JF0/7dR5TRyBmGZCgpPMGfI8j3ri1Ng+PDqhUSUHcdt+4p+H8cQ5JSVNOpMKIMKB67LB6g1spcbJfyzQuXDp6HaTUFkxbWsvC+kkHLiIjT1yRAHL1qfs/wAQtzArYW3FdOnUjUV4mOUXHJkE6X1qQpARTAzTQSQNPTUjUIPTk0wpzUINSp5pqhDk28Iw6n96AoQZBF+01McLQhOZt15tIHspfWBHQEmB2ip4nB+rStMmLTzJIPKhneHOKaSG46zcnlNcJXTtc143bK/6KfV+NKg8/JsB69ckdyFUW7i3G7evdT/5jaXB78qbedUYD0NLqvW4tanMnstJJQgfxZSCrt8dqPc4e0dGQgDeVD5G9Os1mLvKXO2+4zx6QOEmMb2y4ZCf+S0qvVGK9LUt2exSROgUpSlHs2nwn/bW49gMIRDiUK0nMpRHTVXWpHgjbd8Pkw55ttN37nLPxonZrP4AjGV9V6mVgvS8kDK2+E80tKBPklP5UsXxhDntJxiT95TYA7+Js/EUW9jMcyZLjbyeZRB840olj0tUP81uOo/LY0No8rj8C7n+/syWeIPpu2VuC1lMBUf+kpKv+FaKcYtxIDiCJF/CoD3LANVcQ4ih5QDRlXLcVziOKYpGPS0hx0Iy+KFGx5wbeUb1mlRU72svQdGSWt/T/PYLe4M8y6h9ptSmhm9YgnxXsCgbxOlbGAxbLqPC4M3LQjuDRzHE1Td7NGuZCZH8wTVPEm1gFbXqlHdKkeFfuIymp479Sn3/AD9FqWyBEgjnAmngTe8j600NV4LHIdQlQaQCbWKgZGo1q0idUzB/8QEfFI+dMwtC9d/dhzbkOkfUVBSIJ/LekXQmZQ8BzCQtJ/2qNUL4m2dHkIiPC6C2emtA2MUG9MxFJGx+F6hmm/Pc0W2lxSZQltwG8pWDbpE1S8XLyyBNrr+VpoGuZNMgPEKIg7R/b67UPg9yPvRPYfrUuJLVEZb9NLU2BEJCTYmSDzN5FJtmOT/FpBxTPOCe1Rcbga6VUtyNzI51NWI6RV2ATKHVDSNrVQ6mBI6WJ+Iop1cTz5fW1Bvqn50IxGacyFZ4Pgk8tNR2vQyvBjHRsQD+f50RxB/MnKDJWQgCPvEg6fVqfKF4pZ5CJ9w/Kmp9ej+AopevwajD0j4Xrb9GsZGbDk2SnO1OyJhSJ/CSI6KjasTCgVq8NZjEMqFrqSeykqt7xPlT+Em41Eupm4iN1c6CmilSrvHOFFIUkqp6hYqVPFNUIKKVMVD6ilUKAFYEKUVETN/7cu9Qxba2052iVZfaQrxW6TcGtOaQoeyh0JiZXgeKJeZSdMwqbuEBA6ViKbDDsaIWTHQnlWwFeCd6yyjZ4fIYndXA3uDNlVxcXInWdNL1FeDVNrAdTfzolK1b1b+0HSx+t6RZPJh37wZDZGsHzrI4rwlcFTUdUK0PY7GttWJSkSRod6ubxSdxMidLedKskxibPN2HPVrK1pU2ZIJ2nooWJ9x6HWivRd4OqedCgtRVHi1AGgnfX412TnDmFkm4mxGoPdJm3T4VnueioZleFCRpKD4QeygDHYiO1RrEnbUJW8N9fvzM17DlJkJgzcTPmNtqIw3EAFHOcqPtT9g7eU2ohCCoELQUEahW3YgkQeYJHY2oHiPDjMBMgiCOem896W4qepTvAlxnh7jav2nDSqP8xsH2hupP4o99G4LFs4lKXEKCgR7uYI2NYPBuLrw7hwrxJbM+rXMgCNCre1hT8V9HFtqOIwSg0TdbZ/y19YHsnqPOhU+zeCp+nye/QLDjWKO9+p0SsEpA8En3z5XtUHH3Ig3HJYCgbfiBtWPwX0u9YfVOgtOjUTqOY2I3roTcXv1o3a+gNmjNW234SWUAqJlTcoIg75YqyCDDWIeTNwFLzoP+8KAq/PeCNrdBttVL3gykC6iqQJGtgBzt86W8s0MU5aN78Ad7iDqQApLTpJjKQWl9fGiU+9IqSuItaLbfa552w4jyW0fjFJ3BAuJWqTkbEg/aP2Z+tqsViHIJSSB0FDiUtUMxYdd+WXoDpxbCjCMSidgox7vWpT86nieHqABkkcwmQfNJgjzqS3lrlK0NvpuSCmCBHb4zQ+H9W1/lFbAN49pHuUSYpbj0CUoPaf18g61SYKwD1BHwM/GhywuT7ChtCh+tbGK4q4gS8yh5v77Vj18BzIPaBTMYHC4uzJbUqJ9WuW1+USlXkKONKT/jnv8ARWLef+mAt5DBK1qCnIhCRBibeEASVHSquCslRUVWWozHLv1rp2PRkNEkMFKtykJVP8wVNEtcIOzar7nKn4k/lRdhUd1hZfaxSAsPgoitjhmHvn2TMHmoiCR0AkTzJp2OFx7ZkfdTMH+JRuR0ECjvl8v0rocNwrg8UjHVrX0Hp6jFPXQMo4pRSFKahY8UqYGnioUNNKlSqyDA0iaVNFWCU4zCh1BSryO/Ss/C4wtQleo571rTQmP4cHOhoJwU0EpWJYlJUnM3qAfOedU4LE5x4hChqKZhxTdokCrmsWlSpiOf9axzg+eo1PoUYrDqPv8AcKpexN8gtF1E7chR7rmgEnc0EvATlIFzcmbb686zTjnYNOxFtQLmQm5GYaSQYkCOl6KCjKshIyiB1igUnI7dOa4vuLR7tqNU+CoQLRp5VUbaMtvoTbfzpHrEwoGUnQgc563pyyJBBAJtf2T2Iug/DrVCWoQoEz92dk8p8tadh3YiUG360aV9SYrPLQxfSr0YLrLgzFDgEozi0i4AWPDtHO+lBeh/FVuM5XAfWJsoEe7pB2ItXZB1xsW/et3CkH2h/AT7Q6GuQ41wsYRwY3CrKcOow+0BKUE6rSg+wJPiSI1nQ1dfh+0pNLVZr5W7BUppVO57T3co47wpvECFDIseyqLg1RwfjqmiGcQoBUQlc2Vymd9q6V1r1jQWQlYIkFBAMH8Kj+ZrCW6w4oIMt9HUlM/wlQAN9xXKo1XbC1l7GuUDecXyuI1G/wCZtQqXpWQTfKQJvc6ZetZrmEdw6c6QtabylPihJBiOflNGDHhtrNIKzJCRtOmYc+lopsndXQpRzC1m8RYnmdUQO8TNXhIN5O1tO9Cp8JKVSSlIBk7m5IHc/AUWHrb202qoOyLlnJgzpi4gcj/eg3xYiNLgHf8AQWo3Et+G0fGd+WlD4nxXnTWPdVNlpAzmLKFgtwBEFJuFd4sJ7TVOK4a1iE+sSkpULlIOh1BBSbHcEEGkVx7JgXjpz8qqw0oXY3mSB1mT9cqrE1nHUNRvkzU4djX2wIfW6iPZfAWR2cAC/eTW7huKpUBmASTbWRPK9we9cxhHeWl61GXB77EcxWmlxc4vNiZ0UdBlpqCwD5B9WbgiUE7jcHqKOrtQmpxxIwyjhdhU9NSowRxSp4pCoQVKlFNzt571CCPcUqlBpVLEGqMUqVEAMU0opUqhBlNg63qheBP2THlSpVWpYNmUg3Hnse9XsuIUn4W/SlSrJXglZodF3TuVPJHhsTfKIOliZN7C0dyOdQyAEnWZ058o8qelWN9A1pci2kJMAEyLyZAP9KkXExpJnoPd596VKomR9Q7Ak5BOsD4TVOMw4UlQIEOShY2INpI6UqVb4fxFvVGNhOGAN5EyAnaTaNo+FGYd1LjWUgAaQQCPMGxpUq4nERSm/E3Rk7AZwCUbFsc2j4R/9NUgeUUDjeAFakrTlXFyUar5Bbarjn4SqlSpV3HNB3umwhjGIeXqUvJ9ptdjYagH2h2qaypJMweZnbsaVKmNZIuvHA8iDjp1mJ0MaiNx+dBOvWJGwvyJ/relSqWF4tQRSidoSQJiY1AtTOPpbQVAGTZIIvHWSZ1p6VVZNpDISbTYdw5slOkflWnh8KaVKpCKbKm7I0FteNgC5BJPaN60ymlSrvcPFKmrHPqPMbJT5aVKnix4pRT0qhBRSCBry/KnpUMnhi33FpXaRzr3pbClAJJAJg9NqVKlXHzf9n5jXWs7WR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220" name="AutoShape 4" descr="data:image/jpeg;base64,/9j/4AAQSkZJRgABAQAAAQABAAD/2wCEAAkGBhQSERQUExQWFRUWGBgZGBgXFxweGhgcGh0XHBccGBcYHCYeGB0kHRccHy8gIycpLCwsFx4xNTAqNSYrLCkBCQoKDgwOGg8PGiwkHyUsLC8sKS4sKSw0LC0sLCwsLCwsLCksLCw0LSwsLCwsLCoqLCwsLC0sLCwsLCwsLCwsLP/AABEIALgBEgMBIgACEQEDEQH/xAAbAAABBQEBAAAAAAAAAAAAAAAEAAECAwUGB//EAEgQAAEDAgQEAgcFBgUBBgcAAAECAxEAIQQSMUEFUWFxIoEGEzKRobHwQlJiwdEUI3KC4fEHM0OSosIkNFNzk9IVY4OjsrPi/8QAGgEAAgMBAQAAAAAAAAAAAAAAAgMAAQQFBv/EAC4RAAIBAgQDCAIDAQEAAAAAAAABAgMREiEx8ARBURNhcZGhscHRIoEyQuFSFP/aAAwDAQACEQMRAD8A9WNNFNNIibc6IWSSQLn6O1BvLBMEx15miMa9lTbUDTqdPrvQeQg6jTf5e+kTkH3FTjXhJEW5X31irMM6rKZ2Hx7bfleq3sRsdTsBoffer0+LJzJCTz1391Ijk7hPMMKQgAcgB57/ABNQwo8JJ10pYp26r3k+/anR7I5xWqKskgW7sc0hTU9EUNNImkaaKhCVKaamqEHpUwqaETJmALknQedURZiQ3JsL1W/igmUoAWsak+wnudz0HmRVT2MzCEyhvTNopfb7o+J6aUMtwACAANgPz/Ss063JDFGwlt3lSs6iPaOg/hAsPKpKAjwzfcm9utCqcn7XYDXtFIkCSQZ6/nWS92M0RYviBSrxAEG02tSdyk2IiJkagjbqIqr1uaNIt+lSxjeUFKiMyrQL5RprvP5mqa5lpt5IfCBTpOUSOunn86oe9KWGMzbKXMU5JLhaAy5tPE6ohIA0ABMRQPFcd4PVzlbFlAH2/wCKNR+HTnXH8U4nbKPCkaAGPgL1UeIs7QV31NUOGv8Ay8l9nWq9OHwf+5II5DFJKvd6uPjRGE/xGw05X0u4VX/zUSj/ANRBI8zFeWvv38JIP8Sp+Jqxjjy0DKfEnkq4PcHSnx4irzSfmvljZcJTtmmvDfyj2LiK0ZUvIUlbS/tJIUnuCLdaxXnPVKOYkJVABJJgnQiK5TgHFEJzfs6vULV7aCJZX/G3/wBSYUOeoro8NjSoerUnKqJSJzAgG/q1j2wDsYUJEjesNaUXK6y7gewkud99Pq4YUHMEiVH431191ZHGOJ5UeGbzOZN83JI327VLEcTXnCGhC5iSCTO/ene4dlChmK31C7pNkcwnytIrNezVw4xVrt78v9HTw1LzKS+qFAewkSRyzcj0orh8ITlQVC1goQbcjzrP9FCUhSFnMRMTGnca1qftKfEjlefl51TxQk435kvi5ahPE0pxjCVkfvWSUr2lJ0VpsYnlKq5D9sxC3fUNpKeeaYAmAT+Q61rcK44pD2x+8PvJ0nqdj3rQwriG8YoHReVSDzH6g/PrTa02ndq+W/sqlaxhL4QykkKxLuYGFQoASNYEWvSobGLCXFgg2Uoe4nrSqKLavifoOxVei8keqzU2k78qgqmxruRvqa9GzgLqBLUpxZyiQnXvTNpJMkTfU85pmMXkACRJOp5/X61NqTWOcuYcUmVvC86HnV2BHjQNSFEk9ANfnQqzB1JtR3DB4kzsgn3kVeu/18kWoM+rM8UDVJv5/wBK0XBoOVA8Kblx13XMfl9CjCZvWlagDTSFIilREFTEU9NVFip6dKZpsTiUNDxeJV4QLk1TaRaVxOqCE5leQGqjsB1NZyset0eNBQhJ9m/jO0yNuWk+VIOOPSVDLMjW47D7Ovwp8pLeVUyFAeQFiayVKt8hijlve8iMzc+1p0HSJqDiZN4iZsNKkq1+9+VutUKUQTBnz76c6zSbYaSRJDmUEeeYb67mhirNMGb6zM+75US+0lELcSSmCSOVtx0rCxnGVYsQwlLLAIAe/wBRcG4bA9ne96mSVy1FydmanEOKIbytNQt7cD7A2zK0EjasjiOJLQ9a4oqUoiSNEJP3BtynXU8qvYwyWk+FGslKAbqO5Uo7c1GsrjfD3ltrUtWYnRCdEjpzrDKtjlZZI6NOmorIB/alOqIJtmASeU3nvRX7I2hJCAMytzcnzN6zPR5QfQpEw6nbqNDWvwzEZgUK8KxYg7dR0qp5NpchuiVtsynmpMLSCOUfEVi8U4VkBW3JSNUm5A5jpXX4hkibAk8/rvWbkuZE2I6doi1qOnUazQcZHKIJSQsdJ7HQ11fBsd6zwEwdUn7qgPCoT7j0PSsIYcJUps6Rpyk6dqjw2UqSZiLe6tFRKaDwpeB6BwRwS4q/rkNKJzazoSeRBse3WiuG4XKkhQ1+tazGnsvq8QBOWznURBnnKQR/IK11qDa8pVKFDMgg7HS1YVnfehjrKzuc/wDtAZxmUeEKE6TM66dR8K1F4POrMJE2MVi+mLJQpp8cgSY1E1v+j/EAtuZ11t5VK91BTj4F0s3bo/c5bialYV5JUPALzyN7HobjzrpMWA8ylxu6mxnTzKSJKe8bcwmh+PrQ6ShAClEakeHpJ+tazGMUvBrZvImJ21Md4NuoNMjJ1oRvlJepMHZyco6dOhrD0nZ3EnnApVU76B4dxRWHlICyVBABhIVcJBFrTHlSpNqHeMw968meioRJFZ/GXMzgSNRt8a1GRvyrLUM5vZSZIVtewr09R5HCtkVtOJATOpsR9aGmcXBkHf47yKktopub9QN9qqUkC8TNrkXm22lqwsaJDZMk8h58yIrTwx9sxEBKR5CaDQkgToJIO5IG80azPq7iCSSfryp9Nb33gMq4ejK13JpPtFQgKy8yPlr8NKtaEIHnSNaQBstRFTqMVCCnbepoamkhmZOnM7DnQWLxXrRlTZvnuv8ARPXfa2oynhCS6ksRxGZS1YXlfzyjfvp3oQIgyJnmTJPc86sCbcuXOOx+VW4dkKBBgGbwKxyk5MMpcSAQTzuTt9cqkhwdVA63+XumqX242zCdtY/WiHXQUgAQeulLmuQcXYHW2ZEmTc96ofxaWU51qAgWta/50sbjgykEjMBGZIEk8oHOs1vhn7S5nV7P2UySbc5MCl4kleQeFvQAW47jtSpDO8AguDkJ0TFp3mtlnABECLgQlH2UDr+m9FlQQcjQlW69kduZqCwEiBrudz1JrBVqSqPuNUYqCB1iJi5Op7fl0oZuxvcUS4IPlQTjnKb60m2Vg087s5H0qwRweJRi2vYUfGB119+tamLeTmbfbI8YEHaDr31rQ4pghiGHGzeRbvtHyrmPRPElzDrYPttE5e1PTxQUnrHJ+D08h6zy6+6+17HR4hCgVGJMSkzvuNeR+FZryYIVqJMg9OtW4DFBSAdCCUqF9evl86gtMHppAH66/nQJYXYkWYfG0w4VaS2k+4mh8I6JV/FI86J42LpTuE6crk399CcMwSnF5U3Ph7C162RtgzHOVlFvodz6MpBsq6FFKSP41oTHe/woxTCm1Kwq49Y3PqlG2ZJkovyIt3SRRnopwsQlf+m2ZB/8RwbjmlN+57Vr+kfBf2psKQP3zc5LxmFiUE9YkHYgdaKHCuVJz5/G/Q5tSt+eE47iKvXYVaSkgJJg/iEyFcoI+Fcpwh1zItIzDKq97RqRbeunTxXNLbhKFazoly0SeStiOaaweJcOCDnS6gAgBUZr9QB8qRB2vCQ6KvnE2/R1rOFkrFjJ17f0qfEGQ+4IHgTZPTrQqcWkBIa9hRGY7qOm2kbCtrDNBIArLJuM8XkOWS9wEYBwWnTqaVbeU0qL/wBEwMMP+UdRxF3K3A1PKsdhKohWpM31/taiuJ4nxjfl9fWlXIa8MlUEi9ojyr0FV52ONFXZW2VAEwbER18tqkXQSJT8vKq/XKBEAa89e9VtlS1nMYO1tY5TSEG2GrJKbReItzq95VyNgKowyridLn3XqjGcQEEitUN78gJaBTdkc9aFZ4mlU7EEiDO0XE9THQ++g8RjVgJ8JvoOdRd4G48UuKVlI+yNx+I78uxPIVJVUisLYSvizYNzfvUk8ZaAzLUEpG5/LnV7PCWWxJSD3uTUl8NQ5BcAhPspiwPPv8u96U670QaguYIrEl8aZW9Qg6q/E5yHJHv5CjEPlRyp8R022mgnkKLikIPhTdSh8jzNaLbqGgIiRvBvSnO5dh38KqxV5x8ulVYl4IknUD7O/PzqnE45x0WBSO1SYwYOplQ57d6W2kWs9ClziORMpClLP66msfi/EsWpX7tsG945V0C3QLREwOvl35Ve2j1cKWIEWTvH4uX1falOrJaIZGF82c1w7A4hwleIGRIsEi5+u3mdq1XnckNoIBOp6dPr3Vq4glY5J2FZuJw7azcwob1z6tWc5Z6dxriklkO0nKIH96gqTM1BnDuD2VBQ61ap1Qsps9xUKBl3tQzrfzo5eMRuhY/locY1J/01nyoXcOKYI3INvdXH4lg4biAUBCHp+O3v+ddu6HYJyJbH3lmP6VjcQwTawS6+3I9kyIT1sZPlV06ii3fRqzNEIOwFh3QlxagSErIVEeyftaXg1Y6+JGXxHWTZIPOTrQCuJYRvLmxKlkCD6tsm/dQTVD/pgybYfCuPK2LpMf7Ef+4U5U5y0i/b3sHLAneWXdvMmvBFZMGdSpRsOtzt1rpPRP0e9Z7MpYBlbpEF47hv8PNXkK5ZOLxqylS0BpAM+raQkTylSgo++a3UenOIREqeEbFTRHuXh/koVqpRjf8AN3XRWfmIrSm1eKz8GreH+npiEgABIAAEADQDkKk2qK4Nj/EF/wC0204PxIU2f9za3R/xFaOB9Pgv28I6OrTjbn/BRQv3A11FWpv+y9vc5j4eqs8Ps/a5b6Z8ER/nZfAsjP8AgWbBY5ZrA9QDXOv+jQKSAqQedd1w/j2FxOZkLCioEKZdSUOEHX904AojqJFY7/BncMojKt1j7C0DMtA+66geIx99IPUDU8/iOHkvyp6Dqc7ZSWZx3BcGUlxg6p8Sa6lhMoTzFYPH8ay042+l1uAcqxmAIB6EyCOXStHhb7jpKWEqWDf1hENgc859r+WfzrBVpyl+VjXiyNAudPlSq1Xo0qbuknchaQD2T6sx2k9zSquyFY95/RpFokkzBkwYsaIQslPiUDztHw2qpDokZZmI7dqckEk7V3Gru5zLlTi7QJJJ1G3XpThpYKZIvtO3fnTMvgXAsOe9D4xwypaUmSRHLa1BdBM2GWxJn+EeUT+VV4lCZCUgGDUk4RRCQrYfHf4zVq2AgeIhIor/AIl2uxJaEiRJPuqROUGbAXM6DuaxOL+mjbRyND1jg1A0HdW3w7muR4h6QP4hxKFEm8+raBVGlzGu99BS2r6Auqlks/Df+9x1uJ442h1tS3EhKrZTqOR6VTxf0iOYoQABpJt7p6b1zx9G1LWTEKUPtrTIjoJroeE8M8P7/wASkEhMTptprrSMNuYxOT5b3+yGFQuCASlOqjoTIvM0cxgURmUZ+OlEp4alWqCB2v7yaTuHVMIa81KAHzJ+FGoMspddJACBbntb+opBK31FSIANi5Hh/lGrht260Y3w0C7hCz937A7zdXnbpVr2NSN56CjjRb1LxJFeHwiW/ZlStCtWvlsB0HxqOIKRdZqKn1K0EDrUU4OTKrmm9itAO0ZlYtbrvha8KeZ/KoM+iyj7Tiia6BKANKk+pQRKbHfnHQb0SowitCscnzMTGYBTCRkcveSdo2SN1H3AXOwI3BziXEqXmDibQkJum14V9onl2puIqC1Z3SUNJsdyo7JSBqeg51fw7iC1IysoDSEzBPtJnUk6Zvl00rDUdNaofBzb3vf7c8bjAyP3pv8AcTGfzG09ax3uKY1y7LLWHb++8qT+QHkKIQtIJ9WMy93FiwPQH2u+neq3mCo+NWYx9r/pGgrFJR6I1xlYwcXgHFeN7Fz/AOSwpf8Ayi48zQq/RX1gztvnEAWKFDKoD+GxroC1ry+N6zMVLTiHAdFAnqkG4trI27VMcrfi/RfQ6nK8ldHLejuBBxPqjHq7zIvA5mu1RxBDYytIQkaAkX78tuVZWKwqUYpyLApV7gT+tHNMzETpzsYkEaX061VaSqNSelgrOKSW87fBUviLykleeADzSJ7ADlzoN/GK+2M40uAe1wAaLLRi3i6G0eWxoJwSdB0g2trp2oYqPRDItrR7/YDjsD4StklMap5HqNwedCYDHk20IMKE/EVooJKoBAmYvaeRG8xfvNY2MhLgWBAUK0wz/F/oa7fy8/s6jDY5DgCHUhxGsK+z1SdUnqmDXY8I4m61lCnVPYdUAKXd1o7Zlf6qOqvENyduA4aCY5WruODgBpVvDQU6sqNRKOj1Rk4mnFo6rFspdQpC0pUCIuJm1jWJhcYrKAbFBLavLQ+6K2MJIQieQrJ4rh8jsiyXhlJ5LF0HzFvdXS4yneOJHMoyzsXFSxb8jSoVPE4EGZGulKubcdhZprYQoAGxixBj30KFQ4EqTAM66HtRGISVFKRKTbeh3WXFIKXsoTtH99a6s3qY4rQtx7yEpvEJ+FEYEhcmAEpgydOmvv8AKs3C4KMqAkqQi8qUYUdB1JrPxPC1qeLeIcWpBE5UqKUdgE691bUjJZsZnv7L+Lf4gNIV6tqXnNIQLD+Jeluk+VYDysVipKlwmdEyAP5j+XvNdY1wDCtpGRtIBGg36n73yq9xQBkAWg8h0JGqz0sKa5t6C3C/8r79/Y5XB+hKjAOZKNZvnUfwg2QPxETyFdLhvR1lCQFEAD7INvMC5PVRPYUQQV3I1HtLMX5gUgGwCfa6AQmqWebz3vqEoqOSW9+AQyGkD92EdwBJ9wq3131FYy+PeGG0gGYiYA2kxVJW44VCcxG1xPvMUalbQq6eptO48DYnzqk49Z0SPM1m4dBI8CkHmCmFTpBBGxtVgdcECxVppp1NRTLeWvuFuBavaHuNSQ2kbGg2+LyopKTOyosf0ooP87bf2psZpg5FiXOhqXrOYNRC6sRJ0FudHexSVxN36/XwqviXEUspiM6yLJ2/mOwrP436Ws4VtSoUtaR9hNhO5NZeE4k08gYhMkcjqSef1t0rLXr4Y/iOp07sgvhinF+uxCyfup0gHZCfsj4nc0Q85IH2UDRI/MVU46pZlRqKzcyNt+tcqTu8zUu4saagSSCDftUXliZJj+nftQjxIEgxuYFvl9TQqmFuAKm08jGsHX5UDVwkXO8RSpQCQdu3bpWbxduEn4fpWmzgw2LQTWN6Q4oiEiOZ8qkFeSURsQjijX/aExu2o6cg2bDzopKNYurXMdth4aExr04hgfaKFAg63Ske+UUQl4JbUB4bAE6gH9Z+dLSeFIfPJp93y/tDLbuTJOxt86ynWwLxfblflFq2CvQwZ1mNZm0fWlZ+IMqsobW/trRRKTM91yFpJ2IJ37ms3jTMISDrIJ7qJJ/KtMtBxYbBsBKiOVp/Ss/GuF/EpSkWBKyO3sj5VphlJd2Yz+r77I2OFsCBXZYVo5mmR9rxK6JTz7msDAoDSkIguvr/AMtlOp/EdkJG6jXa8I4WWgpTigp1cZyPZTGiUbwJ86PhKDq1O0f8V6mXjKqjkaU1TjMGHm1INp0PJQukjsatNPXbklJWZyE2ndHHr4uUkpXh1lYsogWJGsW0mlXXl0bgT2pVzf8Aw+Hr9j+1XV+n0c+7xh11SWVtIC91esICd/spJ+VMOHuJWCcSkgD2ZlJ8tRVjrcNygCFCJFyB1rJw3BnCkqsQTczHxI1rK67lzClG3L1OoxON9U2FOEAQJIMAT1NcT6R+laCktNK9atUBKWwZv8hRGO4KcQEMhZEKCnBIJHKSTAnkOnnt8E9F8LgApYGZw6qVBI6DlToSTV27ve8inB3s15a78fUs9HuBvJYSp5WVwpAN5yjWB1rQawAFwq/NVz/Sq8T6Qp+yQYgntahS7nAUpSlhQPhsJm0TTUo21Abadkgty9z48vPQ9BtNCusLUZdTAOiZnytpRCWxmyBSRlsRPs2EAg9KTWJSskQpOqRIMTGoMc/feidgVfmLDMNTYkEpHhGkDYE72pmMSi5zFIBIyxcdSagpgSgklKovljMCOm4qxlJzWhUkyoGCbzeRfTWpe2SIlfUgp0qKU36K2vp3Nqi0oE5STOhta2p/oKvRg1Ex4khSzcEEpA699qRUhsfvnUA73AOuwmbxyqnibuy0uSKC4VpkQeSU9DG+ltaMawJUkgiDz5EVmP8ApthmhYmI1yn5QPlWDif8RkrJS3bmVGAPJPfTMO29FfnZsrLm1vuOxxOKQ3rBV7/hWLi+PlRIBB/CIgdVbAVzjRdxGgdcn7gKUe+0971rNeibhELWllPIQD+aj7hSKk5SybGRfRX35fIAlIczyZmQfxTrPSgfRkJT6zDKVBbVa2mmWfKPdXYNcMZb/wBQmOSJ+KiflVS2cMlSlJRlWuMy1QVKiwkfpWV3SaZoilrzBBhVkeEoV/N+oqYwzotknqSmfnVqVoGip/hSAfnSRjUXzEiNcyI+IVScQzAilxh3QtSNNUnvaah+yu6BpXwj/wDKjEYhhScwU4mek/8AXS/7Of8AWcH8v/8AVGoX0BbS5mf+wPGf3RjqpI9/ioDFcMAIXiSlKUXSgEFSlbTl26Cuka4aw5piPeD/AO+KfDejjCpUFK8Jgy2Ne6iaZGhOWnpb7IqkYu7PHuI8VeVjZg5kkEjlFvIQPjXcIBcGdopIN1IUYvvfSule9CmFKKpGYiJU2NO6VCsXF/4fOJJLCwP4FxP8jgSP+RptShJpWjay8QlXi73fPyBThXjq2IOsKHwE2oNzAqHtqSi+6gTaYEJ79NaZ/wBFOIi3jI/8oK//AFlQ+NJv0BxTkesL3ubbT5lbhV/9s9qUuGqbT+cg1Wprm/Qycbj0oltoSVa2uTsIGg6XJo/0Y9HnnFENABc/vHViUt9CPtL5Nj+aK6jhH+Hrbd3CBzS0TJ6LfUAojohKPOurYbShKUISEITYJSIA7AV0KXCJL8/Lr4/SE1ON/wCF4dF56vxVvEC4NwJrCpIbBK1XcdWZccPNauXJIsKPBpU4FbjnNtu7FUpqNOKsg9KoH6vSqEOXRw1xtow7lyjxKAJ01EbmgltH922rxic2ckjMdROotOlbOI9JG2kK9acoClBMonMOgG1/dQGFxmGKSpLqZXqlIM33iCfcK88k2jZmrNb68y/D8OdLSUIVBmc0ie+YC5rVa4AEAFSsxmTmgyTrPOq048oSA2w6sARNknzS4QY8pqtXDnXR+8KhOyViRP51pp0pPNi5NJZF6cADm0toNo+NDv8ACV2LbmWPZAAgAcrVU56NwP8AMei2i79YNQRwx5uzReMaZiFfMTTHSkuYCnf+vqU4hvGpKlBDawYkwJMeVTZ40vKEqbuFGdki+swPhyp1ekGIY/7wEBPQyv8A2ATV7PHcLjBlyrcPItqTH+4A1WK2vmFgkle7z6/F0GHEKUPCWwNZ1+dRcbciVOHKJNhA8zt76xOJ8DxCAVYZYZGydz/OsEg/wisRxgkj9qSSea0Fc9lvTy2FD28bZPfgGqbvp7f6/Q2+IcdbBUhKi6oapbWDEyJWqSEDXU9hWSww66uEthAAsUgmf5iL73ArQSzlKU4cBvMUlUJSJG8iImBrWz65YsghPWLnzN6R299FvfiMcOv38fRkseiYNncoH3SSZ/lTPxIrVwvDGWf8thMjcpA9wuflTJQsm6p31/SnXhZ3vffl1JqXctWVexc/i3CcucJ1mAAPfNArCjcuKI6C1EOsggybbcz9Gqf2WAEj+/ehZLtlJYTNyo9z9CmStKfs6xYc/Or/AFMQNelUONKPbr5UtsNFC8VIMZUkDxcxG8n6vWdxQlWRCVTmM+RsPn8K0cZhZE5Zjy5axrWarCy8SPsJi2kxAj63oL5jqayZpYbw+BuLfaMEqPSZgeVFJxaxGdKVA9AD7wKCZw6gAdO1tas9cpI9mTvRC8y5TbajY5VfX1enTxN5o3UY9480mhHlAkSIm81X/wDEFpsU509fyO1RSkndEsnqjpcLxxCx40x+JF0/7dR5TRyBmGZCgpPMGfI8j3ri1Ng+PDqhUSUHcdt+4p+H8cQ5JSVNOpMKIMKB67LB6g1spcbJfyzQuXDp6HaTUFkxbWsvC+kkHLiIjT1yRAHL1qfs/wAQtzArYW3FdOnUjUV4mOUXHJkE6X1qQpARTAzTQSQNPTUjUIPTk0wpzUINSp5pqhDk28Iw6n96AoQZBF+01McLQhOZt15tIHspfWBHQEmB2ip4nB+rStMmLTzJIPKhneHOKaSG46zcnlNcJXTtc143bK/6KfV+NKg8/JsB69ckdyFUW7i3G7evdT/5jaXB78qbedUYD0NLqvW4tanMnstJJQgfxZSCrt8dqPc4e0dGQgDeVD5G9Os1mLvKXO2+4zx6QOEmMb2y4ZCf+S0qvVGK9LUt2exSROgUpSlHs2nwn/bW49gMIRDiUK0nMpRHTVXWpHgjbd8Pkw55ttN37nLPxonZrP4AjGV9V6mVgvS8kDK2+E80tKBPklP5UsXxhDntJxiT95TYA7+Js/EUW9jMcyZLjbyeZRB840olj0tUP81uOo/LY0No8rj8C7n+/syWeIPpu2VuC1lMBUf+kpKv+FaKcYtxIDiCJF/CoD3LANVcQ4ih5QDRlXLcVziOKYpGPS0hx0Iy+KFGx5wbeUb1mlRU72svQdGSWt/T/PYLe4M8y6h9ptSmhm9YgnxXsCgbxOlbGAxbLqPC4M3LQjuDRzHE1Td7NGuZCZH8wTVPEm1gFbXqlHdKkeFfuIymp479Sn3/AD9FqWyBEgjnAmngTe8j600NV4LHIdQlQaQCbWKgZGo1q0idUzB/8QEfFI+dMwtC9d/dhzbkOkfUVBSIJ/LekXQmZQ8BzCQtJ/2qNUL4m2dHkIiPC6C2emtA2MUG9MxFJGx+F6hmm/Pc0W2lxSZQltwG8pWDbpE1S8XLyyBNrr+VpoGuZNMgPEKIg7R/b67UPg9yPvRPYfrUuJLVEZb9NLU2BEJCTYmSDzN5FJtmOT/FpBxTPOCe1Rcbga6VUtyNzI51NWI6RV2ATKHVDSNrVQ6mBI6WJ+Iop1cTz5fW1Bvqn50IxGacyFZ4Pgk8tNR2vQyvBjHRsQD+f50RxB/MnKDJWQgCPvEg6fVqfKF4pZ5CJ9w/Kmp9ej+AopevwajD0j4Xrb9GsZGbDk2SnO1OyJhSJ/CSI6KjasTCgVq8NZjEMqFrqSeykqt7xPlT+Em41Eupm4iN1c6CmilSrvHOFFIUkqp6hYqVPFNUIKKVMVD6ilUKAFYEKUVETN/7cu9Qxba2052iVZfaQrxW6TcGtOaQoeyh0JiZXgeKJeZSdMwqbuEBA6ViKbDDsaIWTHQnlWwFeCd6yyjZ4fIYndXA3uDNlVxcXInWdNL1FeDVNrAdTfzolK1b1b+0HSx+t6RZPJh37wZDZGsHzrI4rwlcFTUdUK0PY7GttWJSkSRod6ubxSdxMidLedKskxibPN2HPVrK1pU2ZIJ2nooWJ9x6HWivRd4OqedCgtRVHi1AGgnfX412TnDmFkm4mxGoPdJm3T4VnueioZleFCRpKD4QeygDHYiO1RrEnbUJW8N9fvzM17DlJkJgzcTPmNtqIw3EAFHOcqPtT9g7eU2ohCCoELQUEahW3YgkQeYJHY2oHiPDjMBMgiCOem896W4qepTvAlxnh7jav2nDSqP8xsH2hupP4o99G4LFs4lKXEKCgR7uYI2NYPBuLrw7hwrxJbM+rXMgCNCre1hT8V9HFtqOIwSg0TdbZ/y19YHsnqPOhU+zeCp+nye/QLDjWKO9+p0SsEpA8En3z5XtUHH3Ig3HJYCgbfiBtWPwX0u9YfVOgtOjUTqOY2I3roTcXv1o3a+gNmjNW234SWUAqJlTcoIg75YqyCDDWIeTNwFLzoP+8KAq/PeCNrdBttVL3gykC6iqQJGtgBzt86W8s0MU5aN78Ad7iDqQApLTpJjKQWl9fGiU+9IqSuItaLbfa552w4jyW0fjFJ3BAuJWqTkbEg/aP2Z+tqsViHIJSSB0FDiUtUMxYdd+WXoDpxbCjCMSidgox7vWpT86nieHqABkkcwmQfNJgjzqS3lrlK0NvpuSCmCBHb4zQ+H9W1/lFbAN49pHuUSYpbj0CUoPaf18g61SYKwD1BHwM/GhywuT7ChtCh+tbGK4q4gS8yh5v77Vj18BzIPaBTMYHC4uzJbUqJ9WuW1+USlXkKONKT/jnv8ARWLef+mAt5DBK1qCnIhCRBibeEASVHSquCslRUVWWozHLv1rp2PRkNEkMFKtykJVP8wVNEtcIOzar7nKn4k/lRdhUd1hZfaxSAsPgoitjhmHvn2TMHmoiCR0AkTzJp2OFx7ZkfdTMH+JRuR0ECjvl8v0rocNwrg8UjHVrX0Hp6jFPXQMo4pRSFKahY8UqYGnioUNNKlSqyDA0iaVNFWCU4zCh1BSryO/Ss/C4wtQleo571rTQmP4cHOhoJwU0EpWJYlJUnM3qAfOedU4LE5x4hChqKZhxTdokCrmsWlSpiOf9axzg+eo1PoUYrDqPv8AcKpexN8gtF1E7chR7rmgEnc0EvATlIFzcmbb686zTjnYNOxFtQLmQm5GYaSQYkCOl6KCjKshIyiB1igUnI7dOa4vuLR7tqNU+CoQLRp5VUbaMtvoTbfzpHrEwoGUnQgc563pyyJBBAJtf2T2Iug/DrVCWoQoEz92dk8p8tadh3YiUG360aV9SYrPLQxfSr0YLrLgzFDgEozi0i4AWPDtHO+lBeh/FVuM5XAfWJsoEe7pB2ItXZB1xsW/et3CkH2h/AT7Q6GuQ41wsYRwY3CrKcOow+0BKUE6rSg+wJPiSI1nQ1dfh+0pNLVZr5W7BUppVO57T3co47wpvECFDIseyqLg1RwfjqmiGcQoBUQlc2Vymd9q6V1r1jQWQlYIkFBAMH8Kj+ZrCW6w4oIMt9HUlM/wlQAN9xXKo1XbC1l7GuUDecXyuI1G/wCZtQqXpWQTfKQJvc6ZetZrmEdw6c6QtabylPihJBiOflNGDHhtrNIKzJCRtOmYc+lopsndXQpRzC1m8RYnmdUQO8TNXhIN5O1tO9Cp8JKVSSlIBk7m5IHc/AUWHrb202qoOyLlnJgzpi4gcj/eg3xYiNLgHf8AQWo3Et+G0fGd+WlD4nxXnTWPdVNlpAzmLKFgtwBEFJuFd4sJ7TVOK4a1iE+sSkpULlIOh1BBSbHcEEGkVx7JgXjpz8qqw0oXY3mSB1mT9cqrE1nHUNRvkzU4djX2wIfW6iPZfAWR2cAC/eTW7huKpUBmASTbWRPK9we9cxhHeWl61GXB77EcxWmlxc4vNiZ0UdBlpqCwD5B9WbgiUE7jcHqKOrtQmpxxIwyjhdhU9NSowRxSp4pCoQVKlFNzt571CCPcUqlBpVLEGqMUqVEAMU0opUqhBlNg63qheBP2THlSpVWpYNmUg3Hnse9XsuIUn4W/SlSrJXglZodF3TuVPJHhsTfKIOliZN7C0dyOdQyAEnWZ058o8qelWN9A1pci2kJMAEyLyZAP9KkXExpJnoPd596VKomR9Q7Ak5BOsD4TVOMw4UlQIEOShY2INpI6UqVb4fxFvVGNhOGAN5EyAnaTaNo+FGYd1LjWUgAaQQCPMGxpUq4nERSm/E3Rk7AZwCUbFsc2j4R/9NUgeUUDjeAFakrTlXFyUar5Bbarjn4SqlSpV3HNB3umwhjGIeXqUvJ9ptdjYagH2h2qaypJMweZnbsaVKmNZIuvHA8iDjp1mJ0MaiNx+dBOvWJGwvyJ/relSqWF4tQRSidoSQJiY1AtTOPpbQVAGTZIIvHWSZ1p6VVZNpDISbTYdw5slOkflWnh8KaVKpCKbKm7I0FteNgC5BJPaN60ymlSrvcPFKmrHPqPMbJT5aVKnix4pRT0qhBRSCBry/KnpUMnhi33FpXaRzr3pbClAJJAJg9NqVKlXHzf9n5jXWs7WR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222" name="AutoShape 6" descr="data:image/jpeg;base64,/9j/4AAQSkZJRgABAQAAAQABAAD/2wCEAAkGBhQSERQUExQWFRUWGBgZGBgXFxweGhgcGh0XHBccGBcYHCYeGB0kHRccHy8gIycpLCwsFx4xNTAqNSYrLCkBCQoKDgwOGg8PGiwkHyUsLC8sKS4sKSw0LC0sLCwsLCwsLCksLCw0LSwsLCwsLCoqLCwsLC0sLCwsLCwsLCwsLP/AABEIALgBEgMBIgACEQEDEQH/xAAbAAABBQEBAAAAAAAAAAAAAAAEAAECAwUGB//EAEgQAAEDAgQEAgcFBgUBBgcAAAECAxEAIQQSMUEFUWFxIoEGEzKRobHwQlJiwdEUI3KC4fEHM0OSosIkNFNzk9IVY4OjsrPi/8QAGgEAAgMBAQAAAAAAAAAAAAAAAgMAAQQFBv/EAC4RAAIBAgQDCAIDAQEAAAAAAAABAgMREiEx8ARBURNhcZGhscHRIoEyQuFSFP/aAAwDAQACEQMRAD8A9WNNFNNIibc6IWSSQLn6O1BvLBMEx15miMa9lTbUDTqdPrvQeQg6jTf5e+kTkH3FTjXhJEW5X31irMM6rKZ2Hx7bfleq3sRsdTsBoffer0+LJzJCTz1391Ijk7hPMMKQgAcgB57/ABNQwo8JJ10pYp26r3k+/anR7I5xWqKskgW7sc0hTU9EUNNImkaaKhCVKaamqEHpUwqaETJmALknQedURZiQ3JsL1W/igmUoAWsak+wnudz0HmRVT2MzCEyhvTNopfb7o+J6aUMtwACAANgPz/Ss063JDFGwlt3lSs6iPaOg/hAsPKpKAjwzfcm9utCqcn7XYDXtFIkCSQZ6/nWS92M0RYviBSrxAEG02tSdyk2IiJkagjbqIqr1uaNIt+lSxjeUFKiMyrQL5RprvP5mqa5lpt5IfCBTpOUSOunn86oe9KWGMzbKXMU5JLhaAy5tPE6ohIA0ABMRQPFcd4PVzlbFlAH2/wCKNR+HTnXH8U4nbKPCkaAGPgL1UeIs7QV31NUOGv8Ay8l9nWq9OHwf+5II5DFJKvd6uPjRGE/xGw05X0u4VX/zUSj/ANRBI8zFeWvv38JIP8Sp+Jqxjjy0DKfEnkq4PcHSnx4irzSfmvljZcJTtmmvDfyj2LiK0ZUvIUlbS/tJIUnuCLdaxXnPVKOYkJVABJJgnQiK5TgHFEJzfs6vULV7aCJZX/G3/wBSYUOeoro8NjSoerUnKqJSJzAgG/q1j2wDsYUJEjesNaUXK6y7gewkud99Pq4YUHMEiVH431191ZHGOJ5UeGbzOZN83JI327VLEcTXnCGhC5iSCTO/ene4dlChmK31C7pNkcwnytIrNezVw4xVrt78v9HTw1LzKS+qFAewkSRyzcj0orh8ITlQVC1goQbcjzrP9FCUhSFnMRMTGnca1qftKfEjlefl51TxQk435kvi5ahPE0pxjCVkfvWSUr2lJ0VpsYnlKq5D9sxC3fUNpKeeaYAmAT+Q61rcK44pD2x+8PvJ0nqdj3rQwriG8YoHReVSDzH6g/PrTa02ndq+W/sqlaxhL4QykkKxLuYGFQoASNYEWvSobGLCXFgg2Uoe4nrSqKLavifoOxVei8keqzU2k78qgqmxruRvqa9GzgLqBLUpxZyiQnXvTNpJMkTfU85pmMXkACRJOp5/X61NqTWOcuYcUmVvC86HnV2BHjQNSFEk9ANfnQqzB1JtR3DB4kzsgn3kVeu/18kWoM+rM8UDVJv5/wBK0XBoOVA8Kblx13XMfl9CjCZvWlagDTSFIilREFTEU9NVFip6dKZpsTiUNDxeJV4QLk1TaRaVxOqCE5leQGqjsB1NZyset0eNBQhJ9m/jO0yNuWk+VIOOPSVDLMjW47D7Ovwp8pLeVUyFAeQFiayVKt8hijlve8iMzc+1p0HSJqDiZN4iZsNKkq1+9+VutUKUQTBnz76c6zSbYaSRJDmUEeeYb67mhirNMGb6zM+75US+0lELcSSmCSOVtx0rCxnGVYsQwlLLAIAe/wBRcG4bA9ne96mSVy1FydmanEOKIbytNQt7cD7A2zK0EjasjiOJLQ9a4oqUoiSNEJP3BtynXU8qvYwyWk+FGslKAbqO5Uo7c1GsrjfD3ltrUtWYnRCdEjpzrDKtjlZZI6NOmorIB/alOqIJtmASeU3nvRX7I2hJCAMytzcnzN6zPR5QfQpEw6nbqNDWvwzEZgUK8KxYg7dR0qp5NpchuiVtsynmpMLSCOUfEVi8U4VkBW3JSNUm5A5jpXX4hkibAk8/rvWbkuZE2I6doi1qOnUazQcZHKIJSQsdJ7HQ11fBsd6zwEwdUn7qgPCoT7j0PSsIYcJUps6Rpyk6dqjw2UqSZiLe6tFRKaDwpeB6BwRwS4q/rkNKJzazoSeRBse3WiuG4XKkhQ1+tazGnsvq8QBOWznURBnnKQR/IK11qDa8pVKFDMgg7HS1YVnfehjrKzuc/wDtAZxmUeEKE6TM66dR8K1F4POrMJE2MVi+mLJQpp8cgSY1E1v+j/EAtuZ11t5VK91BTj4F0s3bo/c5bialYV5JUPALzyN7HobjzrpMWA8ylxu6mxnTzKSJKe8bcwmh+PrQ6ShAClEakeHpJ+tazGMUvBrZvImJ21Md4NuoNMjJ1oRvlJepMHZyco6dOhrD0nZ3EnnApVU76B4dxRWHlICyVBABhIVcJBFrTHlSpNqHeMw968meioRJFZ/GXMzgSNRt8a1GRvyrLUM5vZSZIVtewr09R5HCtkVtOJATOpsR9aGmcXBkHf47yKktopub9QN9qqUkC8TNrkXm22lqwsaJDZMk8h58yIrTwx9sxEBKR5CaDQkgToJIO5IG80azPq7iCSSfryp9Nb33gMq4ejK13JpPtFQgKy8yPlr8NKtaEIHnSNaQBstRFTqMVCCnbepoamkhmZOnM7DnQWLxXrRlTZvnuv8ARPXfa2oynhCS6ksRxGZS1YXlfzyjfvp3oQIgyJnmTJPc86sCbcuXOOx+VW4dkKBBgGbwKxyk5MMpcSAQTzuTt9cqkhwdVA63+XumqX242zCdtY/WiHXQUgAQeulLmuQcXYHW2ZEmTc96ofxaWU51qAgWta/50sbjgykEjMBGZIEk8oHOs1vhn7S5nV7P2UySbc5MCl4kleQeFvQAW47jtSpDO8AguDkJ0TFp3mtlnABECLgQlH2UDr+m9FlQQcjQlW69kduZqCwEiBrudz1JrBVqSqPuNUYqCB1iJi5Op7fl0oZuxvcUS4IPlQTjnKb60m2Vg087s5H0qwRweJRi2vYUfGB119+tamLeTmbfbI8YEHaDr31rQ4pghiGHGzeRbvtHyrmPRPElzDrYPttE5e1PTxQUnrHJ+D08h6zy6+6+17HR4hCgVGJMSkzvuNeR+FZryYIVqJMg9OtW4DFBSAdCCUqF9evl86gtMHppAH66/nQJYXYkWYfG0w4VaS2k+4mh8I6JV/FI86J42LpTuE6crk399CcMwSnF5U3Ph7C162RtgzHOVlFvodz6MpBsq6FFKSP41oTHe/woxTCm1Kwq49Y3PqlG2ZJkovyIt3SRRnopwsQlf+m2ZB/8RwbjmlN+57Vr+kfBf2psKQP3zc5LxmFiUE9YkHYgdaKHCuVJz5/G/Q5tSt+eE47iKvXYVaSkgJJg/iEyFcoI+Fcpwh1zItIzDKq97RqRbeunTxXNLbhKFazoly0SeStiOaaweJcOCDnS6gAgBUZr9QB8qRB2vCQ6KvnE2/R1rOFkrFjJ17f0qfEGQ+4IHgTZPTrQqcWkBIa9hRGY7qOm2kbCtrDNBIArLJuM8XkOWS9wEYBwWnTqaVbeU0qL/wBEwMMP+UdRxF3K3A1PKsdhKohWpM31/taiuJ4nxjfl9fWlXIa8MlUEi9ojyr0FV52ONFXZW2VAEwbER18tqkXQSJT8vKq/XKBEAa89e9VtlS1nMYO1tY5TSEG2GrJKbReItzq95VyNgKowyridLn3XqjGcQEEitUN78gJaBTdkc9aFZ4mlU7EEiDO0XE9THQ++g8RjVgJ8JvoOdRd4G48UuKVlI+yNx+I78uxPIVJVUisLYSvizYNzfvUk8ZaAzLUEpG5/LnV7PCWWxJSD3uTUl8NQ5BcAhPspiwPPv8u96U670QaguYIrEl8aZW9Qg6q/E5yHJHv5CjEPlRyp8R022mgnkKLikIPhTdSh8jzNaLbqGgIiRvBvSnO5dh38KqxV5x8ulVYl4IknUD7O/PzqnE45x0WBSO1SYwYOplQ57d6W2kWs9ClziORMpClLP66msfi/EsWpX7tsG945V0C3QLREwOvl35Ve2j1cKWIEWTvH4uX1falOrJaIZGF82c1w7A4hwleIGRIsEi5+u3mdq1XnckNoIBOp6dPr3Vq4glY5J2FZuJw7azcwob1z6tWc5Z6dxriklkO0nKIH96gqTM1BnDuD2VBQ61ap1Qsps9xUKBl3tQzrfzo5eMRuhY/locY1J/01nyoXcOKYI3INvdXH4lg4biAUBCHp+O3v+ddu6HYJyJbH3lmP6VjcQwTawS6+3I9kyIT1sZPlV06ii3fRqzNEIOwFh3QlxagSErIVEeyftaXg1Y6+JGXxHWTZIPOTrQCuJYRvLmxKlkCD6tsm/dQTVD/pgybYfCuPK2LpMf7Ef+4U5U5y0i/b3sHLAneWXdvMmvBFZMGdSpRsOtzt1rpPRP0e9Z7MpYBlbpEF47hv8PNXkK5ZOLxqylS0BpAM+raQkTylSgo++a3UenOIREqeEbFTRHuXh/koVqpRjf8AN3XRWfmIrSm1eKz8GreH+npiEgABIAAEADQDkKk2qK4Nj/EF/wC0204PxIU2f9za3R/xFaOB9Pgv28I6OrTjbn/BRQv3A11FWpv+y9vc5j4eqs8Ps/a5b6Z8ER/nZfAsjP8AgWbBY5ZrA9QDXOv+jQKSAqQedd1w/j2FxOZkLCioEKZdSUOEHX904AojqJFY7/BncMojKt1j7C0DMtA+66geIx99IPUDU8/iOHkvyp6Dqc7ZSWZx3BcGUlxg6p8Sa6lhMoTzFYPH8ay042+l1uAcqxmAIB6EyCOXStHhb7jpKWEqWDf1hENgc859r+WfzrBVpyl+VjXiyNAudPlSq1Xo0qbuknchaQD2T6sx2k9zSquyFY95/RpFokkzBkwYsaIQslPiUDztHw2qpDokZZmI7dqckEk7V3Gru5zLlTi7QJJJ1G3XpThpYKZIvtO3fnTMvgXAsOe9D4xwypaUmSRHLa1BdBM2GWxJn+EeUT+VV4lCZCUgGDUk4RRCQrYfHf4zVq2AgeIhIor/AIl2uxJaEiRJPuqROUGbAXM6DuaxOL+mjbRyND1jg1A0HdW3w7muR4h6QP4hxKFEm8+raBVGlzGu99BS2r6Auqlks/Df+9x1uJ442h1tS3EhKrZTqOR6VTxf0iOYoQABpJt7p6b1zx9G1LWTEKUPtrTIjoJroeE8M8P7/wASkEhMTptprrSMNuYxOT5b3+yGFQuCASlOqjoTIvM0cxgURmUZ+OlEp4alWqCB2v7yaTuHVMIa81KAHzJ+FGoMspddJACBbntb+opBK31FSIANi5Hh/lGrht260Y3w0C7hCz937A7zdXnbpVr2NSN56CjjRb1LxJFeHwiW/ZlStCtWvlsB0HxqOIKRdZqKn1K0EDrUU4OTKrmm9itAO0ZlYtbrvha8KeZ/KoM+iyj7Tiia6BKANKk+pQRKbHfnHQb0SowitCscnzMTGYBTCRkcveSdo2SN1H3AXOwI3BziXEqXmDibQkJum14V9onl2puIqC1Z3SUNJsdyo7JSBqeg51fw7iC1IysoDSEzBPtJnUk6Zvl00rDUdNaofBzb3vf7c8bjAyP3pv8AcTGfzG09ax3uKY1y7LLWHb++8qT+QHkKIQtIJ9WMy93FiwPQH2u+neq3mCo+NWYx9r/pGgrFJR6I1xlYwcXgHFeN7Fz/AOSwpf8Ayi48zQq/RX1gztvnEAWKFDKoD+GxroC1ry+N6zMVLTiHAdFAnqkG4trI27VMcrfi/RfQ6nK8ldHLejuBBxPqjHq7zIvA5mu1RxBDYytIQkaAkX78tuVZWKwqUYpyLApV7gT+tHNMzETpzsYkEaX061VaSqNSelgrOKSW87fBUviLykleeADzSJ7ADlzoN/GK+2M40uAe1wAaLLRi3i6G0eWxoJwSdB0g2trp2oYqPRDItrR7/YDjsD4StklMap5HqNwedCYDHk20IMKE/EVooJKoBAmYvaeRG8xfvNY2MhLgWBAUK0wz/F/oa7fy8/s6jDY5DgCHUhxGsK+z1SdUnqmDXY8I4m61lCnVPYdUAKXd1o7Zlf6qOqvENyduA4aCY5WruODgBpVvDQU6sqNRKOj1Rk4mnFo6rFspdQpC0pUCIuJm1jWJhcYrKAbFBLavLQ+6K2MJIQieQrJ4rh8jsiyXhlJ5LF0HzFvdXS4yneOJHMoyzsXFSxb8jSoVPE4EGZGulKubcdhZprYQoAGxixBj30KFQ4EqTAM66HtRGISVFKRKTbeh3WXFIKXsoTtH99a6s3qY4rQtx7yEpvEJ+FEYEhcmAEpgydOmvv8AKs3C4KMqAkqQi8qUYUdB1JrPxPC1qeLeIcWpBE5UqKUdgE691bUjJZsZnv7L+Lf4gNIV6tqXnNIQLD+Jeluk+VYDysVipKlwmdEyAP5j+XvNdY1wDCtpGRtIBGg36n73yq9xQBkAWg8h0JGqz0sKa5t6C3C/8r79/Y5XB+hKjAOZKNZvnUfwg2QPxETyFdLhvR1lCQFEAD7INvMC5PVRPYUQQV3I1HtLMX5gUgGwCfa6AQmqWebz3vqEoqOSW9+AQyGkD92EdwBJ9wq3131FYy+PeGG0gGYiYA2kxVJW44VCcxG1xPvMUalbQq6eptO48DYnzqk49Z0SPM1m4dBI8CkHmCmFTpBBGxtVgdcECxVppp1NRTLeWvuFuBavaHuNSQ2kbGg2+LyopKTOyosf0ooP87bf2psZpg5FiXOhqXrOYNRC6sRJ0FudHexSVxN36/XwqviXEUspiM6yLJ2/mOwrP436Ws4VtSoUtaR9hNhO5NZeE4k08gYhMkcjqSef1t0rLXr4Y/iOp07sgvhinF+uxCyfup0gHZCfsj4nc0Q85IH2UDRI/MVU46pZlRqKzcyNt+tcqTu8zUu4saagSSCDftUXliZJj+nftQjxIEgxuYFvl9TQqmFuAKm08jGsHX5UDVwkXO8RSpQCQdu3bpWbxduEn4fpWmzgw2LQTWN6Q4oiEiOZ8qkFeSURsQjijX/aExu2o6cg2bDzopKNYurXMdth4aExr04hgfaKFAg63Ske+UUQl4JbUB4bAE6gH9Z+dLSeFIfPJp93y/tDLbuTJOxt86ynWwLxfblflFq2CvQwZ1mNZm0fWlZ+IMqsobW/trRRKTM91yFpJ2IJ37ms3jTMISDrIJ7qJJ/KtMtBxYbBsBKiOVp/Ss/GuF/EpSkWBKyO3sj5VphlJd2Yz+r77I2OFsCBXZYVo5mmR9rxK6JTz7msDAoDSkIguvr/AMtlOp/EdkJG6jXa8I4WWgpTigp1cZyPZTGiUbwJ86PhKDq1O0f8V6mXjKqjkaU1TjMGHm1INp0PJQukjsatNPXbklJWZyE2ndHHr4uUkpXh1lYsogWJGsW0mlXXl0bgT2pVzf8Aw+Hr9j+1XV+n0c+7xh11SWVtIC91esICd/spJ+VMOHuJWCcSkgD2ZlJ8tRVjrcNygCFCJFyB1rJw3BnCkqsQTczHxI1rK67lzClG3L1OoxON9U2FOEAQJIMAT1NcT6R+laCktNK9atUBKWwZv8hRGO4KcQEMhZEKCnBIJHKSTAnkOnnt8E9F8LgApYGZw6qVBI6DlToSTV27ve8inB3s15a78fUs9HuBvJYSp5WVwpAN5yjWB1rQawAFwq/NVz/Sq8T6Qp+yQYgntahS7nAUpSlhQPhsJm0TTUo21Abadkgty9z48vPQ9BtNCusLUZdTAOiZnytpRCWxmyBSRlsRPs2EAg9KTWJSskQpOqRIMTGoMc/feidgVfmLDMNTYkEpHhGkDYE72pmMSi5zFIBIyxcdSagpgSgklKovljMCOm4qxlJzWhUkyoGCbzeRfTWpe2SIlfUgp0qKU36K2vp3Nqi0oE5STOhta2p/oKvRg1Ex4khSzcEEpA699qRUhsfvnUA73AOuwmbxyqnibuy0uSKC4VpkQeSU9DG+ltaMawJUkgiDz5EVmP8ApthmhYmI1yn5QPlWDif8RkrJS3bmVGAPJPfTMO29FfnZsrLm1vuOxxOKQ3rBV7/hWLi+PlRIBB/CIgdVbAVzjRdxGgdcn7gKUe+0971rNeibhELWllPIQD+aj7hSKk5SybGRfRX35fIAlIczyZmQfxTrPSgfRkJT6zDKVBbVa2mmWfKPdXYNcMZb/wBQmOSJ+KiflVS2cMlSlJRlWuMy1QVKiwkfpWV3SaZoilrzBBhVkeEoV/N+oqYwzotknqSmfnVqVoGip/hSAfnSRjUXzEiNcyI+IVScQzAilxh3QtSNNUnvaah+yu6BpXwj/wDKjEYhhScwU4mek/8AXS/7Of8AWcH8v/8AVGoX0BbS5mf+wPGf3RjqpI9/ioDFcMAIXiSlKUXSgEFSlbTl26Cuka4aw5piPeD/AO+KfDejjCpUFK8Jgy2Ne6iaZGhOWnpb7IqkYu7PHuI8VeVjZg5kkEjlFvIQPjXcIBcGdopIN1IUYvvfSule9CmFKKpGYiJU2NO6VCsXF/4fOJJLCwP4FxP8jgSP+RptShJpWjay8QlXi73fPyBThXjq2IOsKHwE2oNzAqHtqSi+6gTaYEJ79NaZ/wBFOIi3jI/8oK//AFlQ+NJv0BxTkesL3ubbT5lbhV/9s9qUuGqbT+cg1Wprm/Qycbj0oltoSVa2uTsIGg6XJo/0Y9HnnFENABc/vHViUt9CPtL5Nj+aK6jhH+Hrbd3CBzS0TJ6LfUAojohKPOurYbShKUISEITYJSIA7AV0KXCJL8/Lr4/SE1ON/wCF4dF56vxVvEC4NwJrCpIbBK1XcdWZccPNauXJIsKPBpU4FbjnNtu7FUpqNOKsg9KoH6vSqEOXRw1xtow7lyjxKAJ01EbmgltH922rxic2ckjMdROotOlbOI9JG2kK9acoClBMonMOgG1/dQGFxmGKSpLqZXqlIM33iCfcK88k2jZmrNb68y/D8OdLSUIVBmc0ie+YC5rVa4AEAFSsxmTmgyTrPOq048oSA2w6sARNknzS4QY8pqtXDnXR+8KhOyViRP51pp0pPNi5NJZF6cADm0toNo+NDv8ACV2LbmWPZAAgAcrVU56NwP8AMei2i79YNQRwx5uzReMaZiFfMTTHSkuYCnf+vqU4hvGpKlBDawYkwJMeVTZ40vKEqbuFGdki+swPhyp1ekGIY/7wEBPQyv8A2ATV7PHcLjBlyrcPItqTH+4A1WK2vmFgkle7z6/F0GHEKUPCWwNZ1+dRcbciVOHKJNhA8zt76xOJ8DxCAVYZYZGydz/OsEg/wisRxgkj9qSSea0Fc9lvTy2FD28bZPfgGqbvp7f6/Q2+IcdbBUhKi6oapbWDEyJWqSEDXU9hWSww66uEthAAsUgmf5iL73ArQSzlKU4cBvMUlUJSJG8iImBrWz65YsghPWLnzN6R299FvfiMcOv38fRkseiYNncoH3SSZ/lTPxIrVwvDGWf8thMjcpA9wuflTJQsm6p31/SnXhZ3vffl1JqXctWVexc/i3CcucJ1mAAPfNArCjcuKI6C1EOsggybbcz9Gqf2WAEj+/ehZLtlJYTNyo9z9CmStKfs6xYc/Or/AFMQNelUONKPbr5UtsNFC8VIMZUkDxcxG8n6vWdxQlWRCVTmM+RsPn8K0cZhZE5Zjy5axrWarCy8SPsJi2kxAj63oL5jqayZpYbw+BuLfaMEqPSZgeVFJxaxGdKVA9AD7wKCZw6gAdO1tas9cpI9mTvRC8y5TbajY5VfX1enTxN5o3UY9480mhHlAkSIm81X/wDEFpsU509fyO1RSkndEsnqjpcLxxCx40x+JF0/7dR5TRyBmGZCgpPMGfI8j3ri1Ng+PDqhUSUHcdt+4p+H8cQ5JSVNOpMKIMKB67LB6g1spcbJfyzQuXDp6HaTUFkxbWsvC+kkHLiIjT1yRAHL1qfs/wAQtzArYW3FdOnUjUV4mOUXHJkE6X1qQpARTAzTQSQNPTUjUIPTk0wpzUINSp5pqhDk28Iw6n96AoQZBF+01McLQhOZt15tIHspfWBHQEmB2ip4nB+rStMmLTzJIPKhneHOKaSG46zcnlNcJXTtc143bK/6KfV+NKg8/JsB69ckdyFUW7i3G7evdT/5jaXB78qbedUYD0NLqvW4tanMnstJJQgfxZSCrt8dqPc4e0dGQgDeVD5G9Os1mLvKXO2+4zx6QOEmMb2y4ZCf+S0qvVGK9LUt2exSROgUpSlHs2nwn/bW49gMIRDiUK0nMpRHTVXWpHgjbd8Pkw55ttN37nLPxonZrP4AjGV9V6mVgvS8kDK2+E80tKBPklP5UsXxhDntJxiT95TYA7+Js/EUW9jMcyZLjbyeZRB840olj0tUP81uOo/LY0No8rj8C7n+/syWeIPpu2VuC1lMBUf+kpKv+FaKcYtxIDiCJF/CoD3LANVcQ4ih5QDRlXLcVziOKYpGPS0hx0Iy+KFGx5wbeUb1mlRU72svQdGSWt/T/PYLe4M8y6h9ptSmhm9YgnxXsCgbxOlbGAxbLqPC4M3LQjuDRzHE1Td7NGuZCZH8wTVPEm1gFbXqlHdKkeFfuIymp479Sn3/AD9FqWyBEgjnAmngTe8j600NV4LHIdQlQaQCbWKgZGo1q0idUzB/8QEfFI+dMwtC9d/dhzbkOkfUVBSIJ/LekXQmZQ8BzCQtJ/2qNUL4m2dHkIiPC6C2emtA2MUG9MxFJGx+F6hmm/Pc0W2lxSZQltwG8pWDbpE1S8XLyyBNrr+VpoGuZNMgPEKIg7R/b67UPg9yPvRPYfrUuJLVEZb9NLU2BEJCTYmSDzN5FJtmOT/FpBxTPOCe1Rcbga6VUtyNzI51NWI6RV2ATKHVDSNrVQ6mBI6WJ+Iop1cTz5fW1Bvqn50IxGacyFZ4Pgk8tNR2vQyvBjHRsQD+f50RxB/MnKDJWQgCPvEg6fVqfKF4pZ5CJ9w/Kmp9ej+AopevwajD0j4Xrb9GsZGbDk2SnO1OyJhSJ/CSI6KjasTCgVq8NZjEMqFrqSeykqt7xPlT+Em41Eupm4iN1c6CmilSrvHOFFIUkqp6hYqVPFNUIKKVMVD6ilUKAFYEKUVETN/7cu9Qxba2052iVZfaQrxW6TcGtOaQoeyh0JiZXgeKJeZSdMwqbuEBA6ViKbDDsaIWTHQnlWwFeCd6yyjZ4fIYndXA3uDNlVxcXInWdNL1FeDVNrAdTfzolK1b1b+0HSx+t6RZPJh37wZDZGsHzrI4rwlcFTUdUK0PY7GttWJSkSRod6ubxSdxMidLedKskxibPN2HPVrK1pU2ZIJ2nooWJ9x6HWivRd4OqedCgtRVHi1AGgnfX412TnDmFkm4mxGoPdJm3T4VnueioZleFCRpKD4QeygDHYiO1RrEnbUJW8N9fvzM17DlJkJgzcTPmNtqIw3EAFHOcqPtT9g7eU2ohCCoELQUEahW3YgkQeYJHY2oHiPDjMBMgiCOem896W4qepTvAlxnh7jav2nDSqP8xsH2hupP4o99G4LFs4lKXEKCgR7uYI2NYPBuLrw7hwrxJbM+rXMgCNCre1hT8V9HFtqOIwSg0TdbZ/y19YHsnqPOhU+zeCp+nye/QLDjWKO9+p0SsEpA8En3z5XtUHH3Ig3HJYCgbfiBtWPwX0u9YfVOgtOjUTqOY2I3roTcXv1o3a+gNmjNW234SWUAqJlTcoIg75YqyCDDWIeTNwFLzoP+8KAq/PeCNrdBttVL3gykC6iqQJGtgBzt86W8s0MU5aN78Ad7iDqQApLTpJjKQWl9fGiU+9IqSuItaLbfa552w4jyW0fjFJ3BAuJWqTkbEg/aP2Z+tqsViHIJSSB0FDiUtUMxYdd+WXoDpxbCjCMSidgox7vWpT86nieHqABkkcwmQfNJgjzqS3lrlK0NvpuSCmCBHb4zQ+H9W1/lFbAN49pHuUSYpbj0CUoPaf18g61SYKwD1BHwM/GhywuT7ChtCh+tbGK4q4gS8yh5v77Vj18BzIPaBTMYHC4uzJbUqJ9WuW1+USlXkKONKT/jnv8ARWLef+mAt5DBK1qCnIhCRBibeEASVHSquCslRUVWWozHLv1rp2PRkNEkMFKtykJVP8wVNEtcIOzar7nKn4k/lRdhUd1hZfaxSAsPgoitjhmHvn2TMHmoiCR0AkTzJp2OFx7ZkfdTMH+JRuR0ECjvl8v0rocNwrg8UjHVrX0Hp6jFPXQMo4pRSFKahY8UqYGnioUNNKlSqyDA0iaVNFWCU4zCh1BSryO/Ss/C4wtQleo571rTQmP4cHOhoJwU0EpWJYlJUnM3qAfOedU4LE5x4hChqKZhxTdokCrmsWlSpiOf9axzg+eo1PoUYrDqPv8AcKpexN8gtF1E7chR7rmgEnc0EvATlIFzcmbb686zTjnYNOxFtQLmQm5GYaSQYkCOl6KCjKshIyiB1igUnI7dOa4vuLR7tqNU+CoQLRp5VUbaMtvoTbfzpHrEwoGUnQgc563pyyJBBAJtf2T2Iug/DrVCWoQoEz92dk8p8tadh3YiUG360aV9SYrPLQxfSr0YLrLgzFDgEozi0i4AWPDtHO+lBeh/FVuM5XAfWJsoEe7pB2ItXZB1xsW/et3CkH2h/AT7Q6GuQ41wsYRwY3CrKcOow+0BKUE6rSg+wJPiSI1nQ1dfh+0pNLVZr5W7BUppVO57T3co47wpvECFDIseyqLg1RwfjqmiGcQoBUQlc2Vymd9q6V1r1jQWQlYIkFBAMH8Kj+ZrCW6w4oIMt9HUlM/wlQAN9xXKo1XbC1l7GuUDecXyuI1G/wCZtQqXpWQTfKQJvc6ZetZrmEdw6c6QtabylPihJBiOflNGDHhtrNIKzJCRtOmYc+lopsndXQpRzC1m8RYnmdUQO8TNXhIN5O1tO9Cp8JKVSSlIBk7m5IHc/AUWHrb202qoOyLlnJgzpi4gcj/eg3xYiNLgHf8AQWo3Et+G0fGd+WlD4nxXnTWPdVNlpAzmLKFgtwBEFJuFd4sJ7TVOK4a1iE+sSkpULlIOh1BBSbHcEEGkVx7JgXjpz8qqw0oXY3mSB1mT9cqrE1nHUNRvkzU4djX2wIfW6iPZfAWR2cAC/eTW7huKpUBmASTbWRPK9we9cxhHeWl61GXB77EcxWmlxc4vNiZ0UdBlpqCwD5B9WbgiUE7jcHqKOrtQmpxxIwyjhdhU9NSowRxSp4pCoQVKlFNzt571CCPcUqlBpVLEGqMUqVEAMU0opUqhBlNg63qheBP2THlSpVWpYNmUg3Hnse9XsuIUn4W/SlSrJXglZodF3TuVPJHhsTfKIOliZN7C0dyOdQyAEnWZ058o8qelWN9A1pci2kJMAEyLyZAP9KkXExpJnoPd596VKomR9Q7Ak5BOsD4TVOMw4UlQIEOShY2INpI6UqVb4fxFvVGNhOGAN5EyAnaTaNo+FGYd1LjWUgAaQQCPMGxpUq4nERSm/E3Rk7AZwCUbFsc2j4R/9NUgeUUDjeAFakrTlXFyUar5Bbarjn4SqlSpV3HNB3umwhjGIeXqUvJ9ptdjYagH2h2qaypJMweZnbsaVKmNZIuvHA8iDjp1mJ0MaiNx+dBOvWJGwvyJ/relSqWF4tQRSidoSQJiY1AtTOPpbQVAGTZIIvHWSZ1p6VVZNpDISbTYdw5slOkflWnh8KaVKpCKbKm7I0FteNgC5BJPaN60ymlSrvcPFKmrHPqPMbJT5aVKnix4pRT0qhBRSCBry/KnpUMnhi33FpXaRzr3pbClAJJAJg9NqVKlXHzf9n5jXWs7WR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224" name="AutoShape 8" descr="data:image/jpeg;base64,/9j/4AAQSkZJRgABAQAAAQABAAD/2wCEAAkGBhQSERQUExQWFRUWGBgZGBgXFxweGhgcGh0XHBccGBcYHCYeGB0kHRccHy8gIycpLCwsFx4xNTAqNSYrLCkBCQoKDgwOGg8PGiwkHyUsLC8sKS4sKSw0LC0sLCwsLCwsLCksLCw0LSwsLCwsLCoqLCwsLC0sLCwsLCwsLCwsLP/AABEIALgBEgMBIgACEQEDEQH/xAAbAAABBQEBAAAAAAAAAAAAAAAEAAECAwUGB//EAEgQAAEDAgQEAgcFBgUBBgcAAAECAxEAIQQSMUEFUWFxIoEGEzKRobHwQlJiwdEUI3KC4fEHM0OSosIkNFNzk9IVY4OjsrPi/8QAGgEAAgMBAQAAAAAAAAAAAAAAAgMAAQQFBv/EAC4RAAIBAgQDCAIDAQEAAAAAAAABAgMREiEx8ARBURNhcZGhscHRIoEyQuFSFP/aAAwDAQACEQMRAD8A9WNNFNNIibc6IWSSQLn6O1BvLBMEx15miMa9lTbUDTqdPrvQeQg6jTf5e+kTkH3FTjXhJEW5X31irMM6rKZ2Hx7bfleq3sRsdTsBoffer0+LJzJCTz1391Ijk7hPMMKQgAcgB57/ABNQwo8JJ10pYp26r3k+/anR7I5xWqKskgW7sc0hTU9EUNNImkaaKhCVKaamqEHpUwqaETJmALknQedURZiQ3JsL1W/igmUoAWsak+wnudz0HmRVT2MzCEyhvTNopfb7o+J6aUMtwACAANgPz/Ss063JDFGwlt3lSs6iPaOg/hAsPKpKAjwzfcm9utCqcn7XYDXtFIkCSQZ6/nWS92M0RYviBSrxAEG02tSdyk2IiJkagjbqIqr1uaNIt+lSxjeUFKiMyrQL5RprvP5mqa5lpt5IfCBTpOUSOunn86oe9KWGMzbKXMU5JLhaAy5tPE6ohIA0ABMRQPFcd4PVzlbFlAH2/wCKNR+HTnXH8U4nbKPCkaAGPgL1UeIs7QV31NUOGv8Ay8l9nWq9OHwf+5II5DFJKvd6uPjRGE/xGw05X0u4VX/zUSj/ANRBI8zFeWvv38JIP8Sp+Jqxjjy0DKfEnkq4PcHSnx4irzSfmvljZcJTtmmvDfyj2LiK0ZUvIUlbS/tJIUnuCLdaxXnPVKOYkJVABJJgnQiK5TgHFEJzfs6vULV7aCJZX/G3/wBSYUOeoro8NjSoerUnKqJSJzAgG/q1j2wDsYUJEjesNaUXK6y7gewkud99Pq4YUHMEiVH431191ZHGOJ5UeGbzOZN83JI327VLEcTXnCGhC5iSCTO/ene4dlChmK31C7pNkcwnytIrNezVw4xVrt78v9HTw1LzKS+qFAewkSRyzcj0orh8ITlQVC1goQbcjzrP9FCUhSFnMRMTGnca1qftKfEjlefl51TxQk435kvi5ahPE0pxjCVkfvWSUr2lJ0VpsYnlKq5D9sxC3fUNpKeeaYAmAT+Q61rcK44pD2x+8PvJ0nqdj3rQwriG8YoHReVSDzH6g/PrTa02ndq+W/sqlaxhL4QykkKxLuYGFQoASNYEWvSobGLCXFgg2Uoe4nrSqKLavifoOxVei8keqzU2k78qgqmxruRvqa9GzgLqBLUpxZyiQnXvTNpJMkTfU85pmMXkACRJOp5/X61NqTWOcuYcUmVvC86HnV2BHjQNSFEk9ANfnQqzB1JtR3DB4kzsgn3kVeu/18kWoM+rM8UDVJv5/wBK0XBoOVA8Kblx13XMfl9CjCZvWlagDTSFIilREFTEU9NVFip6dKZpsTiUNDxeJV4QLk1TaRaVxOqCE5leQGqjsB1NZyset0eNBQhJ9m/jO0yNuWk+VIOOPSVDLMjW47D7Ovwp8pLeVUyFAeQFiayVKt8hijlve8iMzc+1p0HSJqDiZN4iZsNKkq1+9+VutUKUQTBnz76c6zSbYaSRJDmUEeeYb67mhirNMGb6zM+75US+0lELcSSmCSOVtx0rCxnGVYsQwlLLAIAe/wBRcG4bA9ne96mSVy1FydmanEOKIbytNQt7cD7A2zK0EjasjiOJLQ9a4oqUoiSNEJP3BtynXU8qvYwyWk+FGslKAbqO5Uo7c1GsrjfD3ltrUtWYnRCdEjpzrDKtjlZZI6NOmorIB/alOqIJtmASeU3nvRX7I2hJCAMytzcnzN6zPR5QfQpEw6nbqNDWvwzEZgUK8KxYg7dR0qp5NpchuiVtsynmpMLSCOUfEVi8U4VkBW3JSNUm5A5jpXX4hkibAk8/rvWbkuZE2I6doi1qOnUazQcZHKIJSQsdJ7HQ11fBsd6zwEwdUn7qgPCoT7j0PSsIYcJUps6Rpyk6dqjw2UqSZiLe6tFRKaDwpeB6BwRwS4q/rkNKJzazoSeRBse3WiuG4XKkhQ1+tazGnsvq8QBOWznURBnnKQR/IK11qDa8pVKFDMgg7HS1YVnfehjrKzuc/wDtAZxmUeEKE6TM66dR8K1F4POrMJE2MVi+mLJQpp8cgSY1E1v+j/EAtuZ11t5VK91BTj4F0s3bo/c5bialYV5JUPALzyN7HobjzrpMWA8ylxu6mxnTzKSJKe8bcwmh+PrQ6ShAClEakeHpJ+tazGMUvBrZvImJ21Md4NuoNMjJ1oRvlJepMHZyco6dOhrD0nZ3EnnApVU76B4dxRWHlICyVBABhIVcJBFrTHlSpNqHeMw968meioRJFZ/GXMzgSNRt8a1GRvyrLUM5vZSZIVtewr09R5HCtkVtOJATOpsR9aGmcXBkHf47yKktopub9QN9qqUkC8TNrkXm22lqwsaJDZMk8h58yIrTwx9sxEBKR5CaDQkgToJIO5IG80azPq7iCSSfryp9Nb33gMq4ejK13JpPtFQgKy8yPlr8NKtaEIHnSNaQBstRFTqMVCCnbepoamkhmZOnM7DnQWLxXrRlTZvnuv8ARPXfa2oynhCS6ksRxGZS1YXlfzyjfvp3oQIgyJnmTJPc86sCbcuXOOx+VW4dkKBBgGbwKxyk5MMpcSAQTzuTt9cqkhwdVA63+XumqX242zCdtY/WiHXQUgAQeulLmuQcXYHW2ZEmTc96ofxaWU51qAgWta/50sbjgykEjMBGZIEk8oHOs1vhn7S5nV7P2UySbc5MCl4kleQeFvQAW47jtSpDO8AguDkJ0TFp3mtlnABECLgQlH2UDr+m9FlQQcjQlW69kduZqCwEiBrudz1JrBVqSqPuNUYqCB1iJi5Op7fl0oZuxvcUS4IPlQTjnKb60m2Vg087s5H0qwRweJRi2vYUfGB119+tamLeTmbfbI8YEHaDr31rQ4pghiGHGzeRbvtHyrmPRPElzDrYPttE5e1PTxQUnrHJ+D08h6zy6+6+17HR4hCgVGJMSkzvuNeR+FZryYIVqJMg9OtW4DFBSAdCCUqF9evl86gtMHppAH66/nQJYXYkWYfG0w4VaS2k+4mh8I6JV/FI86J42LpTuE6crk399CcMwSnF5U3Ph7C162RtgzHOVlFvodz6MpBsq6FFKSP41oTHe/woxTCm1Kwq49Y3PqlG2ZJkovyIt3SRRnopwsQlf+m2ZB/8RwbjmlN+57Vr+kfBf2psKQP3zc5LxmFiUE9YkHYgdaKHCuVJz5/G/Q5tSt+eE47iKvXYVaSkgJJg/iEyFcoI+Fcpwh1zItIzDKq97RqRbeunTxXNLbhKFazoly0SeStiOaaweJcOCDnS6gAgBUZr9QB8qRB2vCQ6KvnE2/R1rOFkrFjJ17f0qfEGQ+4IHgTZPTrQqcWkBIa9hRGY7qOm2kbCtrDNBIArLJuM8XkOWS9wEYBwWnTqaVbeU0qL/wBEwMMP+UdRxF3K3A1PKsdhKohWpM31/taiuJ4nxjfl9fWlXIa8MlUEi9ojyr0FV52ONFXZW2VAEwbER18tqkXQSJT8vKq/XKBEAa89e9VtlS1nMYO1tY5TSEG2GrJKbReItzq95VyNgKowyridLn3XqjGcQEEitUN78gJaBTdkc9aFZ4mlU7EEiDO0XE9THQ++g8RjVgJ8JvoOdRd4G48UuKVlI+yNx+I78uxPIVJVUisLYSvizYNzfvUk8ZaAzLUEpG5/LnV7PCWWxJSD3uTUl8NQ5BcAhPspiwPPv8u96U670QaguYIrEl8aZW9Qg6q/E5yHJHv5CjEPlRyp8R022mgnkKLikIPhTdSh8jzNaLbqGgIiRvBvSnO5dh38KqxV5x8ulVYl4IknUD7O/PzqnE45x0WBSO1SYwYOplQ57d6W2kWs9ClziORMpClLP66msfi/EsWpX7tsG945V0C3QLREwOvl35Ve2j1cKWIEWTvH4uX1falOrJaIZGF82c1w7A4hwleIGRIsEi5+u3mdq1XnckNoIBOp6dPr3Vq4glY5J2FZuJw7azcwob1z6tWc5Z6dxriklkO0nKIH96gqTM1BnDuD2VBQ61ap1Qsps9xUKBl3tQzrfzo5eMRuhY/locY1J/01nyoXcOKYI3INvdXH4lg4biAUBCHp+O3v+ddu6HYJyJbH3lmP6VjcQwTawS6+3I9kyIT1sZPlV06ii3fRqzNEIOwFh3QlxagSErIVEeyftaXg1Y6+JGXxHWTZIPOTrQCuJYRvLmxKlkCD6tsm/dQTVD/pgybYfCuPK2LpMf7Ef+4U5U5y0i/b3sHLAneWXdvMmvBFZMGdSpRsOtzt1rpPRP0e9Z7MpYBlbpEF47hv8PNXkK5ZOLxqylS0BpAM+raQkTylSgo++a3UenOIREqeEbFTRHuXh/koVqpRjf8AN3XRWfmIrSm1eKz8GreH+npiEgABIAAEADQDkKk2qK4Nj/EF/wC0204PxIU2f9za3R/xFaOB9Pgv28I6OrTjbn/BRQv3A11FWpv+y9vc5j4eqs8Ps/a5b6Z8ER/nZfAsjP8AgWbBY5ZrA9QDXOv+jQKSAqQedd1w/j2FxOZkLCioEKZdSUOEHX904AojqJFY7/BncMojKt1j7C0DMtA+66geIx99IPUDU8/iOHkvyp6Dqc7ZSWZx3BcGUlxg6p8Sa6lhMoTzFYPH8ay042+l1uAcqxmAIB6EyCOXStHhb7jpKWEqWDf1hENgc859r+WfzrBVpyl+VjXiyNAudPlSq1Xo0qbuknchaQD2T6sx2k9zSquyFY95/RpFokkzBkwYsaIQslPiUDztHw2qpDokZZmI7dqckEk7V3Gru5zLlTi7QJJJ1G3XpThpYKZIvtO3fnTMvgXAsOe9D4xwypaUmSRHLa1BdBM2GWxJn+EeUT+VV4lCZCUgGDUk4RRCQrYfHf4zVq2AgeIhIor/AIl2uxJaEiRJPuqROUGbAXM6DuaxOL+mjbRyND1jg1A0HdW3w7muR4h6QP4hxKFEm8+raBVGlzGu99BS2r6Auqlks/Df+9x1uJ442h1tS3EhKrZTqOR6VTxf0iOYoQABpJt7p6b1zx9G1LWTEKUPtrTIjoJroeE8M8P7/wASkEhMTptprrSMNuYxOT5b3+yGFQuCASlOqjoTIvM0cxgURmUZ+OlEp4alWqCB2v7yaTuHVMIa81KAHzJ+FGoMspddJACBbntb+opBK31FSIANi5Hh/lGrht260Y3w0C7hCz937A7zdXnbpVr2NSN56CjjRb1LxJFeHwiW/ZlStCtWvlsB0HxqOIKRdZqKn1K0EDrUU4OTKrmm9itAO0ZlYtbrvha8KeZ/KoM+iyj7Tiia6BKANKk+pQRKbHfnHQb0SowitCscnzMTGYBTCRkcveSdo2SN1H3AXOwI3BziXEqXmDibQkJum14V9onl2puIqC1Z3SUNJsdyo7JSBqeg51fw7iC1IysoDSEzBPtJnUk6Zvl00rDUdNaofBzb3vf7c8bjAyP3pv8AcTGfzG09ax3uKY1y7LLWHb++8qT+QHkKIQtIJ9WMy93FiwPQH2u+neq3mCo+NWYx9r/pGgrFJR6I1xlYwcXgHFeN7Fz/AOSwpf8Ayi48zQq/RX1gztvnEAWKFDKoD+GxroC1ry+N6zMVLTiHAdFAnqkG4trI27VMcrfi/RfQ6nK8ldHLejuBBxPqjHq7zIvA5mu1RxBDYytIQkaAkX78tuVZWKwqUYpyLApV7gT+tHNMzETpzsYkEaX061VaSqNSelgrOKSW87fBUviLykleeADzSJ7ADlzoN/GK+2M40uAe1wAaLLRi3i6G0eWxoJwSdB0g2trp2oYqPRDItrR7/YDjsD4StklMap5HqNwedCYDHk20IMKE/EVooJKoBAmYvaeRG8xfvNY2MhLgWBAUK0wz/F/oa7fy8/s6jDY5DgCHUhxGsK+z1SdUnqmDXY8I4m61lCnVPYdUAKXd1o7Zlf6qOqvENyduA4aCY5WruODgBpVvDQU6sqNRKOj1Rk4mnFo6rFspdQpC0pUCIuJm1jWJhcYrKAbFBLavLQ+6K2MJIQieQrJ4rh8jsiyXhlJ5LF0HzFvdXS4yneOJHMoyzsXFSxb8jSoVPE4EGZGulKubcdhZprYQoAGxixBj30KFQ4EqTAM66HtRGISVFKRKTbeh3WXFIKXsoTtH99a6s3qY4rQtx7yEpvEJ+FEYEhcmAEpgydOmvv8AKs3C4KMqAkqQi8qUYUdB1JrPxPC1qeLeIcWpBE5UqKUdgE691bUjJZsZnv7L+Lf4gNIV6tqXnNIQLD+Jeluk+VYDysVipKlwmdEyAP5j+XvNdY1wDCtpGRtIBGg36n73yq9xQBkAWg8h0JGqz0sKa5t6C3C/8r79/Y5XB+hKjAOZKNZvnUfwg2QPxETyFdLhvR1lCQFEAD7INvMC5PVRPYUQQV3I1HtLMX5gUgGwCfa6AQmqWebz3vqEoqOSW9+AQyGkD92EdwBJ9wq3131FYy+PeGG0gGYiYA2kxVJW44VCcxG1xPvMUalbQq6eptO48DYnzqk49Z0SPM1m4dBI8CkHmCmFTpBBGxtVgdcECxVppp1NRTLeWvuFuBavaHuNSQ2kbGg2+LyopKTOyosf0ooP87bf2psZpg5FiXOhqXrOYNRC6sRJ0FudHexSVxN36/XwqviXEUspiM6yLJ2/mOwrP436Ws4VtSoUtaR9hNhO5NZeE4k08gYhMkcjqSef1t0rLXr4Y/iOp07sgvhinF+uxCyfup0gHZCfsj4nc0Q85IH2UDRI/MVU46pZlRqKzcyNt+tcqTu8zUu4saagSSCDftUXliZJj+nftQjxIEgxuYFvl9TQqmFuAKm08jGsHX5UDVwkXO8RSpQCQdu3bpWbxduEn4fpWmzgw2LQTWN6Q4oiEiOZ8qkFeSURsQjijX/aExu2o6cg2bDzopKNYurXMdth4aExr04hgfaKFAg63Ske+UUQl4JbUB4bAE6gH9Z+dLSeFIfPJp93y/tDLbuTJOxt86ynWwLxfblflFq2CvQwZ1mNZm0fWlZ+IMqsobW/trRRKTM91yFpJ2IJ37ms3jTMISDrIJ7qJJ/KtMtBxYbBsBKiOVp/Ss/GuF/EpSkWBKyO3sj5VphlJd2Yz+r77I2OFsCBXZYVo5mmR9rxK6JTz7msDAoDSkIguvr/AMtlOp/EdkJG6jXa8I4WWgpTigp1cZyPZTGiUbwJ86PhKDq1O0f8V6mXjKqjkaU1TjMGHm1INp0PJQukjsatNPXbklJWZyE2ndHHr4uUkpXh1lYsogWJGsW0mlXXl0bgT2pVzf8Aw+Hr9j+1XV+n0c+7xh11SWVtIC91esICd/spJ+VMOHuJWCcSkgD2ZlJ8tRVjrcNygCFCJFyB1rJw3BnCkqsQTczHxI1rK67lzClG3L1OoxON9U2FOEAQJIMAT1NcT6R+laCktNK9atUBKWwZv8hRGO4KcQEMhZEKCnBIJHKSTAnkOnnt8E9F8LgApYGZw6qVBI6DlToSTV27ve8inB3s15a78fUs9HuBvJYSp5WVwpAN5yjWB1rQawAFwq/NVz/Sq8T6Qp+yQYgntahS7nAUpSlhQPhsJm0TTUo21Abadkgty9z48vPQ9BtNCusLUZdTAOiZnytpRCWxmyBSRlsRPs2EAg9KTWJSskQpOqRIMTGoMc/feidgVfmLDMNTYkEpHhGkDYE72pmMSi5zFIBIyxcdSagpgSgklKovljMCOm4qxlJzWhUkyoGCbzeRfTWpe2SIlfUgp0qKU36K2vp3Nqi0oE5STOhta2p/oKvRg1Ex4khSzcEEpA699qRUhsfvnUA73AOuwmbxyqnibuy0uSKC4VpkQeSU9DG+ltaMawJUkgiDz5EVmP8ApthmhYmI1yn5QPlWDif8RkrJS3bmVGAPJPfTMO29FfnZsrLm1vuOxxOKQ3rBV7/hWLi+PlRIBB/CIgdVbAVzjRdxGgdcn7gKUe+0971rNeibhELWllPIQD+aj7hSKk5SybGRfRX35fIAlIczyZmQfxTrPSgfRkJT6zDKVBbVa2mmWfKPdXYNcMZb/wBQmOSJ+KiflVS2cMlSlJRlWuMy1QVKiwkfpWV3SaZoilrzBBhVkeEoV/N+oqYwzotknqSmfnVqVoGip/hSAfnSRjUXzEiNcyI+IVScQzAilxh3QtSNNUnvaah+yu6BpXwj/wDKjEYhhScwU4mek/8AXS/7Of8AWcH8v/8AVGoX0BbS5mf+wPGf3RjqpI9/ioDFcMAIXiSlKUXSgEFSlbTl26Cuka4aw5piPeD/AO+KfDejjCpUFK8Jgy2Ne6iaZGhOWnpb7IqkYu7PHuI8VeVjZg5kkEjlFvIQPjXcIBcGdopIN1IUYvvfSule9CmFKKpGYiJU2NO6VCsXF/4fOJJLCwP4FxP8jgSP+RptShJpWjay8QlXi73fPyBThXjq2IOsKHwE2oNzAqHtqSi+6gTaYEJ79NaZ/wBFOIi3jI/8oK//AFlQ+NJv0BxTkesL3ubbT5lbhV/9s9qUuGqbT+cg1Wprm/Qycbj0oltoSVa2uTsIGg6XJo/0Y9HnnFENABc/vHViUt9CPtL5Nj+aK6jhH+Hrbd3CBzS0TJ6LfUAojohKPOurYbShKUISEITYJSIA7AV0KXCJL8/Lr4/SE1ON/wCF4dF56vxVvEC4NwJrCpIbBK1XcdWZccPNauXJIsKPBpU4FbjnNtu7FUpqNOKsg9KoH6vSqEOXRw1xtow7lyjxKAJ01EbmgltH922rxic2ckjMdROotOlbOI9JG2kK9acoClBMonMOgG1/dQGFxmGKSpLqZXqlIM33iCfcK88k2jZmrNb68y/D8OdLSUIVBmc0ie+YC5rVa4AEAFSsxmTmgyTrPOq048oSA2w6sARNknzS4QY8pqtXDnXR+8KhOyViRP51pp0pPNi5NJZF6cADm0toNo+NDv8ACV2LbmWPZAAgAcrVU56NwP8AMei2i79YNQRwx5uzReMaZiFfMTTHSkuYCnf+vqU4hvGpKlBDawYkwJMeVTZ40vKEqbuFGdki+swPhyp1ekGIY/7wEBPQyv8A2ATV7PHcLjBlyrcPItqTH+4A1WK2vmFgkle7z6/F0GHEKUPCWwNZ1+dRcbciVOHKJNhA8zt76xOJ8DxCAVYZYZGydz/OsEg/wisRxgkj9qSSea0Fc9lvTy2FD28bZPfgGqbvp7f6/Q2+IcdbBUhKi6oapbWDEyJWqSEDXU9hWSww66uEthAAsUgmf5iL73ArQSzlKU4cBvMUlUJSJG8iImBrWz65YsghPWLnzN6R299FvfiMcOv38fRkseiYNncoH3SSZ/lTPxIrVwvDGWf8thMjcpA9wuflTJQsm6p31/SnXhZ3vffl1JqXctWVexc/i3CcucJ1mAAPfNArCjcuKI6C1EOsggybbcz9Gqf2WAEj+/ehZLtlJYTNyo9z9CmStKfs6xYc/Or/AFMQNelUONKPbr5UtsNFC8VIMZUkDxcxG8n6vWdxQlWRCVTmM+RsPn8K0cZhZE5Zjy5axrWarCy8SPsJi2kxAj63oL5jqayZpYbw+BuLfaMEqPSZgeVFJxaxGdKVA9AD7wKCZw6gAdO1tas9cpI9mTvRC8y5TbajY5VfX1enTxN5o3UY9480mhHlAkSIm81X/wDEFpsU509fyO1RSkndEsnqjpcLxxCx40x+JF0/7dR5TRyBmGZCgpPMGfI8j3ri1Ng+PDqhUSUHcdt+4p+H8cQ5JSVNOpMKIMKB67LB6g1spcbJfyzQuXDp6HaTUFkxbWsvC+kkHLiIjT1yRAHL1qfs/wAQtzArYW3FdOnUjUV4mOUXHJkE6X1qQpARTAzTQSQNPTUjUIPTk0wpzUINSp5pqhDk28Iw6n96AoQZBF+01McLQhOZt15tIHspfWBHQEmB2ip4nB+rStMmLTzJIPKhneHOKaSG46zcnlNcJXTtc143bK/6KfV+NKg8/JsB69ckdyFUW7i3G7evdT/5jaXB78qbedUYD0NLqvW4tanMnstJJQgfxZSCrt8dqPc4e0dGQgDeVD5G9Os1mLvKXO2+4zx6QOEmMb2y4ZCf+S0qvVGK9LUt2exSROgUpSlHs2nwn/bW49gMIRDiUK0nMpRHTVXWpHgjbd8Pkw55ttN37nLPxonZrP4AjGV9V6mVgvS8kDK2+E80tKBPklP5UsXxhDntJxiT95TYA7+Js/EUW9jMcyZLjbyeZRB840olj0tUP81uOo/LY0No8rj8C7n+/syWeIPpu2VuC1lMBUf+kpKv+FaKcYtxIDiCJF/CoD3LANVcQ4ih5QDRlXLcVziOKYpGPS0hx0Iy+KFGx5wbeUb1mlRU72svQdGSWt/T/PYLe4M8y6h9ptSmhm9YgnxXsCgbxOlbGAxbLqPC4M3LQjuDRzHE1Td7NGuZCZH8wTVPEm1gFbXqlHdKkeFfuIymp479Sn3/AD9FqWyBEgjnAmngTe8j600NV4LHIdQlQaQCbWKgZGo1q0idUzB/8QEfFI+dMwtC9d/dhzbkOkfUVBSIJ/LekXQmZQ8BzCQtJ/2qNUL4m2dHkIiPC6C2emtA2MUG9MxFJGx+F6hmm/Pc0W2lxSZQltwG8pWDbpE1S8XLyyBNrr+VpoGuZNMgPEKIg7R/b67UPg9yPvRPYfrUuJLVEZb9NLU2BEJCTYmSDzN5FJtmOT/FpBxTPOCe1Rcbga6VUtyNzI51NWI6RV2ATKHVDSNrVQ6mBI6WJ+Iop1cTz5fW1Bvqn50IxGacyFZ4Pgk8tNR2vQyvBjHRsQD+f50RxB/MnKDJWQgCPvEg6fVqfKF4pZ5CJ9w/Kmp9ej+AopevwajD0j4Xrb9GsZGbDk2SnO1OyJhSJ/CSI6KjasTCgVq8NZjEMqFrqSeykqt7xPlT+Em41Eupm4iN1c6CmilSrvHOFFIUkqp6hYqVPFNUIKKVMVD6ilUKAFYEKUVETN/7cu9Qxba2052iVZfaQrxW6TcGtOaQoeyh0JiZXgeKJeZSdMwqbuEBA6ViKbDDsaIWTHQnlWwFeCd6yyjZ4fIYndXA3uDNlVxcXInWdNL1FeDVNrAdTfzolK1b1b+0HSx+t6RZPJh37wZDZGsHzrI4rwlcFTUdUK0PY7GttWJSkSRod6ubxSdxMidLedKskxibPN2HPVrK1pU2ZIJ2nooWJ9x6HWivRd4OqedCgtRVHi1AGgnfX412TnDmFkm4mxGoPdJm3T4VnueioZleFCRpKD4QeygDHYiO1RrEnbUJW8N9fvzM17DlJkJgzcTPmNtqIw3EAFHOcqPtT9g7eU2ohCCoELQUEahW3YgkQeYJHY2oHiPDjMBMgiCOem896W4qepTvAlxnh7jav2nDSqP8xsH2hupP4o99G4LFs4lKXEKCgR7uYI2NYPBuLrw7hwrxJbM+rXMgCNCre1hT8V9HFtqOIwSg0TdbZ/y19YHsnqPOhU+zeCp+nye/QLDjWKO9+p0SsEpA8En3z5XtUHH3Ig3HJYCgbfiBtWPwX0u9YfVOgtOjUTqOY2I3roTcXv1o3a+gNmjNW234SWUAqJlTcoIg75YqyCDDWIeTNwFLzoP+8KAq/PeCNrdBttVL3gykC6iqQJGtgBzt86W8s0MU5aN78Ad7iDqQApLTpJjKQWl9fGiU+9IqSuItaLbfa552w4jyW0fjFJ3BAuJWqTkbEg/aP2Z+tqsViHIJSSB0FDiUtUMxYdd+WXoDpxbCjCMSidgox7vWpT86nieHqABkkcwmQfNJgjzqS3lrlK0NvpuSCmCBHb4zQ+H9W1/lFbAN49pHuUSYpbj0CUoPaf18g61SYKwD1BHwM/GhywuT7ChtCh+tbGK4q4gS8yh5v77Vj18BzIPaBTMYHC4uzJbUqJ9WuW1+USlXkKONKT/jnv8ARWLef+mAt5DBK1qCnIhCRBibeEASVHSquCslRUVWWozHLv1rp2PRkNEkMFKtykJVP8wVNEtcIOzar7nKn4k/lRdhUd1hZfaxSAsPgoitjhmHvn2TMHmoiCR0AkTzJp2OFx7ZkfdTMH+JRuR0ECjvl8v0rocNwrg8UjHVrX0Hp6jFPXQMo4pRSFKahY8UqYGnioUNNKlSqyDA0iaVNFWCU4zCh1BSryO/Ss/C4wtQleo571rTQmP4cHOhoJwU0EpWJYlJUnM3qAfOedU4LE5x4hChqKZhxTdokCrmsWlSpiOf9axzg+eo1PoUYrDqPv8AcKpexN8gtF1E7chR7rmgEnc0EvATlIFzcmbb686zTjnYNOxFtQLmQm5GYaSQYkCOl6KCjKshIyiB1igUnI7dOa4vuLR7tqNU+CoQLRp5VUbaMtvoTbfzpHrEwoGUnQgc563pyyJBBAJtf2T2Iug/DrVCWoQoEz92dk8p8tadh3YiUG360aV9SYrPLQxfSr0YLrLgzFDgEozi0i4AWPDtHO+lBeh/FVuM5XAfWJsoEe7pB2ItXZB1xsW/et3CkH2h/AT7Q6GuQ41wsYRwY3CrKcOow+0BKUE6rSg+wJPiSI1nQ1dfh+0pNLVZr5W7BUppVO57T3co47wpvECFDIseyqLg1RwfjqmiGcQoBUQlc2Vymd9q6V1r1jQWQlYIkFBAMH8Kj+ZrCW6w4oIMt9HUlM/wlQAN9xXKo1XbC1l7GuUDecXyuI1G/wCZtQqXpWQTfKQJvc6ZetZrmEdw6c6QtabylPihJBiOflNGDHhtrNIKzJCRtOmYc+lopsndXQpRzC1m8RYnmdUQO8TNXhIN5O1tO9Cp8JKVSSlIBk7m5IHc/AUWHrb202qoOyLlnJgzpi4gcj/eg3xYiNLgHf8AQWo3Et+G0fGd+WlD4nxXnTWPdVNlpAzmLKFgtwBEFJuFd4sJ7TVOK4a1iE+sSkpULlIOh1BBSbHcEEGkVx7JgXjpz8qqw0oXY3mSB1mT9cqrE1nHUNRvkzU4djX2wIfW6iPZfAWR2cAC/eTW7huKpUBmASTbWRPK9we9cxhHeWl61GXB77EcxWmlxc4vNiZ0UdBlpqCwD5B9WbgiUE7jcHqKOrtQmpxxIwyjhdhU9NSowRxSp4pCoQVKlFNzt571CCPcUqlBpVLEGqMUqVEAMU0opUqhBlNg63qheBP2THlSpVWpYNmUg3Hnse9XsuIUn4W/SlSrJXglZodF3TuVPJHhsTfKIOliZN7C0dyOdQyAEnWZ058o8qelWN9A1pci2kJMAEyLyZAP9KkXExpJnoPd596VKomR9Q7Ak5BOsD4TVOMw4UlQIEOShY2INpI6UqVb4fxFvVGNhOGAN5EyAnaTaNo+FGYd1LjWUgAaQQCPMGxpUq4nERSm/E3Rk7AZwCUbFsc2j4R/9NUgeUUDjeAFakrTlXFyUar5Bbarjn4SqlSpV3HNB3umwhjGIeXqUvJ9ptdjYagH2h2qaypJMweZnbsaVKmNZIuvHA8iDjp1mJ0MaiNx+dBOvWJGwvyJ/relSqWF4tQRSidoSQJiY1AtTOPpbQVAGTZIIvHWSZ1p6VVZNpDISbTYdw5slOkflWnh8KaVKpCKbKm7I0FteNgC5BJPaN60ymlSrvcPFKmrHPqPMbJT5aVKnix4pRT0qhBRSCBry/KnpUMnhi33FpXaRzr3pbClAJJAJg9NqVKlXHzf9n5jXWs7WR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226" name="AutoShape 10" descr="chrome-extension://amfclgbdpgndipgoegfpkkgobahigbcl/images/gmail.png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9227" name="Picture 11" descr="teleio pacci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429132"/>
            <a:ext cx="392909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3" descr="top-graphic_puccinia2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500306"/>
            <a:ext cx="750099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>
            <a:noAutofit/>
          </a:bodyPr>
          <a:lstStyle/>
          <a:p>
            <a:r>
              <a:rPr lang="ar-SA" sz="3200" b="1" dirty="0" smtClean="0">
                <a:solidFill>
                  <a:srgbClr val="FFFF00"/>
                </a:solidFill>
              </a:rPr>
              <a:t>الجراثيم المتكونة بدورة حياة فطر </a:t>
            </a:r>
            <a:r>
              <a:rPr lang="ar-SA" sz="3200" b="1" dirty="0" err="1" smtClean="0">
                <a:solidFill>
                  <a:srgbClr val="FFFF00"/>
                </a:solidFill>
              </a:rPr>
              <a:t>الباكسينا</a:t>
            </a:r>
            <a:r>
              <a:rPr lang="ar-SA" sz="3200" b="1" dirty="0" smtClean="0">
                <a:solidFill>
                  <a:srgbClr val="FFFF00"/>
                </a:solidFill>
              </a:rPr>
              <a:t/>
            </a:r>
            <a:br>
              <a:rPr lang="ar-SA" sz="3200" b="1" dirty="0" smtClean="0">
                <a:solidFill>
                  <a:srgbClr val="FFFF00"/>
                </a:solidFill>
              </a:rPr>
            </a:br>
            <a:endParaRPr lang="ar-SA" sz="3200" b="1" dirty="0">
              <a:solidFill>
                <a:srgbClr val="FFFF00"/>
              </a:solidFill>
            </a:endParaRPr>
          </a:p>
        </p:txBody>
      </p:sp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1- الجراثيم </a:t>
            </a:r>
            <a:r>
              <a:rPr lang="ar-SA" dirty="0" err="1" smtClean="0"/>
              <a:t>البكنية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2- الجراثيم الاسيدية       </a:t>
            </a:r>
          </a:p>
          <a:p>
            <a:pPr>
              <a:buNone/>
            </a:pPr>
            <a:r>
              <a:rPr lang="ar-SA" smtClean="0"/>
              <a:t>3- </a:t>
            </a:r>
            <a:r>
              <a:rPr lang="ar-SA" smtClean="0"/>
              <a:t>الجراثيم </a:t>
            </a:r>
            <a:r>
              <a:rPr lang="ar-SA" dirty="0" smtClean="0"/>
              <a:t>اليوريدية     </a:t>
            </a:r>
          </a:p>
          <a:p>
            <a:pPr>
              <a:buNone/>
            </a:pPr>
            <a:r>
              <a:rPr lang="ar-SA" dirty="0" smtClean="0"/>
              <a:t>4- الجراثيم </a:t>
            </a:r>
            <a:r>
              <a:rPr lang="ar-SA" dirty="0" err="1" smtClean="0"/>
              <a:t>التيليتية</a:t>
            </a:r>
            <a:r>
              <a:rPr lang="ar-SA" dirty="0" smtClean="0"/>
              <a:t>       </a:t>
            </a:r>
          </a:p>
          <a:p>
            <a:pPr>
              <a:buNone/>
            </a:pPr>
            <a:r>
              <a:rPr lang="ar-SA" dirty="0" smtClean="0"/>
              <a:t>5- الجراثيم </a:t>
            </a:r>
            <a:r>
              <a:rPr lang="ar-SA" dirty="0" err="1" smtClean="0"/>
              <a:t>البازيدية</a:t>
            </a:r>
            <a:r>
              <a:rPr lang="ar-SA" dirty="0" smtClean="0"/>
              <a:t>  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30112" y="1928802"/>
          <a:ext cx="8799606" cy="47149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73705"/>
                <a:gridCol w="3793709"/>
                <a:gridCol w="3132192"/>
              </a:tblGrid>
              <a:tr h="863944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اسم الجراثيم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صفاتها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شكلها</a:t>
                      </a:r>
                      <a:endParaRPr lang="ar-SA" dirty="0"/>
                    </a:p>
                  </a:txBody>
                  <a:tcPr/>
                </a:tc>
              </a:tr>
              <a:tr h="1740747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الجراثيم اليوريدية</a:t>
                      </a:r>
                      <a:endParaRPr lang="ar-SA" b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بيضي أو مستطيل ، برتقالي اللون ، </a:t>
                      </a:r>
                      <a:r>
                        <a:rPr kumimoji="0" lang="ar-SA" sz="18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معنق</a:t>
                      </a:r>
                      <a:r>
                        <a:rPr kumimoji="0" lang="ar-SA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له جداران الجدار الخارجي مسنن وغليظ والداخلي رقيق </a:t>
                      </a:r>
                      <a:endParaRPr lang="ar-S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2110217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الجراثيم </a:t>
                      </a:r>
                      <a:r>
                        <a:rPr kumimoji="0" lang="ar-SA" sz="1800" b="0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التيليتية</a:t>
                      </a:r>
                      <a:r>
                        <a:rPr kumimoji="0" lang="ar-SA" sz="1800" b="0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b="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rtl="1"/>
                      <a:endParaRPr lang="ar-SA" b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تتكون من خليتين  بينهما </a:t>
                      </a:r>
                      <a:r>
                        <a:rPr kumimoji="0" lang="ar-SA" sz="18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تخصر</a:t>
                      </a:r>
                      <a:r>
                        <a:rPr kumimoji="0" lang="ar-SA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بسيط ، وتحتوي على نواتين ، </a:t>
                      </a:r>
                      <a:r>
                        <a:rPr kumimoji="0" lang="ar-SA" sz="18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معنق</a:t>
                      </a:r>
                      <a:r>
                        <a:rPr kumimoji="0" lang="ar-SA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وله قمة مدببة </a:t>
                      </a:r>
                      <a:endParaRPr lang="ar-S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428596" y="285728"/>
            <a:ext cx="828680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FFFF00"/>
                </a:solidFill>
              </a:rPr>
              <a:t>صفات بعض الجراثيم المتكونة بدورة حياة فطر </a:t>
            </a:r>
            <a:r>
              <a:rPr lang="ar-SA" b="1" dirty="0" err="1" smtClean="0">
                <a:solidFill>
                  <a:srgbClr val="FFFF00"/>
                </a:solidFill>
              </a:rPr>
              <a:t>الباكسينا</a:t>
            </a:r>
            <a:r>
              <a:rPr lang="ar-SA" b="1" dirty="0" smtClean="0">
                <a:solidFill>
                  <a:srgbClr val="FFFF00"/>
                </a:solidFill>
              </a:rPr>
              <a:t/>
            </a:r>
            <a:br>
              <a:rPr lang="ar-SA" b="1" dirty="0" smtClean="0">
                <a:solidFill>
                  <a:srgbClr val="FFFF00"/>
                </a:solidFill>
              </a:rPr>
            </a:br>
            <a:endParaRPr lang="ar-SA" dirty="0"/>
          </a:p>
        </p:txBody>
      </p:sp>
      <p:pic>
        <p:nvPicPr>
          <p:cNvPr id="6" name="صورة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86059"/>
            <a:ext cx="300039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صورة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714884"/>
            <a:ext cx="2857520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sz="4400" b="1" dirty="0" smtClean="0">
                <a:solidFill>
                  <a:srgbClr val="FFFF00"/>
                </a:solidFill>
              </a:rPr>
              <a:t>رتبة </a:t>
            </a:r>
            <a:r>
              <a:rPr lang="ar-SA" sz="4400" b="1" dirty="0" err="1" smtClean="0">
                <a:solidFill>
                  <a:srgbClr val="FFFF00"/>
                </a:solidFill>
              </a:rPr>
              <a:t>التفحمات</a:t>
            </a:r>
            <a:r>
              <a:rPr lang="en-US" sz="4400" b="1" dirty="0" smtClean="0">
                <a:solidFill>
                  <a:srgbClr val="FFFF00"/>
                </a:solidFill>
              </a:rPr>
              <a:t>order:-</a:t>
            </a:r>
            <a:r>
              <a:rPr lang="en-US" sz="4400" b="1" i="1" dirty="0" err="1" smtClean="0">
                <a:solidFill>
                  <a:srgbClr val="FFFF00"/>
                </a:solidFill>
              </a:rPr>
              <a:t>Ustilaginales</a:t>
            </a:r>
            <a:r>
              <a:rPr lang="en-US" sz="4400" b="1" dirty="0" smtClean="0">
                <a:solidFill>
                  <a:srgbClr val="FFFF00"/>
                </a:solidFill>
              </a:rPr>
              <a:t> </a:t>
            </a:r>
            <a:br>
              <a:rPr lang="en-US" sz="4400" b="1" dirty="0" smtClean="0">
                <a:solidFill>
                  <a:srgbClr val="FFFF00"/>
                </a:solidFill>
              </a:rPr>
            </a:br>
            <a:r>
              <a:rPr lang="ar-SA" sz="4400" b="1" dirty="0" smtClean="0">
                <a:solidFill>
                  <a:srgbClr val="FFFF00"/>
                </a:solidFill>
              </a:rPr>
              <a:t/>
            </a:r>
            <a:br>
              <a:rPr lang="ar-SA" sz="4400" b="1" dirty="0" smtClean="0">
                <a:solidFill>
                  <a:srgbClr val="FFFF00"/>
                </a:solidFill>
              </a:rPr>
            </a:br>
            <a:endParaRPr lang="ar-SA" dirty="0"/>
          </a:p>
        </p:txBody>
      </p:sp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57298"/>
            <a:ext cx="8258204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1-</a:t>
            </a:r>
            <a:r>
              <a:rPr lang="ar-SA" dirty="0" smtClean="0"/>
              <a:t> الجراثيم البازيدية تكون جالسة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2-</a:t>
            </a:r>
            <a:r>
              <a:rPr lang="ar-SA" dirty="0" smtClean="0"/>
              <a:t> تضم أجناس اختياريا التطفل وفي حالة عائل تعيش </a:t>
            </a:r>
            <a:r>
              <a:rPr lang="ar-SA" dirty="0" err="1" smtClean="0"/>
              <a:t>مترممة</a:t>
            </a: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3- </a:t>
            </a:r>
            <a:r>
              <a:rPr lang="ar-SA" dirty="0" smtClean="0"/>
              <a:t>سميت بفطريات التفحم نظرا لان معظمها يكون على النبات العائل في موضع الأجزاء المصابة كتلا جرثومية سوداء اللون تشبه الرماد أو الفحم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4- </a:t>
            </a:r>
            <a:r>
              <a:rPr lang="ar-SA" dirty="0" smtClean="0"/>
              <a:t>يكون </a:t>
            </a:r>
            <a:r>
              <a:rPr lang="ar-SA" dirty="0" err="1" smtClean="0"/>
              <a:t>البازيديم</a:t>
            </a:r>
            <a:r>
              <a:rPr lang="ar-SA" dirty="0" smtClean="0"/>
              <a:t> مقسم أو غير مقسم ويحمل </a:t>
            </a:r>
            <a:r>
              <a:rPr lang="ar-SA" dirty="0" err="1" smtClean="0"/>
              <a:t>البازيديوم</a:t>
            </a:r>
            <a:r>
              <a:rPr lang="ar-SA" dirty="0" smtClean="0"/>
              <a:t> عدد محدد من الجراثيم البازيدية أحادية الخلية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487</TotalTime>
  <Words>590</Words>
  <Application>Microsoft Office PowerPoint</Application>
  <PresentationFormat>عرض على الشاشة (3:4)‏</PresentationFormat>
  <Paragraphs>101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تقنية</vt:lpstr>
      <vt:lpstr>الشريحة 1</vt:lpstr>
      <vt:lpstr>الشريحة 2</vt:lpstr>
      <vt:lpstr>الشريحة 3</vt:lpstr>
      <vt:lpstr>الشريحة 4</vt:lpstr>
      <vt:lpstr>فطر الباكسينيا  Puccinia.sp</vt:lpstr>
      <vt:lpstr>فطر الباكسينيا  Puccinia.sp</vt:lpstr>
      <vt:lpstr>الجراثيم المتكونة بدورة حياة فطر الباكسينا </vt:lpstr>
      <vt:lpstr>الشريحة 8</vt:lpstr>
      <vt:lpstr> رتبة التفحماتorder:-Ustilaginales   </vt:lpstr>
      <vt:lpstr>الشريحة 10</vt:lpstr>
      <vt:lpstr>الفصيلة اليوستيلاجينية Family: Ustilaginaceae </vt:lpstr>
      <vt:lpstr>(يوستيلاجو) 1-genus:-Ustilago.sp </vt:lpstr>
      <vt:lpstr>يوستيلاجو 1-genus:-Ustilago.sp  </vt:lpstr>
      <vt:lpstr>الفصيلة التيليتة 2.Family: Tilletiaceae</vt:lpstr>
      <vt:lpstr>تيليتيا Genus:-Tilletia.sp</vt:lpstr>
      <vt:lpstr>تيليتيا Genus:-Tilletia.sp</vt:lpstr>
      <vt:lpstr>الشريحة 17</vt:lpstr>
    </vt:vector>
  </TitlesOfParts>
  <Company>BEST FORUM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 division: Basidiomycotina</dc:title>
  <dc:creator>www.arabswell.com</dc:creator>
  <cp:lastModifiedBy>www.arabswell.com</cp:lastModifiedBy>
  <cp:revision>60</cp:revision>
  <dcterms:created xsi:type="dcterms:W3CDTF">2011-11-20T21:25:01Z</dcterms:created>
  <dcterms:modified xsi:type="dcterms:W3CDTF">2011-11-22T01:05:01Z</dcterms:modified>
</cp:coreProperties>
</file>