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8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CFCFC"/>
    <a:srgbClr val="E8E8E8"/>
    <a:srgbClr val="FFD84B"/>
    <a:srgbClr val="FFFFFF"/>
    <a:srgbClr val="CC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660"/>
  </p:normalViewPr>
  <p:slideViewPr>
    <p:cSldViewPr>
      <p:cViewPr varScale="1">
        <p:scale>
          <a:sx n="67" d="100"/>
          <a:sy n="67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B55B58-1112-49DC-9611-12CC3AAE0B6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66F59066-5A4D-4C41-A241-5F65468B3A0B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الطاقة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Energy</a:t>
          </a:r>
        </a:p>
      </dgm:t>
    </dgm:pt>
    <dgm:pt modelId="{C3924A1A-09B5-48B7-B20D-C12BDCEFAEDD}" type="parTrans" cxnId="{BAAE4F14-693D-40E3-B79B-8D6E507F2CDF}">
      <dgm:prSet/>
      <dgm:spPr/>
      <dgm:t>
        <a:bodyPr/>
        <a:lstStyle/>
        <a:p>
          <a:pPr rtl="1"/>
          <a:endParaRPr lang="ar-SA"/>
        </a:p>
      </dgm:t>
    </dgm:pt>
    <dgm:pt modelId="{BB00E7F8-E2A2-4105-9F93-E575AB58171E}" type="sibTrans" cxnId="{BAAE4F14-693D-40E3-B79B-8D6E507F2CDF}">
      <dgm:prSet/>
      <dgm:spPr/>
      <dgm:t>
        <a:bodyPr/>
        <a:lstStyle/>
        <a:p>
          <a:pPr rtl="1"/>
          <a:endParaRPr lang="ar-SA"/>
        </a:p>
      </dgm:t>
    </dgm:pt>
    <dgm:pt modelId="{31B6C3B3-039C-46D6-8C15-60CB2F4B6B3D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احتياجات الجسم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من الطاقة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Body’s Need for Energy</a:t>
          </a:r>
        </a:p>
      </dgm:t>
    </dgm:pt>
    <dgm:pt modelId="{3A6A15BF-F112-4FF6-B60E-06B738F51280}" type="parTrans" cxnId="{E5C82A5C-4870-46D9-98AD-BE2598CFB53F}">
      <dgm:prSet/>
      <dgm:spPr/>
      <dgm:t>
        <a:bodyPr/>
        <a:lstStyle/>
        <a:p>
          <a:pPr rtl="1"/>
          <a:endParaRPr lang="ar-SA"/>
        </a:p>
      </dgm:t>
    </dgm:pt>
    <dgm:pt modelId="{D4C43DAC-8325-41A9-ACCF-4802B7801ADA}" type="sibTrans" cxnId="{E5C82A5C-4870-46D9-98AD-BE2598CFB53F}">
      <dgm:prSet/>
      <dgm:spPr/>
      <dgm:t>
        <a:bodyPr/>
        <a:lstStyle/>
        <a:p>
          <a:pPr rtl="1"/>
          <a:endParaRPr lang="ar-SA"/>
        </a:p>
      </dgm:t>
    </dgm:pt>
    <dgm:pt modelId="{68B3A86D-DB8F-457F-89D3-5503DC2554FC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السعرات الحرارية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من الأغذية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Energy Value of Foods</a:t>
          </a:r>
        </a:p>
      </dgm:t>
    </dgm:pt>
    <dgm:pt modelId="{CF22495C-53DC-4A6F-9E6E-C3651A6E5F1C}" type="parTrans" cxnId="{27E1469F-070B-47D1-9696-A2BBAEE46CF4}">
      <dgm:prSet/>
      <dgm:spPr/>
      <dgm:t>
        <a:bodyPr/>
        <a:lstStyle/>
        <a:p>
          <a:pPr rtl="1"/>
          <a:endParaRPr lang="ar-SA"/>
        </a:p>
      </dgm:t>
    </dgm:pt>
    <dgm:pt modelId="{8AF21274-DE60-42AE-9E54-98CC5F0204F0}" type="sibTrans" cxnId="{27E1469F-070B-47D1-9696-A2BBAEE46CF4}">
      <dgm:prSet/>
      <dgm:spPr/>
      <dgm:t>
        <a:bodyPr/>
        <a:lstStyle/>
        <a:p>
          <a:pPr rtl="1"/>
          <a:endParaRPr lang="ar-SA"/>
        </a:p>
      </dgm:t>
    </dgm:pt>
    <dgm:pt modelId="{1D27890B-5518-43F5-A30A-7ACBD2289AA3}" type="pres">
      <dgm:prSet presAssocID="{A5B55B58-1112-49DC-9611-12CC3AAE0B6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10850BD-9948-4996-96E4-4FC023C36294}" type="pres">
      <dgm:prSet presAssocID="{66F59066-5A4D-4C41-A241-5F65468B3A0B}" presName="hierRoot1" presStyleCnt="0">
        <dgm:presLayoutVars>
          <dgm:hierBranch/>
        </dgm:presLayoutVars>
      </dgm:prSet>
      <dgm:spPr/>
    </dgm:pt>
    <dgm:pt modelId="{488B867D-1390-41EC-803E-D827D72A5EE1}" type="pres">
      <dgm:prSet presAssocID="{66F59066-5A4D-4C41-A241-5F65468B3A0B}" presName="rootComposite1" presStyleCnt="0"/>
      <dgm:spPr/>
    </dgm:pt>
    <dgm:pt modelId="{4BE5E55C-64B1-4A1A-BCFA-9BC795FDFE30}" type="pres">
      <dgm:prSet presAssocID="{66F59066-5A4D-4C41-A241-5F65468B3A0B}" presName="rootText1" presStyleLbl="node0" presStyleIdx="0" presStyleCnt="1" custScaleX="713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F14A38-F746-45A6-A9C0-62C4582FDA30}" type="pres">
      <dgm:prSet presAssocID="{66F59066-5A4D-4C41-A241-5F65468B3A0B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DCBBE8A5-BDAB-4D27-9366-E65AE1C358A0}" type="pres">
      <dgm:prSet presAssocID="{66F59066-5A4D-4C41-A241-5F65468B3A0B}" presName="hierChild2" presStyleCnt="0"/>
      <dgm:spPr/>
    </dgm:pt>
    <dgm:pt modelId="{B3D9ED84-EE5D-49CC-BD06-347A935F1C34}" type="pres">
      <dgm:prSet presAssocID="{3A6A15BF-F112-4FF6-B60E-06B738F51280}" presName="Name35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46AF6C7A-C012-4DE6-B35A-BB395C5E4BF4}" type="pres">
      <dgm:prSet presAssocID="{31B6C3B3-039C-46D6-8C15-60CB2F4B6B3D}" presName="hierRoot2" presStyleCnt="0">
        <dgm:presLayoutVars>
          <dgm:hierBranch/>
        </dgm:presLayoutVars>
      </dgm:prSet>
      <dgm:spPr/>
    </dgm:pt>
    <dgm:pt modelId="{A010F12A-6A23-4783-B005-E8A969A9DBFE}" type="pres">
      <dgm:prSet presAssocID="{31B6C3B3-039C-46D6-8C15-60CB2F4B6B3D}" presName="rootComposite" presStyleCnt="0"/>
      <dgm:spPr/>
    </dgm:pt>
    <dgm:pt modelId="{5A441758-4C3C-4351-A471-2C0A4A8DBA50}" type="pres">
      <dgm:prSet presAssocID="{31B6C3B3-039C-46D6-8C15-60CB2F4B6B3D}" presName="rootText" presStyleLbl="node2" presStyleIdx="0" presStyleCnt="2" custScaleX="8017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A28C885-C592-4887-BF3E-4A326C9E6557}" type="pres">
      <dgm:prSet presAssocID="{31B6C3B3-039C-46D6-8C15-60CB2F4B6B3D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72F6EB86-51FB-47B0-859C-310B41C266A1}" type="pres">
      <dgm:prSet presAssocID="{31B6C3B3-039C-46D6-8C15-60CB2F4B6B3D}" presName="hierChild4" presStyleCnt="0"/>
      <dgm:spPr/>
    </dgm:pt>
    <dgm:pt modelId="{8200C7FB-EE79-4C77-B0FD-81F59CAC71BD}" type="pres">
      <dgm:prSet presAssocID="{31B6C3B3-039C-46D6-8C15-60CB2F4B6B3D}" presName="hierChild5" presStyleCnt="0"/>
      <dgm:spPr/>
    </dgm:pt>
    <dgm:pt modelId="{85D41320-C2C8-43D8-B5B2-E1FEC6E443BB}" type="pres">
      <dgm:prSet presAssocID="{CF22495C-53DC-4A6F-9E6E-C3651A6E5F1C}" presName="Name35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36C8CE3D-141A-4189-BF2F-11C4EC3491A3}" type="pres">
      <dgm:prSet presAssocID="{68B3A86D-DB8F-457F-89D3-5503DC2554FC}" presName="hierRoot2" presStyleCnt="0">
        <dgm:presLayoutVars>
          <dgm:hierBranch/>
        </dgm:presLayoutVars>
      </dgm:prSet>
      <dgm:spPr/>
    </dgm:pt>
    <dgm:pt modelId="{0995C7F3-A6BD-4B17-82DD-48E7AADC86C7}" type="pres">
      <dgm:prSet presAssocID="{68B3A86D-DB8F-457F-89D3-5503DC2554FC}" presName="rootComposite" presStyleCnt="0"/>
      <dgm:spPr/>
    </dgm:pt>
    <dgm:pt modelId="{9329DEFC-2E25-48DF-A9F6-D38FDD034820}" type="pres">
      <dgm:prSet presAssocID="{68B3A86D-DB8F-457F-89D3-5503DC2554FC}" presName="rootText" presStyleLbl="node2" presStyleIdx="1" presStyleCnt="2" custScaleX="75365" custScaleY="105284" custLinFactNeighborX="-6747" custLinFactNeighborY="-252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2B8652-EC72-4A38-869B-52BA2F47DBD5}" type="pres">
      <dgm:prSet presAssocID="{68B3A86D-DB8F-457F-89D3-5503DC2554FC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7057B9E0-D3D1-4E84-98F8-EDDA7313CB1A}" type="pres">
      <dgm:prSet presAssocID="{68B3A86D-DB8F-457F-89D3-5503DC2554FC}" presName="hierChild4" presStyleCnt="0"/>
      <dgm:spPr/>
    </dgm:pt>
    <dgm:pt modelId="{C15F1B87-6A37-4E66-A9A9-D017B2781F2D}" type="pres">
      <dgm:prSet presAssocID="{68B3A86D-DB8F-457F-89D3-5503DC2554FC}" presName="hierChild5" presStyleCnt="0"/>
      <dgm:spPr/>
    </dgm:pt>
    <dgm:pt modelId="{F1D9BA3C-7B29-4E48-904C-D3849A62BD85}" type="pres">
      <dgm:prSet presAssocID="{66F59066-5A4D-4C41-A241-5F65468B3A0B}" presName="hierChild3" presStyleCnt="0"/>
      <dgm:spPr/>
    </dgm:pt>
  </dgm:ptLst>
  <dgm:cxnLst>
    <dgm:cxn modelId="{E6C9A4CE-CDB2-4E97-AB13-A163E03A9BB6}" type="presOf" srcId="{68B3A86D-DB8F-457F-89D3-5503DC2554FC}" destId="{9329DEFC-2E25-48DF-A9F6-D38FDD034820}" srcOrd="0" destOrd="0" presId="urn:microsoft.com/office/officeart/2005/8/layout/orgChart1"/>
    <dgm:cxn modelId="{E5C82A5C-4870-46D9-98AD-BE2598CFB53F}" srcId="{66F59066-5A4D-4C41-A241-5F65468B3A0B}" destId="{31B6C3B3-039C-46D6-8C15-60CB2F4B6B3D}" srcOrd="0" destOrd="0" parTransId="{3A6A15BF-F112-4FF6-B60E-06B738F51280}" sibTransId="{D4C43DAC-8325-41A9-ACCF-4802B7801ADA}"/>
    <dgm:cxn modelId="{4999476F-C81E-4D46-88A7-DEF7F3F86C8B}" type="presOf" srcId="{68B3A86D-DB8F-457F-89D3-5503DC2554FC}" destId="{C42B8652-EC72-4A38-869B-52BA2F47DBD5}" srcOrd="1" destOrd="0" presId="urn:microsoft.com/office/officeart/2005/8/layout/orgChart1"/>
    <dgm:cxn modelId="{405D1CF9-F2AC-4F2A-9CDA-9D160AF9A335}" type="presOf" srcId="{66F59066-5A4D-4C41-A241-5F65468B3A0B}" destId="{EBF14A38-F746-45A6-A9C0-62C4582FDA30}" srcOrd="1" destOrd="0" presId="urn:microsoft.com/office/officeart/2005/8/layout/orgChart1"/>
    <dgm:cxn modelId="{BD40C42C-380D-4804-9568-0ABE74D5B9EB}" type="presOf" srcId="{31B6C3B3-039C-46D6-8C15-60CB2F4B6B3D}" destId="{5A441758-4C3C-4351-A471-2C0A4A8DBA50}" srcOrd="0" destOrd="0" presId="urn:microsoft.com/office/officeart/2005/8/layout/orgChart1"/>
    <dgm:cxn modelId="{BAAE4F14-693D-40E3-B79B-8D6E507F2CDF}" srcId="{A5B55B58-1112-49DC-9611-12CC3AAE0B65}" destId="{66F59066-5A4D-4C41-A241-5F65468B3A0B}" srcOrd="0" destOrd="0" parTransId="{C3924A1A-09B5-48B7-B20D-C12BDCEFAEDD}" sibTransId="{BB00E7F8-E2A2-4105-9F93-E575AB58171E}"/>
    <dgm:cxn modelId="{A923E1E6-44B5-4BC6-B730-58B8FCA3D463}" type="presOf" srcId="{CF22495C-53DC-4A6F-9E6E-C3651A6E5F1C}" destId="{85D41320-C2C8-43D8-B5B2-E1FEC6E443BB}" srcOrd="0" destOrd="0" presId="urn:microsoft.com/office/officeart/2005/8/layout/orgChart1"/>
    <dgm:cxn modelId="{4CF8A1F8-FBAE-4878-AF0B-7A7FC8031F5E}" type="presOf" srcId="{3A6A15BF-F112-4FF6-B60E-06B738F51280}" destId="{B3D9ED84-EE5D-49CC-BD06-347A935F1C34}" srcOrd="0" destOrd="0" presId="urn:microsoft.com/office/officeart/2005/8/layout/orgChart1"/>
    <dgm:cxn modelId="{21DFACFC-6B24-4C0D-BD57-2A3B19FF5E35}" type="presOf" srcId="{A5B55B58-1112-49DC-9611-12CC3AAE0B65}" destId="{1D27890B-5518-43F5-A30A-7ACBD2289AA3}" srcOrd="0" destOrd="0" presId="urn:microsoft.com/office/officeart/2005/8/layout/orgChart1"/>
    <dgm:cxn modelId="{9AE9EF83-F9CB-48AD-9867-D1B6C9A55D17}" type="presOf" srcId="{66F59066-5A4D-4C41-A241-5F65468B3A0B}" destId="{4BE5E55C-64B1-4A1A-BCFA-9BC795FDFE30}" srcOrd="0" destOrd="0" presId="urn:microsoft.com/office/officeart/2005/8/layout/orgChart1"/>
    <dgm:cxn modelId="{27E1469F-070B-47D1-9696-A2BBAEE46CF4}" srcId="{66F59066-5A4D-4C41-A241-5F65468B3A0B}" destId="{68B3A86D-DB8F-457F-89D3-5503DC2554FC}" srcOrd="1" destOrd="0" parTransId="{CF22495C-53DC-4A6F-9E6E-C3651A6E5F1C}" sibTransId="{8AF21274-DE60-42AE-9E54-98CC5F0204F0}"/>
    <dgm:cxn modelId="{6A979150-987E-4D6D-BA62-F7FBE06E90DE}" type="presOf" srcId="{31B6C3B3-039C-46D6-8C15-60CB2F4B6B3D}" destId="{3A28C885-C592-4887-BF3E-4A326C9E6557}" srcOrd="1" destOrd="0" presId="urn:microsoft.com/office/officeart/2005/8/layout/orgChart1"/>
    <dgm:cxn modelId="{D5AD7443-E903-4ACC-8DE3-53FA7718FC20}" type="presParOf" srcId="{1D27890B-5518-43F5-A30A-7ACBD2289AA3}" destId="{F10850BD-9948-4996-96E4-4FC023C36294}" srcOrd="0" destOrd="0" presId="urn:microsoft.com/office/officeart/2005/8/layout/orgChart1"/>
    <dgm:cxn modelId="{21226D92-256A-4314-BD3E-CF932583AA3C}" type="presParOf" srcId="{F10850BD-9948-4996-96E4-4FC023C36294}" destId="{488B867D-1390-41EC-803E-D827D72A5EE1}" srcOrd="0" destOrd="0" presId="urn:microsoft.com/office/officeart/2005/8/layout/orgChart1"/>
    <dgm:cxn modelId="{8445D44A-058A-4A26-B30D-3DE81E33990E}" type="presParOf" srcId="{488B867D-1390-41EC-803E-D827D72A5EE1}" destId="{4BE5E55C-64B1-4A1A-BCFA-9BC795FDFE30}" srcOrd="0" destOrd="0" presId="urn:microsoft.com/office/officeart/2005/8/layout/orgChart1"/>
    <dgm:cxn modelId="{ADC773B4-91EF-492B-B474-9E6AFC2C0C8F}" type="presParOf" srcId="{488B867D-1390-41EC-803E-D827D72A5EE1}" destId="{EBF14A38-F746-45A6-A9C0-62C4582FDA30}" srcOrd="1" destOrd="0" presId="urn:microsoft.com/office/officeart/2005/8/layout/orgChart1"/>
    <dgm:cxn modelId="{B19F39A6-EC2F-4B52-ACEB-C105434AA1B3}" type="presParOf" srcId="{F10850BD-9948-4996-96E4-4FC023C36294}" destId="{DCBBE8A5-BDAB-4D27-9366-E65AE1C358A0}" srcOrd="1" destOrd="0" presId="urn:microsoft.com/office/officeart/2005/8/layout/orgChart1"/>
    <dgm:cxn modelId="{2ECAE5BC-16B0-40DB-BFC1-25A24BD51269}" type="presParOf" srcId="{DCBBE8A5-BDAB-4D27-9366-E65AE1C358A0}" destId="{B3D9ED84-EE5D-49CC-BD06-347A935F1C34}" srcOrd="0" destOrd="0" presId="urn:microsoft.com/office/officeart/2005/8/layout/orgChart1"/>
    <dgm:cxn modelId="{A7C6B1E7-2B19-4B44-9304-5F662473AE6D}" type="presParOf" srcId="{DCBBE8A5-BDAB-4D27-9366-E65AE1C358A0}" destId="{46AF6C7A-C012-4DE6-B35A-BB395C5E4BF4}" srcOrd="1" destOrd="0" presId="urn:microsoft.com/office/officeart/2005/8/layout/orgChart1"/>
    <dgm:cxn modelId="{D3CDEC6A-DD09-4FBC-8E0B-D8F55C19791F}" type="presParOf" srcId="{46AF6C7A-C012-4DE6-B35A-BB395C5E4BF4}" destId="{A010F12A-6A23-4783-B005-E8A969A9DBFE}" srcOrd="0" destOrd="0" presId="urn:microsoft.com/office/officeart/2005/8/layout/orgChart1"/>
    <dgm:cxn modelId="{70301E99-523A-48C3-8B30-51F8954F4DBB}" type="presParOf" srcId="{A010F12A-6A23-4783-B005-E8A969A9DBFE}" destId="{5A441758-4C3C-4351-A471-2C0A4A8DBA50}" srcOrd="0" destOrd="0" presId="urn:microsoft.com/office/officeart/2005/8/layout/orgChart1"/>
    <dgm:cxn modelId="{924EEE96-9A90-4DCA-8137-5595C8A4E30F}" type="presParOf" srcId="{A010F12A-6A23-4783-B005-E8A969A9DBFE}" destId="{3A28C885-C592-4887-BF3E-4A326C9E6557}" srcOrd="1" destOrd="0" presId="urn:microsoft.com/office/officeart/2005/8/layout/orgChart1"/>
    <dgm:cxn modelId="{FD24F92A-BEDF-439D-A279-639995AB1FBB}" type="presParOf" srcId="{46AF6C7A-C012-4DE6-B35A-BB395C5E4BF4}" destId="{72F6EB86-51FB-47B0-859C-310B41C266A1}" srcOrd="1" destOrd="0" presId="urn:microsoft.com/office/officeart/2005/8/layout/orgChart1"/>
    <dgm:cxn modelId="{B94B0185-8ADE-41A9-A08F-976861C5BDC2}" type="presParOf" srcId="{46AF6C7A-C012-4DE6-B35A-BB395C5E4BF4}" destId="{8200C7FB-EE79-4C77-B0FD-81F59CAC71BD}" srcOrd="2" destOrd="0" presId="urn:microsoft.com/office/officeart/2005/8/layout/orgChart1"/>
    <dgm:cxn modelId="{87F1171C-5F6B-461E-B719-FF40654BDCC5}" type="presParOf" srcId="{DCBBE8A5-BDAB-4D27-9366-E65AE1C358A0}" destId="{85D41320-C2C8-43D8-B5B2-E1FEC6E443BB}" srcOrd="2" destOrd="0" presId="urn:microsoft.com/office/officeart/2005/8/layout/orgChart1"/>
    <dgm:cxn modelId="{95E1ACF2-3CEB-4D9F-B1C6-B8D66D9F552C}" type="presParOf" srcId="{DCBBE8A5-BDAB-4D27-9366-E65AE1C358A0}" destId="{36C8CE3D-141A-4189-BF2F-11C4EC3491A3}" srcOrd="3" destOrd="0" presId="urn:microsoft.com/office/officeart/2005/8/layout/orgChart1"/>
    <dgm:cxn modelId="{7A038CCA-9450-4F95-81E0-BC9B7F06A363}" type="presParOf" srcId="{36C8CE3D-141A-4189-BF2F-11C4EC3491A3}" destId="{0995C7F3-A6BD-4B17-82DD-48E7AADC86C7}" srcOrd="0" destOrd="0" presId="urn:microsoft.com/office/officeart/2005/8/layout/orgChart1"/>
    <dgm:cxn modelId="{E19B29B0-7175-411F-98C6-AFC25EEABD4D}" type="presParOf" srcId="{0995C7F3-A6BD-4B17-82DD-48E7AADC86C7}" destId="{9329DEFC-2E25-48DF-A9F6-D38FDD034820}" srcOrd="0" destOrd="0" presId="urn:microsoft.com/office/officeart/2005/8/layout/orgChart1"/>
    <dgm:cxn modelId="{5B5915A5-6C18-449F-815D-8085F8F9A471}" type="presParOf" srcId="{0995C7F3-A6BD-4B17-82DD-48E7AADC86C7}" destId="{C42B8652-EC72-4A38-869B-52BA2F47DBD5}" srcOrd="1" destOrd="0" presId="urn:microsoft.com/office/officeart/2005/8/layout/orgChart1"/>
    <dgm:cxn modelId="{0AB375B8-32A5-4C44-A350-7FCF76AA79D7}" type="presParOf" srcId="{36C8CE3D-141A-4189-BF2F-11C4EC3491A3}" destId="{7057B9E0-D3D1-4E84-98F8-EDDA7313CB1A}" srcOrd="1" destOrd="0" presId="urn:microsoft.com/office/officeart/2005/8/layout/orgChart1"/>
    <dgm:cxn modelId="{14A10CF0-4E95-4B96-B3A1-46D76E761FEC}" type="presParOf" srcId="{36C8CE3D-141A-4189-BF2F-11C4EC3491A3}" destId="{C15F1B87-6A37-4E66-A9A9-D017B2781F2D}" srcOrd="2" destOrd="0" presId="urn:microsoft.com/office/officeart/2005/8/layout/orgChart1"/>
    <dgm:cxn modelId="{BE53EEFD-CD28-4D7A-A531-F0C7799DC60F}" type="presParOf" srcId="{F10850BD-9948-4996-96E4-4FC023C36294}" destId="{F1D9BA3C-7B29-4E48-904C-D3849A62BD8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DACCCC-87AA-4F10-A1D5-DBACBE14845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731129-748E-469D-AF5E-25A22D39B61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02E4DB-36D0-4588-83F6-E633CA492B56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gray">
          <a:xfrm>
            <a:off x="-1588" y="5881688"/>
            <a:ext cx="2917826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gray">
          <a:xfrm>
            <a:off x="2559050" y="4684713"/>
            <a:ext cx="6596063" cy="2239962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gray">
          <a:xfrm>
            <a:off x="4356100" y="641350"/>
            <a:ext cx="4787900" cy="5997575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Freeform 10"/>
          <p:cNvSpPr>
            <a:spLocks/>
          </p:cNvSpPr>
          <p:nvPr/>
        </p:nvSpPr>
        <p:spPr bwMode="gray">
          <a:xfrm>
            <a:off x="4719638" y="1588"/>
            <a:ext cx="2508250" cy="26019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gray">
          <a:xfrm>
            <a:off x="0" y="5889625"/>
            <a:ext cx="2935288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4" name="Freeform 12"/>
          <p:cNvSpPr>
            <a:spLocks/>
          </p:cNvSpPr>
          <p:nvPr/>
        </p:nvSpPr>
        <p:spPr bwMode="gray">
          <a:xfrm>
            <a:off x="2541588" y="4673600"/>
            <a:ext cx="6596062" cy="2239963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gray">
          <a:xfrm>
            <a:off x="4348163" y="628650"/>
            <a:ext cx="4787900" cy="6008688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Freeform 14" descr="1"/>
          <p:cNvSpPr>
            <a:spLocks/>
          </p:cNvSpPr>
          <p:nvPr/>
        </p:nvSpPr>
        <p:spPr bwMode="gray">
          <a:xfrm>
            <a:off x="4694238" y="-1588"/>
            <a:ext cx="2543175" cy="26320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Freeform 15"/>
          <p:cNvSpPr>
            <a:spLocks/>
          </p:cNvSpPr>
          <p:nvPr/>
        </p:nvSpPr>
        <p:spPr bwMode="gray">
          <a:xfrm>
            <a:off x="-3175" y="1588"/>
            <a:ext cx="5857875" cy="6794500"/>
          </a:xfrm>
          <a:custGeom>
            <a:avLst/>
            <a:gdLst/>
            <a:ahLst/>
            <a:cxnLst>
              <a:cxn ang="0">
                <a:pos x="0" y="3810"/>
              </a:cxn>
              <a:cxn ang="0">
                <a:pos x="0" y="1"/>
              </a:cxn>
              <a:cxn ang="0">
                <a:pos x="2974" y="0"/>
              </a:cxn>
              <a:cxn ang="0">
                <a:pos x="2768" y="2926"/>
              </a:cxn>
              <a:cxn ang="0">
                <a:pos x="0" y="3810"/>
              </a:cxn>
            </a:cxnLst>
            <a:rect l="0" t="0" r="r" b="b"/>
            <a:pathLst>
              <a:path w="3690" h="4280">
                <a:moveTo>
                  <a:pt x="0" y="3810"/>
                </a:moveTo>
                <a:lnTo>
                  <a:pt x="0" y="1"/>
                </a:lnTo>
                <a:lnTo>
                  <a:pt x="2974" y="0"/>
                </a:lnTo>
                <a:cubicBezTo>
                  <a:pt x="3284" y="452"/>
                  <a:pt x="3690" y="1776"/>
                  <a:pt x="2768" y="2926"/>
                </a:cubicBezTo>
                <a:cubicBezTo>
                  <a:pt x="1610" y="4280"/>
                  <a:pt x="0" y="3810"/>
                  <a:pt x="0" y="38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8" name="Freeform 16"/>
          <p:cNvSpPr>
            <a:spLocks/>
          </p:cNvSpPr>
          <p:nvPr/>
        </p:nvSpPr>
        <p:spPr bwMode="gray">
          <a:xfrm>
            <a:off x="-3175" y="1588"/>
            <a:ext cx="5943600" cy="6437312"/>
          </a:xfrm>
          <a:custGeom>
            <a:avLst/>
            <a:gdLst/>
            <a:ahLst/>
            <a:cxnLst>
              <a:cxn ang="0">
                <a:pos x="0" y="3765"/>
              </a:cxn>
              <a:cxn ang="0">
                <a:pos x="0" y="0"/>
              </a:cxn>
              <a:cxn ang="0">
                <a:pos x="2767" y="0"/>
              </a:cxn>
              <a:cxn ang="0">
                <a:pos x="2567" y="2858"/>
              </a:cxn>
              <a:cxn ang="0">
                <a:pos x="0" y="3765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19216"/>
                  <a:invGamma/>
                </a:srgbClr>
              </a:gs>
              <a:gs pos="100000">
                <a:srgbClr val="FDF58D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250825" y="9525"/>
            <a:ext cx="4176713" cy="5908675"/>
            <a:chOff x="158" y="6"/>
            <a:chExt cx="2631" cy="3722"/>
          </a:xfrm>
        </p:grpSpPr>
        <p:sp>
          <p:nvSpPr>
            <p:cNvPr id="3090" name="Line 18"/>
            <p:cNvSpPr>
              <a:spLocks noChangeShapeType="1"/>
            </p:cNvSpPr>
            <p:nvPr/>
          </p:nvSpPr>
          <p:spPr bwMode="gray">
            <a:xfrm>
              <a:off x="158" y="6"/>
              <a:ext cx="0" cy="372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gray">
            <a:xfrm>
              <a:off x="815" y="6"/>
              <a:ext cx="0" cy="372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gray">
            <a:xfrm>
              <a:off x="1473" y="6"/>
              <a:ext cx="0" cy="358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gray">
            <a:xfrm>
              <a:off x="2131" y="6"/>
              <a:ext cx="0" cy="325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gray">
            <a:xfrm>
              <a:off x="2789" y="6"/>
              <a:ext cx="0" cy="258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6350" y="260350"/>
            <a:ext cx="5041900" cy="5329238"/>
            <a:chOff x="4" y="164"/>
            <a:chExt cx="3176" cy="3357"/>
          </a:xfrm>
        </p:grpSpPr>
        <p:sp>
          <p:nvSpPr>
            <p:cNvPr id="3096" name="Line 24"/>
            <p:cNvSpPr>
              <a:spLocks noChangeShapeType="1"/>
            </p:cNvSpPr>
            <p:nvPr/>
          </p:nvSpPr>
          <p:spPr bwMode="gray">
            <a:xfrm rot="5400000">
              <a:off x="1466" y="-1298"/>
              <a:ext cx="0" cy="292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gray">
            <a:xfrm rot="5400000">
              <a:off x="1575" y="-736"/>
              <a:ext cx="0" cy="314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gray">
            <a:xfrm rot="5400000">
              <a:off x="1592" y="-82"/>
              <a:ext cx="0" cy="317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gray">
            <a:xfrm rot="5400000">
              <a:off x="1508" y="674"/>
              <a:ext cx="0" cy="300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gray">
            <a:xfrm rot="5400000">
              <a:off x="1306" y="1547"/>
              <a:ext cx="0" cy="260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gray">
            <a:xfrm rot="5400000">
              <a:off x="838" y="2687"/>
              <a:ext cx="0" cy="166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2368550" y="288925"/>
            <a:ext cx="1012825" cy="1025525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279400"/>
            <a:ext cx="250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1331913" y="9525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Freeform 34"/>
          <p:cNvSpPr>
            <a:spLocks/>
          </p:cNvSpPr>
          <p:nvPr/>
        </p:nvSpPr>
        <p:spPr bwMode="gray">
          <a:xfrm>
            <a:off x="4452938" y="1347788"/>
            <a:ext cx="720725" cy="1047750"/>
          </a:xfrm>
          <a:custGeom>
            <a:avLst/>
            <a:gdLst/>
            <a:ahLst/>
            <a:cxnLst>
              <a:cxn ang="0">
                <a:pos x="363" y="0"/>
              </a:cxn>
              <a:cxn ang="0">
                <a:pos x="0" y="0"/>
              </a:cxn>
              <a:cxn ang="0">
                <a:pos x="0" y="680"/>
              </a:cxn>
              <a:cxn ang="0">
                <a:pos x="409" y="680"/>
              </a:cxn>
              <a:cxn ang="0">
                <a:pos x="454" y="317"/>
              </a:cxn>
              <a:cxn ang="0">
                <a:pos x="363" y="0"/>
              </a:cxn>
            </a:cxnLst>
            <a:rect l="0" t="0" r="r" b="b"/>
            <a:pathLst>
              <a:path w="454" h="680">
                <a:moveTo>
                  <a:pt x="363" y="0"/>
                </a:moveTo>
                <a:lnTo>
                  <a:pt x="0" y="0"/>
                </a:lnTo>
                <a:lnTo>
                  <a:pt x="0" y="680"/>
                </a:lnTo>
                <a:lnTo>
                  <a:pt x="409" y="680"/>
                </a:lnTo>
                <a:lnTo>
                  <a:pt x="454" y="317"/>
                </a:lnTo>
                <a:lnTo>
                  <a:pt x="36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2365375" y="4549775"/>
            <a:ext cx="1003300" cy="1023938"/>
          </a:xfrm>
          <a:custGeom>
            <a:avLst/>
            <a:gdLst/>
            <a:ahLst/>
            <a:cxnLst>
              <a:cxn ang="0">
                <a:pos x="635" y="0"/>
              </a:cxn>
              <a:cxn ang="0">
                <a:pos x="0" y="0"/>
              </a:cxn>
              <a:cxn ang="0">
                <a:pos x="0" y="681"/>
              </a:cxn>
              <a:cxn ang="0">
                <a:pos x="272" y="681"/>
              </a:cxn>
              <a:cxn ang="0">
                <a:pos x="680" y="454"/>
              </a:cxn>
              <a:cxn ang="0">
                <a:pos x="680" y="0"/>
              </a:cxn>
              <a:cxn ang="0">
                <a:pos x="635" y="0"/>
              </a:cxn>
            </a:cxnLst>
            <a:rect l="0" t="0" r="r" b="b"/>
            <a:pathLst>
              <a:path w="680" h="681">
                <a:moveTo>
                  <a:pt x="635" y="0"/>
                </a:moveTo>
                <a:lnTo>
                  <a:pt x="0" y="0"/>
                </a:lnTo>
                <a:lnTo>
                  <a:pt x="0" y="681"/>
                </a:lnTo>
                <a:lnTo>
                  <a:pt x="272" y="681"/>
                </a:lnTo>
                <a:lnTo>
                  <a:pt x="680" y="454"/>
                </a:lnTo>
                <a:lnTo>
                  <a:pt x="680" y="0"/>
                </a:lnTo>
                <a:lnTo>
                  <a:pt x="635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8" name="Freeform 36"/>
          <p:cNvSpPr>
            <a:spLocks/>
          </p:cNvSpPr>
          <p:nvPr/>
        </p:nvSpPr>
        <p:spPr bwMode="gray">
          <a:xfrm>
            <a:off x="7524750" y="0"/>
            <a:ext cx="1620838" cy="123031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255"/>
              </a:cxn>
              <a:cxn ang="0">
                <a:pos x="1007" y="775"/>
              </a:cxn>
              <a:cxn ang="0">
                <a:pos x="1009" y="0"/>
              </a:cxn>
              <a:cxn ang="0">
                <a:pos x="34" y="0"/>
              </a:cxn>
            </a:cxnLst>
            <a:rect l="0" t="0" r="r" b="b"/>
            <a:pathLst>
              <a:path w="1009" h="775">
                <a:moveTo>
                  <a:pt x="34" y="0"/>
                </a:moveTo>
                <a:cubicBezTo>
                  <a:pt x="34" y="115"/>
                  <a:pt x="0" y="255"/>
                  <a:pt x="0" y="255"/>
                </a:cubicBezTo>
                <a:cubicBezTo>
                  <a:pt x="489" y="376"/>
                  <a:pt x="1007" y="775"/>
                  <a:pt x="1007" y="775"/>
                </a:cubicBezTo>
                <a:lnTo>
                  <a:pt x="1009" y="0"/>
                </a:lnTo>
                <a:cubicBezTo>
                  <a:pt x="1009" y="0"/>
                  <a:pt x="521" y="0"/>
                  <a:pt x="34" y="0"/>
                </a:cubicBezTo>
                <a:close/>
              </a:path>
            </a:pathLst>
          </a:custGeom>
          <a:solidFill>
            <a:srgbClr val="E8E8E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09" name="Picture 37" descr="water"/>
          <p:cNvPicPr>
            <a:picLocks noChangeAspect="1" noChangeArrowheads="1"/>
          </p:cNvPicPr>
          <p:nvPr/>
        </p:nvPicPr>
        <p:blipFill>
          <a:blip r:embed="rId6"/>
          <a:srcRect l="22409" t="16374" b="27486"/>
          <a:stretch>
            <a:fillRect/>
          </a:stretch>
        </p:blipFill>
        <p:spPr bwMode="gray">
          <a:xfrm rot="393398">
            <a:off x="2268538" y="584200"/>
            <a:ext cx="2663825" cy="21971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BCE862A-63CA-4F03-979A-71AFE00D87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228600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0"/>
                            </p:stCondLst>
                            <p:childTnLst>
                              <p:par>
                                <p:cTn id="3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0" grpId="0" animBg="1"/>
      <p:bldP spid="3081" grpId="0" animBg="1"/>
      <p:bldP spid="3082" grpId="0" animBg="1"/>
      <p:bldP spid="3083" grpId="0" animBg="1"/>
      <p:bldP spid="3083" grpId="1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6" grpId="0" animBg="1"/>
      <p:bldP spid="3086" grpId="1" animBg="1"/>
      <p:bldP spid="3086" grpId="2" animBg="1"/>
      <p:bldP spid="310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654AC-7E3F-40D0-BF74-74569D1D4D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24459-DCF9-476A-8D2D-9AEC26443F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47E4424-BBD4-486F-B7B8-7F7D8F49E6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4B5AC-CCBC-4A2D-AA30-9A232ACE7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5A2D0-D3CE-47DB-8E9B-2D6DB41BD8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7872B-9963-47F4-BDE4-F068326F47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919A-3992-4719-8E0B-0643FDE80E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AD883-5BF9-4732-8BDA-74CA9B29E0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3D7A3-3F15-497A-B892-547A4142E7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21924-26FB-4C6E-BCF0-3CBC5F6FEE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B6984-69CD-4715-B4E4-C43459B22B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6593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331" y="4325"/>
              </a:cxn>
              <a:cxn ang="0">
                <a:pos x="4" y="311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5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cubicBezTo>
                  <a:pt x="5768" y="4325"/>
                  <a:pt x="3549" y="4325"/>
                  <a:pt x="1331" y="4325"/>
                </a:cubicBezTo>
                <a:cubicBezTo>
                  <a:pt x="499" y="3811"/>
                  <a:pt x="0" y="3109"/>
                  <a:pt x="4" y="311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3137"/>
                  <a:invGamma/>
                </a:srgbClr>
              </a:gs>
              <a:gs pos="100000">
                <a:srgbClr val="FDF58D">
                  <a:alpha val="70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32" name="Picture 8" descr="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Freeform 9"/>
          <p:cNvSpPr>
            <a:spLocks/>
          </p:cNvSpPr>
          <p:nvPr/>
        </p:nvSpPr>
        <p:spPr bwMode="gray">
          <a:xfrm>
            <a:off x="6350" y="5113338"/>
            <a:ext cx="1852613" cy="1746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0"/>
            <a:ext cx="9156700" cy="6875463"/>
            <a:chOff x="0" y="0"/>
            <a:chExt cx="5768" cy="4331"/>
          </a:xfrm>
        </p:grpSpPr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332" y="0"/>
              <a:ext cx="5080" cy="4331"/>
              <a:chOff x="332" y="0"/>
              <a:chExt cx="5080" cy="4331"/>
            </a:xfrm>
          </p:grpSpPr>
          <p:sp>
            <p:nvSpPr>
              <p:cNvPr id="1037" name="Line 13"/>
              <p:cNvSpPr>
                <a:spLocks noChangeShapeType="1"/>
              </p:cNvSpPr>
              <p:nvPr/>
            </p:nvSpPr>
            <p:spPr bwMode="gray">
              <a:xfrm>
                <a:off x="332" y="0"/>
                <a:ext cx="0" cy="351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gray">
              <a:xfrm>
                <a:off x="1057" y="0"/>
                <a:ext cx="0" cy="414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gray">
              <a:xfrm>
                <a:off x="1783" y="0"/>
                <a:ext cx="0" cy="432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gray">
              <a:xfrm>
                <a:off x="2509" y="0"/>
                <a:ext cx="0" cy="433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gray">
              <a:xfrm>
                <a:off x="3234" y="245"/>
                <a:ext cx="0" cy="408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gray">
              <a:xfrm>
                <a:off x="3960" y="390"/>
                <a:ext cx="0" cy="394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gray">
              <a:xfrm>
                <a:off x="4686" y="487"/>
                <a:ext cx="0" cy="384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gray">
              <a:xfrm>
                <a:off x="5412" y="567"/>
                <a:ext cx="0" cy="376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45" name="Group 21"/>
            <p:cNvGrpSpPr>
              <a:grpSpLocks/>
            </p:cNvGrpSpPr>
            <p:nvPr/>
          </p:nvGrpSpPr>
          <p:grpSpPr bwMode="auto">
            <a:xfrm>
              <a:off x="0" y="264"/>
              <a:ext cx="5768" cy="3538"/>
              <a:chOff x="0" y="264"/>
              <a:chExt cx="5768" cy="3538"/>
            </a:xfrm>
          </p:grpSpPr>
          <p:sp>
            <p:nvSpPr>
              <p:cNvPr id="1046" name="Line 22"/>
              <p:cNvSpPr>
                <a:spLocks noChangeShapeType="1"/>
              </p:cNvSpPr>
              <p:nvPr/>
            </p:nvSpPr>
            <p:spPr bwMode="gray">
              <a:xfrm rot="5400000">
                <a:off x="1635" y="-1371"/>
                <a:ext cx="0" cy="327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gray">
              <a:xfrm rot="5400000">
                <a:off x="2884" y="-1913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gray">
              <a:xfrm rot="5400000">
                <a:off x="2884" y="-1205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gray">
              <a:xfrm rot="5400000">
                <a:off x="2885" y="-497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gray">
              <a:xfrm rot="5400000">
                <a:off x="2885" y="211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gray">
              <a:xfrm rot="5400000">
                <a:off x="3192" y="1251"/>
                <a:ext cx="0" cy="510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59" name="Picture 35" descr="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-180975" y="5638800"/>
            <a:ext cx="2016125" cy="12192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468F22-1A72-4117-B5AB-167EFC766C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 descr="11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4041775" y="1588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34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970088"/>
            <a:ext cx="8229600" cy="1470025"/>
          </a:xfrm>
        </p:spPr>
        <p:txBody>
          <a:bodyPr/>
          <a:lstStyle/>
          <a:p>
            <a:pPr algn="ctr" rtl="1"/>
            <a:r>
              <a:rPr lang="ar-SA" sz="6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ar-SA" sz="60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الطاقة</a:t>
            </a:r>
            <a:r>
              <a:rPr lang="en-US" sz="6000" dirty="0" smtClean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Energy</a:t>
            </a:r>
            <a:r>
              <a:rPr lang="ar-SA" sz="6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ar-SA" sz="6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en-US" sz="6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 descr="scan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33400"/>
            <a:ext cx="4495800" cy="5715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50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60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                           الطاقة </a:t>
            </a:r>
            <a:r>
              <a:rPr lang="en-US" sz="60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Energy</a:t>
            </a:r>
            <a:endParaRPr lang="en-US" sz="6000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1371601"/>
          <a:ext cx="8229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543800" cy="3505200"/>
          </a:xfrm>
        </p:spPr>
        <p:txBody>
          <a:bodyPr/>
          <a:lstStyle/>
          <a:p>
            <a:pPr algn="r" rtl="1"/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يعبر عن الطاقة المتحصل عليها من الغذاء بالسعرات الحرارية 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Kilocalorie</a:t>
            </a:r>
            <a:endParaRPr lang="ar-SA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السعر الحراري 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Kilocalorie</a:t>
            </a: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 = كمية الحرارة اللازمة لرفع درجة حرارة كيلوجرام من الماء درجة مئوية واحدة</a:t>
            </a:r>
          </a:p>
          <a:p>
            <a:pPr algn="r" rtl="1"/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يستخدم في بعض الدول الكيلوجول </a:t>
            </a:r>
            <a:r>
              <a:rPr lang="en-US" b="1" dirty="0" err="1" smtClean="0">
                <a:latin typeface="Arabic Typesetting" pitchFamily="66" charset="-78"/>
                <a:cs typeface="Arabic Typesetting" pitchFamily="66" charset="-78"/>
              </a:rPr>
              <a:t>kilojoule</a:t>
            </a: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 ( يعرف بأنه القوة اللازمة لتحريك واحد كيلوجرام مسافة متر واحد)</a:t>
            </a:r>
          </a:p>
          <a:p>
            <a:pPr algn="r" rtl="1"/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السعر الحراري = 4.2 كيلوجول</a:t>
            </a:r>
            <a:endParaRPr lang="en-US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v"/>
            </a:pPr>
            <a:endParaRPr lang="en-US" sz="2400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rtl="1"/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                       </a:t>
            </a:r>
            <a:r>
              <a:rPr lang="ar-SA" sz="40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قياس الطاقة  </a:t>
            </a:r>
            <a:r>
              <a:rPr lang="en-US" sz="32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Determination of Energy Value</a:t>
            </a:r>
            <a:endParaRPr lang="en-US" sz="3200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4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تقدير الطاقة</a:t>
            </a:r>
            <a:endParaRPr lang="en-US" sz="4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234238" y="2278063"/>
            <a:ext cx="15367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1524000" y="1905000"/>
            <a:ext cx="563880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طرق مباشرة لقياس الحرارة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Direct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calorimetry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- مسعر الاحتراق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Bomb Calorimeter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تعرف الطاقة المقدرة بهذا الجهاز باسم حرارة الاحتراق</a:t>
            </a: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حرارة الاحتراق مصدرها الطاقة الناتجة عن أكسدة: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1- الكربون إلى ثاني أكسيد الكربون (متوفرة للجسم)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2- الهيدروجين إلى ماء (متوفرة للجسم)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3- النيتروجين إلى أكسيد </a:t>
            </a:r>
            <a:r>
              <a:rPr lang="ar-SA" sz="2800" b="1" dirty="0" err="1" smtClean="0">
                <a:latin typeface="Arabic Typesetting" pitchFamily="66" charset="-78"/>
                <a:cs typeface="Arabic Typesetting" pitchFamily="66" charset="-78"/>
              </a:rPr>
              <a:t>النتروز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(غير متوفرة للجسم)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لذا لا بد من إجراء تعديل لحساب الطاقة المتوفرة للجسم</a:t>
            </a:r>
            <a:endParaRPr lang="ar-SA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5" name="5-Point Star 64"/>
          <p:cNvSpPr/>
          <p:nvPr/>
        </p:nvSpPr>
        <p:spPr>
          <a:xfrm>
            <a:off x="7162800" y="1981200"/>
            <a:ext cx="3810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5-Point Star 65"/>
          <p:cNvSpPr/>
          <p:nvPr/>
        </p:nvSpPr>
        <p:spPr>
          <a:xfrm>
            <a:off x="7162800" y="3124200"/>
            <a:ext cx="3810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48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          </a:t>
            </a:r>
            <a:r>
              <a:rPr lang="ar-SA" sz="2800" dirty="0" smtClean="0">
                <a:solidFill>
                  <a:srgbClr val="002060"/>
                </a:solidFill>
                <a:latin typeface="Arabic Typesetting" pitchFamily="66" charset="-78"/>
                <a:cs typeface="Simplified Arabic" pitchFamily="2" charset="-78"/>
              </a:rPr>
              <a:t>مقطع عرضي في مسعر الاحتراق</a:t>
            </a:r>
            <a:br>
              <a:rPr lang="ar-SA" sz="2800" dirty="0" smtClean="0">
                <a:solidFill>
                  <a:srgbClr val="002060"/>
                </a:solidFill>
                <a:latin typeface="Arabic Typesetting" pitchFamily="66" charset="-78"/>
                <a:cs typeface="Simplified Arabic" pitchFamily="2" charset="-78"/>
              </a:rPr>
            </a:br>
            <a:r>
              <a:rPr lang="ar-SA" sz="2800" dirty="0" smtClean="0">
                <a:solidFill>
                  <a:srgbClr val="002060"/>
                </a:solidFill>
                <a:latin typeface="Arabic Typesetting" pitchFamily="66" charset="-78"/>
                <a:cs typeface="Simplified Arabic" pitchFamily="2" charset="-78"/>
              </a:rPr>
              <a:t> </a:t>
            </a:r>
            <a:r>
              <a:rPr lang="en-US" sz="36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Bomb Calorimeter</a:t>
            </a:r>
            <a:endParaRPr lang="en-US" sz="3600" dirty="0">
              <a:solidFill>
                <a:srgbClr val="002060"/>
              </a:solidFill>
              <a:latin typeface="Arabic Typesetting" pitchFamily="66" charset="-78"/>
              <a:cs typeface="Simplified Arabic" pitchFamily="2" charset="-78"/>
            </a:endParaRPr>
          </a:p>
        </p:txBody>
      </p:sp>
      <p:pic>
        <p:nvPicPr>
          <p:cNvPr id="41" name="Picture 4" descr="scan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524000"/>
            <a:ext cx="4362450" cy="3552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8" name="WordArt 14"/>
          <p:cNvSpPr>
            <a:spLocks noChangeArrowheads="1" noChangeShapeType="1" noTextEdit="1"/>
          </p:cNvSpPr>
          <p:nvPr/>
        </p:nvSpPr>
        <p:spPr bwMode="white">
          <a:xfrm>
            <a:off x="1270000" y="2946400"/>
            <a:ext cx="452438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>
                <a:ln w="9525">
                  <a:noFill/>
                  <a:round/>
                  <a:headEnd/>
                  <a:tailEnd/>
                </a:ln>
                <a:solidFill>
                  <a:srgbClr val="FFFFFF">
                    <a:alpha val="70000"/>
                  </a:srgbClr>
                </a:solidFill>
                <a:latin typeface="Arial Black"/>
              </a:rPr>
              <a:t>01</a:t>
            </a:r>
          </a:p>
        </p:txBody>
      </p:sp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48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القيمة السعرية للأغذية </a:t>
            </a:r>
            <a:r>
              <a:rPr lang="en-US" sz="48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Energy value of foods</a:t>
            </a:r>
            <a:r>
              <a:rPr lang="ar-SA" sz="48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  </a:t>
            </a:r>
            <a:endParaRPr lang="en-US" sz="4800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7200" y="1981200"/>
            <a:ext cx="8077200" cy="37610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</a:t>
            </a:r>
          </a:p>
          <a:p>
            <a:pPr algn="r">
              <a:lnSpc>
                <a:spcPct val="80000"/>
              </a:lnSpc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                                              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الكربوهيدرات         اللبيدات         البروتينات</a:t>
            </a:r>
          </a:p>
          <a:p>
            <a:pPr algn="r">
              <a:lnSpc>
                <a:spcPct val="8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                                                             (سعر حراري/جرام)</a:t>
            </a:r>
          </a:p>
          <a:p>
            <a:pPr algn="r">
              <a:lnSpc>
                <a:spcPct val="8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</a:t>
            </a:r>
          </a:p>
          <a:p>
            <a:pPr algn="just" rtl="1">
              <a:lnSpc>
                <a:spcPct val="8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حرارة الاحتراق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heat of combustion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   4.15               9.45            5.65 </a:t>
            </a:r>
          </a:p>
          <a:p>
            <a:pPr algn="r">
              <a:lnSpc>
                <a:spcPct val="8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حرارة الاحتراق غير                                        -                    -                  1,3</a:t>
            </a:r>
          </a:p>
          <a:p>
            <a:pPr algn="r">
              <a:lnSpc>
                <a:spcPct val="8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المتوفرة للجسم</a:t>
            </a:r>
          </a:p>
          <a:p>
            <a:pPr algn="r">
              <a:lnSpc>
                <a:spcPct val="8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صافي حرارة الاحتراق                                   4.15               9.45            4.35</a:t>
            </a:r>
          </a:p>
          <a:p>
            <a:pPr algn="just" rtl="1">
              <a:lnSpc>
                <a:spcPct val="8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معامل الهضم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Coefficient of digestibility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0.98               0.95            0.92</a:t>
            </a:r>
          </a:p>
          <a:p>
            <a:pPr algn="just" rtl="1">
              <a:lnSpc>
                <a:spcPct val="80000"/>
              </a:lnSpc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القيمة السعرية الفسيولوجية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Physiological fuel value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4                     9                4</a:t>
            </a:r>
          </a:p>
          <a:p>
            <a:pPr algn="r">
              <a:lnSpc>
                <a:spcPct val="80000"/>
              </a:lnSpc>
            </a:pPr>
            <a:r>
              <a:rPr lang="ar-SA" b="1" dirty="0" smtClean="0">
                <a:cs typeface="Arabic Transparent" pitchFamily="2" charset="0"/>
              </a:rPr>
              <a:t>ـــــــــــــــــــــــــــــــــــــــ</a:t>
            </a:r>
            <a:r>
              <a:rPr lang="ar-SA" dirty="0" smtClean="0">
                <a:cs typeface="Arabic Transparent" pitchFamily="2" charset="0"/>
              </a:rPr>
              <a:t>ـــــــــــــــ</a:t>
            </a:r>
            <a:endParaRPr lang="en-US" dirty="0">
              <a:cs typeface="Arabic Transparen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609600"/>
          </a:xfrm>
        </p:spPr>
        <p:txBody>
          <a:bodyPr/>
          <a:lstStyle/>
          <a:p>
            <a:pPr lvl="0"/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احتياجات الجسم من الطاقة   </a:t>
            </a:r>
            <a:r>
              <a:rPr lang="en-US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                   </a:t>
            </a:r>
            <a:b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32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Body’s Need for Energy           </a:t>
            </a:r>
            <a:r>
              <a:rPr 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ltGray">
          <a:xfrm>
            <a:off x="990600" y="1524000"/>
            <a:ext cx="7051675" cy="4186237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>
                  <a:gamma/>
                  <a:tint val="76078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292" name="Picture 4" descr="Pictur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76400"/>
            <a:ext cx="792163" cy="673100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1143000" y="1676400"/>
            <a:ext cx="6705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العوامل المحددة لاحتياجات الجسم من الطاقة:</a:t>
            </a:r>
          </a:p>
          <a:p>
            <a:pPr algn="r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1. طاقة التمثيل الأساسي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Basal Metabolic Rate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(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BMR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)   </a:t>
            </a:r>
          </a:p>
          <a:p>
            <a:pPr algn="just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تقاس مباشرة بمسعر التنفس أو بطريقة غير مباشرة بقياس كمية الأكسجين اللازمة للاحتراق وكمية ثاني أكسيد الكربون الناتجة عن الاحتراق</a:t>
            </a:r>
          </a:p>
          <a:p>
            <a:pPr algn="r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النسبة التنفسية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Respiratory quotient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=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Co</a:t>
            </a:r>
            <a:r>
              <a:rPr lang="en-US" sz="2800" b="1" baseline="-25000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الناتج ÷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O</a:t>
            </a:r>
            <a:r>
              <a:rPr lang="en-US" sz="2800" b="1" baseline="-25000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المستهلك</a:t>
            </a:r>
          </a:p>
          <a:p>
            <a:pPr algn="r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2. النشاط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Activity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3. التأثير الحراري للغذاء  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Thermic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Effect of Food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6" name="Oval 14"/>
          <p:cNvSpPr>
            <a:spLocks noChangeArrowheads="1"/>
          </p:cNvSpPr>
          <p:nvPr/>
        </p:nvSpPr>
        <p:spPr bwMode="gray">
          <a:xfrm>
            <a:off x="2124075" y="4337050"/>
            <a:ext cx="708025" cy="708025"/>
          </a:xfrm>
          <a:prstGeom prst="ellipse">
            <a:avLst/>
          </a:prstGeom>
          <a:solidFill>
            <a:srgbClr val="FEFEFE"/>
          </a:solidFill>
          <a:ln w="254000">
            <a:solidFill>
              <a:srgbClr val="FEFEFE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338" name="Group 26"/>
          <p:cNvGrpSpPr>
            <a:grpSpLocks/>
          </p:cNvGrpSpPr>
          <p:nvPr/>
        </p:nvGrpSpPr>
        <p:grpSpPr bwMode="auto">
          <a:xfrm rot="3173304" flipV="1">
            <a:off x="970756" y="5330032"/>
            <a:ext cx="1658937" cy="330200"/>
            <a:chOff x="1565" y="2568"/>
            <a:chExt cx="1118" cy="279"/>
          </a:xfrm>
        </p:grpSpPr>
        <p:sp>
          <p:nvSpPr>
            <p:cNvPr id="13339" name="AutoShape 27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0" name="AutoShape 28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1" name="AutoShape 29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2" name="AutoShape 30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83" name="Rectangle 7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العوامل التي تؤثر في طاقة التمثيل الأساسي  </a:t>
            </a:r>
            <a:endParaRPr lang="en-US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676400" y="1828800"/>
            <a:ext cx="5638800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تركيب الجسم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Body composition 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حالة الجسم 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Body condition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الجنس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Sex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إفراز </a:t>
            </a:r>
            <a:r>
              <a:rPr lang="ar-SA" sz="2800" b="1" dirty="0" err="1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الهرمونات</a:t>
            </a: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Hormone secretions 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نشاط الغدة الدرقية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Activity of thyroid gland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النوم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sleep 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العمر 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Age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الحمل 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Pregnancy 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الحالة </a:t>
            </a:r>
            <a:r>
              <a:rPr lang="ar-SA" sz="2800" b="1" dirty="0" err="1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التغذوية</a:t>
            </a: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السابقة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Previous Nutritional status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درجة حرارة الجسم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Body temperature</a:t>
            </a:r>
            <a:endParaRPr lang="ar-SA" sz="2800" b="1" dirty="0" smtClean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درجة حرارة الجو  </a:t>
            </a:r>
            <a:r>
              <a:rPr lang="en-US" sz="2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Environmental temperature</a:t>
            </a:r>
            <a:endParaRPr lang="en-US" sz="2800" b="1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70" name="Group 34"/>
          <p:cNvGrpSpPr>
            <a:grpSpLocks/>
          </p:cNvGrpSpPr>
          <p:nvPr/>
        </p:nvGrpSpPr>
        <p:grpSpPr bwMode="auto">
          <a:xfrm rot="19378231" flipV="1">
            <a:off x="2135188" y="4895850"/>
            <a:ext cx="2066925" cy="412750"/>
            <a:chOff x="1565" y="2568"/>
            <a:chExt cx="1118" cy="279"/>
          </a:xfrm>
        </p:grpSpPr>
        <p:sp>
          <p:nvSpPr>
            <p:cNvPr id="14371" name="AutoShape 35"/>
            <p:cNvSpPr>
              <a:spLocks noChangeArrowheads="1"/>
            </p:cNvSpPr>
            <p:nvPr/>
          </p:nvSpPr>
          <p:spPr bwMode="white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2" name="AutoShape 36"/>
            <p:cNvSpPr>
              <a:spLocks noChangeArrowheads="1"/>
            </p:cNvSpPr>
            <p:nvPr/>
          </p:nvSpPr>
          <p:spPr bwMode="white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3" name="AutoShape 37"/>
            <p:cNvSpPr>
              <a:spLocks noChangeArrowheads="1"/>
            </p:cNvSpPr>
            <p:nvPr/>
          </p:nvSpPr>
          <p:spPr bwMode="white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4" name="AutoShape 38"/>
            <p:cNvSpPr>
              <a:spLocks noChangeArrowheads="1"/>
            </p:cNvSpPr>
            <p:nvPr/>
          </p:nvSpPr>
          <p:spPr bwMode="white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76" name="Rectangle 40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10600" cy="1143000"/>
          </a:xfrm>
        </p:spPr>
        <p:txBody>
          <a:bodyPr/>
          <a:lstStyle/>
          <a:p>
            <a:pPr algn="ctr"/>
            <a:r>
              <a:rPr lang="ar-SA" sz="28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لطاقة المستهلكة في بعض النشاطات اليومية العادية </a:t>
            </a:r>
            <a:r>
              <a:rPr lang="en-US" sz="28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28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28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28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للشخص البالغ   (لكل كجم من وزن الجسم/ ساعة) </a:t>
            </a:r>
            <a:r>
              <a:rPr lang="ar-SA" sz="2800" dirty="0" err="1" smtClean="0">
                <a:latin typeface="Arabic Typesetting" pitchFamily="66" charset="-78"/>
                <a:cs typeface="Arabic Typesetting" pitchFamily="66" charset="-78"/>
              </a:rPr>
              <a:t>ا</a:t>
            </a: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3200" dirty="0" smtClean="0">
                <a:latin typeface="Arabic Typesetting" pitchFamily="66" charset="-78"/>
                <a:cs typeface="Arabic Typesetting" pitchFamily="66" charset="-78"/>
              </a:rPr>
            </a:br>
            <a:endParaRPr lang="en-US" sz="32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4377" name="Picture 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1743075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5" descr="scan0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1676400"/>
            <a:ext cx="4800600" cy="467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7TGp_fruit_light_ani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577TGp_fruit_light_ani</Template>
  <TotalTime>99</TotalTime>
  <Words>352</Words>
  <Application>Microsoft Office PowerPoint</Application>
  <PresentationFormat>On-screen Show (4:3)</PresentationFormat>
  <Paragraphs>62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577TGp_fruit_light_ani</vt:lpstr>
      <vt:lpstr>      الطاقةEnergy      </vt:lpstr>
      <vt:lpstr>                            الطاقة Energy</vt:lpstr>
      <vt:lpstr>                        قياس الطاقة  Determination of Energy Value</vt:lpstr>
      <vt:lpstr>                      تقدير الطاقة</vt:lpstr>
      <vt:lpstr>           مقطع عرضي في مسعر الاحتراق  Bomb Calorimeter</vt:lpstr>
      <vt:lpstr>القيمة السعرية للأغذية Energy value of foods   </vt:lpstr>
      <vt:lpstr>احتياجات الجسم من الطاقة                           Body’s Need for Energy            </vt:lpstr>
      <vt:lpstr>العوامل التي تؤثر في طاقة التمثيل الأساسي  </vt:lpstr>
      <vt:lpstr>لطاقة المستهلكة في بعض النشاطات اليومية العادية    للشخص البالغ   (لكل كجم من وزن الجسم/ ساعة) ا </vt:lpstr>
      <vt:lpstr>Slide 10</vt:lpstr>
      <vt:lpstr>Thank You!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الطاقة      </dc:title>
  <dc:creator>Food Science</dc:creator>
  <cp:lastModifiedBy>Dell</cp:lastModifiedBy>
  <cp:revision>36</cp:revision>
  <dcterms:created xsi:type="dcterms:W3CDTF">2009-07-21T20:37:43Z</dcterms:created>
  <dcterms:modified xsi:type="dcterms:W3CDTF">2011-02-28T09:02:05Z</dcterms:modified>
</cp:coreProperties>
</file>