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9" r:id="rId3"/>
    <p:sldId id="261" r:id="rId4"/>
    <p:sldId id="260" r:id="rId5"/>
    <p:sldId id="293" r:id="rId6"/>
    <p:sldId id="294" r:id="rId7"/>
    <p:sldId id="295" r:id="rId8"/>
    <p:sldId id="296" r:id="rId9"/>
    <p:sldId id="297" r:id="rId10"/>
    <p:sldId id="298" r:id="rId11"/>
    <p:sldId id="299" r:id="rId12"/>
    <p:sldId id="286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80"/>
    <a:srgbClr val="FCFCFC"/>
    <a:srgbClr val="E8E8E8"/>
    <a:srgbClr val="FFD84B"/>
    <a:srgbClr val="FFFFFF"/>
    <a:srgbClr val="CC3300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327" autoAdjust="0"/>
    <p:restoredTop sz="94660"/>
  </p:normalViewPr>
  <p:slideViewPr>
    <p:cSldViewPr>
      <p:cViewPr varScale="1">
        <p:scale>
          <a:sx n="67" d="100"/>
          <a:sy n="67" d="100"/>
        </p:scale>
        <p:origin x="-5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8444684-EB50-43A9-AA79-A7AEFD360B5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3BD648D-5CC4-4A0B-BE84-01234990206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7504DB-A20C-40C5-A765-39B56E59F82D}" type="slidenum">
              <a:rPr lang="en-US"/>
              <a:pPr/>
              <a:t>4</a:t>
            </a:fld>
            <a:endParaRPr lang="en-US"/>
          </a:p>
        </p:txBody>
      </p:sp>
      <p:sp>
        <p:nvSpPr>
          <p:cNvPr id="9218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Content Layouts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Freeform 7"/>
          <p:cNvSpPr>
            <a:spLocks/>
          </p:cNvSpPr>
          <p:nvPr/>
        </p:nvSpPr>
        <p:spPr bwMode="gray">
          <a:xfrm>
            <a:off x="-1588" y="5881688"/>
            <a:ext cx="2917826" cy="977900"/>
          </a:xfrm>
          <a:custGeom>
            <a:avLst/>
            <a:gdLst/>
            <a:ahLst/>
            <a:cxnLst>
              <a:cxn ang="0">
                <a:pos x="0" y="74"/>
              </a:cxn>
              <a:cxn ang="0">
                <a:pos x="1589" y="0"/>
              </a:cxn>
              <a:cxn ang="0">
                <a:pos x="1838" y="618"/>
              </a:cxn>
              <a:cxn ang="0">
                <a:pos x="0" y="618"/>
              </a:cxn>
              <a:cxn ang="0">
                <a:pos x="0" y="74"/>
              </a:cxn>
            </a:cxnLst>
            <a:rect l="0" t="0" r="r" b="b"/>
            <a:pathLst>
              <a:path w="1838" h="618">
                <a:moveTo>
                  <a:pt x="0" y="74"/>
                </a:moveTo>
                <a:cubicBezTo>
                  <a:pt x="879" y="269"/>
                  <a:pt x="1589" y="0"/>
                  <a:pt x="1589" y="0"/>
                </a:cubicBezTo>
                <a:cubicBezTo>
                  <a:pt x="1652" y="335"/>
                  <a:pt x="1838" y="618"/>
                  <a:pt x="1838" y="618"/>
                </a:cubicBezTo>
                <a:lnTo>
                  <a:pt x="0" y="618"/>
                </a:lnTo>
                <a:cubicBezTo>
                  <a:pt x="0" y="618"/>
                  <a:pt x="0" y="346"/>
                  <a:pt x="0" y="74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3080" name="Freeform 8"/>
          <p:cNvSpPr>
            <a:spLocks/>
          </p:cNvSpPr>
          <p:nvPr/>
        </p:nvSpPr>
        <p:spPr bwMode="gray">
          <a:xfrm>
            <a:off x="2559050" y="4684713"/>
            <a:ext cx="6596063" cy="2239962"/>
          </a:xfrm>
          <a:custGeom>
            <a:avLst/>
            <a:gdLst/>
            <a:ahLst/>
            <a:cxnLst>
              <a:cxn ang="0">
                <a:pos x="1114" y="0"/>
              </a:cxn>
              <a:cxn ang="0">
                <a:pos x="0" y="754"/>
              </a:cxn>
              <a:cxn ang="0">
                <a:pos x="406" y="1375"/>
              </a:cxn>
              <a:cxn ang="0">
                <a:pos x="4171" y="1375"/>
              </a:cxn>
              <a:cxn ang="0">
                <a:pos x="4171" y="468"/>
              </a:cxn>
              <a:cxn ang="0">
                <a:pos x="1114" y="0"/>
              </a:cxn>
            </a:cxnLst>
            <a:rect l="0" t="0" r="r" b="b"/>
            <a:pathLst>
              <a:path w="4171" h="1416">
                <a:moveTo>
                  <a:pt x="1114" y="0"/>
                </a:moveTo>
                <a:cubicBezTo>
                  <a:pt x="1114" y="0"/>
                  <a:pt x="557" y="377"/>
                  <a:pt x="0" y="754"/>
                </a:cubicBezTo>
                <a:cubicBezTo>
                  <a:pt x="180" y="1190"/>
                  <a:pt x="406" y="1375"/>
                  <a:pt x="406" y="1375"/>
                </a:cubicBezTo>
                <a:cubicBezTo>
                  <a:pt x="2288" y="1375"/>
                  <a:pt x="4171" y="1375"/>
                  <a:pt x="4171" y="1375"/>
                </a:cubicBezTo>
                <a:lnTo>
                  <a:pt x="4171" y="468"/>
                </a:lnTo>
                <a:cubicBezTo>
                  <a:pt x="4171" y="468"/>
                  <a:pt x="2546" y="1416"/>
                  <a:pt x="1114" y="0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3081" name="Freeform 9"/>
          <p:cNvSpPr>
            <a:spLocks/>
          </p:cNvSpPr>
          <p:nvPr/>
        </p:nvSpPr>
        <p:spPr bwMode="gray">
          <a:xfrm>
            <a:off x="4356100" y="641350"/>
            <a:ext cx="4787900" cy="5997575"/>
          </a:xfrm>
          <a:custGeom>
            <a:avLst/>
            <a:gdLst/>
            <a:ahLst/>
            <a:cxnLst>
              <a:cxn ang="0">
                <a:pos x="548" y="1300"/>
              </a:cxn>
              <a:cxn ang="0">
                <a:pos x="0" y="2525"/>
              </a:cxn>
              <a:cxn ang="0">
                <a:pos x="3016" y="2752"/>
              </a:cxn>
              <a:cxn ang="0">
                <a:pos x="3016" y="665"/>
              </a:cxn>
              <a:cxn ang="0">
                <a:pos x="1944" y="0"/>
              </a:cxn>
              <a:cxn ang="0">
                <a:pos x="548" y="1300"/>
              </a:cxn>
            </a:cxnLst>
            <a:rect l="0" t="0" r="r" b="b"/>
            <a:pathLst>
              <a:path w="3016" h="3791">
                <a:moveTo>
                  <a:pt x="548" y="1300"/>
                </a:moveTo>
                <a:cubicBezTo>
                  <a:pt x="274" y="1912"/>
                  <a:pt x="0" y="2525"/>
                  <a:pt x="0" y="2525"/>
                </a:cubicBezTo>
                <a:cubicBezTo>
                  <a:pt x="1458" y="3791"/>
                  <a:pt x="3016" y="2752"/>
                  <a:pt x="3016" y="2752"/>
                </a:cubicBezTo>
                <a:cubicBezTo>
                  <a:pt x="3016" y="2752"/>
                  <a:pt x="3016" y="1708"/>
                  <a:pt x="3016" y="665"/>
                </a:cubicBezTo>
                <a:cubicBezTo>
                  <a:pt x="2528" y="170"/>
                  <a:pt x="1944" y="0"/>
                  <a:pt x="1944" y="0"/>
                </a:cubicBezTo>
                <a:cubicBezTo>
                  <a:pt x="1944" y="0"/>
                  <a:pt x="1639" y="839"/>
                  <a:pt x="548" y="13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3082" name="Freeform 10"/>
          <p:cNvSpPr>
            <a:spLocks/>
          </p:cNvSpPr>
          <p:nvPr/>
        </p:nvSpPr>
        <p:spPr bwMode="gray">
          <a:xfrm>
            <a:off x="4719638" y="1588"/>
            <a:ext cx="2508250" cy="26019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35" y="1645"/>
              </a:cxn>
              <a:cxn ang="0">
                <a:pos x="1569" y="0"/>
              </a:cxn>
              <a:cxn ang="0">
                <a:pos x="0" y="0"/>
              </a:cxn>
            </a:cxnLst>
            <a:rect l="0" t="0" r="r" b="b"/>
            <a:pathLst>
              <a:path w="1569" h="1645">
                <a:moveTo>
                  <a:pt x="0" y="0"/>
                </a:moveTo>
                <a:lnTo>
                  <a:pt x="335" y="1645"/>
                </a:lnTo>
                <a:cubicBezTo>
                  <a:pt x="335" y="1645"/>
                  <a:pt x="1394" y="1086"/>
                  <a:pt x="1569" y="0"/>
                </a:cubicBezTo>
                <a:cubicBezTo>
                  <a:pt x="784" y="0"/>
                  <a:pt x="0" y="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3083" name="Freeform 11"/>
          <p:cNvSpPr>
            <a:spLocks/>
          </p:cNvSpPr>
          <p:nvPr/>
        </p:nvSpPr>
        <p:spPr bwMode="gray">
          <a:xfrm>
            <a:off x="0" y="5889625"/>
            <a:ext cx="2935288" cy="977900"/>
          </a:xfrm>
          <a:custGeom>
            <a:avLst/>
            <a:gdLst/>
            <a:ahLst/>
            <a:cxnLst>
              <a:cxn ang="0">
                <a:pos x="0" y="74"/>
              </a:cxn>
              <a:cxn ang="0">
                <a:pos x="1589" y="0"/>
              </a:cxn>
              <a:cxn ang="0">
                <a:pos x="1838" y="618"/>
              </a:cxn>
              <a:cxn ang="0">
                <a:pos x="0" y="618"/>
              </a:cxn>
              <a:cxn ang="0">
                <a:pos x="0" y="74"/>
              </a:cxn>
            </a:cxnLst>
            <a:rect l="0" t="0" r="r" b="b"/>
            <a:pathLst>
              <a:path w="1838" h="618">
                <a:moveTo>
                  <a:pt x="0" y="74"/>
                </a:moveTo>
                <a:cubicBezTo>
                  <a:pt x="879" y="269"/>
                  <a:pt x="1589" y="0"/>
                  <a:pt x="1589" y="0"/>
                </a:cubicBezTo>
                <a:cubicBezTo>
                  <a:pt x="1652" y="335"/>
                  <a:pt x="1838" y="618"/>
                  <a:pt x="1838" y="618"/>
                </a:cubicBezTo>
                <a:lnTo>
                  <a:pt x="0" y="618"/>
                </a:lnTo>
                <a:cubicBezTo>
                  <a:pt x="0" y="618"/>
                  <a:pt x="0" y="346"/>
                  <a:pt x="0" y="74"/>
                </a:cubicBez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3084" name="Freeform 12"/>
          <p:cNvSpPr>
            <a:spLocks/>
          </p:cNvSpPr>
          <p:nvPr/>
        </p:nvSpPr>
        <p:spPr bwMode="gray">
          <a:xfrm>
            <a:off x="2541588" y="4673600"/>
            <a:ext cx="6596062" cy="2239963"/>
          </a:xfrm>
          <a:custGeom>
            <a:avLst/>
            <a:gdLst/>
            <a:ahLst/>
            <a:cxnLst>
              <a:cxn ang="0">
                <a:pos x="1114" y="0"/>
              </a:cxn>
              <a:cxn ang="0">
                <a:pos x="0" y="754"/>
              </a:cxn>
              <a:cxn ang="0">
                <a:pos x="406" y="1375"/>
              </a:cxn>
              <a:cxn ang="0">
                <a:pos x="4171" y="1375"/>
              </a:cxn>
              <a:cxn ang="0">
                <a:pos x="4171" y="468"/>
              </a:cxn>
              <a:cxn ang="0">
                <a:pos x="1114" y="0"/>
              </a:cxn>
            </a:cxnLst>
            <a:rect l="0" t="0" r="r" b="b"/>
            <a:pathLst>
              <a:path w="4171" h="1416">
                <a:moveTo>
                  <a:pt x="1114" y="0"/>
                </a:moveTo>
                <a:cubicBezTo>
                  <a:pt x="1114" y="0"/>
                  <a:pt x="557" y="377"/>
                  <a:pt x="0" y="754"/>
                </a:cubicBezTo>
                <a:cubicBezTo>
                  <a:pt x="180" y="1190"/>
                  <a:pt x="406" y="1375"/>
                  <a:pt x="406" y="1375"/>
                </a:cubicBezTo>
                <a:cubicBezTo>
                  <a:pt x="2288" y="1375"/>
                  <a:pt x="4171" y="1375"/>
                  <a:pt x="4171" y="1375"/>
                </a:cubicBezTo>
                <a:lnTo>
                  <a:pt x="4171" y="468"/>
                </a:lnTo>
                <a:cubicBezTo>
                  <a:pt x="4171" y="468"/>
                  <a:pt x="2546" y="1416"/>
                  <a:pt x="1114" y="0"/>
                </a:cubicBez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3085" name="Freeform 13"/>
          <p:cNvSpPr>
            <a:spLocks/>
          </p:cNvSpPr>
          <p:nvPr/>
        </p:nvSpPr>
        <p:spPr bwMode="gray">
          <a:xfrm>
            <a:off x="4348163" y="628650"/>
            <a:ext cx="4787900" cy="6008688"/>
          </a:xfrm>
          <a:custGeom>
            <a:avLst/>
            <a:gdLst/>
            <a:ahLst/>
            <a:cxnLst>
              <a:cxn ang="0">
                <a:pos x="548" y="1300"/>
              </a:cxn>
              <a:cxn ang="0">
                <a:pos x="0" y="2525"/>
              </a:cxn>
              <a:cxn ang="0">
                <a:pos x="3016" y="2752"/>
              </a:cxn>
              <a:cxn ang="0">
                <a:pos x="3016" y="665"/>
              </a:cxn>
              <a:cxn ang="0">
                <a:pos x="1944" y="0"/>
              </a:cxn>
              <a:cxn ang="0">
                <a:pos x="548" y="1300"/>
              </a:cxn>
            </a:cxnLst>
            <a:rect l="0" t="0" r="r" b="b"/>
            <a:pathLst>
              <a:path w="3016" h="3791">
                <a:moveTo>
                  <a:pt x="548" y="1300"/>
                </a:moveTo>
                <a:cubicBezTo>
                  <a:pt x="274" y="1912"/>
                  <a:pt x="0" y="2525"/>
                  <a:pt x="0" y="2525"/>
                </a:cubicBezTo>
                <a:cubicBezTo>
                  <a:pt x="1458" y="3791"/>
                  <a:pt x="3016" y="2752"/>
                  <a:pt x="3016" y="2752"/>
                </a:cubicBezTo>
                <a:cubicBezTo>
                  <a:pt x="3016" y="2752"/>
                  <a:pt x="3016" y="1708"/>
                  <a:pt x="3016" y="665"/>
                </a:cubicBezTo>
                <a:cubicBezTo>
                  <a:pt x="2528" y="170"/>
                  <a:pt x="1944" y="0"/>
                  <a:pt x="1944" y="0"/>
                </a:cubicBezTo>
                <a:cubicBezTo>
                  <a:pt x="1944" y="0"/>
                  <a:pt x="1639" y="839"/>
                  <a:pt x="548" y="1300"/>
                </a:cubicBezTo>
                <a:close/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3086" name="Freeform 14" descr="1"/>
          <p:cNvSpPr>
            <a:spLocks/>
          </p:cNvSpPr>
          <p:nvPr/>
        </p:nvSpPr>
        <p:spPr bwMode="gray">
          <a:xfrm>
            <a:off x="4694238" y="-1588"/>
            <a:ext cx="2543175" cy="263207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35" y="1645"/>
              </a:cxn>
              <a:cxn ang="0">
                <a:pos x="1569" y="0"/>
              </a:cxn>
              <a:cxn ang="0">
                <a:pos x="0" y="0"/>
              </a:cxn>
            </a:cxnLst>
            <a:rect l="0" t="0" r="r" b="b"/>
            <a:pathLst>
              <a:path w="1569" h="1645">
                <a:moveTo>
                  <a:pt x="0" y="0"/>
                </a:moveTo>
                <a:lnTo>
                  <a:pt x="335" y="1645"/>
                </a:lnTo>
                <a:cubicBezTo>
                  <a:pt x="335" y="1645"/>
                  <a:pt x="1394" y="1086"/>
                  <a:pt x="1569" y="0"/>
                </a:cubicBezTo>
                <a:cubicBezTo>
                  <a:pt x="784" y="0"/>
                  <a:pt x="0" y="0"/>
                  <a:pt x="0" y="0"/>
                </a:cubicBezTo>
                <a:close/>
              </a:path>
            </a:pathLst>
          </a:cu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3087" name="Freeform 15"/>
          <p:cNvSpPr>
            <a:spLocks/>
          </p:cNvSpPr>
          <p:nvPr/>
        </p:nvSpPr>
        <p:spPr bwMode="gray">
          <a:xfrm>
            <a:off x="-3175" y="1588"/>
            <a:ext cx="5857875" cy="6794500"/>
          </a:xfrm>
          <a:custGeom>
            <a:avLst/>
            <a:gdLst/>
            <a:ahLst/>
            <a:cxnLst>
              <a:cxn ang="0">
                <a:pos x="0" y="3810"/>
              </a:cxn>
              <a:cxn ang="0">
                <a:pos x="0" y="1"/>
              </a:cxn>
              <a:cxn ang="0">
                <a:pos x="2974" y="0"/>
              </a:cxn>
              <a:cxn ang="0">
                <a:pos x="2768" y="2926"/>
              </a:cxn>
              <a:cxn ang="0">
                <a:pos x="0" y="3810"/>
              </a:cxn>
            </a:cxnLst>
            <a:rect l="0" t="0" r="r" b="b"/>
            <a:pathLst>
              <a:path w="3690" h="4280">
                <a:moveTo>
                  <a:pt x="0" y="3810"/>
                </a:moveTo>
                <a:lnTo>
                  <a:pt x="0" y="1"/>
                </a:lnTo>
                <a:lnTo>
                  <a:pt x="2974" y="0"/>
                </a:lnTo>
                <a:cubicBezTo>
                  <a:pt x="3284" y="452"/>
                  <a:pt x="3690" y="1776"/>
                  <a:pt x="2768" y="2926"/>
                </a:cubicBezTo>
                <a:cubicBezTo>
                  <a:pt x="1610" y="4280"/>
                  <a:pt x="0" y="3810"/>
                  <a:pt x="0" y="381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3088" name="Freeform 16"/>
          <p:cNvSpPr>
            <a:spLocks/>
          </p:cNvSpPr>
          <p:nvPr/>
        </p:nvSpPr>
        <p:spPr bwMode="gray">
          <a:xfrm>
            <a:off x="-3175" y="1588"/>
            <a:ext cx="5943600" cy="6437312"/>
          </a:xfrm>
          <a:custGeom>
            <a:avLst/>
            <a:gdLst/>
            <a:ahLst/>
            <a:cxnLst>
              <a:cxn ang="0">
                <a:pos x="0" y="3765"/>
              </a:cxn>
              <a:cxn ang="0">
                <a:pos x="0" y="0"/>
              </a:cxn>
              <a:cxn ang="0">
                <a:pos x="2767" y="0"/>
              </a:cxn>
              <a:cxn ang="0">
                <a:pos x="2567" y="2858"/>
              </a:cxn>
              <a:cxn ang="0">
                <a:pos x="0" y="3765"/>
              </a:cxn>
            </a:cxnLst>
            <a:rect l="0" t="0" r="r" b="b"/>
            <a:pathLst>
              <a:path w="3635" h="4115">
                <a:moveTo>
                  <a:pt x="0" y="3765"/>
                </a:moveTo>
                <a:lnTo>
                  <a:pt x="0" y="0"/>
                </a:lnTo>
                <a:lnTo>
                  <a:pt x="2767" y="0"/>
                </a:lnTo>
                <a:cubicBezTo>
                  <a:pt x="2767" y="0"/>
                  <a:pt x="3635" y="1445"/>
                  <a:pt x="2567" y="2858"/>
                </a:cubicBezTo>
                <a:cubicBezTo>
                  <a:pt x="1523" y="4115"/>
                  <a:pt x="0" y="3765"/>
                  <a:pt x="0" y="3765"/>
                </a:cubicBezTo>
                <a:close/>
              </a:path>
            </a:pathLst>
          </a:custGeom>
          <a:gradFill rotWithShape="1">
            <a:gsLst>
              <a:gs pos="0">
                <a:srgbClr val="FDF58D">
                  <a:gamma/>
                  <a:tint val="19216"/>
                  <a:invGamma/>
                </a:srgbClr>
              </a:gs>
              <a:gs pos="100000">
                <a:srgbClr val="FDF58D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grpSp>
        <p:nvGrpSpPr>
          <p:cNvPr id="3089" name="Group 17"/>
          <p:cNvGrpSpPr>
            <a:grpSpLocks/>
          </p:cNvGrpSpPr>
          <p:nvPr/>
        </p:nvGrpSpPr>
        <p:grpSpPr bwMode="auto">
          <a:xfrm>
            <a:off x="250825" y="9525"/>
            <a:ext cx="4176713" cy="5908675"/>
            <a:chOff x="158" y="6"/>
            <a:chExt cx="2631" cy="3722"/>
          </a:xfrm>
        </p:grpSpPr>
        <p:sp>
          <p:nvSpPr>
            <p:cNvPr id="3090" name="Line 18"/>
            <p:cNvSpPr>
              <a:spLocks noChangeShapeType="1"/>
            </p:cNvSpPr>
            <p:nvPr/>
          </p:nvSpPr>
          <p:spPr bwMode="gray">
            <a:xfrm>
              <a:off x="158" y="6"/>
              <a:ext cx="0" cy="372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ar-SA"/>
            </a:p>
          </p:txBody>
        </p:sp>
        <p:sp>
          <p:nvSpPr>
            <p:cNvPr id="3091" name="Line 19"/>
            <p:cNvSpPr>
              <a:spLocks noChangeShapeType="1"/>
            </p:cNvSpPr>
            <p:nvPr/>
          </p:nvSpPr>
          <p:spPr bwMode="gray">
            <a:xfrm>
              <a:off x="815" y="6"/>
              <a:ext cx="0" cy="3722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ar-SA"/>
            </a:p>
          </p:txBody>
        </p:sp>
        <p:sp>
          <p:nvSpPr>
            <p:cNvPr id="3092" name="Line 20"/>
            <p:cNvSpPr>
              <a:spLocks noChangeShapeType="1"/>
            </p:cNvSpPr>
            <p:nvPr/>
          </p:nvSpPr>
          <p:spPr bwMode="gray">
            <a:xfrm>
              <a:off x="1473" y="6"/>
              <a:ext cx="0" cy="3586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ar-SA"/>
            </a:p>
          </p:txBody>
        </p:sp>
        <p:sp>
          <p:nvSpPr>
            <p:cNvPr id="3093" name="Line 21"/>
            <p:cNvSpPr>
              <a:spLocks noChangeShapeType="1"/>
            </p:cNvSpPr>
            <p:nvPr/>
          </p:nvSpPr>
          <p:spPr bwMode="gray">
            <a:xfrm>
              <a:off x="2131" y="6"/>
              <a:ext cx="0" cy="3254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ar-SA"/>
            </a:p>
          </p:txBody>
        </p:sp>
        <p:sp>
          <p:nvSpPr>
            <p:cNvPr id="3094" name="Line 22"/>
            <p:cNvSpPr>
              <a:spLocks noChangeShapeType="1"/>
            </p:cNvSpPr>
            <p:nvPr/>
          </p:nvSpPr>
          <p:spPr bwMode="gray">
            <a:xfrm>
              <a:off x="2789" y="6"/>
              <a:ext cx="0" cy="2589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ar-SA"/>
            </a:p>
          </p:txBody>
        </p:sp>
      </p:grpSp>
      <p:grpSp>
        <p:nvGrpSpPr>
          <p:cNvPr id="3095" name="Group 23"/>
          <p:cNvGrpSpPr>
            <a:grpSpLocks/>
          </p:cNvGrpSpPr>
          <p:nvPr/>
        </p:nvGrpSpPr>
        <p:grpSpPr bwMode="auto">
          <a:xfrm>
            <a:off x="6350" y="260350"/>
            <a:ext cx="5041900" cy="5329238"/>
            <a:chOff x="4" y="164"/>
            <a:chExt cx="3176" cy="3357"/>
          </a:xfrm>
        </p:grpSpPr>
        <p:sp>
          <p:nvSpPr>
            <p:cNvPr id="3096" name="Line 24"/>
            <p:cNvSpPr>
              <a:spLocks noChangeShapeType="1"/>
            </p:cNvSpPr>
            <p:nvPr/>
          </p:nvSpPr>
          <p:spPr bwMode="gray">
            <a:xfrm rot="5400000">
              <a:off x="1466" y="-1298"/>
              <a:ext cx="0" cy="2924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ar-SA"/>
            </a:p>
          </p:txBody>
        </p:sp>
        <p:sp>
          <p:nvSpPr>
            <p:cNvPr id="3097" name="Line 25"/>
            <p:cNvSpPr>
              <a:spLocks noChangeShapeType="1"/>
            </p:cNvSpPr>
            <p:nvPr/>
          </p:nvSpPr>
          <p:spPr bwMode="gray">
            <a:xfrm rot="5400000">
              <a:off x="1575" y="-736"/>
              <a:ext cx="0" cy="3142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ar-SA"/>
            </a:p>
          </p:txBody>
        </p:sp>
        <p:sp>
          <p:nvSpPr>
            <p:cNvPr id="3098" name="Line 26"/>
            <p:cNvSpPr>
              <a:spLocks noChangeShapeType="1"/>
            </p:cNvSpPr>
            <p:nvPr/>
          </p:nvSpPr>
          <p:spPr bwMode="gray">
            <a:xfrm rot="5400000">
              <a:off x="1592" y="-82"/>
              <a:ext cx="0" cy="3176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ar-SA"/>
            </a:p>
          </p:txBody>
        </p:sp>
        <p:sp>
          <p:nvSpPr>
            <p:cNvPr id="3099" name="Line 27"/>
            <p:cNvSpPr>
              <a:spLocks noChangeShapeType="1"/>
            </p:cNvSpPr>
            <p:nvPr/>
          </p:nvSpPr>
          <p:spPr bwMode="gray">
            <a:xfrm rot="5400000">
              <a:off x="1508" y="674"/>
              <a:ext cx="0" cy="3008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ar-SA"/>
            </a:p>
          </p:txBody>
        </p:sp>
        <p:sp>
          <p:nvSpPr>
            <p:cNvPr id="3100" name="Line 28"/>
            <p:cNvSpPr>
              <a:spLocks noChangeShapeType="1"/>
            </p:cNvSpPr>
            <p:nvPr/>
          </p:nvSpPr>
          <p:spPr bwMode="gray">
            <a:xfrm rot="5400000">
              <a:off x="1306" y="1547"/>
              <a:ext cx="0" cy="2603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ar-SA"/>
            </a:p>
          </p:txBody>
        </p:sp>
        <p:sp>
          <p:nvSpPr>
            <p:cNvPr id="3101" name="Line 29"/>
            <p:cNvSpPr>
              <a:spLocks noChangeShapeType="1"/>
            </p:cNvSpPr>
            <p:nvPr/>
          </p:nvSpPr>
          <p:spPr bwMode="gray">
            <a:xfrm rot="5400000">
              <a:off x="838" y="2687"/>
              <a:ext cx="0" cy="1667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3102" name="Rectangle 30"/>
          <p:cNvSpPr>
            <a:spLocks noChangeArrowheads="1"/>
          </p:cNvSpPr>
          <p:nvPr/>
        </p:nvSpPr>
        <p:spPr bwMode="gray">
          <a:xfrm>
            <a:off x="2368550" y="288925"/>
            <a:ext cx="1012825" cy="1025525"/>
          </a:xfrm>
          <a:prstGeom prst="rect">
            <a:avLst/>
          </a:prstGeom>
          <a:solidFill>
            <a:srgbClr val="FFFFFF">
              <a:alpha val="64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gray">
          <a:xfrm>
            <a:off x="285750" y="2435225"/>
            <a:ext cx="1012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104" name="Rectangle 32"/>
          <p:cNvSpPr>
            <a:spLocks noChangeArrowheads="1"/>
          </p:cNvSpPr>
          <p:nvPr/>
        </p:nvSpPr>
        <p:spPr bwMode="gray">
          <a:xfrm>
            <a:off x="0" y="279400"/>
            <a:ext cx="250825" cy="1025525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105" name="Rectangle 33"/>
          <p:cNvSpPr>
            <a:spLocks noChangeArrowheads="1"/>
          </p:cNvSpPr>
          <p:nvPr/>
        </p:nvSpPr>
        <p:spPr bwMode="gray">
          <a:xfrm>
            <a:off x="1331913" y="9525"/>
            <a:ext cx="1012825" cy="23495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106" name="Freeform 34"/>
          <p:cNvSpPr>
            <a:spLocks/>
          </p:cNvSpPr>
          <p:nvPr/>
        </p:nvSpPr>
        <p:spPr bwMode="gray">
          <a:xfrm>
            <a:off x="4452938" y="1347788"/>
            <a:ext cx="720725" cy="1047750"/>
          </a:xfrm>
          <a:custGeom>
            <a:avLst/>
            <a:gdLst/>
            <a:ahLst/>
            <a:cxnLst>
              <a:cxn ang="0">
                <a:pos x="363" y="0"/>
              </a:cxn>
              <a:cxn ang="0">
                <a:pos x="0" y="0"/>
              </a:cxn>
              <a:cxn ang="0">
                <a:pos x="0" y="680"/>
              </a:cxn>
              <a:cxn ang="0">
                <a:pos x="409" y="680"/>
              </a:cxn>
              <a:cxn ang="0">
                <a:pos x="454" y="317"/>
              </a:cxn>
              <a:cxn ang="0">
                <a:pos x="363" y="0"/>
              </a:cxn>
            </a:cxnLst>
            <a:rect l="0" t="0" r="r" b="b"/>
            <a:pathLst>
              <a:path w="454" h="680">
                <a:moveTo>
                  <a:pt x="363" y="0"/>
                </a:moveTo>
                <a:lnTo>
                  <a:pt x="0" y="0"/>
                </a:lnTo>
                <a:lnTo>
                  <a:pt x="0" y="680"/>
                </a:lnTo>
                <a:lnTo>
                  <a:pt x="409" y="680"/>
                </a:lnTo>
                <a:lnTo>
                  <a:pt x="454" y="317"/>
                </a:lnTo>
                <a:lnTo>
                  <a:pt x="363" y="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3107" name="Freeform 35"/>
          <p:cNvSpPr>
            <a:spLocks/>
          </p:cNvSpPr>
          <p:nvPr/>
        </p:nvSpPr>
        <p:spPr bwMode="gray">
          <a:xfrm>
            <a:off x="2365375" y="4549775"/>
            <a:ext cx="1003300" cy="1023938"/>
          </a:xfrm>
          <a:custGeom>
            <a:avLst/>
            <a:gdLst/>
            <a:ahLst/>
            <a:cxnLst>
              <a:cxn ang="0">
                <a:pos x="635" y="0"/>
              </a:cxn>
              <a:cxn ang="0">
                <a:pos x="0" y="0"/>
              </a:cxn>
              <a:cxn ang="0">
                <a:pos x="0" y="681"/>
              </a:cxn>
              <a:cxn ang="0">
                <a:pos x="272" y="681"/>
              </a:cxn>
              <a:cxn ang="0">
                <a:pos x="680" y="454"/>
              </a:cxn>
              <a:cxn ang="0">
                <a:pos x="680" y="0"/>
              </a:cxn>
              <a:cxn ang="0">
                <a:pos x="635" y="0"/>
              </a:cxn>
            </a:cxnLst>
            <a:rect l="0" t="0" r="r" b="b"/>
            <a:pathLst>
              <a:path w="680" h="681">
                <a:moveTo>
                  <a:pt x="635" y="0"/>
                </a:moveTo>
                <a:lnTo>
                  <a:pt x="0" y="0"/>
                </a:lnTo>
                <a:lnTo>
                  <a:pt x="0" y="681"/>
                </a:lnTo>
                <a:lnTo>
                  <a:pt x="272" y="681"/>
                </a:lnTo>
                <a:lnTo>
                  <a:pt x="680" y="454"/>
                </a:lnTo>
                <a:lnTo>
                  <a:pt x="680" y="0"/>
                </a:lnTo>
                <a:lnTo>
                  <a:pt x="635" y="0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3108" name="Freeform 36"/>
          <p:cNvSpPr>
            <a:spLocks/>
          </p:cNvSpPr>
          <p:nvPr/>
        </p:nvSpPr>
        <p:spPr bwMode="gray">
          <a:xfrm>
            <a:off x="7524750" y="0"/>
            <a:ext cx="1620838" cy="1230313"/>
          </a:xfrm>
          <a:custGeom>
            <a:avLst/>
            <a:gdLst/>
            <a:ahLst/>
            <a:cxnLst>
              <a:cxn ang="0">
                <a:pos x="34" y="0"/>
              </a:cxn>
              <a:cxn ang="0">
                <a:pos x="0" y="255"/>
              </a:cxn>
              <a:cxn ang="0">
                <a:pos x="1007" y="775"/>
              </a:cxn>
              <a:cxn ang="0">
                <a:pos x="1009" y="0"/>
              </a:cxn>
              <a:cxn ang="0">
                <a:pos x="34" y="0"/>
              </a:cxn>
            </a:cxnLst>
            <a:rect l="0" t="0" r="r" b="b"/>
            <a:pathLst>
              <a:path w="1009" h="775">
                <a:moveTo>
                  <a:pt x="34" y="0"/>
                </a:moveTo>
                <a:cubicBezTo>
                  <a:pt x="34" y="115"/>
                  <a:pt x="0" y="255"/>
                  <a:pt x="0" y="255"/>
                </a:cubicBezTo>
                <a:cubicBezTo>
                  <a:pt x="489" y="376"/>
                  <a:pt x="1007" y="775"/>
                  <a:pt x="1007" y="775"/>
                </a:cubicBezTo>
                <a:lnTo>
                  <a:pt x="1009" y="0"/>
                </a:lnTo>
                <a:cubicBezTo>
                  <a:pt x="1009" y="0"/>
                  <a:pt x="521" y="0"/>
                  <a:pt x="34" y="0"/>
                </a:cubicBezTo>
                <a:close/>
              </a:path>
            </a:pathLst>
          </a:custGeom>
          <a:solidFill>
            <a:srgbClr val="E8E8E8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pic>
        <p:nvPicPr>
          <p:cNvPr id="3109" name="Picture 37" descr="water"/>
          <p:cNvPicPr>
            <a:picLocks noChangeAspect="1" noChangeArrowheads="1"/>
          </p:cNvPicPr>
          <p:nvPr/>
        </p:nvPicPr>
        <p:blipFill>
          <a:blip r:embed="rId6"/>
          <a:srcRect l="22409" t="16374" b="27486"/>
          <a:stretch>
            <a:fillRect/>
          </a:stretch>
        </p:blipFill>
        <p:spPr bwMode="gray">
          <a:xfrm rot="393398">
            <a:off x="2268538" y="584200"/>
            <a:ext cx="2663825" cy="2197100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884363"/>
            <a:ext cx="8229600" cy="1470025"/>
          </a:xfrm>
          <a:effectLst/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5084763"/>
            <a:ext cx="6400800" cy="457200"/>
          </a:xfrm>
        </p:spPr>
        <p:txBody>
          <a:bodyPr/>
          <a:lstStyle>
            <a:lvl1pPr marL="0" indent="0">
              <a:buFontTx/>
              <a:buNone/>
              <a:defRPr sz="1600">
                <a:latin typeface="Times New Roman" pitchFamily="18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9FEFE12-53CA-4BF9-B050-0E12445FECA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gray">
          <a:xfrm>
            <a:off x="228600" y="4714875"/>
            <a:ext cx="13033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200">
                <a:latin typeface="Arial Black" pitchFamily="34" charset="0"/>
              </a:rPr>
              <a:t>L/O/G/O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3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6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400"/>
                            </p:stCondLst>
                            <p:childTnLst>
                              <p:par>
                                <p:cTn id="38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2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9" grpId="0" animBg="1"/>
      <p:bldP spid="3080" grpId="0" animBg="1"/>
      <p:bldP spid="3081" grpId="0" animBg="1"/>
      <p:bldP spid="3082" grpId="0" animBg="1"/>
      <p:bldP spid="3083" grpId="0" animBg="1"/>
      <p:bldP spid="3083" grpId="1" animBg="1"/>
      <p:bldP spid="3084" grpId="0" animBg="1"/>
      <p:bldP spid="3084" grpId="1" animBg="1"/>
      <p:bldP spid="3084" grpId="2" animBg="1"/>
      <p:bldP spid="3085" grpId="0" animBg="1"/>
      <p:bldP spid="3085" grpId="1" animBg="1"/>
      <p:bldP spid="3086" grpId="0" animBg="1"/>
      <p:bldP spid="3086" grpId="1" animBg="1"/>
      <p:bldP spid="3086" grpId="2" animBg="1"/>
      <p:bldP spid="3108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E493BC-F88C-4CB9-8D3A-D3D4164224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25438"/>
            <a:ext cx="2057400" cy="5800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25438"/>
            <a:ext cx="6019800" cy="58007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EA54AF-BC41-47C6-9540-7D51178ED2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B1261CA-097E-4DC2-BA1D-D8936FA078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54EE39-BE32-4E8F-B3A7-DA6A87E7B7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6D74A-9B85-4F27-B6CE-1F326D09A3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DAAA80-3153-4F8A-8E2C-4AD0A90696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A60100-C785-46AA-B3C9-2E635FBD26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F37081-041F-4BB9-B30C-B0CF47612C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C9FF7E-3390-4354-A64B-E69E5C7D97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AFB8E7-369F-42B9-BDAA-A17B4422AC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B275C1-DADE-4870-8309-901DA9F94B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gray">
          <a:xfrm>
            <a:off x="-9525" y="-9525"/>
            <a:ext cx="9156700" cy="686593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331" y="4325"/>
              </a:cxn>
              <a:cxn ang="0">
                <a:pos x="4" y="311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5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cubicBezTo>
                  <a:pt x="5768" y="4325"/>
                  <a:pt x="3549" y="4325"/>
                  <a:pt x="1331" y="4325"/>
                </a:cubicBezTo>
                <a:cubicBezTo>
                  <a:pt x="499" y="3811"/>
                  <a:pt x="0" y="3109"/>
                  <a:pt x="4" y="311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rgbClr val="FDF58D">
                  <a:gamma/>
                  <a:tint val="3137"/>
                  <a:invGamma/>
                </a:srgbClr>
              </a:gs>
              <a:gs pos="100000">
                <a:srgbClr val="FDF58D">
                  <a:alpha val="70000"/>
                </a:srgb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pic>
        <p:nvPicPr>
          <p:cNvPr id="1032" name="Picture 8" descr="5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gray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33" name="Freeform 9"/>
          <p:cNvSpPr>
            <a:spLocks/>
          </p:cNvSpPr>
          <p:nvPr/>
        </p:nvSpPr>
        <p:spPr bwMode="gray">
          <a:xfrm>
            <a:off x="6350" y="5113338"/>
            <a:ext cx="1852613" cy="17462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grpSp>
        <p:nvGrpSpPr>
          <p:cNvPr id="1035" name="Group 11"/>
          <p:cNvGrpSpPr>
            <a:grpSpLocks/>
          </p:cNvGrpSpPr>
          <p:nvPr/>
        </p:nvGrpSpPr>
        <p:grpSpPr bwMode="auto">
          <a:xfrm>
            <a:off x="0" y="0"/>
            <a:ext cx="9156700" cy="6875463"/>
            <a:chOff x="0" y="0"/>
            <a:chExt cx="5768" cy="4331"/>
          </a:xfrm>
        </p:grpSpPr>
        <p:grpSp>
          <p:nvGrpSpPr>
            <p:cNvPr id="1036" name="Group 12"/>
            <p:cNvGrpSpPr>
              <a:grpSpLocks/>
            </p:cNvGrpSpPr>
            <p:nvPr/>
          </p:nvGrpSpPr>
          <p:grpSpPr bwMode="auto">
            <a:xfrm>
              <a:off x="332" y="0"/>
              <a:ext cx="5080" cy="4331"/>
              <a:chOff x="332" y="0"/>
              <a:chExt cx="5080" cy="4331"/>
            </a:xfrm>
          </p:grpSpPr>
          <p:sp>
            <p:nvSpPr>
              <p:cNvPr id="1037" name="Line 13"/>
              <p:cNvSpPr>
                <a:spLocks noChangeShapeType="1"/>
              </p:cNvSpPr>
              <p:nvPr/>
            </p:nvSpPr>
            <p:spPr bwMode="gray">
              <a:xfrm>
                <a:off x="332" y="0"/>
                <a:ext cx="0" cy="3510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038" name="Line 14"/>
              <p:cNvSpPr>
                <a:spLocks noChangeShapeType="1"/>
              </p:cNvSpPr>
              <p:nvPr/>
            </p:nvSpPr>
            <p:spPr bwMode="gray">
              <a:xfrm>
                <a:off x="1057" y="0"/>
                <a:ext cx="0" cy="4142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039" name="Line 15"/>
              <p:cNvSpPr>
                <a:spLocks noChangeShapeType="1"/>
              </p:cNvSpPr>
              <p:nvPr/>
            </p:nvSpPr>
            <p:spPr bwMode="gray">
              <a:xfrm>
                <a:off x="1783" y="0"/>
                <a:ext cx="0" cy="4322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040" name="Line 16"/>
              <p:cNvSpPr>
                <a:spLocks noChangeShapeType="1"/>
              </p:cNvSpPr>
              <p:nvPr/>
            </p:nvSpPr>
            <p:spPr bwMode="gray">
              <a:xfrm>
                <a:off x="2509" y="0"/>
                <a:ext cx="0" cy="4331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041" name="Line 17"/>
              <p:cNvSpPr>
                <a:spLocks noChangeShapeType="1"/>
              </p:cNvSpPr>
              <p:nvPr/>
            </p:nvSpPr>
            <p:spPr bwMode="gray">
              <a:xfrm>
                <a:off x="3234" y="245"/>
                <a:ext cx="0" cy="4086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042" name="Line 18"/>
              <p:cNvSpPr>
                <a:spLocks noChangeShapeType="1"/>
              </p:cNvSpPr>
              <p:nvPr/>
            </p:nvSpPr>
            <p:spPr bwMode="gray">
              <a:xfrm>
                <a:off x="3960" y="390"/>
                <a:ext cx="0" cy="3941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043" name="Line 19"/>
              <p:cNvSpPr>
                <a:spLocks noChangeShapeType="1"/>
              </p:cNvSpPr>
              <p:nvPr/>
            </p:nvSpPr>
            <p:spPr bwMode="gray">
              <a:xfrm>
                <a:off x="4686" y="487"/>
                <a:ext cx="0" cy="3844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044" name="Line 20"/>
              <p:cNvSpPr>
                <a:spLocks noChangeShapeType="1"/>
              </p:cNvSpPr>
              <p:nvPr/>
            </p:nvSpPr>
            <p:spPr bwMode="gray">
              <a:xfrm>
                <a:off x="5412" y="567"/>
                <a:ext cx="0" cy="3764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ar-SA"/>
              </a:p>
            </p:txBody>
          </p:sp>
        </p:grpSp>
        <p:grpSp>
          <p:nvGrpSpPr>
            <p:cNvPr id="1045" name="Group 21"/>
            <p:cNvGrpSpPr>
              <a:grpSpLocks/>
            </p:cNvGrpSpPr>
            <p:nvPr/>
          </p:nvGrpSpPr>
          <p:grpSpPr bwMode="auto">
            <a:xfrm>
              <a:off x="0" y="264"/>
              <a:ext cx="5768" cy="3538"/>
              <a:chOff x="0" y="264"/>
              <a:chExt cx="5768" cy="3538"/>
            </a:xfrm>
          </p:grpSpPr>
          <p:sp>
            <p:nvSpPr>
              <p:cNvPr id="1046" name="Line 22"/>
              <p:cNvSpPr>
                <a:spLocks noChangeShapeType="1"/>
              </p:cNvSpPr>
              <p:nvPr/>
            </p:nvSpPr>
            <p:spPr bwMode="gray">
              <a:xfrm rot="5400000">
                <a:off x="1635" y="-1371"/>
                <a:ext cx="0" cy="3270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047" name="Line 23"/>
              <p:cNvSpPr>
                <a:spLocks noChangeShapeType="1"/>
              </p:cNvSpPr>
              <p:nvPr/>
            </p:nvSpPr>
            <p:spPr bwMode="gray">
              <a:xfrm rot="5400000">
                <a:off x="2884" y="-1913"/>
                <a:ext cx="0" cy="5768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048" name="Line 24"/>
              <p:cNvSpPr>
                <a:spLocks noChangeShapeType="1"/>
              </p:cNvSpPr>
              <p:nvPr/>
            </p:nvSpPr>
            <p:spPr bwMode="gray">
              <a:xfrm rot="5400000">
                <a:off x="2884" y="-1205"/>
                <a:ext cx="0" cy="5768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049" name="Line 25"/>
              <p:cNvSpPr>
                <a:spLocks noChangeShapeType="1"/>
              </p:cNvSpPr>
              <p:nvPr/>
            </p:nvSpPr>
            <p:spPr bwMode="gray">
              <a:xfrm rot="5400000">
                <a:off x="2885" y="-497"/>
                <a:ext cx="0" cy="5766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050" name="Line 26"/>
              <p:cNvSpPr>
                <a:spLocks noChangeShapeType="1"/>
              </p:cNvSpPr>
              <p:nvPr/>
            </p:nvSpPr>
            <p:spPr bwMode="gray">
              <a:xfrm rot="5400000">
                <a:off x="2885" y="211"/>
                <a:ext cx="0" cy="5766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051" name="Line 27"/>
              <p:cNvSpPr>
                <a:spLocks noChangeShapeType="1"/>
              </p:cNvSpPr>
              <p:nvPr/>
            </p:nvSpPr>
            <p:spPr bwMode="gray">
              <a:xfrm rot="5400000">
                <a:off x="3192" y="1251"/>
                <a:ext cx="0" cy="5102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ar-SA"/>
              </a:p>
            </p:txBody>
          </p:sp>
        </p:grpSp>
      </p:grpSp>
      <p:sp>
        <p:nvSpPr>
          <p:cNvPr id="1052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057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pic>
        <p:nvPicPr>
          <p:cNvPr id="1059" name="Picture 35" descr="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gray">
          <a:xfrm>
            <a:off x="-180975" y="5638800"/>
            <a:ext cx="2016125" cy="12192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3E0A278-6706-407A-B7B9-6BEC69EE368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60" name="Freeform 36" descr="11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blipFill dpi="0" rotWithShape="1">
            <a:blip r:embed="rId16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325438"/>
            <a:ext cx="82296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34" name="Freeform 10"/>
          <p:cNvSpPr>
            <a:spLocks/>
          </p:cNvSpPr>
          <p:nvPr/>
        </p:nvSpPr>
        <p:spPr bwMode="gray">
          <a:xfrm>
            <a:off x="4041775" y="1588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blipFill dpi="0" rotWithShape="1">
            <a:blip r:embed="rId17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34" grpId="0" animBg="1"/>
    </p:bldLst>
  </p:timing>
  <p:txStyles>
    <p:titleStyle>
      <a:lvl1pPr algn="l" rtl="1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214422"/>
            <a:ext cx="8229600" cy="2225691"/>
          </a:xfrm>
        </p:spPr>
        <p:txBody>
          <a:bodyPr/>
          <a:lstStyle/>
          <a:p>
            <a:pPr algn="ctr" rtl="0"/>
            <a:r>
              <a:rPr lang="ar-SA" sz="3600" dirty="0" smtClean="0">
                <a:solidFill>
                  <a:srgbClr val="002060"/>
                </a:solidFill>
                <a:cs typeface="Arabic Transparent" pitchFamily="2" charset="-78"/>
              </a:rPr>
              <a:t>العناصر المعدنية والماء </a:t>
            </a:r>
            <a:r>
              <a:rPr lang="ar-SA" sz="3600" dirty="0" err="1" smtClean="0">
                <a:solidFill>
                  <a:srgbClr val="002060"/>
                </a:solidFill>
                <a:cs typeface="Arabic Transparent" pitchFamily="2" charset="-78"/>
              </a:rPr>
              <a:t>والإلكتروليتات</a:t>
            </a:r>
            <a:r>
              <a:rPr lang="ar-SA" sz="3600" dirty="0" smtClean="0">
                <a:solidFill>
                  <a:srgbClr val="002060"/>
                </a:solidFill>
                <a:cs typeface="Arabic Transparent" pitchFamily="2" charset="-78"/>
              </a:rPr>
              <a:t>  </a:t>
            </a:r>
            <a:r>
              <a:rPr lang="en-US" sz="3200" dirty="0" smtClean="0">
                <a:cs typeface="Arabic Transparent" pitchFamily="2" charset="-78"/>
              </a:rPr>
              <a:t/>
            </a:r>
            <a:br>
              <a:rPr lang="en-US" sz="3200" dirty="0" smtClean="0">
                <a:cs typeface="Arabic Transparent" pitchFamily="2" charset="-78"/>
              </a:rPr>
            </a:br>
            <a:r>
              <a:rPr lang="en-US" sz="2400" dirty="0" smtClean="0">
                <a:cs typeface="Arabic Transparent" pitchFamily="2" charset="-78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cs typeface="Arabic Transparent" pitchFamily="2" charset="-78"/>
              </a:rPr>
              <a:t>Water, Mineral Elements and Electrolytes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www.themegallery.com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err="1" smtClean="0">
                <a:solidFill>
                  <a:srgbClr val="7030A0"/>
                </a:solidFill>
                <a:cs typeface="Arabic Transparent" pitchFamily="2" charset="-78"/>
              </a:rPr>
              <a:t>الفلــــــور</a:t>
            </a:r>
            <a:r>
              <a:rPr lang="ar-SA" dirty="0" smtClean="0">
                <a:solidFill>
                  <a:srgbClr val="7030A0"/>
                </a:solidFill>
                <a:cs typeface="Arabic Transparent" pitchFamily="2" charset="-78"/>
              </a:rPr>
              <a:t> </a:t>
            </a:r>
            <a:r>
              <a:rPr lang="en-US" dirty="0" smtClean="0">
                <a:solidFill>
                  <a:srgbClr val="7030A0"/>
                </a:solidFill>
                <a:cs typeface="Arabic Transparent" pitchFamily="2" charset="-78"/>
              </a:rPr>
              <a:t>Fluorine</a:t>
            </a:r>
            <a:endParaRPr lang="ar-SA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286412"/>
          </a:xfrm>
        </p:spPr>
        <p:txBody>
          <a:bodyPr/>
          <a:lstStyle/>
          <a:p>
            <a:r>
              <a:rPr lang="ar-SA" b="1" dirty="0" smtClean="0">
                <a:cs typeface="Arabic Transparent" pitchFamily="2" charset="-78"/>
              </a:rPr>
              <a:t>من العناصر المعدنية الصغرى</a:t>
            </a:r>
          </a:p>
          <a:p>
            <a:r>
              <a:rPr lang="ar-SA" b="1" dirty="0" smtClean="0">
                <a:cs typeface="Arabic Transparent" pitchFamily="2" charset="-78"/>
              </a:rPr>
              <a:t>يعتبر الماء مصدر لهذا العنصر</a:t>
            </a:r>
          </a:p>
          <a:p>
            <a:r>
              <a:rPr lang="ar-SA" b="1" dirty="0" smtClean="0">
                <a:cs typeface="Arabic Transparent" pitchFamily="2" charset="-78"/>
              </a:rPr>
              <a:t>يمنع تسوس الأسنان:</a:t>
            </a:r>
          </a:p>
          <a:p>
            <a:pPr>
              <a:buNone/>
            </a:pPr>
            <a:r>
              <a:rPr lang="ar-SA" b="1" dirty="0">
                <a:cs typeface="Arabic Transparent" pitchFamily="2" charset="-78"/>
              </a:rPr>
              <a:t> </a:t>
            </a:r>
            <a:r>
              <a:rPr lang="ar-SA" b="1" dirty="0" smtClean="0">
                <a:cs typeface="Arabic Transparent" pitchFamily="2" charset="-78"/>
              </a:rPr>
              <a:t>    </a:t>
            </a:r>
            <a:r>
              <a:rPr lang="ar-SA" sz="2000" b="1" dirty="0" smtClean="0">
                <a:cs typeface="Arabic Transparent" pitchFamily="2" charset="-78"/>
              </a:rPr>
              <a:t>- عند تركيز 1 جزء بالمليون يمنع تسوس الأسنان </a:t>
            </a:r>
            <a:r>
              <a:rPr lang="en-US" sz="2000" b="1" dirty="0" smtClean="0">
                <a:cs typeface="Arabic Transparent" pitchFamily="2" charset="-78"/>
              </a:rPr>
              <a:t>prevent tooth decay</a:t>
            </a:r>
            <a:r>
              <a:rPr lang="ar-SA" sz="2000" b="1" dirty="0" smtClean="0">
                <a:cs typeface="Arabic Transparent" pitchFamily="2" charset="-78"/>
              </a:rPr>
              <a:t> </a:t>
            </a:r>
          </a:p>
          <a:p>
            <a:pPr>
              <a:buNone/>
            </a:pPr>
            <a:r>
              <a:rPr lang="ar-SA" sz="2000" b="1" dirty="0">
                <a:cs typeface="Arabic Transparent" pitchFamily="2" charset="-78"/>
              </a:rPr>
              <a:t> </a:t>
            </a:r>
            <a:r>
              <a:rPr lang="ar-SA" sz="2000" b="1" dirty="0" smtClean="0">
                <a:cs typeface="Arabic Transparent" pitchFamily="2" charset="-78"/>
              </a:rPr>
              <a:t>       - أكثر من 1 جزء بالمليون تسبب تلون الأسنان باللون البني </a:t>
            </a:r>
            <a:r>
              <a:rPr lang="en-US" sz="2000" b="1" dirty="0" smtClean="0">
                <a:cs typeface="Arabic Transparent" pitchFamily="2" charset="-78"/>
              </a:rPr>
              <a:t>Dental </a:t>
            </a:r>
            <a:r>
              <a:rPr lang="en-US" sz="2000" b="1" dirty="0" err="1" smtClean="0">
                <a:cs typeface="Arabic Transparent" pitchFamily="2" charset="-78"/>
              </a:rPr>
              <a:t>Fluorosis</a:t>
            </a:r>
            <a:endParaRPr lang="ar-SA" sz="2000" b="1" dirty="0" smtClean="0">
              <a:cs typeface="Arabic Transparent" pitchFamily="2" charset="-78"/>
            </a:endParaRPr>
          </a:p>
          <a:p>
            <a:r>
              <a:rPr lang="ar-SA" b="1" dirty="0" smtClean="0">
                <a:cs typeface="Arabic Transparent" pitchFamily="2" charset="-78"/>
              </a:rPr>
              <a:t>المصادر الغذائية :</a:t>
            </a:r>
          </a:p>
          <a:p>
            <a:pPr>
              <a:buFont typeface="Wingdings" pitchFamily="2" charset="2"/>
              <a:buNone/>
            </a:pPr>
            <a:r>
              <a:rPr lang="ar-SA" b="1" dirty="0" smtClean="0">
                <a:cs typeface="Arabic Transparent" pitchFamily="2" charset="-78"/>
              </a:rPr>
              <a:t>   ـ ماء الشرب</a:t>
            </a:r>
          </a:p>
          <a:p>
            <a:pPr>
              <a:buFont typeface="Wingdings" pitchFamily="2" charset="2"/>
              <a:buNone/>
            </a:pPr>
            <a:r>
              <a:rPr lang="ar-SA" b="1" dirty="0" smtClean="0">
                <a:cs typeface="Arabic Transparent" pitchFamily="2" charset="-78"/>
              </a:rPr>
              <a:t>   ـ الشاي </a:t>
            </a:r>
          </a:p>
          <a:p>
            <a:pPr>
              <a:buFont typeface="Wingdings" pitchFamily="2" charset="2"/>
              <a:buNone/>
            </a:pPr>
            <a:r>
              <a:rPr lang="ar-SA" b="1" dirty="0" smtClean="0">
                <a:cs typeface="Arabic Transparent" pitchFamily="2" charset="-78"/>
              </a:rPr>
              <a:t>   ـ الأسماك خاصة السلمون مصدر جيد لتزويد الجسم </a:t>
            </a:r>
            <a:r>
              <a:rPr lang="ar-SA" b="1" dirty="0" err="1" smtClean="0">
                <a:cs typeface="Arabic Transparent" pitchFamily="2" charset="-78"/>
              </a:rPr>
              <a:t>به</a:t>
            </a:r>
            <a:endParaRPr lang="ar-SA" b="1" dirty="0" smtClean="0">
              <a:cs typeface="Arabic Transparent" pitchFamily="2" charset="-78"/>
            </a:endParaRPr>
          </a:p>
          <a:p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7030A0"/>
                </a:solidFill>
              </a:rPr>
              <a:t>آلية </a:t>
            </a:r>
            <a:r>
              <a:rPr lang="ar-SA" dirty="0" err="1" smtClean="0">
                <a:solidFill>
                  <a:srgbClr val="7030A0"/>
                </a:solidFill>
              </a:rPr>
              <a:t>الفلور</a:t>
            </a:r>
            <a:r>
              <a:rPr lang="ar-SA" dirty="0" smtClean="0">
                <a:solidFill>
                  <a:srgbClr val="7030A0"/>
                </a:solidFill>
              </a:rPr>
              <a:t> في منع تسوس الأسنان</a:t>
            </a:r>
            <a:endParaRPr lang="ar-SA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86056"/>
          </a:xfrm>
        </p:spPr>
        <p:txBody>
          <a:bodyPr/>
          <a:lstStyle/>
          <a:p>
            <a:r>
              <a:rPr lang="ar-SA" dirty="0" smtClean="0"/>
              <a:t>1</a:t>
            </a:r>
            <a:r>
              <a:rPr lang="ar-SA" sz="2400" dirty="0" smtClean="0"/>
              <a:t>. بلورات </a:t>
            </a:r>
            <a:r>
              <a:rPr lang="en-US" sz="2400" dirty="0" err="1" smtClean="0"/>
              <a:t>fluoroapatite</a:t>
            </a:r>
            <a:r>
              <a:rPr lang="en-US" sz="2400" dirty="0" smtClean="0"/>
              <a:t> </a:t>
            </a:r>
            <a:r>
              <a:rPr lang="ar-SA" sz="2400" dirty="0" smtClean="0"/>
              <a:t> تحل محل بلورات </a:t>
            </a:r>
            <a:r>
              <a:rPr lang="en-US" sz="2400" dirty="0" err="1" smtClean="0"/>
              <a:t>hydroxyapatite</a:t>
            </a:r>
            <a:r>
              <a:rPr lang="en-US" sz="2400" dirty="0" smtClean="0"/>
              <a:t> </a:t>
            </a:r>
            <a:r>
              <a:rPr lang="ar-SA" sz="2400" dirty="0" smtClean="0"/>
              <a:t> </a:t>
            </a:r>
          </a:p>
          <a:p>
            <a:pPr>
              <a:buNone/>
            </a:pPr>
            <a:r>
              <a:rPr lang="ar-SA" sz="2400" dirty="0"/>
              <a:t> </a:t>
            </a:r>
            <a:r>
              <a:rPr lang="ar-SA" sz="2400" dirty="0" smtClean="0"/>
              <a:t>        - أقل </a:t>
            </a:r>
            <a:r>
              <a:rPr lang="ar-SA" sz="2400" dirty="0" err="1" smtClean="0"/>
              <a:t>ذوبانية</a:t>
            </a:r>
            <a:r>
              <a:rPr lang="ar-SA" sz="2400" dirty="0" smtClean="0"/>
              <a:t> في الأحماض</a:t>
            </a:r>
          </a:p>
          <a:p>
            <a:pPr>
              <a:buNone/>
            </a:pPr>
            <a:r>
              <a:rPr lang="ar-SA" sz="2400" dirty="0"/>
              <a:t> </a:t>
            </a:r>
            <a:r>
              <a:rPr lang="ar-SA" sz="2400" dirty="0" smtClean="0"/>
              <a:t>   2. منع تكون الحمض الناشئ من تأثير إنزيمات البكتيريا (</a:t>
            </a:r>
            <a:r>
              <a:rPr lang="en-US" sz="2400" dirty="0" smtClean="0"/>
              <a:t>(</a:t>
            </a:r>
            <a:r>
              <a:rPr lang="en-US" sz="2400" i="1" dirty="0" err="1" smtClean="0"/>
              <a:t>Strp</a:t>
            </a:r>
            <a:r>
              <a:rPr lang="en-US" sz="2400" i="1" dirty="0" smtClean="0"/>
              <a:t>. </a:t>
            </a:r>
            <a:r>
              <a:rPr lang="en-US" sz="2400" i="1" dirty="0" err="1" smtClean="0"/>
              <a:t>Mutans</a:t>
            </a:r>
            <a:r>
              <a:rPr lang="ar-SA" sz="2400" i="1" dirty="0" smtClean="0"/>
              <a:t> </a:t>
            </a:r>
          </a:p>
          <a:p>
            <a:pPr>
              <a:buNone/>
            </a:pPr>
            <a:r>
              <a:rPr lang="ar-SA" sz="2400" i="1" dirty="0"/>
              <a:t> </a:t>
            </a:r>
            <a:r>
              <a:rPr lang="ar-SA" sz="2400" i="1" dirty="0" smtClean="0"/>
              <a:t>       </a:t>
            </a:r>
            <a:r>
              <a:rPr lang="ar-SA" sz="2400" dirty="0" smtClean="0"/>
              <a:t>على بقايا الطعام في الفم</a:t>
            </a:r>
            <a:endParaRPr lang="ar-SA" sz="2400" i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www.themegallery.com</a:t>
            </a:r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500"/>
              <a:t>Thank You!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990600" y="1214423"/>
            <a:ext cx="625157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00" b="1" dirty="0" smtClean="0">
                <a:solidFill>
                  <a:srgbClr val="000000"/>
                </a:solidFill>
              </a:rPr>
              <a:t>]</a:t>
            </a:r>
            <a:r>
              <a:rPr lang="en-US" sz="1000" dirty="0" smtClean="0">
                <a:solidFill>
                  <a:srgbClr val="000000"/>
                </a:solidFill>
              </a:rPr>
              <a:t>. 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428736"/>
            <a:ext cx="8153400" cy="4357718"/>
          </a:xfrm>
        </p:spPr>
        <p:txBody>
          <a:bodyPr/>
          <a:lstStyle/>
          <a:p>
            <a:pPr algn="just"/>
            <a:r>
              <a:rPr lang="ar-SA" sz="2400" b="1" dirty="0" smtClean="0"/>
              <a:t>العناصر المعدنية </a:t>
            </a:r>
            <a:r>
              <a:rPr lang="ar-SA" sz="2400" b="1" dirty="0" smtClean="0">
                <a:cs typeface="Arabic Transparent" pitchFamily="2" charset="-78"/>
              </a:rPr>
              <a:t>:</a:t>
            </a:r>
          </a:p>
          <a:p>
            <a:pPr algn="just">
              <a:buNone/>
            </a:pPr>
            <a:r>
              <a:rPr lang="ar-SA" sz="2400" b="1" dirty="0">
                <a:cs typeface="Arabic Transparent" pitchFamily="2" charset="-78"/>
              </a:rPr>
              <a:t> </a:t>
            </a:r>
            <a:r>
              <a:rPr lang="ar-SA" sz="2400" b="1" dirty="0" smtClean="0">
                <a:cs typeface="Arabic Transparent" pitchFamily="2" charset="-78"/>
              </a:rPr>
              <a:t>    </a:t>
            </a:r>
            <a:r>
              <a:rPr lang="ar-SA" sz="2400" b="1" dirty="0" smtClean="0">
                <a:cs typeface="Arabic Transparent" pitchFamily="2" charset="-78"/>
              </a:rPr>
              <a:t> ـ تشكل 4% من وزن الجسم</a:t>
            </a:r>
          </a:p>
          <a:p>
            <a:pPr algn="just">
              <a:buNone/>
            </a:pPr>
            <a:r>
              <a:rPr lang="ar-SA" sz="2400" b="1" dirty="0" smtClean="0">
                <a:cs typeface="Arabic Transparent" pitchFamily="2" charset="-78"/>
              </a:rPr>
              <a:t>      ـ توجد بتركيز أعلى في الأغذية الحيوانية مقارنة بالنباتية</a:t>
            </a:r>
            <a:r>
              <a:rPr lang="en-US" sz="2400" b="1" dirty="0" smtClean="0">
                <a:cs typeface="Arabic Transparent" pitchFamily="2" charset="-78"/>
              </a:rPr>
              <a:t>  </a:t>
            </a:r>
            <a:r>
              <a:rPr lang="ar-SA" sz="2400" b="1" dirty="0" smtClean="0">
                <a:cs typeface="Arabic Transparent" pitchFamily="2" charset="-78"/>
              </a:rPr>
              <a:t>كما تكون على   </a:t>
            </a:r>
            <a:r>
              <a:rPr lang="ar-SA" sz="2400" b="1" dirty="0">
                <a:cs typeface="Arabic Transparent" pitchFamily="2" charset="-78"/>
              </a:rPr>
              <a:t> </a:t>
            </a:r>
            <a:r>
              <a:rPr lang="ar-SA" sz="2400" b="1" dirty="0" smtClean="0">
                <a:cs typeface="Arabic Transparent" pitchFamily="2" charset="-78"/>
              </a:rPr>
              <a:t> </a:t>
            </a:r>
            <a:r>
              <a:rPr lang="ar-SA" sz="2400" b="1" dirty="0" smtClean="0">
                <a:cs typeface="Arabic Transparent" pitchFamily="2" charset="-78"/>
              </a:rPr>
              <a:t>شكل يجعلها أكثر امتصاصاً في الأغذية الحيوانية مقارنة بالنباتية .</a:t>
            </a:r>
          </a:p>
          <a:p>
            <a:pPr algn="just">
              <a:buFont typeface="Wingdings" pitchFamily="2" charset="2"/>
              <a:buChar char="§"/>
            </a:pPr>
            <a:r>
              <a:rPr lang="ar-SA" sz="2400" b="1" dirty="0" smtClean="0">
                <a:cs typeface="Arabic Transparent" pitchFamily="2" charset="-78"/>
              </a:rPr>
              <a:t> تقسيم العناصر المعدنية حسب كميتها في الجسم :</a:t>
            </a:r>
          </a:p>
          <a:p>
            <a:pPr algn="just">
              <a:buNone/>
            </a:pPr>
            <a:r>
              <a:rPr lang="ar-SA" sz="2400" b="1" dirty="0">
                <a:cs typeface="Arabic Transparent" pitchFamily="2" charset="-78"/>
              </a:rPr>
              <a:t> </a:t>
            </a:r>
            <a:r>
              <a:rPr lang="ar-SA" sz="2400" b="1" dirty="0" smtClean="0">
                <a:cs typeface="Arabic Transparent" pitchFamily="2" charset="-78"/>
              </a:rPr>
              <a:t>     </a:t>
            </a:r>
            <a:r>
              <a:rPr lang="ar-SA" sz="2400" b="1" dirty="0" smtClean="0">
                <a:cs typeface="Arabic Transparent" pitchFamily="2" charset="-78"/>
              </a:rPr>
              <a:t>1. عناصر موجودة في الجسم بكميات كبيرة نسبياً:</a:t>
            </a:r>
          </a:p>
          <a:p>
            <a:pPr algn="just">
              <a:buNone/>
            </a:pPr>
            <a:r>
              <a:rPr lang="ar-SA" sz="2400" b="1" dirty="0">
                <a:cs typeface="Arabic Transparent" pitchFamily="2" charset="-78"/>
              </a:rPr>
              <a:t> </a:t>
            </a:r>
            <a:r>
              <a:rPr lang="ar-SA" sz="2400" b="1" dirty="0" smtClean="0">
                <a:cs typeface="Arabic Transparent" pitchFamily="2" charset="-78"/>
              </a:rPr>
              <a:t>     </a:t>
            </a:r>
            <a:r>
              <a:rPr lang="ar-SA" sz="2400" b="1" dirty="0" smtClean="0">
                <a:cs typeface="Arabic Transparent" pitchFamily="2" charset="-78"/>
              </a:rPr>
              <a:t> الكالسيوم والفسفور والصوديوم </a:t>
            </a:r>
            <a:r>
              <a:rPr lang="ar-SA" sz="2400" b="1" dirty="0" err="1" smtClean="0">
                <a:cs typeface="Arabic Transparent" pitchFamily="2" charset="-78"/>
              </a:rPr>
              <a:t>والبوتاسيوم</a:t>
            </a:r>
            <a:r>
              <a:rPr lang="ar-SA" sz="2400" b="1" dirty="0" smtClean="0">
                <a:cs typeface="Arabic Transparent" pitchFamily="2" charset="-78"/>
              </a:rPr>
              <a:t> </a:t>
            </a:r>
            <a:r>
              <a:rPr lang="ar-SA" sz="2400" b="1" dirty="0" err="1" smtClean="0">
                <a:cs typeface="Arabic Transparent" pitchFamily="2" charset="-78"/>
              </a:rPr>
              <a:t>والكلور</a:t>
            </a:r>
            <a:r>
              <a:rPr lang="ar-SA" sz="2400" b="1" dirty="0" smtClean="0">
                <a:cs typeface="Arabic Transparent" pitchFamily="2" charset="-78"/>
              </a:rPr>
              <a:t> والكبريت </a:t>
            </a:r>
            <a:r>
              <a:rPr lang="ar-SA" sz="2400" b="1" dirty="0" err="1" smtClean="0">
                <a:cs typeface="Arabic Transparent" pitchFamily="2" charset="-78"/>
              </a:rPr>
              <a:t>والمغنسييوم</a:t>
            </a:r>
            <a:r>
              <a:rPr lang="ar-SA" sz="2400" b="1" dirty="0" smtClean="0">
                <a:cs typeface="Arabic Transparent" pitchFamily="2" charset="-78"/>
              </a:rPr>
              <a:t>.</a:t>
            </a:r>
          </a:p>
          <a:p>
            <a:pPr algn="just">
              <a:buNone/>
            </a:pPr>
            <a:r>
              <a:rPr lang="ar-SA" sz="2400" b="1" dirty="0" smtClean="0">
                <a:cs typeface="Arabic Transparent" pitchFamily="2" charset="-78"/>
              </a:rPr>
              <a:t>      2.عناصر موجودة في الجسم بكميات صغيرة نسبياً :</a:t>
            </a:r>
          </a:p>
          <a:p>
            <a:pPr algn="just">
              <a:buNone/>
            </a:pPr>
            <a:r>
              <a:rPr lang="ar-SA" sz="2400" b="1" dirty="0">
                <a:cs typeface="Arabic Transparent" pitchFamily="2" charset="-78"/>
              </a:rPr>
              <a:t> </a:t>
            </a:r>
            <a:r>
              <a:rPr lang="ar-SA" sz="2400" b="1" dirty="0" smtClean="0">
                <a:cs typeface="Arabic Transparent" pitchFamily="2" charset="-78"/>
              </a:rPr>
              <a:t>    </a:t>
            </a:r>
            <a:r>
              <a:rPr lang="ar-SA" sz="2400" b="1" dirty="0" smtClean="0">
                <a:cs typeface="Arabic Transparent" pitchFamily="2" charset="-78"/>
              </a:rPr>
              <a:t>  الحديد والزنك واليود والنحاس والكروم </a:t>
            </a:r>
            <a:r>
              <a:rPr lang="ar-SA" sz="2400" b="1" dirty="0" err="1" smtClean="0">
                <a:cs typeface="Arabic Transparent" pitchFamily="2" charset="-78"/>
              </a:rPr>
              <a:t>والسيلينيوم</a:t>
            </a:r>
            <a:r>
              <a:rPr lang="ar-SA" sz="2400" b="1" dirty="0" smtClean="0">
                <a:cs typeface="Arabic Transparent" pitchFamily="2" charset="-78"/>
              </a:rPr>
              <a:t> </a:t>
            </a:r>
            <a:r>
              <a:rPr lang="ar-SA" sz="2400" b="1" dirty="0" err="1" smtClean="0">
                <a:cs typeface="Arabic Transparent" pitchFamily="2" charset="-78"/>
              </a:rPr>
              <a:t>والمنغنيز</a:t>
            </a:r>
            <a:r>
              <a:rPr lang="ar-SA" sz="2400" b="1" dirty="0" smtClean="0">
                <a:cs typeface="Arabic Transparent" pitchFamily="2" charset="-78"/>
              </a:rPr>
              <a:t> والكوبالت</a:t>
            </a:r>
            <a:r>
              <a:rPr lang="ar-SA" sz="2400" dirty="0" smtClean="0">
                <a:cs typeface="Arabic Transparent" pitchFamily="2" charset="-78"/>
              </a:rPr>
              <a:t> 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002060"/>
                </a:solidFill>
                <a:cs typeface="Arabic Transparent" pitchFamily="2" charset="-78"/>
              </a:rPr>
              <a:t>العناصر المعدنية والماء </a:t>
            </a:r>
            <a:r>
              <a:rPr lang="ar-SA" dirty="0" err="1" smtClean="0">
                <a:solidFill>
                  <a:srgbClr val="002060"/>
                </a:solidFill>
                <a:cs typeface="Arabic Transparent" pitchFamily="2" charset="-78"/>
              </a:rPr>
              <a:t>والإلكتروليتات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285728"/>
            <a:ext cx="8229600" cy="927100"/>
          </a:xfrm>
        </p:spPr>
        <p:txBody>
          <a:bodyPr/>
          <a:lstStyle/>
          <a:p>
            <a:r>
              <a:rPr lang="ar-SA" dirty="0" smtClean="0">
                <a:solidFill>
                  <a:srgbClr val="002060"/>
                </a:solidFill>
                <a:cs typeface="Arabic Transparent" pitchFamily="2" charset="-78"/>
              </a:rPr>
              <a:t>الوظائف العامة للعناصر المعدنية</a:t>
            </a:r>
            <a:r>
              <a:rPr lang="en-US" dirty="0" smtClean="0">
                <a:solidFill>
                  <a:srgbClr val="002060"/>
                </a:solidFill>
                <a:cs typeface="Arabic Transparent" pitchFamily="2" charset="-78"/>
              </a:rPr>
              <a:t>   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gray">
          <a:xfrm>
            <a:off x="1000100" y="3643314"/>
            <a:ext cx="6457968" cy="679450"/>
          </a:xfrm>
          <a:prstGeom prst="rect">
            <a:avLst/>
          </a:prstGeom>
          <a:gradFill rotWithShape="1">
            <a:gsLst>
              <a:gs pos="0">
                <a:schemeClr val="folHlink">
                  <a:gamma/>
                  <a:tint val="0"/>
                  <a:invGamma/>
                  <a:alpha val="0"/>
                </a:schemeClr>
              </a:gs>
              <a:gs pos="100000">
                <a:schemeClr val="fol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rtl="1"/>
            <a:r>
              <a:rPr lang="ar-SA" b="1" dirty="0" smtClean="0">
                <a:cs typeface="Arabic Transparent" pitchFamily="2" charset="-78"/>
              </a:rPr>
              <a:t>المحافظة على التوازن المائي في الجسم </a:t>
            </a:r>
            <a:r>
              <a:rPr lang="en-US" sz="1600" b="1" dirty="0" smtClean="0">
                <a:cs typeface="Arabic Transparent" pitchFamily="2" charset="-78"/>
              </a:rPr>
              <a:t>Maintenance of water balance</a:t>
            </a:r>
            <a:endParaRPr lang="ar-SA" sz="1600" b="1" dirty="0">
              <a:cs typeface="Arabic Transparent" pitchFamily="2" charset="-78"/>
            </a:endParaRP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gray">
          <a:xfrm>
            <a:off x="642910" y="2857497"/>
            <a:ext cx="6815158" cy="714380"/>
          </a:xfrm>
          <a:prstGeom prst="rect">
            <a:avLst/>
          </a:prstGeom>
          <a:gradFill rotWithShape="1">
            <a:gsLst>
              <a:gs pos="0">
                <a:schemeClr val="hlink">
                  <a:gamma/>
                  <a:tint val="0"/>
                  <a:invGamma/>
                  <a:alpha val="0"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rtl="1"/>
            <a:r>
              <a:rPr lang="ar-SA" b="1" dirty="0" smtClean="0">
                <a:cs typeface="Arabic Transparent" pitchFamily="2" charset="-78"/>
              </a:rPr>
              <a:t>جزء من مركبات الجسم الضرورية </a:t>
            </a:r>
            <a:r>
              <a:rPr lang="en-US" sz="1600" b="1" dirty="0" smtClean="0">
                <a:cs typeface="Arabic Transparent" pitchFamily="2" charset="-78"/>
              </a:rPr>
              <a:t>Components of essential body compounds</a:t>
            </a:r>
            <a:endParaRPr lang="ar-SA" sz="1600" b="1" dirty="0">
              <a:cs typeface="Arabic Transparent" pitchFamily="2" charset="-78"/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gray">
          <a:xfrm>
            <a:off x="857224" y="2071678"/>
            <a:ext cx="6572296" cy="714380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tint val="0"/>
                  <a:invGamma/>
                  <a:alpha val="0"/>
                </a:schemeClr>
              </a:gs>
              <a:gs pos="100000">
                <a:schemeClr val="accent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rtl="1"/>
            <a:r>
              <a:rPr lang="ar-SA" b="1" dirty="0" smtClean="0">
                <a:cs typeface="Arabic Transparent" pitchFamily="2" charset="-78"/>
              </a:rPr>
              <a:t>مساعدة لسير التفاعلات الحيوية في الجسم </a:t>
            </a:r>
            <a:r>
              <a:rPr lang="en-US" sz="1600" b="1" dirty="0" smtClean="0">
                <a:cs typeface="Arabic Transparent" pitchFamily="2" charset="-78"/>
              </a:rPr>
              <a:t>Catalysts for biological reactions</a:t>
            </a:r>
            <a:endParaRPr lang="ar-SA" sz="1600" b="1" dirty="0">
              <a:cs typeface="Arabic Transparent" pitchFamily="2" charset="-78"/>
            </a:endParaRP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ltGray">
          <a:xfrm>
            <a:off x="857224" y="1285860"/>
            <a:ext cx="6572296" cy="71438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tint val="0"/>
                  <a:invGamma/>
                  <a:alpha val="0"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rtl="1"/>
            <a:r>
              <a:rPr lang="ar-SA" sz="2000" dirty="0" smtClean="0">
                <a:cs typeface="Arabic Transparent" pitchFamily="2" charset="-78"/>
              </a:rPr>
              <a:t>المحافظة على الأس الهيدروجيني في الجسم </a:t>
            </a:r>
            <a:r>
              <a:rPr lang="en-US" sz="1400" b="1" dirty="0" smtClean="0">
                <a:cs typeface="Arabic Transparent" pitchFamily="2" charset="-78"/>
              </a:rPr>
              <a:t>Maintenance of acid-base balance</a:t>
            </a:r>
            <a:endParaRPr lang="ar-SA" sz="1400" b="1" dirty="0">
              <a:cs typeface="Arabic Transparent" pitchFamily="2" charset="-78"/>
            </a:endParaRP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1084263" y="3279775"/>
            <a:ext cx="2851150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400" dirty="0" smtClean="0">
                <a:solidFill>
                  <a:srgbClr val="080808"/>
                </a:solidFill>
              </a:rPr>
              <a:t>.</a:t>
            </a:r>
            <a:endParaRPr lang="en-US" sz="1400" dirty="0">
              <a:solidFill>
                <a:srgbClr val="080808"/>
              </a:solidFill>
            </a:endParaRPr>
          </a:p>
        </p:txBody>
      </p:sp>
      <p:sp>
        <p:nvSpPr>
          <p:cNvPr id="10263" name="Text Box 23"/>
          <p:cNvSpPr txBox="1">
            <a:spLocks noChangeArrowheads="1"/>
          </p:cNvSpPr>
          <p:nvPr/>
        </p:nvSpPr>
        <p:spPr bwMode="auto">
          <a:xfrm>
            <a:off x="7234238" y="2278063"/>
            <a:ext cx="15367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ar-SA"/>
          </a:p>
        </p:txBody>
      </p:sp>
      <p:grpSp>
        <p:nvGrpSpPr>
          <p:cNvPr id="10276" name="Group 36"/>
          <p:cNvGrpSpPr>
            <a:grpSpLocks/>
          </p:cNvGrpSpPr>
          <p:nvPr/>
        </p:nvGrpSpPr>
        <p:grpSpPr bwMode="auto">
          <a:xfrm>
            <a:off x="7286644" y="1214422"/>
            <a:ext cx="822325" cy="815975"/>
            <a:chOff x="1596" y="1154"/>
            <a:chExt cx="518" cy="514"/>
          </a:xfrm>
        </p:grpSpPr>
        <p:sp>
          <p:nvSpPr>
            <p:cNvPr id="10277" name="Oval 37"/>
            <p:cNvSpPr>
              <a:spLocks noChangeArrowheads="1"/>
            </p:cNvSpPr>
            <p:nvPr/>
          </p:nvSpPr>
          <p:spPr bwMode="gray">
            <a:xfrm>
              <a:off x="1596" y="1154"/>
              <a:ext cx="518" cy="514"/>
            </a:xfrm>
            <a:prstGeom prst="ellipse">
              <a:avLst/>
            </a:prstGeom>
            <a:solidFill>
              <a:schemeClr val="accent1"/>
            </a:solidFill>
            <a:ln w="28575" algn="ctr">
              <a:solidFill>
                <a:srgbClr val="F8F8F8">
                  <a:alpha val="7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pic>
          <p:nvPicPr>
            <p:cNvPr id="10278" name="Picture 38" descr="cir_lighteffect0"/>
            <p:cNvPicPr>
              <a:picLocks noChangeAspect="1" noChangeArrowheads="1"/>
            </p:cNvPicPr>
            <p:nvPr/>
          </p:nvPicPr>
          <p:blipFill>
            <a:blip r:embed="rId2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1596" y="1197"/>
              <a:ext cx="484" cy="385"/>
            </a:xfrm>
            <a:prstGeom prst="rect">
              <a:avLst/>
            </a:prstGeom>
            <a:noFill/>
          </p:spPr>
        </p:pic>
      </p:grpSp>
      <p:grpSp>
        <p:nvGrpSpPr>
          <p:cNvPr id="10279" name="Group 39"/>
          <p:cNvGrpSpPr>
            <a:grpSpLocks/>
          </p:cNvGrpSpPr>
          <p:nvPr/>
        </p:nvGrpSpPr>
        <p:grpSpPr bwMode="auto">
          <a:xfrm>
            <a:off x="7286644" y="2000240"/>
            <a:ext cx="822325" cy="819150"/>
            <a:chOff x="1596" y="1152"/>
            <a:chExt cx="518" cy="516"/>
          </a:xfrm>
        </p:grpSpPr>
        <p:sp>
          <p:nvSpPr>
            <p:cNvPr id="10280" name="Oval 40"/>
            <p:cNvSpPr>
              <a:spLocks noChangeArrowheads="1"/>
            </p:cNvSpPr>
            <p:nvPr/>
          </p:nvSpPr>
          <p:spPr bwMode="gray">
            <a:xfrm>
              <a:off x="1596" y="1154"/>
              <a:ext cx="518" cy="514"/>
            </a:xfrm>
            <a:prstGeom prst="ellipse">
              <a:avLst/>
            </a:prstGeom>
            <a:solidFill>
              <a:schemeClr val="accent2"/>
            </a:solidFill>
            <a:ln w="28575" algn="ctr">
              <a:solidFill>
                <a:srgbClr val="F8F8F8">
                  <a:alpha val="7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pic>
          <p:nvPicPr>
            <p:cNvPr id="10281" name="Picture 41" descr="cir_lighteffect0"/>
            <p:cNvPicPr>
              <a:picLocks noChangeAspect="1" noChangeArrowheads="1"/>
            </p:cNvPicPr>
            <p:nvPr/>
          </p:nvPicPr>
          <p:blipFill>
            <a:blip r:embed="rId2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1609" y="1152"/>
              <a:ext cx="484" cy="385"/>
            </a:xfrm>
            <a:prstGeom prst="rect">
              <a:avLst/>
            </a:prstGeom>
            <a:noFill/>
          </p:spPr>
        </p:pic>
      </p:grpSp>
      <p:grpSp>
        <p:nvGrpSpPr>
          <p:cNvPr id="10282" name="Group 42"/>
          <p:cNvGrpSpPr>
            <a:grpSpLocks/>
          </p:cNvGrpSpPr>
          <p:nvPr/>
        </p:nvGrpSpPr>
        <p:grpSpPr bwMode="auto">
          <a:xfrm>
            <a:off x="7358082" y="2786058"/>
            <a:ext cx="822325" cy="819150"/>
            <a:chOff x="1596" y="1152"/>
            <a:chExt cx="518" cy="516"/>
          </a:xfrm>
        </p:grpSpPr>
        <p:sp>
          <p:nvSpPr>
            <p:cNvPr id="10283" name="Oval 43"/>
            <p:cNvSpPr>
              <a:spLocks noChangeArrowheads="1"/>
            </p:cNvSpPr>
            <p:nvPr/>
          </p:nvSpPr>
          <p:spPr bwMode="gray">
            <a:xfrm>
              <a:off x="1596" y="1154"/>
              <a:ext cx="518" cy="514"/>
            </a:xfrm>
            <a:prstGeom prst="ellipse">
              <a:avLst/>
            </a:prstGeom>
            <a:solidFill>
              <a:schemeClr val="hlink"/>
            </a:solidFill>
            <a:ln w="28575" algn="ctr">
              <a:solidFill>
                <a:srgbClr val="F8F8F8">
                  <a:alpha val="7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pic>
          <p:nvPicPr>
            <p:cNvPr id="10284" name="Picture 44" descr="cir_lighteffect0"/>
            <p:cNvPicPr>
              <a:picLocks noChangeAspect="1" noChangeArrowheads="1"/>
            </p:cNvPicPr>
            <p:nvPr/>
          </p:nvPicPr>
          <p:blipFill>
            <a:blip r:embed="rId2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1609" y="1152"/>
              <a:ext cx="484" cy="385"/>
            </a:xfrm>
            <a:prstGeom prst="rect">
              <a:avLst/>
            </a:prstGeom>
            <a:noFill/>
          </p:spPr>
        </p:pic>
      </p:grpSp>
      <p:grpSp>
        <p:nvGrpSpPr>
          <p:cNvPr id="10285" name="Group 45"/>
          <p:cNvGrpSpPr>
            <a:grpSpLocks/>
          </p:cNvGrpSpPr>
          <p:nvPr/>
        </p:nvGrpSpPr>
        <p:grpSpPr bwMode="auto">
          <a:xfrm>
            <a:off x="7358082" y="3571876"/>
            <a:ext cx="822325" cy="819150"/>
            <a:chOff x="1596" y="1152"/>
            <a:chExt cx="518" cy="516"/>
          </a:xfrm>
        </p:grpSpPr>
        <p:sp>
          <p:nvSpPr>
            <p:cNvPr id="10286" name="Oval 46"/>
            <p:cNvSpPr>
              <a:spLocks noChangeArrowheads="1"/>
            </p:cNvSpPr>
            <p:nvPr/>
          </p:nvSpPr>
          <p:spPr bwMode="gray">
            <a:xfrm>
              <a:off x="1596" y="1154"/>
              <a:ext cx="518" cy="514"/>
            </a:xfrm>
            <a:prstGeom prst="ellipse">
              <a:avLst/>
            </a:prstGeom>
            <a:solidFill>
              <a:schemeClr val="folHlink"/>
            </a:solidFill>
            <a:ln w="28575" algn="ctr">
              <a:solidFill>
                <a:srgbClr val="F8F8F8">
                  <a:alpha val="7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pic>
          <p:nvPicPr>
            <p:cNvPr id="10287" name="Picture 47" descr="cir_lighteffect0"/>
            <p:cNvPicPr>
              <a:picLocks noChangeAspect="1" noChangeArrowheads="1"/>
            </p:cNvPicPr>
            <p:nvPr/>
          </p:nvPicPr>
          <p:blipFill>
            <a:blip r:embed="rId2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1609" y="1152"/>
              <a:ext cx="484" cy="385"/>
            </a:xfrm>
            <a:prstGeom prst="rect">
              <a:avLst/>
            </a:prstGeom>
            <a:noFill/>
          </p:spPr>
        </p:pic>
      </p:grpSp>
      <p:grpSp>
        <p:nvGrpSpPr>
          <p:cNvPr id="64" name="Group 36"/>
          <p:cNvGrpSpPr>
            <a:grpSpLocks/>
          </p:cNvGrpSpPr>
          <p:nvPr/>
        </p:nvGrpSpPr>
        <p:grpSpPr bwMode="auto">
          <a:xfrm>
            <a:off x="7358082" y="4357694"/>
            <a:ext cx="822325" cy="815975"/>
            <a:chOff x="1596" y="1154"/>
            <a:chExt cx="518" cy="514"/>
          </a:xfrm>
        </p:grpSpPr>
        <p:sp>
          <p:nvSpPr>
            <p:cNvPr id="65" name="Oval 37"/>
            <p:cNvSpPr>
              <a:spLocks noChangeArrowheads="1"/>
            </p:cNvSpPr>
            <p:nvPr/>
          </p:nvSpPr>
          <p:spPr bwMode="gray">
            <a:xfrm>
              <a:off x="1596" y="1154"/>
              <a:ext cx="518" cy="514"/>
            </a:xfrm>
            <a:prstGeom prst="ellipse">
              <a:avLst/>
            </a:prstGeom>
            <a:solidFill>
              <a:schemeClr val="accent1"/>
            </a:solidFill>
            <a:ln w="28575" algn="ctr">
              <a:solidFill>
                <a:srgbClr val="F8F8F8">
                  <a:alpha val="7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pic>
          <p:nvPicPr>
            <p:cNvPr id="66" name="Picture 38" descr="cir_lighteffect0"/>
            <p:cNvPicPr>
              <a:picLocks noChangeAspect="1" noChangeArrowheads="1"/>
            </p:cNvPicPr>
            <p:nvPr/>
          </p:nvPicPr>
          <p:blipFill>
            <a:blip r:embed="rId2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1596" y="1197"/>
              <a:ext cx="484" cy="385"/>
            </a:xfrm>
            <a:prstGeom prst="rect">
              <a:avLst/>
            </a:prstGeom>
            <a:noFill/>
          </p:spPr>
        </p:pic>
      </p:grpSp>
      <p:sp>
        <p:nvSpPr>
          <p:cNvPr id="67" name="Rectangle 6"/>
          <p:cNvSpPr>
            <a:spLocks noChangeArrowheads="1"/>
          </p:cNvSpPr>
          <p:nvPr/>
        </p:nvSpPr>
        <p:spPr bwMode="ltGray">
          <a:xfrm>
            <a:off x="857224" y="4357694"/>
            <a:ext cx="6572296" cy="71438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tint val="0"/>
                  <a:invGamma/>
                  <a:alpha val="0"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rtl="1"/>
            <a:r>
              <a:rPr lang="ar-SA" sz="1600" b="1" dirty="0" smtClean="0">
                <a:cs typeface="Arabic Transparent" pitchFamily="2" charset="-78"/>
              </a:rPr>
              <a:t>نقل الإشارات العصبية</a:t>
            </a:r>
            <a:r>
              <a:rPr lang="ar-SA" sz="1600" b="1" dirty="0">
                <a:cs typeface="Arabic Transparent" pitchFamily="2" charset="-78"/>
              </a:rPr>
              <a:t> </a:t>
            </a:r>
            <a:r>
              <a:rPr lang="en-US" sz="1600" b="1" dirty="0" smtClean="0">
                <a:cs typeface="Arabic Transparent" pitchFamily="2" charset="-78"/>
              </a:rPr>
              <a:t>Transmission of nerve </a:t>
            </a:r>
            <a:r>
              <a:rPr lang="en-US" sz="1600" b="1" dirty="0" err="1" smtClean="0">
                <a:cs typeface="Arabic Transparent" pitchFamily="2" charset="-78"/>
              </a:rPr>
              <a:t>impules</a:t>
            </a:r>
            <a:r>
              <a:rPr lang="en-US" sz="1600" b="1" dirty="0" smtClean="0">
                <a:cs typeface="Arabic Transparent" pitchFamily="2" charset="-78"/>
              </a:rPr>
              <a:t> </a:t>
            </a:r>
            <a:endParaRPr lang="ar-SA" sz="1600" b="1" dirty="0">
              <a:cs typeface="Arabic Transparent" pitchFamily="2" charset="-78"/>
            </a:endParaRPr>
          </a:p>
        </p:txBody>
      </p:sp>
      <p:grpSp>
        <p:nvGrpSpPr>
          <p:cNvPr id="70" name="Group 39"/>
          <p:cNvGrpSpPr>
            <a:grpSpLocks/>
          </p:cNvGrpSpPr>
          <p:nvPr/>
        </p:nvGrpSpPr>
        <p:grpSpPr bwMode="auto">
          <a:xfrm>
            <a:off x="7358082" y="5143512"/>
            <a:ext cx="822325" cy="819150"/>
            <a:chOff x="1596" y="1152"/>
            <a:chExt cx="518" cy="516"/>
          </a:xfrm>
        </p:grpSpPr>
        <p:sp>
          <p:nvSpPr>
            <p:cNvPr id="71" name="Oval 40"/>
            <p:cNvSpPr>
              <a:spLocks noChangeArrowheads="1"/>
            </p:cNvSpPr>
            <p:nvPr/>
          </p:nvSpPr>
          <p:spPr bwMode="gray">
            <a:xfrm>
              <a:off x="1596" y="1154"/>
              <a:ext cx="518" cy="514"/>
            </a:xfrm>
            <a:prstGeom prst="ellipse">
              <a:avLst/>
            </a:prstGeom>
            <a:solidFill>
              <a:schemeClr val="accent2"/>
            </a:solidFill>
            <a:ln w="28575" algn="ctr">
              <a:solidFill>
                <a:srgbClr val="F8F8F8">
                  <a:alpha val="7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pic>
          <p:nvPicPr>
            <p:cNvPr id="72" name="Picture 41" descr="cir_lighteffect0"/>
            <p:cNvPicPr>
              <a:picLocks noChangeAspect="1" noChangeArrowheads="1"/>
            </p:cNvPicPr>
            <p:nvPr/>
          </p:nvPicPr>
          <p:blipFill>
            <a:blip r:embed="rId2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1609" y="1152"/>
              <a:ext cx="484" cy="385"/>
            </a:xfrm>
            <a:prstGeom prst="rect">
              <a:avLst/>
            </a:prstGeom>
            <a:noFill/>
          </p:spPr>
        </p:pic>
      </p:grpSp>
      <p:sp>
        <p:nvSpPr>
          <p:cNvPr id="73" name="Rectangle 5"/>
          <p:cNvSpPr>
            <a:spLocks noChangeArrowheads="1"/>
          </p:cNvSpPr>
          <p:nvPr/>
        </p:nvSpPr>
        <p:spPr bwMode="gray">
          <a:xfrm>
            <a:off x="785786" y="5143512"/>
            <a:ext cx="6572296" cy="714380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tint val="0"/>
                  <a:invGamma/>
                  <a:alpha val="0"/>
                </a:schemeClr>
              </a:gs>
              <a:gs pos="100000">
                <a:schemeClr val="accent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rtl="1"/>
            <a:r>
              <a:rPr lang="ar-SA" sz="1600" b="1" dirty="0" smtClean="0">
                <a:cs typeface="Arabic Transparent" pitchFamily="2" charset="-78"/>
              </a:rPr>
              <a:t>التحكم في انبساط وانقباض العضلات </a:t>
            </a:r>
            <a:r>
              <a:rPr lang="en-US" sz="1600" b="1" dirty="0" smtClean="0">
                <a:cs typeface="Arabic Transparent" pitchFamily="2" charset="-78"/>
              </a:rPr>
              <a:t>Regulation of contractility of muscles</a:t>
            </a:r>
            <a:r>
              <a:rPr lang="ar-SA" sz="1600" b="1" dirty="0" smtClean="0">
                <a:cs typeface="Arabic Transparent" pitchFamily="2" charset="-78"/>
              </a:rPr>
              <a:t> </a:t>
            </a:r>
            <a:endParaRPr lang="ar-SA" sz="1600" b="1" dirty="0">
              <a:cs typeface="Arabic Transparent" pitchFamily="2" charset="-78"/>
            </a:endParaRPr>
          </a:p>
        </p:txBody>
      </p:sp>
      <p:grpSp>
        <p:nvGrpSpPr>
          <p:cNvPr id="74" name="Group 42"/>
          <p:cNvGrpSpPr>
            <a:grpSpLocks/>
          </p:cNvGrpSpPr>
          <p:nvPr/>
        </p:nvGrpSpPr>
        <p:grpSpPr bwMode="auto">
          <a:xfrm>
            <a:off x="7358082" y="5786454"/>
            <a:ext cx="822325" cy="819150"/>
            <a:chOff x="1596" y="1152"/>
            <a:chExt cx="518" cy="516"/>
          </a:xfrm>
        </p:grpSpPr>
        <p:sp>
          <p:nvSpPr>
            <p:cNvPr id="75" name="Oval 43"/>
            <p:cNvSpPr>
              <a:spLocks noChangeArrowheads="1"/>
            </p:cNvSpPr>
            <p:nvPr/>
          </p:nvSpPr>
          <p:spPr bwMode="gray">
            <a:xfrm>
              <a:off x="1596" y="1154"/>
              <a:ext cx="518" cy="514"/>
            </a:xfrm>
            <a:prstGeom prst="ellipse">
              <a:avLst/>
            </a:prstGeom>
            <a:solidFill>
              <a:schemeClr val="hlink"/>
            </a:solidFill>
            <a:ln w="28575" algn="ctr">
              <a:solidFill>
                <a:srgbClr val="F8F8F8">
                  <a:alpha val="7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pic>
          <p:nvPicPr>
            <p:cNvPr id="76" name="Picture 44" descr="cir_lighteffect0"/>
            <p:cNvPicPr>
              <a:picLocks noChangeAspect="1" noChangeArrowheads="1"/>
            </p:cNvPicPr>
            <p:nvPr/>
          </p:nvPicPr>
          <p:blipFill>
            <a:blip r:embed="rId2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1609" y="1152"/>
              <a:ext cx="484" cy="385"/>
            </a:xfrm>
            <a:prstGeom prst="rect">
              <a:avLst/>
            </a:prstGeom>
            <a:noFill/>
          </p:spPr>
        </p:pic>
      </p:grpSp>
      <p:sp>
        <p:nvSpPr>
          <p:cNvPr id="77" name="Rectangle 4"/>
          <p:cNvSpPr>
            <a:spLocks noChangeArrowheads="1"/>
          </p:cNvSpPr>
          <p:nvPr/>
        </p:nvSpPr>
        <p:spPr bwMode="gray">
          <a:xfrm>
            <a:off x="1428728" y="5857892"/>
            <a:ext cx="5929354" cy="714380"/>
          </a:xfrm>
          <a:prstGeom prst="rect">
            <a:avLst/>
          </a:prstGeom>
          <a:gradFill rotWithShape="1">
            <a:gsLst>
              <a:gs pos="0">
                <a:schemeClr val="hlink">
                  <a:gamma/>
                  <a:tint val="0"/>
                  <a:invGamma/>
                  <a:alpha val="0"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rtl="1"/>
            <a:r>
              <a:rPr lang="ar-SA" sz="1600" b="1" dirty="0" smtClean="0">
                <a:cs typeface="Arabic Transparent" pitchFamily="2" charset="-78"/>
              </a:rPr>
              <a:t>المساعدة على نمو أنسجة الجسم </a:t>
            </a:r>
            <a:r>
              <a:rPr lang="en-US" sz="1600" b="1" dirty="0" smtClean="0">
                <a:cs typeface="Arabic Transparent" pitchFamily="2" charset="-78"/>
              </a:rPr>
              <a:t>Growth of body tissue</a:t>
            </a:r>
            <a:r>
              <a:rPr lang="ar-SA" sz="1600" b="1" dirty="0" smtClean="0">
                <a:cs typeface="Arabic Transparent" pitchFamily="2" charset="-78"/>
              </a:rPr>
              <a:t> </a:t>
            </a:r>
            <a:endParaRPr lang="ar-SA" sz="1600" b="1" dirty="0">
              <a:cs typeface="Arabic Transparent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dirty="0" smtClean="0">
                <a:cs typeface="Arabic Transparent" pitchFamily="2" charset="-78"/>
              </a:rPr>
              <a:t> </a:t>
            </a:r>
            <a:r>
              <a:rPr lang="ar-SA" dirty="0" smtClean="0">
                <a:cs typeface="Arabic Transparent" pitchFamily="2" charset="-78"/>
              </a:rPr>
              <a:t> </a:t>
            </a:r>
            <a:r>
              <a:rPr lang="en-US" dirty="0" smtClean="0">
                <a:cs typeface="Arabic Transparent" pitchFamily="2" charset="-78"/>
              </a:rPr>
              <a:t>Water </a:t>
            </a:r>
            <a:r>
              <a:rPr lang="ar-SA" dirty="0" smtClean="0">
                <a:cs typeface="Arabic Transparent" pitchFamily="2" charset="-78"/>
              </a:rPr>
              <a:t> المـــاء</a:t>
            </a:r>
            <a:r>
              <a:rPr lang="en-US" dirty="0" smtClean="0">
                <a:cs typeface="Arabic Transparent" pitchFamily="2" charset="-78"/>
              </a:rPr>
              <a:t> 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714348" y="1571612"/>
            <a:ext cx="7286676" cy="3083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90000"/>
              </a:lnSpc>
            </a:pPr>
            <a:r>
              <a:rPr lang="ar-SA" dirty="0" smtClean="0">
                <a:cs typeface="Arabic Transparent" pitchFamily="2" charset="-78"/>
              </a:rPr>
              <a:t>* </a:t>
            </a:r>
            <a:r>
              <a:rPr lang="ar-SA" sz="2400" b="1" dirty="0" smtClean="0">
                <a:cs typeface="Arabic Transparent" pitchFamily="2" charset="-78"/>
              </a:rPr>
              <a:t>تتناسب كميته</a:t>
            </a:r>
            <a:r>
              <a:rPr lang="ar-SA" sz="2400" b="1" dirty="0" smtClean="0"/>
              <a:t> في الجسم مع العمر والجنس</a:t>
            </a:r>
          </a:p>
          <a:p>
            <a:pPr algn="r" rtl="1">
              <a:lnSpc>
                <a:spcPct val="90000"/>
              </a:lnSpc>
            </a:pPr>
            <a:r>
              <a:rPr lang="ar-SA" sz="2400" b="1" dirty="0" smtClean="0"/>
              <a:t>* تقل نسبته في الجسم بزيادة نسبة الدهون ومع تقدم العمر</a:t>
            </a:r>
          </a:p>
          <a:p>
            <a:pPr algn="r" rtl="1">
              <a:lnSpc>
                <a:spcPct val="90000"/>
              </a:lnSpc>
            </a:pPr>
            <a:r>
              <a:rPr lang="ar-SA" sz="2400" b="1" dirty="0" smtClean="0"/>
              <a:t>* وظائف الماء في الجسم: </a:t>
            </a:r>
          </a:p>
          <a:p>
            <a:pPr algn="r" rtl="1">
              <a:lnSpc>
                <a:spcPct val="90000"/>
              </a:lnSpc>
              <a:buFont typeface="Wingdings" pitchFamily="2" charset="2"/>
              <a:buNone/>
            </a:pPr>
            <a:r>
              <a:rPr lang="ar-SA" sz="2400" b="1" dirty="0" smtClean="0"/>
              <a:t> 1. مذيب </a:t>
            </a:r>
            <a:r>
              <a:rPr lang="en-US" b="1" dirty="0" smtClean="0"/>
              <a:t>solvent</a:t>
            </a:r>
            <a:endParaRPr lang="ar-SA" b="1" dirty="0" smtClean="0"/>
          </a:p>
          <a:p>
            <a:pPr algn="r" rtl="1">
              <a:lnSpc>
                <a:spcPct val="90000"/>
              </a:lnSpc>
              <a:buFont typeface="Wingdings" pitchFamily="2" charset="2"/>
              <a:buNone/>
            </a:pPr>
            <a:r>
              <a:rPr lang="ar-SA" sz="2400" b="1" dirty="0" smtClean="0"/>
              <a:t> 2. مادة مشحمة  </a:t>
            </a:r>
            <a:r>
              <a:rPr lang="en-US" b="1" dirty="0" smtClean="0"/>
              <a:t>Lubrican</a:t>
            </a:r>
            <a:r>
              <a:rPr lang="en-US" sz="2000" b="1" dirty="0" smtClean="0"/>
              <a:t>t</a:t>
            </a:r>
            <a:endParaRPr lang="ar-SA" sz="2000" b="1" dirty="0" smtClean="0"/>
          </a:p>
          <a:p>
            <a:pPr algn="r" rtl="1">
              <a:lnSpc>
                <a:spcPct val="90000"/>
              </a:lnSpc>
              <a:buFont typeface="Wingdings" pitchFamily="2" charset="2"/>
              <a:buNone/>
            </a:pPr>
            <a:r>
              <a:rPr lang="ar-SA" sz="2400" b="1" dirty="0" smtClean="0"/>
              <a:t> 3. تنظيم درجة حرارة الجسم </a:t>
            </a:r>
            <a:r>
              <a:rPr lang="en-US" b="1" dirty="0" smtClean="0"/>
              <a:t>Temperature regulator</a:t>
            </a:r>
            <a:endParaRPr lang="ar-SA" b="1" dirty="0" smtClean="0"/>
          </a:p>
          <a:p>
            <a:pPr algn="r" rtl="1">
              <a:lnSpc>
                <a:spcPct val="90000"/>
              </a:lnSpc>
              <a:buFont typeface="Wingdings" pitchFamily="2" charset="2"/>
              <a:buNone/>
            </a:pPr>
            <a:r>
              <a:rPr lang="ar-SA" sz="2400" b="1" dirty="0" smtClean="0"/>
              <a:t> 4. المساعدة على النمو </a:t>
            </a:r>
            <a:r>
              <a:rPr lang="en-US" sz="1600" b="1" dirty="0" smtClean="0"/>
              <a:t>Body builder</a:t>
            </a:r>
            <a:endParaRPr lang="ar-SA" sz="1600" b="1" dirty="0" smtClean="0"/>
          </a:p>
          <a:p>
            <a:pPr algn="r" rtl="1">
              <a:lnSpc>
                <a:spcPct val="90000"/>
              </a:lnSpc>
              <a:buFont typeface="Wingdings" pitchFamily="2" charset="2"/>
              <a:buNone/>
            </a:pPr>
            <a:r>
              <a:rPr lang="ar-SA" sz="2400" b="1" dirty="0" smtClean="0"/>
              <a:t> 5. المساعدة على التفاعلات في الجسم </a:t>
            </a:r>
            <a:r>
              <a:rPr lang="en-US" sz="1600" b="1" dirty="0" smtClean="0"/>
              <a:t>Catalyst </a:t>
            </a:r>
            <a:endParaRPr lang="ar-SA" sz="1600" b="1" dirty="0" smtClean="0"/>
          </a:p>
          <a:p>
            <a:pPr algn="r" rtl="1">
              <a:lnSpc>
                <a:spcPct val="90000"/>
              </a:lnSpc>
              <a:buFont typeface="Wingdings" pitchFamily="2" charset="2"/>
              <a:buNone/>
            </a:pPr>
            <a:r>
              <a:rPr lang="ar-SA" sz="2400" b="1" dirty="0" smtClean="0"/>
              <a:t> 6. مصدر للعناصر الصغرى ( الندرة ) </a:t>
            </a:r>
            <a:r>
              <a:rPr lang="en-US" b="1" dirty="0" smtClean="0"/>
              <a:t>Source of trace elements</a:t>
            </a:r>
            <a:endParaRPr lang="ar-SA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0"/>
            <a:r>
              <a:rPr lang="en-US" dirty="0" smtClean="0">
                <a:cs typeface="Arabic Transparent" pitchFamily="2" charset="-78"/>
              </a:rPr>
              <a:t> </a:t>
            </a:r>
            <a:r>
              <a:rPr lang="ar-SA" dirty="0" smtClean="0">
                <a:cs typeface="Arabic Transparent" pitchFamily="2" charset="-78"/>
              </a:rPr>
              <a:t> </a:t>
            </a:r>
            <a:r>
              <a:rPr lang="en-US" sz="3200" dirty="0" smtClean="0">
                <a:solidFill>
                  <a:srgbClr val="002060"/>
                </a:solidFill>
                <a:cs typeface="Arabic Transparent" pitchFamily="2" charset="-78"/>
              </a:rPr>
              <a:t>Water balance </a:t>
            </a:r>
            <a:r>
              <a:rPr lang="ar-SA" sz="3200" dirty="0" smtClean="0">
                <a:solidFill>
                  <a:srgbClr val="002060"/>
                </a:solidFill>
                <a:cs typeface="Arabic Transparent" pitchFamily="2" charset="-78"/>
              </a:rPr>
              <a:t> </a:t>
            </a:r>
            <a:r>
              <a:rPr lang="ar-SA" sz="3600" dirty="0" smtClean="0">
                <a:solidFill>
                  <a:srgbClr val="002060"/>
                </a:solidFill>
                <a:cs typeface="Arabic Transparent" pitchFamily="2" charset="-78"/>
              </a:rPr>
              <a:t>التوازن المائي في الجسم</a:t>
            </a:r>
            <a:r>
              <a:rPr lang="en-US" sz="3600" dirty="0" smtClean="0">
                <a:solidFill>
                  <a:srgbClr val="002060"/>
                </a:solidFill>
                <a:cs typeface="Arabic Transparent" pitchFamily="2" charset="-78"/>
              </a:rPr>
              <a:t> </a:t>
            </a:r>
            <a:endParaRPr lang="ar-SA" sz="36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ar-SA" sz="2400" b="1" dirty="0" smtClean="0">
                <a:cs typeface="Arabic Transparent" pitchFamily="2" charset="-78"/>
              </a:rPr>
              <a:t>الماء الداخل للجسم </a:t>
            </a:r>
            <a:r>
              <a:rPr lang="en-US" sz="2400" b="1" dirty="0" smtClean="0">
                <a:cs typeface="Arabic Transparent" pitchFamily="2" charset="-78"/>
              </a:rPr>
              <a:t>Sources of body water</a:t>
            </a:r>
            <a:r>
              <a:rPr lang="ar-SA" sz="2400" b="1" dirty="0" smtClean="0">
                <a:cs typeface="Arabic Transparent" pitchFamily="2" charset="-78"/>
              </a:rPr>
              <a:t>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ar-SA" sz="2400" b="1" dirty="0" smtClean="0">
                <a:cs typeface="Arabic Transparent" pitchFamily="2" charset="-78"/>
              </a:rPr>
              <a:t>  1. المشروبات ( 900- 1500 مل 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ar-SA" sz="2400" b="1" dirty="0" smtClean="0">
                <a:cs typeface="Arabic Transparent" pitchFamily="2" charset="-78"/>
              </a:rPr>
              <a:t>  2. الأغذية     ( 500- 800 مل  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ar-SA" sz="2400" b="1" dirty="0" smtClean="0">
                <a:cs typeface="Arabic Transparent" pitchFamily="2" charset="-78"/>
              </a:rPr>
              <a:t>  3. ماء التمثيل ( الماء </a:t>
            </a:r>
            <a:r>
              <a:rPr lang="ar-SA" sz="2400" b="1" dirty="0" err="1" smtClean="0">
                <a:cs typeface="Arabic Transparent" pitchFamily="2" charset="-78"/>
              </a:rPr>
              <a:t>الأيضي</a:t>
            </a:r>
            <a:r>
              <a:rPr lang="ar-SA" sz="2400" b="1" dirty="0" smtClean="0">
                <a:cs typeface="Arabic Transparent" pitchFamily="2" charset="-78"/>
              </a:rPr>
              <a:t> )  </a:t>
            </a:r>
            <a:r>
              <a:rPr lang="en-US" sz="2400" b="1" dirty="0" smtClean="0">
                <a:cs typeface="Arabic Transparent" pitchFamily="2" charset="-78"/>
              </a:rPr>
              <a:t>Metabolic water</a:t>
            </a:r>
            <a:r>
              <a:rPr lang="ar-SA" sz="2400" b="1" dirty="0" smtClean="0">
                <a:cs typeface="Arabic Transparent" pitchFamily="2" charset="-78"/>
              </a:rPr>
              <a:t>: الماء الناتج عن احتراق </a:t>
            </a:r>
            <a:r>
              <a:rPr lang="ar-SA" sz="2400" b="1" dirty="0" err="1" smtClean="0">
                <a:cs typeface="Arabic Transparent" pitchFamily="2" charset="-78"/>
              </a:rPr>
              <a:t>الكربوهيدرات</a:t>
            </a:r>
            <a:r>
              <a:rPr lang="ar-SA" sz="2400" b="1" dirty="0" smtClean="0">
                <a:cs typeface="Arabic Transparent" pitchFamily="2" charset="-78"/>
              </a:rPr>
              <a:t> </a:t>
            </a:r>
            <a:r>
              <a:rPr lang="ar-SA" sz="2400" b="1" dirty="0" err="1" smtClean="0">
                <a:cs typeface="Arabic Transparent" pitchFamily="2" charset="-78"/>
              </a:rPr>
              <a:t>واللبيدات</a:t>
            </a:r>
            <a:r>
              <a:rPr lang="ar-SA" sz="2400" b="1" dirty="0" smtClean="0">
                <a:cs typeface="Arabic Transparent" pitchFamily="2" charset="-78"/>
              </a:rPr>
              <a:t> والبروتينات لإنتاج الطاقة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ar-SA" sz="2400" b="1" dirty="0" smtClean="0">
                <a:cs typeface="Arabic Transparent" pitchFamily="2" charset="-78"/>
              </a:rPr>
              <a:t>       1 جم </a:t>
            </a:r>
            <a:r>
              <a:rPr lang="ar-SA" sz="2400" b="1" dirty="0" err="1" smtClean="0">
                <a:cs typeface="Arabic Transparent" pitchFamily="2" charset="-78"/>
              </a:rPr>
              <a:t>كربوهيدرات</a:t>
            </a:r>
            <a:r>
              <a:rPr lang="ar-SA" sz="2400" b="1" dirty="0" smtClean="0">
                <a:cs typeface="Arabic Transparent" pitchFamily="2" charset="-78"/>
              </a:rPr>
              <a:t> ــــــ 6,. مل ماء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ar-SA" sz="2400" b="1" dirty="0" smtClean="0">
                <a:cs typeface="Arabic Transparent" pitchFamily="2" charset="-78"/>
              </a:rPr>
              <a:t>       1 جم </a:t>
            </a:r>
            <a:r>
              <a:rPr lang="ar-SA" sz="2400" b="1" dirty="0" err="1" smtClean="0">
                <a:cs typeface="Arabic Transparent" pitchFamily="2" charset="-78"/>
              </a:rPr>
              <a:t>لبيدات</a:t>
            </a:r>
            <a:r>
              <a:rPr lang="ar-SA" sz="2400" b="1" dirty="0" smtClean="0">
                <a:cs typeface="Arabic Transparent" pitchFamily="2" charset="-78"/>
              </a:rPr>
              <a:t>       ــــــ 1,07 مل ماء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ar-SA" sz="2400" b="1" dirty="0" smtClean="0">
                <a:cs typeface="Arabic Transparent" pitchFamily="2" charset="-78"/>
              </a:rPr>
              <a:t>       1 جم بروتين      ــــــ 42,. مل ماء</a:t>
            </a:r>
          </a:p>
          <a:p>
            <a:pPr>
              <a:lnSpc>
                <a:spcPct val="80000"/>
              </a:lnSpc>
            </a:pPr>
            <a:r>
              <a:rPr lang="ar-SA" sz="2400" b="1" dirty="0" smtClean="0">
                <a:cs typeface="Arabic Transparent" pitchFamily="2" charset="-78"/>
              </a:rPr>
              <a:t>الماء المفقود من الجسم </a:t>
            </a:r>
            <a:r>
              <a:rPr lang="en-US" sz="2400" b="1" dirty="0" smtClean="0">
                <a:cs typeface="Arabic Transparent" pitchFamily="2" charset="-78"/>
              </a:rPr>
              <a:t>Losses of body water</a:t>
            </a:r>
            <a:r>
              <a:rPr lang="ar-SA" sz="2400" b="1" dirty="0" smtClean="0">
                <a:cs typeface="Arabic Transparent" pitchFamily="2" charset="-78"/>
              </a:rPr>
              <a:t> 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ar-SA" sz="2400" b="1" dirty="0" smtClean="0">
                <a:cs typeface="Arabic Transparent" pitchFamily="2" charset="-78"/>
              </a:rPr>
              <a:t>  1. البول ( 900 – 1300 مل 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ar-SA" sz="2400" b="1" dirty="0" smtClean="0">
                <a:cs typeface="Arabic Transparent" pitchFamily="2" charset="-78"/>
              </a:rPr>
              <a:t>   2. الجلد  ( 350 – 700 مل  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ar-SA" sz="2400" b="1" dirty="0" smtClean="0">
                <a:cs typeface="Arabic Transparent" pitchFamily="2" charset="-78"/>
              </a:rPr>
              <a:t>   3. الرئتين ( 300 مل 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ar-SA" sz="2400" b="1" dirty="0" smtClean="0">
                <a:cs typeface="Arabic Transparent" pitchFamily="2" charset="-78"/>
              </a:rPr>
              <a:t>   4. البراز  ( 200 مل ) </a:t>
            </a:r>
            <a:endParaRPr lang="en-US" sz="2400" b="1" dirty="0" smtClean="0">
              <a:cs typeface="Arabic Transparent" pitchFamily="2" charset="-78"/>
            </a:endParaRPr>
          </a:p>
          <a:p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002060"/>
                </a:solidFill>
                <a:cs typeface="Arabic Transparent" pitchFamily="2" charset="-78"/>
              </a:rPr>
              <a:t>الصوديوم </a:t>
            </a:r>
            <a:r>
              <a:rPr lang="en-US" dirty="0" smtClean="0">
                <a:solidFill>
                  <a:srgbClr val="002060"/>
                </a:solidFill>
                <a:cs typeface="Arabic Transparent" pitchFamily="2" charset="-78"/>
              </a:rPr>
              <a:t>Sodium</a:t>
            </a:r>
            <a:r>
              <a:rPr lang="en-US" dirty="0" smtClean="0">
                <a:cs typeface="Arabic Transparent" pitchFamily="2" charset="-78"/>
              </a:rPr>
              <a:t>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ar-SA" b="1" dirty="0" smtClean="0">
                <a:cs typeface="Arabic Transparent" pitchFamily="2" charset="-78"/>
              </a:rPr>
              <a:t>ملح الطعام المصدر الرئيس للصوديوم في الوجبة</a:t>
            </a:r>
          </a:p>
          <a:p>
            <a:pPr>
              <a:lnSpc>
                <a:spcPct val="80000"/>
              </a:lnSpc>
            </a:pPr>
            <a:r>
              <a:rPr lang="ar-SA" b="1" dirty="0" smtClean="0">
                <a:cs typeface="Arabic Transparent" pitchFamily="2" charset="-78"/>
              </a:rPr>
              <a:t>من الأيونات الموجبة الشحنة (</a:t>
            </a:r>
            <a:r>
              <a:rPr lang="ar-SA" b="1" dirty="0" err="1" smtClean="0">
                <a:cs typeface="Arabic Transparent" pitchFamily="2" charset="-78"/>
              </a:rPr>
              <a:t>كاتيون</a:t>
            </a:r>
            <a:r>
              <a:rPr lang="ar-SA" b="1" dirty="0" smtClean="0">
                <a:cs typeface="Arabic Transparent" pitchFamily="2" charset="-78"/>
              </a:rPr>
              <a:t> </a:t>
            </a:r>
            <a:r>
              <a:rPr lang="en-US" b="1" dirty="0" err="1" smtClean="0">
                <a:cs typeface="Arabic Transparent" pitchFamily="2" charset="-78"/>
              </a:rPr>
              <a:t>cation</a:t>
            </a:r>
            <a:r>
              <a:rPr lang="ar-SA" b="1" dirty="0">
                <a:cs typeface="Arabic Transparent" pitchFamily="2" charset="-78"/>
              </a:rPr>
              <a:t>)</a:t>
            </a:r>
            <a:endParaRPr lang="ar-SA" b="1" dirty="0" smtClean="0">
              <a:cs typeface="Arabic Transparent" pitchFamily="2" charset="-78"/>
            </a:endParaRPr>
          </a:p>
          <a:p>
            <a:pPr>
              <a:lnSpc>
                <a:spcPct val="80000"/>
              </a:lnSpc>
            </a:pPr>
            <a:r>
              <a:rPr lang="ar-SA" b="1" dirty="0" smtClean="0">
                <a:cs typeface="Arabic Transparent" pitchFamily="2" charset="-78"/>
              </a:rPr>
              <a:t>يوجد في السوائل خارج الخلايا </a:t>
            </a:r>
          </a:p>
          <a:p>
            <a:pPr>
              <a:lnSpc>
                <a:spcPct val="80000"/>
              </a:lnSpc>
            </a:pPr>
            <a:r>
              <a:rPr lang="ar-SA" b="1" dirty="0" smtClean="0">
                <a:cs typeface="Arabic Transparent" pitchFamily="2" charset="-78"/>
              </a:rPr>
              <a:t>الوظائف: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ar-SA" b="1" dirty="0" smtClean="0">
                <a:cs typeface="Arabic Transparent" pitchFamily="2" charset="-78"/>
              </a:rPr>
              <a:t>   1ـ المحافظة على الضغط </a:t>
            </a:r>
            <a:r>
              <a:rPr lang="ar-SA" b="1" dirty="0" err="1" smtClean="0">
                <a:cs typeface="Arabic Transparent" pitchFamily="2" charset="-78"/>
              </a:rPr>
              <a:t>الإسموزي</a:t>
            </a:r>
            <a:endParaRPr lang="ar-SA" b="1" dirty="0" smtClean="0">
              <a:cs typeface="Arabic Transparent" pitchFamily="2" charset="-78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ar-SA" b="1" dirty="0" smtClean="0">
                <a:cs typeface="Arabic Transparent" pitchFamily="2" charset="-78"/>
              </a:rPr>
              <a:t>   2ـ المحافظة على التوازن المائي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ar-SA" b="1" dirty="0" smtClean="0">
                <a:cs typeface="Arabic Transparent" pitchFamily="2" charset="-78"/>
              </a:rPr>
              <a:t>   3ـ المحافظة على الأس الهيدروجيني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ar-SA" b="1" dirty="0" smtClean="0">
                <a:cs typeface="Arabic Transparent" pitchFamily="2" charset="-78"/>
              </a:rPr>
              <a:t>   4ـ ضروري لامتصاص الجلوكوز ونقل بعض العناصر الأخرى عبر الغشاء الخلوي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ar-SA" b="1" dirty="0" smtClean="0">
                <a:cs typeface="Arabic Transparent" pitchFamily="2" charset="-78"/>
              </a:rPr>
              <a:t>   5ـ نقل الإشارات العصبية وانبساط العضلات</a:t>
            </a:r>
            <a:endParaRPr lang="en-US" b="1" dirty="0" smtClean="0">
              <a:cs typeface="Arabic Transparent" pitchFamily="2" charset="-78"/>
            </a:endParaRPr>
          </a:p>
          <a:p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chemeClr val="tx1"/>
                </a:solidFill>
                <a:cs typeface="Arabic Transparent" pitchFamily="2" charset="-78"/>
              </a:rPr>
              <a:t>تابع الصوديوم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lnSpc>
                <a:spcPct val="90000"/>
              </a:lnSpc>
              <a:buNone/>
            </a:pPr>
            <a:r>
              <a:rPr lang="ar-SA" b="1" dirty="0" smtClean="0">
                <a:cs typeface="Arabic Transparent" pitchFamily="2" charset="-78"/>
              </a:rPr>
              <a:t>* المصادر الغذائية للصوديوم</a:t>
            </a:r>
            <a:r>
              <a:rPr lang="ar-SA" b="1" dirty="0" smtClean="0"/>
              <a:t> 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ar-SA" b="1" dirty="0" smtClean="0"/>
              <a:t>         1. المصادر الطبيعية في الأغذية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ar-SA" b="1" dirty="0" smtClean="0"/>
              <a:t>         2. الملح المضاف للوجبة أو الأغذية المصنعة</a:t>
            </a:r>
          </a:p>
          <a:p>
            <a:pPr>
              <a:lnSpc>
                <a:spcPct val="90000"/>
              </a:lnSpc>
            </a:pPr>
            <a:r>
              <a:rPr lang="ar-SA" b="1" dirty="0" smtClean="0"/>
              <a:t>الصوديوم وارتفاع ضغط الدم </a:t>
            </a:r>
            <a:r>
              <a:rPr lang="en-US" sz="1800" b="1" dirty="0" smtClean="0"/>
              <a:t>Sodium and Hypertension</a:t>
            </a:r>
            <a:endParaRPr lang="ar-SA" sz="1800" b="1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ar-SA" b="1" dirty="0" smtClean="0"/>
              <a:t>   1</a:t>
            </a:r>
            <a:r>
              <a:rPr lang="ar-SA" sz="2800" b="1" dirty="0" smtClean="0"/>
              <a:t>ـ إقلاله في الوجبة (خاصة </a:t>
            </a:r>
            <a:r>
              <a:rPr lang="ar-SA" sz="2800" b="1" dirty="0" err="1" smtClean="0"/>
              <a:t>المخللات</a:t>
            </a:r>
            <a:r>
              <a:rPr lang="ar-SA" sz="2800" b="1" dirty="0" smtClean="0"/>
              <a:t>)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ar-SA" sz="2800" b="1" dirty="0" smtClean="0"/>
              <a:t>   2ـ تناول الأغذية الطبيعية </a:t>
            </a:r>
            <a:r>
              <a:rPr lang="ar-SA" sz="1800" b="1" dirty="0" smtClean="0"/>
              <a:t>(عدم تناول المصنعة  </a:t>
            </a:r>
            <a:r>
              <a:rPr lang="en-US" sz="1800" b="1" dirty="0" smtClean="0"/>
              <a:t>Processed Foods</a:t>
            </a:r>
            <a:r>
              <a:rPr lang="ar-SA" sz="1800" b="1" dirty="0" smtClean="0"/>
              <a:t>)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ar-SA" sz="2800" b="1" dirty="0" smtClean="0"/>
              <a:t>   3ـ استخدام بدائل الملح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ar-SA" sz="2800" b="1" dirty="0" smtClean="0"/>
              <a:t> * دور العناصر الأخرى في ارتفاع الضغط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ar-SA" sz="2800" b="1" dirty="0"/>
              <a:t> </a:t>
            </a:r>
            <a:r>
              <a:rPr lang="ar-SA" sz="2800" b="1" dirty="0" smtClean="0"/>
              <a:t>   </a:t>
            </a:r>
            <a:r>
              <a:rPr lang="ar-SA" sz="2800" b="1" dirty="0" smtClean="0"/>
              <a:t>الكالسيوم  </a:t>
            </a:r>
            <a:r>
              <a:rPr lang="ar-SA" sz="2800" b="1" dirty="0" err="1" smtClean="0"/>
              <a:t>والبوتاسيوم</a:t>
            </a:r>
            <a:endParaRPr lang="en-US" sz="2800" b="1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ar-SA" sz="3200" dirty="0" smtClean="0">
                <a:cs typeface="Arabic Transparent" pitchFamily="2" charset="-78"/>
              </a:rPr>
              <a:t> </a:t>
            </a:r>
            <a:r>
              <a:rPr lang="en-US" sz="3200" dirty="0" smtClean="0">
                <a:solidFill>
                  <a:schemeClr val="tx1"/>
                </a:solidFill>
                <a:cs typeface="Arabic Transparent" pitchFamily="2" charset="-78"/>
              </a:rPr>
              <a:t>Potassium </a:t>
            </a:r>
            <a:r>
              <a:rPr lang="ar-SA" dirty="0" err="1" smtClean="0">
                <a:solidFill>
                  <a:schemeClr val="tx1"/>
                </a:solidFill>
                <a:cs typeface="Arabic Transparent" pitchFamily="2" charset="-78"/>
              </a:rPr>
              <a:t>البوتاسيوم</a:t>
            </a:r>
            <a:r>
              <a:rPr lang="en-US" dirty="0" smtClean="0">
                <a:cs typeface="Arabic Transparent" pitchFamily="2" charset="-78"/>
              </a:rPr>
              <a:t>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ar-SA" b="1" dirty="0" smtClean="0"/>
              <a:t>عنصر معدني موجب الشحنة (</a:t>
            </a:r>
            <a:r>
              <a:rPr lang="ar-SA" b="1" dirty="0" err="1" smtClean="0"/>
              <a:t>كاتيون</a:t>
            </a:r>
            <a:r>
              <a:rPr lang="ar-SA" b="1" dirty="0" smtClean="0"/>
              <a:t>) </a:t>
            </a:r>
          </a:p>
          <a:p>
            <a:pPr>
              <a:lnSpc>
                <a:spcPct val="90000"/>
              </a:lnSpc>
            </a:pPr>
            <a:r>
              <a:rPr lang="ar-SA" b="1" dirty="0" smtClean="0"/>
              <a:t>يوجد في السوائل داخل الخلايا </a:t>
            </a:r>
          </a:p>
          <a:p>
            <a:pPr>
              <a:lnSpc>
                <a:spcPct val="90000"/>
              </a:lnSpc>
            </a:pPr>
            <a:r>
              <a:rPr lang="ar-SA" b="1" dirty="0" smtClean="0"/>
              <a:t>الوظائف 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ar-SA" b="1" dirty="0" smtClean="0"/>
              <a:t>  1. جزء أساسي وحيوي من تركيب الخلية (نمو الجسم)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ar-SA" b="1" dirty="0" smtClean="0"/>
              <a:t>  2. المحافظة على الضغط </a:t>
            </a:r>
            <a:r>
              <a:rPr lang="ar-SA" b="1" dirty="0" err="1" smtClean="0"/>
              <a:t>الأسموزي</a:t>
            </a:r>
            <a:r>
              <a:rPr lang="ar-SA" b="1" dirty="0" smtClean="0"/>
              <a:t> والتوازن المائي ونقل الإشارات العصبية وانبساط العضلات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ar-SA" b="1" dirty="0" smtClean="0"/>
              <a:t>  3. إفراز الأنسولين من البنكرياس</a:t>
            </a:r>
          </a:p>
          <a:p>
            <a:pPr>
              <a:lnSpc>
                <a:spcPct val="90000"/>
              </a:lnSpc>
            </a:pPr>
            <a:r>
              <a:rPr lang="ar-SA" b="1" dirty="0" smtClean="0"/>
              <a:t>المصادر الغذائية 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ar-SA" b="1" dirty="0" smtClean="0"/>
              <a:t> الفواكه ( الموز ...) والخضروات والجمبري </a:t>
            </a:r>
            <a:endParaRPr lang="en-US" b="1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err="1" smtClean="0">
                <a:solidFill>
                  <a:srgbClr val="7030A0"/>
                </a:solidFill>
                <a:cs typeface="Arabic Transparent" pitchFamily="2" charset="-78"/>
              </a:rPr>
              <a:t>الكلـــــور</a:t>
            </a:r>
            <a:r>
              <a:rPr lang="ar-SA" dirty="0" smtClean="0">
                <a:solidFill>
                  <a:srgbClr val="7030A0"/>
                </a:solidFill>
                <a:cs typeface="Arabic Transparent" pitchFamily="2" charset="-78"/>
              </a:rPr>
              <a:t> </a:t>
            </a:r>
            <a:r>
              <a:rPr lang="en-US" dirty="0" smtClean="0">
                <a:solidFill>
                  <a:srgbClr val="7030A0"/>
                </a:solidFill>
                <a:cs typeface="Arabic Transparent" pitchFamily="2" charset="-78"/>
              </a:rPr>
              <a:t>Chlorine</a:t>
            </a:r>
            <a:endParaRPr lang="ar-SA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86254"/>
          </a:xfrm>
        </p:spPr>
        <p:txBody>
          <a:bodyPr/>
          <a:lstStyle/>
          <a:p>
            <a:r>
              <a:rPr lang="ar-SA" b="1" dirty="0" smtClean="0">
                <a:cs typeface="Arabic Transparent" pitchFamily="2" charset="-78"/>
              </a:rPr>
              <a:t>ضروري للمحافظة على حموضة المعدة</a:t>
            </a:r>
          </a:p>
          <a:p>
            <a:r>
              <a:rPr lang="ar-SA" b="1" dirty="0" smtClean="0">
                <a:cs typeface="Arabic Transparent" pitchFamily="2" charset="-78"/>
              </a:rPr>
              <a:t>ضبط الأس الهيدروجيني</a:t>
            </a:r>
          </a:p>
          <a:p>
            <a:r>
              <a:rPr lang="ar-SA" b="1" dirty="0" smtClean="0">
                <a:cs typeface="Arabic Transparent" pitchFamily="2" charset="-78"/>
              </a:rPr>
              <a:t>عنصر معدني سالب الشحنة ( أنيون </a:t>
            </a:r>
            <a:r>
              <a:rPr lang="en-US" b="1" dirty="0" smtClean="0">
                <a:cs typeface="Arabic Transparent" pitchFamily="2" charset="-78"/>
              </a:rPr>
              <a:t>anion</a:t>
            </a:r>
            <a:r>
              <a:rPr lang="ar-SA" b="1" dirty="0" smtClean="0">
                <a:cs typeface="Arabic Transparent" pitchFamily="2" charset="-78"/>
              </a:rPr>
              <a:t> )</a:t>
            </a:r>
          </a:p>
          <a:p>
            <a:r>
              <a:rPr lang="ar-SA" b="1" dirty="0" smtClean="0">
                <a:cs typeface="Arabic Transparent" pitchFamily="2" charset="-78"/>
              </a:rPr>
              <a:t>يتوزع على أنسجة الجسم ويشكل 15,.% من وزن الجسم</a:t>
            </a:r>
          </a:p>
          <a:p>
            <a:r>
              <a:rPr lang="ar-SA" b="1" dirty="0" smtClean="0">
                <a:cs typeface="Arabic Transparent" pitchFamily="2" charset="-78"/>
              </a:rPr>
              <a:t>يحصل عليه الجسم من ملح الطعام وبعض المصادر المائية</a:t>
            </a:r>
            <a:endParaRPr lang="en-US" b="1" dirty="0" smtClean="0">
              <a:cs typeface="Arabic Transparent" pitchFamily="2" charset="-78"/>
            </a:endParaRPr>
          </a:p>
          <a:p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577TGp_fruit_light_ani">
  <a:themeElements>
    <a:clrScheme name="Default Design 1">
      <a:dk1>
        <a:srgbClr val="000000"/>
      </a:dk1>
      <a:lt1>
        <a:srgbClr val="FFFFFF"/>
      </a:lt1>
      <a:dk2>
        <a:srgbClr val="CC3300"/>
      </a:dk2>
      <a:lt2>
        <a:srgbClr val="808080"/>
      </a:lt2>
      <a:accent1>
        <a:srgbClr val="FF6161"/>
      </a:accent1>
      <a:accent2>
        <a:srgbClr val="FFC319"/>
      </a:accent2>
      <a:accent3>
        <a:srgbClr val="FFFFFF"/>
      </a:accent3>
      <a:accent4>
        <a:srgbClr val="000000"/>
      </a:accent4>
      <a:accent5>
        <a:srgbClr val="FFB7B7"/>
      </a:accent5>
      <a:accent6>
        <a:srgbClr val="E7B016"/>
      </a:accent6>
      <a:hlink>
        <a:srgbClr val="A8D02A"/>
      </a:hlink>
      <a:folHlink>
        <a:srgbClr val="5CB1FE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FFFFF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6666"/>
        </a:dk2>
        <a:lt2>
          <a:srgbClr val="808080"/>
        </a:lt2>
        <a:accent1>
          <a:srgbClr val="F8A230"/>
        </a:accent1>
        <a:accent2>
          <a:srgbClr val="5CACE2"/>
        </a:accent2>
        <a:accent3>
          <a:srgbClr val="FFFFFF"/>
        </a:accent3>
        <a:accent4>
          <a:srgbClr val="000000"/>
        </a:accent4>
        <a:accent5>
          <a:srgbClr val="FBCEAD"/>
        </a:accent5>
        <a:accent6>
          <a:srgbClr val="539BCD"/>
        </a:accent6>
        <a:hlink>
          <a:srgbClr val="E569A7"/>
        </a:hlink>
        <a:folHlink>
          <a:srgbClr val="95D8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66"/>
        </a:dk2>
        <a:lt2>
          <a:srgbClr val="808080"/>
        </a:lt2>
        <a:accent1>
          <a:srgbClr val="8EEA3A"/>
        </a:accent1>
        <a:accent2>
          <a:srgbClr val="F97B90"/>
        </a:accent2>
        <a:accent3>
          <a:srgbClr val="FFFFFF"/>
        </a:accent3>
        <a:accent4>
          <a:srgbClr val="000000"/>
        </a:accent4>
        <a:accent5>
          <a:srgbClr val="C6F3AE"/>
        </a:accent5>
        <a:accent6>
          <a:srgbClr val="E26F82"/>
        </a:accent6>
        <a:hlink>
          <a:srgbClr val="5DC2F5"/>
        </a:hlink>
        <a:folHlink>
          <a:srgbClr val="FFA41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577TGp_fruit_light_ani</Template>
  <TotalTime>140</TotalTime>
  <Words>702</Words>
  <Application>Microsoft Office PowerPoint</Application>
  <PresentationFormat>On-screen Show (4:3)</PresentationFormat>
  <Paragraphs>98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Times New Roman</vt:lpstr>
      <vt:lpstr>Arial Black</vt:lpstr>
      <vt:lpstr>Wingdings</vt:lpstr>
      <vt:lpstr>577TGp_fruit_light_ani</vt:lpstr>
      <vt:lpstr>العناصر المعدنية والماء والإلكتروليتات    Water, Mineral Elements and Electrolytes</vt:lpstr>
      <vt:lpstr>العناصر المعدنية والماء والإلكتروليتات</vt:lpstr>
      <vt:lpstr>الوظائف العامة للعناصر المعدنية   </vt:lpstr>
      <vt:lpstr>  Water  المـــاء </vt:lpstr>
      <vt:lpstr>  Water balance  التوازن المائي في الجسم </vt:lpstr>
      <vt:lpstr>الصوديوم Sodium </vt:lpstr>
      <vt:lpstr>تابع الصوديوم</vt:lpstr>
      <vt:lpstr> Potassium البوتاسيوم </vt:lpstr>
      <vt:lpstr>الكلـــــور Chlorine</vt:lpstr>
      <vt:lpstr>الفلــــــور Fluorine</vt:lpstr>
      <vt:lpstr>آلية الفلور في منع تسوس الأسنان</vt:lpstr>
      <vt:lpstr>Thank You!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العناصر المعدنية والماء والإلكتروليتات</dc:title>
  <dc:creator>Dell</dc:creator>
  <cp:lastModifiedBy>Dell</cp:lastModifiedBy>
  <cp:revision>26</cp:revision>
  <dcterms:created xsi:type="dcterms:W3CDTF">2011-02-27T07:51:54Z</dcterms:created>
  <dcterms:modified xsi:type="dcterms:W3CDTF">2011-02-27T10:12:53Z</dcterms:modified>
</cp:coreProperties>
</file>