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58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59" r:id="rId22"/>
    <p:sldId id="281" r:id="rId23"/>
    <p:sldId id="282" r:id="rId24"/>
    <p:sldId id="283" r:id="rId25"/>
    <p:sldId id="284" r:id="rId26"/>
    <p:sldId id="285" r:id="rId27"/>
    <p:sldId id="260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52" d="100"/>
          <a:sy n="52" d="100"/>
        </p:scale>
        <p:origin x="-1219" y="-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الفصل الأول </a:t>
            </a:r>
            <a:br>
              <a:rPr lang="ar-SA" dirty="0" smtClean="0"/>
            </a:br>
            <a:r>
              <a:rPr lang="ar-SA" dirty="0" smtClean="0"/>
              <a:t>مدخل إلى علم الترجمة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err="1" smtClean="0"/>
              <a:t>مقدمة: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كل ما في الحياة ترجمة</a:t>
            </a:r>
            <a:r>
              <a:rPr lang="en-US" dirty="0" smtClean="0"/>
              <a:t>….</a:t>
            </a:r>
          </a:p>
          <a:p>
            <a:pPr>
              <a:buFontTx/>
              <a:buChar char="-"/>
            </a:pPr>
            <a:r>
              <a:rPr lang="ar-SA" dirty="0" smtClean="0"/>
              <a:t>إلا أن الترجمة من لغة إلى أخرى هي فقط الشكل الأكثر وضوحا ً لنشاط هو الأكثر شيوعا ً بين الأنشطة البشرية. </a:t>
            </a:r>
          </a:p>
          <a:p>
            <a:pPr>
              <a:buFontTx/>
              <a:buChar char="-"/>
            </a:pPr>
            <a:r>
              <a:rPr lang="ar-SA" dirty="0" smtClean="0"/>
              <a:t>وعلى الرغم من الاعتقاد الشائع بأن الترجمة لا تتطلب جهدا ً، إلا أنها تعد عملا مثيرا للتحدي ومليئا بالإمكانيات لأنها تتعامل مع أكثر الوظائف تعقيدا وهي لغة الإنسان.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المترجمين الشفويين في العصور القديمة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هم أولئك الموهوبين لغوياً ممن استطاعوا إتقان لغة أو أكثر غير لغتهم الأصلية.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كانت لهم مكانتهم من القدم إذ لعبوا دوراً حيوياً في كلٍ من التجارة وشؤون الدولة.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جانب سيء في حياة المترجم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كان يشارك في المفاوضات والقرارات الحاسمة.</a:t>
            </a:r>
          </a:p>
          <a:p>
            <a:endParaRPr lang="ar-SA" dirty="0" smtClean="0"/>
          </a:p>
          <a:p>
            <a:r>
              <a:rPr lang="ar-SA" dirty="0" smtClean="0"/>
              <a:t>وفي حالة حدوث أي خطأ في الترجمة... كان المترجم غالباً ما يستخدم ككبش فداء.</a:t>
            </a:r>
          </a:p>
          <a:p>
            <a:endParaRPr lang="ar-SA" dirty="0" smtClean="0"/>
          </a:p>
          <a:p>
            <a:r>
              <a:rPr lang="ar-SA" dirty="0" smtClean="0"/>
              <a:t>كان كاتب البلاط عند المصريين القدماء من أهم موظفي البلاط الفرعوني.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الفرق بين الكاتب والمترجم الشفوي والتحريري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لم يكن هناك فرق بينهم في العهد القديم.</a:t>
            </a:r>
          </a:p>
          <a:p>
            <a:endParaRPr lang="ar-SA" dirty="0" smtClean="0"/>
          </a:p>
          <a:p>
            <a:r>
              <a:rPr lang="ar-SA" dirty="0" smtClean="0"/>
              <a:t>مثال: عندما فرض الآشوريون الحصار على مدينة القدس قام (كاتب) عبري بدور (المترجم) بين اليهود الذين يتحدثون العبرية وأعدائهم الذين يتحدثون الآرامية.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نظرة عامة عن تاريخ الترجمة وتطورها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-الترجمة في أوربـا </a:t>
            </a:r>
            <a:endParaRPr lang="ar-SA" dirty="0" smtClean="0"/>
          </a:p>
          <a:p>
            <a:r>
              <a:rPr lang="ar-SA" dirty="0" smtClean="0"/>
              <a:t>- </a:t>
            </a:r>
            <a:r>
              <a:rPr lang="ar-SA" dirty="0" err="1" smtClean="0"/>
              <a:t>شيشرون</a:t>
            </a:r>
            <a:r>
              <a:rPr lang="ar-SA" dirty="0" smtClean="0"/>
              <a:t> </a:t>
            </a:r>
            <a:r>
              <a:rPr lang="en-US" dirty="0" smtClean="0"/>
              <a:t>Cicero (106-43 </a:t>
            </a:r>
            <a:r>
              <a:rPr lang="ar-SA" dirty="0" err="1" smtClean="0"/>
              <a:t>ق.م.)</a:t>
            </a:r>
            <a:r>
              <a:rPr lang="ar-SA" dirty="0" smtClean="0"/>
              <a:t> </a:t>
            </a:r>
          </a:p>
          <a:p>
            <a:r>
              <a:rPr lang="ar-SA" dirty="0" smtClean="0"/>
              <a:t>- ترجمة الكتاب المقدس </a:t>
            </a:r>
          </a:p>
          <a:p>
            <a:r>
              <a:rPr lang="ar-SA" dirty="0" smtClean="0"/>
              <a:t>- القديس </a:t>
            </a:r>
            <a:r>
              <a:rPr lang="ar-SA" dirty="0" err="1" smtClean="0"/>
              <a:t>جيروم</a:t>
            </a:r>
            <a:r>
              <a:rPr lang="ar-SA" dirty="0" smtClean="0"/>
              <a:t> </a:t>
            </a:r>
            <a:r>
              <a:rPr lang="en-US" dirty="0" smtClean="0"/>
              <a:t>Jerome (347-420 </a:t>
            </a:r>
            <a:r>
              <a:rPr lang="ar-SA" dirty="0" smtClean="0"/>
              <a:t>م </a:t>
            </a:r>
          </a:p>
          <a:p>
            <a:r>
              <a:rPr lang="ar-SA" dirty="0" smtClean="0"/>
              <a:t>- القديس سيريل </a:t>
            </a:r>
            <a:r>
              <a:rPr lang="en-US" dirty="0" smtClean="0"/>
              <a:t>Cyril </a:t>
            </a:r>
            <a:r>
              <a:rPr lang="ar-SA" dirty="0" smtClean="0"/>
              <a:t>و القديس </a:t>
            </a:r>
            <a:r>
              <a:rPr lang="ar-SA" dirty="0" err="1" smtClean="0"/>
              <a:t>ميثودوس</a:t>
            </a:r>
            <a:r>
              <a:rPr lang="ar-SA" dirty="0" smtClean="0"/>
              <a:t> </a:t>
            </a:r>
            <a:r>
              <a:rPr lang="en-US" dirty="0" smtClean="0"/>
              <a:t>Methodius </a:t>
            </a:r>
          </a:p>
          <a:p>
            <a:r>
              <a:rPr lang="en-US" dirty="0" smtClean="0"/>
              <a:t>- </a:t>
            </a:r>
            <a:r>
              <a:rPr lang="ar-SA" dirty="0" smtClean="0"/>
              <a:t>مدرسة </a:t>
            </a:r>
            <a:r>
              <a:rPr lang="ar-SA" dirty="0" err="1" smtClean="0"/>
              <a:t>طليطلة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000" dirty="0" err="1" smtClean="0"/>
              <a:t>شيشرون</a:t>
            </a:r>
            <a:endParaRPr lang="en-US" sz="6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تعود أول محاولة لوضع منهاج محدد للترجمة إلى عصر </a:t>
            </a:r>
            <a:r>
              <a:rPr lang="ar-SA" dirty="0" err="1" smtClean="0"/>
              <a:t>شيشرون</a:t>
            </a:r>
            <a:r>
              <a:rPr lang="ar-SA" dirty="0" smtClean="0"/>
              <a:t>.</a:t>
            </a:r>
          </a:p>
          <a:p>
            <a:r>
              <a:rPr lang="ar-SA" dirty="0" smtClean="0"/>
              <a:t>أرسى قواعد الترجمة الحرة.</a:t>
            </a:r>
          </a:p>
          <a:p>
            <a:r>
              <a:rPr lang="ar-SA" dirty="0" smtClean="0"/>
              <a:t>مبدأه: يرفض الترجمة الحرفية لأنها تؤدي إلى تشويه النص الأصلي, فقد كان يدعو إلى العناية بالمعنى دون الكلمة.</a:t>
            </a:r>
          </a:p>
          <a:p>
            <a:r>
              <a:rPr lang="ar-SA" dirty="0" smtClean="0"/>
              <a:t>كان يقرأ النص بلغته الأصلية </a:t>
            </a:r>
            <a:r>
              <a:rPr lang="en-US" dirty="0" smtClean="0"/>
              <a:t>(SLT)</a:t>
            </a:r>
            <a:r>
              <a:rPr lang="ar-SA" dirty="0" smtClean="0"/>
              <a:t> و يشار إليها باللغة المصدر ثم يضعه جانباً ويبدأ بكتابته باللغة المنقول إليها أي اللغة الهدف</a:t>
            </a:r>
            <a:r>
              <a:rPr lang="en-US" dirty="0" smtClean="0"/>
              <a:t> (TLT)</a:t>
            </a:r>
            <a:r>
              <a:rPr lang="ar-SA" dirty="0" smtClean="0"/>
              <a:t>دون الالتزام بحرفية النص الأصلي.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شيشرون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قاعدة </a:t>
            </a:r>
            <a:r>
              <a:rPr lang="ar-SA" dirty="0" err="1" smtClean="0"/>
              <a:t>شيشرون</a:t>
            </a:r>
            <a:r>
              <a:rPr lang="ar-SA" dirty="0" smtClean="0"/>
              <a:t> تفي بغرضين: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1- مساعدة المترجم على إجادة لغته الأصلية والتمكن من أساليبها البلاغية.</a:t>
            </a:r>
          </a:p>
          <a:p>
            <a:pPr>
              <a:buNone/>
            </a:pPr>
            <a:r>
              <a:rPr lang="ar-SA" dirty="0" smtClean="0"/>
              <a:t>2- تعزيز قدرة المترجم وتحسين مستواه الأدبي في الكتابة من خلال قيامه بمحاكاة عمل أدبي عالمي باللغة المصدر.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ترجمة الكتاب المقدس</a:t>
            </a:r>
            <a:r>
              <a:rPr lang="en-US" dirty="0" smtClean="0"/>
              <a:t> (The Bible)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تمت ترجمته عدة تراجم أشهرها الكتاب المنسوب إلى </a:t>
            </a:r>
            <a:r>
              <a:rPr lang="ar-SA" dirty="0" err="1" smtClean="0"/>
              <a:t>انقليس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Onkelos</a:t>
            </a:r>
            <a:r>
              <a:rPr lang="en-US" dirty="0" smtClean="0"/>
              <a:t>)</a:t>
            </a:r>
            <a:r>
              <a:rPr lang="ar-SA" dirty="0" smtClean="0"/>
              <a:t> </a:t>
            </a:r>
          </a:p>
          <a:p>
            <a:r>
              <a:rPr lang="ar-SA" dirty="0" smtClean="0"/>
              <a:t> أول ترجمة عظيمة للتوراة هي الترجمة </a:t>
            </a:r>
            <a:r>
              <a:rPr lang="ar-SA" dirty="0" err="1" smtClean="0"/>
              <a:t>السبعونية</a:t>
            </a:r>
            <a:r>
              <a:rPr lang="ar-SA" dirty="0" smtClean="0"/>
              <a:t>.</a:t>
            </a:r>
          </a:p>
          <a:p>
            <a:endParaRPr lang="ar-SA" dirty="0" smtClean="0"/>
          </a:p>
          <a:p>
            <a:r>
              <a:rPr lang="ar-SA" dirty="0" smtClean="0"/>
              <a:t>كتبت هذه الترجمة لتخدم حاجات الجالية اليهودية في </a:t>
            </a:r>
            <a:r>
              <a:rPr lang="ar-SA" dirty="0" err="1" smtClean="0"/>
              <a:t>الاسكندرية</a:t>
            </a:r>
            <a:r>
              <a:rPr lang="ar-S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القديس </a:t>
            </a:r>
            <a:r>
              <a:rPr lang="ar-SA" dirty="0" err="1" smtClean="0"/>
              <a:t>جيروم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85000" lnSpcReduction="10000"/>
          </a:bodyPr>
          <a:lstStyle/>
          <a:p>
            <a:r>
              <a:rPr lang="ar-SA" dirty="0" smtClean="0"/>
              <a:t>ترجم النسخة اليونانية والعبرية من الكتاب المقدس </a:t>
            </a:r>
            <a:r>
              <a:rPr lang="ar-SA" dirty="0" err="1" smtClean="0"/>
              <a:t>الى</a:t>
            </a:r>
            <a:r>
              <a:rPr lang="ar-SA" dirty="0" smtClean="0"/>
              <a:t> اللغة اللاتينية.</a:t>
            </a:r>
          </a:p>
          <a:p>
            <a:r>
              <a:rPr lang="ar-SA" dirty="0" smtClean="0"/>
              <a:t>أصدر الترجمة اللاتينية للكتاب المقدس والمعروفة </a:t>
            </a:r>
            <a:r>
              <a:rPr lang="ar-SA" dirty="0" err="1" smtClean="0"/>
              <a:t>بالفولجيت</a:t>
            </a:r>
            <a:r>
              <a:rPr lang="ar-SA" dirty="0" smtClean="0"/>
              <a:t>.</a:t>
            </a:r>
          </a:p>
          <a:p>
            <a:r>
              <a:rPr lang="ar-SA" dirty="0" smtClean="0"/>
              <a:t>يرى أن الترجمة الحرة لا تصلح للكتاب المقدس.</a:t>
            </a:r>
          </a:p>
          <a:p>
            <a:r>
              <a:rPr lang="ar-SA" dirty="0" smtClean="0"/>
              <a:t>منهجه في الترجمة: مبدأه يجمع بين الترجمة الحرة والحرفية لأن استخدام أحد المنهجين دون الآخر يشوه النص.</a:t>
            </a:r>
          </a:p>
          <a:p>
            <a:r>
              <a:rPr lang="ar-SA" sz="3300" b="1" dirty="0" smtClean="0"/>
              <a:t>قانون الترجمة القديمة في رأي </a:t>
            </a:r>
            <a:r>
              <a:rPr lang="ar-SA" sz="3300" b="1" dirty="0" err="1" smtClean="0"/>
              <a:t>جيروم</a:t>
            </a:r>
            <a:r>
              <a:rPr lang="ar-SA" sz="3300" b="1" dirty="0" smtClean="0"/>
              <a:t>:</a:t>
            </a:r>
          </a:p>
          <a:p>
            <a:pPr>
              <a:buNone/>
            </a:pPr>
            <a:r>
              <a:rPr lang="ar-SA" dirty="0" smtClean="0"/>
              <a:t>استيعاب مكونات النص الأصلي والمحافظة عليها وترجمتها ترجمة سليمة.</a:t>
            </a:r>
          </a:p>
          <a:p>
            <a:pPr>
              <a:buNone/>
            </a:pPr>
            <a:r>
              <a:rPr lang="ar-SA" dirty="0" smtClean="0"/>
              <a:t>وفي حالة تعذر التطابق بين مكونات النص الأصلي </a:t>
            </a:r>
            <a:r>
              <a:rPr lang="en-US" dirty="0" smtClean="0"/>
              <a:t>(SLT) </a:t>
            </a:r>
            <a:r>
              <a:rPr lang="ar-SA" dirty="0" smtClean="0"/>
              <a:t> و النص المترجم </a:t>
            </a:r>
            <a:r>
              <a:rPr lang="en-US" dirty="0" smtClean="0"/>
              <a:t>(TLT)</a:t>
            </a:r>
            <a:r>
              <a:rPr lang="ar-SA" dirty="0" smtClean="0"/>
              <a:t> فإنه يتعين على المترجم الحفاظ على الكل أي يركز اهتمامه على المعنى الكلي للنص. </a:t>
            </a:r>
          </a:p>
          <a:p>
            <a:r>
              <a:rPr lang="ar-SA" dirty="0" smtClean="0"/>
              <a:t>يرى أن الخصائص الجمالية الأسلوبية تختلف باختلاف اللغات.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القديس سيريل </a:t>
            </a:r>
            <a:r>
              <a:rPr lang="en-US" dirty="0" smtClean="0"/>
              <a:t>Cyril </a:t>
            </a:r>
            <a:r>
              <a:rPr lang="ar-SA" dirty="0" smtClean="0"/>
              <a:t>و القديس </a:t>
            </a:r>
            <a:r>
              <a:rPr lang="ar-SA" dirty="0" err="1" smtClean="0"/>
              <a:t>ميثودوس</a:t>
            </a:r>
            <a:r>
              <a:rPr lang="ar-SA" dirty="0" smtClean="0"/>
              <a:t> </a:t>
            </a:r>
            <a:r>
              <a:rPr lang="en-US" dirty="0" smtClean="0"/>
              <a:t>Methodius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لهما دور في إدخال المسيحية إلى العالم في القرن التاسع.</a:t>
            </a:r>
          </a:p>
          <a:p>
            <a:r>
              <a:rPr lang="ar-SA" dirty="0" smtClean="0"/>
              <a:t>و تحقيقاً  لهذا الهدف فقد ابتكرا أحرف أبجدية جديدة اعتمدت على الحروف اليونانية.</a:t>
            </a:r>
          </a:p>
          <a:p>
            <a:r>
              <a:rPr lang="ar-SA" dirty="0" smtClean="0"/>
              <a:t>ترجم الأخوين الكتاب المقدس إلى اللغة التي عرفت فيما بعد </a:t>
            </a:r>
            <a:r>
              <a:rPr lang="ar-SA" dirty="0" err="1" smtClean="0"/>
              <a:t>بسلافية</a:t>
            </a:r>
            <a:r>
              <a:rPr lang="ar-SA" dirty="0" smtClean="0"/>
              <a:t> الكنيسة القديمة.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مدرسة </a:t>
            </a:r>
            <a:r>
              <a:rPr lang="ar-SA" dirty="0" err="1" smtClean="0"/>
              <a:t>طليطلة</a:t>
            </a:r>
            <a:r>
              <a:rPr lang="ar-SA" dirty="0" smtClean="0"/>
              <a:t> </a:t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رغم أن </a:t>
            </a:r>
            <a:r>
              <a:rPr lang="ar-SA" dirty="0" err="1" smtClean="0"/>
              <a:t>طليطلة</a:t>
            </a:r>
            <a:r>
              <a:rPr lang="ar-SA" dirty="0" smtClean="0"/>
              <a:t> كانت مكان التقاء ثلاث ديانات: الإسلامية والمسيحية واليهودية.. إلا أنها تمتعت بفترة طويلة من التفاعل السلمي..</a:t>
            </a:r>
          </a:p>
          <a:p>
            <a:r>
              <a:rPr lang="ar-SA" dirty="0" smtClean="0"/>
              <a:t>تم في </a:t>
            </a:r>
            <a:r>
              <a:rPr lang="ar-SA" dirty="0" err="1" smtClean="0"/>
              <a:t>طليطلة</a:t>
            </a:r>
            <a:r>
              <a:rPr lang="ar-SA" dirty="0" smtClean="0"/>
              <a:t> ترجمة ثقافات العهد القديم المكتوبة بالعربية إلى اللاتينية ثم إلى لغات أوربا الجديدة.</a:t>
            </a:r>
          </a:p>
          <a:p>
            <a:r>
              <a:rPr lang="ar-SA" dirty="0" smtClean="0"/>
              <a:t>جذبت المترجمين من جميع أنحاء أوربا وكان أشهرهم الايطالي جيرارد </a:t>
            </a:r>
            <a:r>
              <a:rPr lang="ar-SA" dirty="0" err="1" smtClean="0"/>
              <a:t>الكريموني</a:t>
            </a:r>
            <a:r>
              <a:rPr lang="ar-SA" dirty="0" smtClean="0"/>
              <a:t> و الانجليزي </a:t>
            </a:r>
            <a:r>
              <a:rPr lang="ar-SA" dirty="0" err="1" smtClean="0"/>
              <a:t>أديلارد</a:t>
            </a:r>
            <a:r>
              <a:rPr lang="ar-SA" dirty="0" smtClean="0"/>
              <a:t> من </a:t>
            </a:r>
            <a:r>
              <a:rPr lang="ar-SA" dirty="0" err="1" smtClean="0"/>
              <a:t>باث</a:t>
            </a:r>
            <a:r>
              <a:rPr lang="ar-SA" dirty="0" smtClean="0"/>
              <a:t> و هيرمان الألماني.</a:t>
            </a:r>
          </a:p>
          <a:p>
            <a:r>
              <a:rPr lang="ar-SA" dirty="0" smtClean="0"/>
              <a:t>من أهم ما يميز </a:t>
            </a:r>
            <a:r>
              <a:rPr lang="ar-SA" dirty="0" err="1" smtClean="0"/>
              <a:t>طليطلة</a:t>
            </a:r>
            <a:r>
              <a:rPr lang="ar-SA" dirty="0" smtClean="0"/>
              <a:t> هو الدور الذي لعبة المترجمون الأسبان اليهود والذين ألموا بالثقافتين الإسلامية والمسيحية إضافةً إلى ثقافتهم اليهودية.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فائدة الترجمة على مر العصور: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تقرب الترجمة الناس من بعضهم البعض، وتساعدهم على تقاسم ثقافاتهم وتبادل خبراتهم وعلومهم.</a:t>
            </a:r>
          </a:p>
          <a:p>
            <a:r>
              <a:rPr lang="ar-SA" dirty="0" smtClean="0"/>
              <a:t>تجعل الترجمة الشعوب تدرك كم العوامل المشتركة فيما </a:t>
            </a:r>
            <a:r>
              <a:rPr lang="ar-SA" dirty="0" err="1" smtClean="0"/>
              <a:t>بينها.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نقل المترجم العالم من الوثنية للتوحيد، ومن العصور المظلمة إلى عصر النهضة، ومن عصر الاستبداد إلى عصر التنوير والحرية </a:t>
            </a:r>
            <a:r>
              <a:rPr lang="ar-SA" dirty="0" err="1" smtClean="0"/>
              <a:t>الفردية.</a:t>
            </a:r>
            <a:r>
              <a:rPr lang="ar-SA" dirty="0" smtClean="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مدرسة </a:t>
            </a:r>
            <a:r>
              <a:rPr lang="ar-SA" dirty="0" err="1" smtClean="0"/>
              <a:t>طليطلة</a:t>
            </a:r>
            <a:r>
              <a:rPr lang="ar-SA" dirty="0" smtClean="0"/>
              <a:t> </a:t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أشهر عائلة في الترجمة هي عائلة ابن </a:t>
            </a:r>
            <a:r>
              <a:rPr lang="ar-SA" dirty="0" err="1" smtClean="0"/>
              <a:t>تيبون</a:t>
            </a:r>
            <a:r>
              <a:rPr lang="ar-SA" dirty="0" smtClean="0"/>
              <a:t>.</a:t>
            </a:r>
          </a:p>
          <a:p>
            <a:r>
              <a:rPr lang="ar-SA" dirty="0" smtClean="0"/>
              <a:t>قام حفيده موسى بترجمة أعمال عربية للمساهمة في نشر الثقافة اليونانية والعربية في جميع أنحاء أوروبا.</a:t>
            </a:r>
          </a:p>
          <a:p>
            <a:r>
              <a:rPr lang="ar-SA" dirty="0" smtClean="0"/>
              <a:t>اشتهرت سلالة ابن </a:t>
            </a:r>
            <a:r>
              <a:rPr lang="ar-SA" dirty="0" err="1" smtClean="0"/>
              <a:t>تيبون</a:t>
            </a:r>
            <a:r>
              <a:rPr lang="ar-SA" dirty="0" smtClean="0"/>
              <a:t> بالترجمة لسببين:</a:t>
            </a:r>
          </a:p>
          <a:p>
            <a:pPr>
              <a:buNone/>
            </a:pPr>
            <a:r>
              <a:rPr lang="ar-SA" dirty="0" smtClean="0"/>
              <a:t>1- انجازاتهم الثقافية العظيمة.</a:t>
            </a:r>
          </a:p>
          <a:p>
            <a:pPr>
              <a:buNone/>
            </a:pPr>
            <a:r>
              <a:rPr lang="ar-SA" dirty="0" smtClean="0"/>
              <a:t>2- وضعوا نظرية في الترجمة تعتمد على معرفة اللغة المصدر واللغة الهدف ومعرفة الموضوع.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الترجمة في أوربا منذ عهد النهضة حتى العصر الحديث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- مارتن لوثر </a:t>
            </a:r>
            <a:r>
              <a:rPr lang="en-US" dirty="0" smtClean="0"/>
              <a:t>Martin Luther</a:t>
            </a:r>
          </a:p>
          <a:p>
            <a:r>
              <a:rPr lang="en-US" dirty="0" smtClean="0"/>
              <a:t>- </a:t>
            </a:r>
            <a:r>
              <a:rPr lang="ar-SA" dirty="0" smtClean="0"/>
              <a:t>العالم ويليام </a:t>
            </a:r>
            <a:r>
              <a:rPr lang="ar-SA" dirty="0" err="1" smtClean="0"/>
              <a:t>تيندال</a:t>
            </a:r>
            <a:r>
              <a:rPr lang="ar-SA" dirty="0" smtClean="0"/>
              <a:t> </a:t>
            </a:r>
            <a:r>
              <a:rPr lang="en-US" dirty="0" smtClean="0"/>
              <a:t>William Tyndale </a:t>
            </a:r>
          </a:p>
          <a:p>
            <a:r>
              <a:rPr lang="en-US" dirty="0" smtClean="0"/>
              <a:t>- </a:t>
            </a:r>
            <a:r>
              <a:rPr lang="ar-SA" dirty="0" smtClean="0"/>
              <a:t>اتين دوليه </a:t>
            </a:r>
            <a:r>
              <a:rPr lang="en-US" dirty="0" smtClean="0"/>
              <a:t>Etienne </a:t>
            </a:r>
            <a:r>
              <a:rPr lang="en-US" dirty="0" err="1" smtClean="0"/>
              <a:t>Dolet</a:t>
            </a:r>
            <a:r>
              <a:rPr lang="en-US" dirty="0" smtClean="0"/>
              <a:t> (1509-1546)</a:t>
            </a:r>
          </a:p>
          <a:p>
            <a:r>
              <a:rPr lang="en-US" dirty="0" smtClean="0"/>
              <a:t>- </a:t>
            </a:r>
            <a:r>
              <a:rPr lang="ar-SA" dirty="0" smtClean="0"/>
              <a:t>العقلانية و الترجمة- ديكارت </a:t>
            </a:r>
            <a:r>
              <a:rPr lang="en-US" dirty="0" smtClean="0"/>
              <a:t>Descartes (1596-1650)</a:t>
            </a:r>
          </a:p>
          <a:p>
            <a:r>
              <a:rPr lang="en-US" dirty="0" smtClean="0"/>
              <a:t>- </a:t>
            </a:r>
            <a:r>
              <a:rPr lang="ar-SA" dirty="0" err="1" smtClean="0"/>
              <a:t>الرومانتيكية</a:t>
            </a:r>
            <a:r>
              <a:rPr lang="ar-SA" dirty="0" smtClean="0"/>
              <a:t> و الترجمة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مارتن لوثر </a:t>
            </a:r>
            <a:r>
              <a:rPr lang="en-US" b="1" dirty="0" smtClean="0"/>
              <a:t>Martin Luther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قاد حركة الإصلاح الديني.</a:t>
            </a:r>
          </a:p>
          <a:p>
            <a:r>
              <a:rPr lang="ar-SA" dirty="0" smtClean="0"/>
              <a:t>مبادئه في الترجمة:</a:t>
            </a:r>
          </a:p>
          <a:p>
            <a:pPr>
              <a:buNone/>
            </a:pPr>
            <a:r>
              <a:rPr lang="ar-SA" dirty="0" smtClean="0"/>
              <a:t>1- التركيز على نقل المعنى إلى اللغة الهدف.</a:t>
            </a:r>
          </a:p>
          <a:p>
            <a:pPr>
              <a:buNone/>
            </a:pPr>
            <a:r>
              <a:rPr lang="ar-SA" dirty="0" smtClean="0"/>
              <a:t>2- الحرص على وضوح وبساطة الترجمة.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تأثير ترجمة لوثر: </a:t>
            </a:r>
          </a:p>
          <a:p>
            <a:pPr>
              <a:buNone/>
            </a:pPr>
            <a:r>
              <a:rPr lang="ar-SA" dirty="0" smtClean="0"/>
              <a:t>سرعان ما ظهرت ترجمات الكتاب المقدس باللغة </a:t>
            </a:r>
            <a:r>
              <a:rPr lang="ar-SA" dirty="0" err="1" smtClean="0"/>
              <a:t>الدنماركية</a:t>
            </a:r>
            <a:r>
              <a:rPr lang="ar-SA" dirty="0" smtClean="0"/>
              <a:t> والنرويجية والسويدية والأيسلندية </a:t>
            </a:r>
            <a:r>
              <a:rPr lang="ar-SA" dirty="0" err="1" smtClean="0"/>
              <a:t>والسلافية</a:t>
            </a:r>
            <a:r>
              <a:rPr lang="ar-SA" dirty="0" smtClean="0"/>
              <a:t> والصربية والتشيكية.</a:t>
            </a:r>
          </a:p>
          <a:p>
            <a:pPr>
              <a:buNone/>
            </a:pPr>
            <a:r>
              <a:rPr lang="ar-SA" dirty="0" smtClean="0"/>
              <a:t>ساهمت في تطور الثقافات القومية لهذه الشعوب.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753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العالم ويليام </a:t>
            </a:r>
            <a:r>
              <a:rPr lang="ar-SA" dirty="0" err="1" smtClean="0"/>
              <a:t>تيندال</a:t>
            </a:r>
            <a:r>
              <a:rPr lang="ar-SA" dirty="0" smtClean="0"/>
              <a:t> </a:t>
            </a:r>
            <a:r>
              <a:rPr lang="en-US" dirty="0" smtClean="0"/>
              <a:t>William Tyndale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(انجلترا)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في القرن السادس عشر,, وصل مستوى ترجمة الكتاب المقدس إلى درجة عالية وذلك لعدة أسباب:</a:t>
            </a:r>
          </a:p>
          <a:p>
            <a:pPr>
              <a:buNone/>
            </a:pPr>
            <a:r>
              <a:rPr lang="ar-SA" dirty="0" smtClean="0"/>
              <a:t>1- تأثراً بروح العصر.</a:t>
            </a:r>
          </a:p>
          <a:p>
            <a:pPr>
              <a:buNone/>
            </a:pPr>
            <a:r>
              <a:rPr lang="ar-SA" dirty="0" smtClean="0"/>
              <a:t>2- تأثراً بحركة الإصلاح.</a:t>
            </a:r>
          </a:p>
          <a:p>
            <a:pPr>
              <a:buNone/>
            </a:pPr>
            <a:r>
              <a:rPr lang="ar-SA" dirty="0" smtClean="0"/>
              <a:t>3- اختراع الطباعة.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 قام ويليام بترجمة كتب العهد القديم والجديد من اللغتين اليونانية والعبرية إلى اللغة الانجليزية.</a:t>
            </a:r>
          </a:p>
          <a:p>
            <a:r>
              <a:rPr lang="ar-SA" dirty="0" smtClean="0"/>
              <a:t>ركز على استخدام اللغة الانجليزية الفعالة التي ساهم في استحداثها.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اتين</a:t>
            </a:r>
            <a:r>
              <a:rPr lang="ar-SA" dirty="0" smtClean="0"/>
              <a:t> دوليه </a:t>
            </a:r>
            <a:r>
              <a:rPr lang="en-US" dirty="0" smtClean="0"/>
              <a:t>Etienne </a:t>
            </a:r>
            <a:r>
              <a:rPr lang="en-US" dirty="0" err="1" smtClean="0"/>
              <a:t>Dolet</a:t>
            </a:r>
            <a:r>
              <a:rPr lang="en-US" dirty="0" smtClean="0"/>
              <a:t> (1509-1546)</a:t>
            </a:r>
            <a:br>
              <a:rPr lang="en-US" dirty="0" smtClean="0"/>
            </a:br>
            <a:r>
              <a:rPr lang="ar-SA" dirty="0" smtClean="0"/>
              <a:t>(فرنسا)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كان له اتجاه جديد قوامه التصحيح في الترجمة.</a:t>
            </a:r>
          </a:p>
          <a:p>
            <a:r>
              <a:rPr lang="ar-SA" dirty="0" err="1" smtClean="0"/>
              <a:t>نادى</a:t>
            </a:r>
            <a:r>
              <a:rPr lang="ar-SA" dirty="0" smtClean="0"/>
              <a:t> بهذا الاتجاه في كتابه ”الخطيب الفرنسي“</a:t>
            </a:r>
          </a:p>
          <a:p>
            <a:r>
              <a:rPr lang="ar-SA" dirty="0" smtClean="0"/>
              <a:t>بنا الاتجاه التصحيحي على:</a:t>
            </a:r>
          </a:p>
          <a:p>
            <a:pPr>
              <a:buNone/>
            </a:pPr>
            <a:r>
              <a:rPr lang="ar-SA" dirty="0" smtClean="0"/>
              <a:t>1- ضرورة فهم المترجم لمحتوى الأصل.</a:t>
            </a:r>
          </a:p>
          <a:p>
            <a:pPr>
              <a:buNone/>
            </a:pPr>
            <a:r>
              <a:rPr lang="ar-SA" dirty="0" smtClean="0"/>
              <a:t>2- إتقان اللغة الأم واللغة الأجنبية التي يترجم منها.</a:t>
            </a:r>
          </a:p>
          <a:p>
            <a:pPr>
              <a:buNone/>
            </a:pPr>
            <a:r>
              <a:rPr lang="ar-SA" dirty="0" smtClean="0"/>
              <a:t>3- الابتعاد عن الترجمة كلمة مقابل كلمة (الحرفية).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العقلانية والترجمة- ديكارت </a:t>
            </a:r>
            <a:r>
              <a:rPr lang="en-US" dirty="0" smtClean="0"/>
              <a:t>Descartes (1596-1650)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أدى النهج العقلاني في الترجمة إلى انتشار النظرية المنطقية الرياضية في الفلسفة ونظرية اللغة تحت تأثير فكر ديكارت.</a:t>
            </a:r>
          </a:p>
          <a:p>
            <a:r>
              <a:rPr lang="ar-SA" dirty="0" smtClean="0"/>
              <a:t>لم يرضي هذا النهج العقلاني في الترجمة الكثير من المفكرين إذ أن الترجمة ليست عملية نقل آلية قوامها أن يحل لفظ مكان لفظ آخر.</a:t>
            </a:r>
          </a:p>
          <a:p>
            <a:r>
              <a:rPr lang="ar-SA" dirty="0" smtClean="0"/>
              <a:t>نجد أن العالم </a:t>
            </a:r>
            <a:r>
              <a:rPr lang="ar-SA" dirty="0" err="1" smtClean="0"/>
              <a:t>ديدرو</a:t>
            </a:r>
            <a:r>
              <a:rPr lang="ar-SA" dirty="0" smtClean="0"/>
              <a:t> يفرق بين اللغة العامة المشتركة واللغة الخاصة المتمثلة في لغة الأحاسيس والوجدان (لغة الشعر والأدب).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الرومانتيكية</a:t>
            </a:r>
            <a:r>
              <a:rPr lang="ar-SA" dirty="0" smtClean="0"/>
              <a:t> و الترجمة </a:t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تقوم على نقل  الترجمة من مفهوم دقة الترجمة إلى شاعريتها.</a:t>
            </a:r>
          </a:p>
          <a:p>
            <a:r>
              <a:rPr lang="ar-SA" dirty="0" smtClean="0"/>
              <a:t>يقول </a:t>
            </a:r>
            <a:r>
              <a:rPr lang="ar-SA" dirty="0" err="1" smtClean="0"/>
              <a:t>شليجل</a:t>
            </a:r>
            <a:r>
              <a:rPr lang="ar-SA" dirty="0" smtClean="0"/>
              <a:t>: الترجمة لا تقتصر على نقل مضمون بل تتعدى ذلك إلى الصياغة كي يصبح النص المترجم عملاً أدبياً إبداعياً. (سجع)</a:t>
            </a:r>
          </a:p>
          <a:p>
            <a:r>
              <a:rPr lang="ar-SA" dirty="0" smtClean="0"/>
              <a:t>كان اهتمام </a:t>
            </a:r>
            <a:r>
              <a:rPr lang="ar-SA" dirty="0" err="1" smtClean="0"/>
              <a:t>الرومانتيكيين</a:t>
            </a:r>
            <a:r>
              <a:rPr lang="ar-SA" dirty="0" smtClean="0"/>
              <a:t> بالشكل كبيراً رغبةً في التأثير في وجدان القارئ.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الترجمة في عصر علم اللغة و علوم اللغات المقارنة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- </a:t>
            </a:r>
            <a:r>
              <a:rPr lang="ar-SA" dirty="0" err="1" smtClean="0"/>
              <a:t>اندرية</a:t>
            </a:r>
            <a:r>
              <a:rPr lang="ar-SA" dirty="0" smtClean="0"/>
              <a:t> </a:t>
            </a:r>
            <a:r>
              <a:rPr lang="ar-SA" dirty="0" err="1" smtClean="0"/>
              <a:t>فيودورف</a:t>
            </a:r>
            <a:r>
              <a:rPr lang="ar-SA" u="sng" dirty="0" smtClean="0"/>
              <a:t> ِ</a:t>
            </a:r>
            <a:r>
              <a:rPr lang="en-US" u="sng" dirty="0" smtClean="0"/>
              <a:t>A. </a:t>
            </a:r>
            <a:r>
              <a:rPr lang="en-US" u="sng" dirty="0" err="1" smtClean="0"/>
              <a:t>Fyodorov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ar-SA" dirty="0" smtClean="0"/>
              <a:t>جورج </a:t>
            </a:r>
            <a:r>
              <a:rPr lang="ar-SA" dirty="0" err="1" smtClean="0"/>
              <a:t>مونان</a:t>
            </a:r>
            <a:r>
              <a:rPr lang="ar-SA" dirty="0" smtClean="0"/>
              <a:t> </a:t>
            </a:r>
            <a:r>
              <a:rPr lang="en-US" dirty="0" smtClean="0"/>
              <a:t>George </a:t>
            </a:r>
            <a:r>
              <a:rPr lang="en-US" dirty="0" err="1" smtClean="0"/>
              <a:t>Mouni</a:t>
            </a:r>
            <a:r>
              <a:rPr lang="en-US" dirty="0" smtClean="0"/>
              <a:t> </a:t>
            </a:r>
          </a:p>
          <a:p>
            <a:r>
              <a:rPr lang="en-US" dirty="0" smtClean="0"/>
              <a:t>- </a:t>
            </a:r>
            <a:r>
              <a:rPr lang="ar-SA" dirty="0" smtClean="0"/>
              <a:t>رومان </a:t>
            </a:r>
            <a:r>
              <a:rPr lang="ar-SA" dirty="0" err="1" smtClean="0"/>
              <a:t>ياكبسون</a:t>
            </a:r>
            <a:r>
              <a:rPr lang="ar-SA" dirty="0" smtClean="0"/>
              <a:t> </a:t>
            </a:r>
            <a:r>
              <a:rPr lang="en-US" dirty="0" smtClean="0"/>
              <a:t>Roman </a:t>
            </a:r>
            <a:r>
              <a:rPr lang="en-US" dirty="0" err="1" smtClean="0"/>
              <a:t>Jakobson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- </a:t>
            </a:r>
            <a:r>
              <a:rPr lang="ar-SA" dirty="0" smtClean="0"/>
              <a:t>يوجين </a:t>
            </a:r>
            <a:r>
              <a:rPr lang="ar-SA" dirty="0" err="1" smtClean="0"/>
              <a:t>نايدا</a:t>
            </a:r>
            <a:r>
              <a:rPr lang="ar-SA" dirty="0" smtClean="0"/>
              <a:t> </a:t>
            </a:r>
            <a:r>
              <a:rPr lang="en-US" dirty="0" smtClean="0"/>
              <a:t>Eugene A. </a:t>
            </a:r>
            <a:r>
              <a:rPr lang="en-US" dirty="0" err="1" smtClean="0"/>
              <a:t>Nida</a:t>
            </a:r>
            <a:r>
              <a:rPr lang="en-US" dirty="0" smtClean="0"/>
              <a:t> </a:t>
            </a:r>
          </a:p>
          <a:p>
            <a:r>
              <a:rPr lang="en-US" dirty="0" smtClean="0"/>
              <a:t>- </a:t>
            </a:r>
            <a:r>
              <a:rPr lang="ar-SA" dirty="0" smtClean="0"/>
              <a:t>بيتر </a:t>
            </a:r>
            <a:r>
              <a:rPr lang="ar-SA" dirty="0" err="1" smtClean="0"/>
              <a:t>نيومارك</a:t>
            </a:r>
            <a:r>
              <a:rPr lang="ar-SA" dirty="0" smtClean="0"/>
              <a:t> </a:t>
            </a:r>
            <a:r>
              <a:rPr lang="en-US" dirty="0" smtClean="0"/>
              <a:t>Peter </a:t>
            </a:r>
            <a:r>
              <a:rPr lang="en-US" dirty="0" err="1" smtClean="0"/>
              <a:t>Newmark</a:t>
            </a: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اندرية</a:t>
            </a:r>
            <a:r>
              <a:rPr lang="ar-SA" dirty="0" smtClean="0"/>
              <a:t> </a:t>
            </a:r>
            <a:r>
              <a:rPr lang="ar-SA" dirty="0" err="1" smtClean="0"/>
              <a:t>فيودورف</a:t>
            </a:r>
            <a:r>
              <a:rPr lang="ar-SA" u="sng" dirty="0" smtClean="0"/>
              <a:t> ِ</a:t>
            </a:r>
            <a:r>
              <a:rPr lang="en-US" u="sng" dirty="0" smtClean="0"/>
              <a:t>A. </a:t>
            </a:r>
            <a:r>
              <a:rPr lang="en-US" u="sng" dirty="0" err="1" smtClean="0"/>
              <a:t>Fyodorov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كتب كتاب (مقدمة في نظرية الترجمة).</a:t>
            </a:r>
          </a:p>
          <a:p>
            <a:r>
              <a:rPr lang="ar-SA" dirty="0" smtClean="0"/>
              <a:t>أعلن أن الترجمة ليست سوى نشاط إبداعي في مجال اللغة .</a:t>
            </a:r>
          </a:p>
          <a:p>
            <a:r>
              <a:rPr lang="ar-SA" dirty="0" smtClean="0"/>
              <a:t>ينبغي أن تستند دراسة الترجمة على أسس لغوية بهدف الكشف عن ظواهر التطابق اللغوي بين لغتين من اللغات.</a:t>
            </a:r>
          </a:p>
          <a:p>
            <a:r>
              <a:rPr lang="ar-SA" dirty="0" smtClean="0"/>
              <a:t>دعا إلى دراسة الترجمة كظاهرة لها كيانها الخاص مع ضرورة استقلالها كعلم قائم بذاته،، وكانت هذه بداية تطور علم الترجمة بنظرياته المعاصرة.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جورج </a:t>
            </a:r>
            <a:r>
              <a:rPr lang="ar-SA" dirty="0" err="1" smtClean="0"/>
              <a:t>مونان</a:t>
            </a:r>
            <a:r>
              <a:rPr lang="ar-SA" dirty="0" smtClean="0"/>
              <a:t> </a:t>
            </a:r>
            <a:r>
              <a:rPr lang="en-US" dirty="0" smtClean="0"/>
              <a:t>George </a:t>
            </a:r>
            <a:r>
              <a:rPr lang="en-US" dirty="0" err="1" smtClean="0"/>
              <a:t>Mouni</a:t>
            </a:r>
            <a:r>
              <a:rPr lang="en-US" dirty="0" smtClean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كتب كتاب (المشاكل النظرية للترجمة) يدرس فيه ظاهرة امتزاج اللغات والذي يحدث عادةً عندما يستخدم شخص ما أكثر من لغة في آنٍ واحد وهو ما يسمى بازدواجية الترجمة (</a:t>
            </a:r>
            <a:r>
              <a:rPr lang="en-US" dirty="0" smtClean="0"/>
              <a:t>(bilingualism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أنظمة اللغة المصدر تختلف عن أنظمة اللغة الهدف.</a:t>
            </a:r>
          </a:p>
          <a:p>
            <a:r>
              <a:rPr lang="ar-SA" dirty="0" smtClean="0"/>
              <a:t>الترجمة تنطلق من المعنى ومن ثم تستمر عمليات النقل داخل إطار المعنى.</a:t>
            </a:r>
          </a:p>
          <a:p>
            <a:r>
              <a:rPr lang="ar-SA" dirty="0" smtClean="0"/>
              <a:t>يرى أنه لابد لعلم اللغة المعاصر أن يقدم للمترجم طرقاً لحل مشاكل الترجمة من خلال وضع نظرية في الترجمة.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r>
              <a:rPr lang="ar-SA" dirty="0" smtClean="0"/>
              <a:t>تطورت الترجمة مع تطور لغات البشر</a:t>
            </a:r>
          </a:p>
          <a:p>
            <a:pPr>
              <a:buNone/>
            </a:pPr>
            <a:r>
              <a:rPr lang="ar-SA" dirty="0" smtClean="0"/>
              <a:t>حتى انه لم يعد كافياً أن نذكر كلمة ترجمة دون أن نعقبها بصفه توضح طبيعتها و أسلوبها والغاية منها.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r>
              <a:rPr lang="ar-SA" dirty="0" smtClean="0"/>
              <a:t>كان لتعدد أنواع الترجمة  وأساليبها وتزايد الحاجة إليها عظيم الأثر في تعزيز المكانة التاريخية وتقصير المسافات الفكرية بين الشعوب.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رومان </a:t>
            </a:r>
            <a:r>
              <a:rPr lang="ar-SA" dirty="0" err="1" smtClean="0"/>
              <a:t>ياكبسون</a:t>
            </a:r>
            <a:r>
              <a:rPr lang="ar-SA" dirty="0" smtClean="0"/>
              <a:t> </a:t>
            </a:r>
            <a:r>
              <a:rPr lang="en-US" dirty="0" smtClean="0"/>
              <a:t>Roman </a:t>
            </a:r>
            <a:r>
              <a:rPr lang="en-US" dirty="0" err="1" smtClean="0"/>
              <a:t>Jakobson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يرى أن الترجمة ما هي إلا عملية نقل لرموز ورسائل كلامية من لغة إلى أخرى.</a:t>
            </a:r>
          </a:p>
          <a:p>
            <a:r>
              <a:rPr lang="ar-SA" dirty="0" smtClean="0"/>
              <a:t>قسم الترجمة على 3 مستويات:</a:t>
            </a:r>
          </a:p>
          <a:p>
            <a:pPr>
              <a:buNone/>
            </a:pPr>
            <a:r>
              <a:rPr lang="ar-SA" dirty="0" smtClean="0"/>
              <a:t>1- من لغة إلى أخرى: من الانجليزية إلى العربية والعكس.</a:t>
            </a:r>
          </a:p>
          <a:p>
            <a:pPr>
              <a:buNone/>
            </a:pPr>
            <a:r>
              <a:rPr lang="ar-SA" dirty="0" smtClean="0"/>
              <a:t>2- الترجمة من لغة وإلى نفس اللغة، ويقصد </a:t>
            </a:r>
            <a:r>
              <a:rPr lang="ar-SA" dirty="0" err="1" smtClean="0"/>
              <a:t>بها</a:t>
            </a:r>
            <a:r>
              <a:rPr lang="ar-SA" dirty="0" smtClean="0"/>
              <a:t> إعادة الصياغة إلى لغة مساوية.</a:t>
            </a:r>
          </a:p>
          <a:p>
            <a:pPr>
              <a:buNone/>
            </a:pPr>
            <a:r>
              <a:rPr lang="ar-SA" dirty="0" smtClean="0"/>
              <a:t>3- ترجمة التعبيرات والإشارات غير اللغوية وهي ترجمة تعبيرات الوجه واللغة الجسدية.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يوجين </a:t>
            </a:r>
            <a:r>
              <a:rPr lang="ar-SA" dirty="0" err="1" smtClean="0"/>
              <a:t>نايدا</a:t>
            </a:r>
            <a:r>
              <a:rPr lang="ar-SA" dirty="0" smtClean="0"/>
              <a:t> </a:t>
            </a:r>
            <a:r>
              <a:rPr lang="en-US" dirty="0" smtClean="0"/>
              <a:t>Eugene A. </a:t>
            </a:r>
            <a:r>
              <a:rPr lang="en-US" dirty="0" err="1" smtClean="0"/>
              <a:t>Nida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يعتمد في نظرية الترجمة على انجازات العلوم اللغوية.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يحدد العلاقة بين النص الأصلي وترجمته من خلال نظريات المعنى والاتصال والعلاقات الاجتماعية بين الفئات.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يرى أن الترجمة عملية تعتمد على فك رموز النص الأصلي </a:t>
            </a:r>
            <a:r>
              <a:rPr lang="en-US" dirty="0" smtClean="0"/>
              <a:t>(decoding)</a:t>
            </a:r>
            <a:r>
              <a:rPr lang="ar-SA" dirty="0" smtClean="0"/>
              <a:t> وإعادة تشفيرها برموز لغة الترجمة </a:t>
            </a:r>
            <a:r>
              <a:rPr lang="en-US" dirty="0" smtClean="0"/>
              <a:t>(Encoding)</a:t>
            </a:r>
            <a:r>
              <a:rPr lang="ar-SA" dirty="0" smtClean="0"/>
              <a:t> لتتطابق مع النص الأصلي.</a:t>
            </a:r>
          </a:p>
          <a:p>
            <a:r>
              <a:rPr lang="ar-SA" dirty="0" smtClean="0"/>
              <a:t>غير أن التطابق له أحكام وهي:</a:t>
            </a:r>
          </a:p>
          <a:p>
            <a:pPr>
              <a:buNone/>
            </a:pPr>
            <a:r>
              <a:rPr lang="ar-SA" dirty="0" smtClean="0"/>
              <a:t>1- طبيعة الرسالة.</a:t>
            </a:r>
          </a:p>
          <a:p>
            <a:pPr>
              <a:buNone/>
            </a:pPr>
            <a:r>
              <a:rPr lang="ar-SA" dirty="0" smtClean="0"/>
              <a:t>2- قصد المؤلف من الرسالة.</a:t>
            </a:r>
          </a:p>
          <a:p>
            <a:pPr>
              <a:buNone/>
            </a:pPr>
            <a:r>
              <a:rPr lang="ar-SA" dirty="0" smtClean="0"/>
              <a:t>3- قصد المترجم.</a:t>
            </a:r>
          </a:p>
          <a:p>
            <a:pPr>
              <a:buNone/>
            </a:pPr>
            <a:r>
              <a:rPr lang="ar-SA" dirty="0" smtClean="0"/>
              <a:t>4- نوعية المتلقي.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بيتر </a:t>
            </a:r>
            <a:r>
              <a:rPr lang="ar-SA" dirty="0" err="1" smtClean="0"/>
              <a:t>نيومارك</a:t>
            </a:r>
            <a:r>
              <a:rPr lang="ar-SA" dirty="0" smtClean="0"/>
              <a:t> </a:t>
            </a:r>
            <a:r>
              <a:rPr lang="en-US" dirty="0" smtClean="0"/>
              <a:t>Peter </a:t>
            </a:r>
            <a:r>
              <a:rPr lang="en-US" dirty="0" err="1" smtClean="0"/>
              <a:t>Newmark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يرى أن عبارة (نظرية الترجمة) تعتبر سوء تسمية </a:t>
            </a:r>
          </a:p>
          <a:p>
            <a:r>
              <a:rPr lang="ar-SA" dirty="0" smtClean="0"/>
              <a:t>نظرية الترجمة ليست نظرية ولا علم بل مجموعة من المعلومات التي لدينا ونحتاجها في الترجمة.</a:t>
            </a:r>
          </a:p>
          <a:p>
            <a:r>
              <a:rPr lang="ar-SA" dirty="0" smtClean="0"/>
              <a:t>ينصب اهتمام نظرية الترجمة على طرائق الترجمة.</a:t>
            </a:r>
          </a:p>
          <a:p>
            <a:r>
              <a:rPr lang="ar-SA" dirty="0" smtClean="0"/>
              <a:t>و هي تعطينا حلول لمشاكل الترجمة.</a:t>
            </a:r>
          </a:p>
          <a:p>
            <a:r>
              <a:rPr lang="ar-SA" dirty="0" smtClean="0"/>
              <a:t>تحاول أن تقدم لنا أفكار حول العلاقة بين الفكرة والمعنى واللغة وحول الجوانب العالمية والثقافية والفردية للغة والسلوك. 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الترجمة عند العرب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يعتبر عمر بن الخطاب المعرب الأول حيث أمر بتعريب الدواوين.</a:t>
            </a:r>
          </a:p>
          <a:p>
            <a:r>
              <a:rPr lang="ar-SA" dirty="0" smtClean="0"/>
              <a:t>أسس ديوان الجند وديوان الرسائل والبريد.</a:t>
            </a:r>
          </a:p>
          <a:p>
            <a:r>
              <a:rPr lang="ar-SA" dirty="0" smtClean="0"/>
              <a:t>تعاملوا مع الترجمة على أنها مؤسسة رسمية.</a:t>
            </a:r>
          </a:p>
          <a:p>
            <a:r>
              <a:rPr lang="ar-SA" dirty="0" smtClean="0"/>
              <a:t>لعب المترجمون دوراً هاماً في حضارة الدولة الإسلامية أثناء القرون الأولى للدولة الإسلامية.</a:t>
            </a:r>
          </a:p>
          <a:p>
            <a:r>
              <a:rPr lang="ar-SA" dirty="0" smtClean="0"/>
              <a:t>عندما انتشر الإسلام في الشرق الأوسط وشمال أفريقيا وأسبانيا قامت الدولة الإسلامية بترجمة أمهات الكتب في الفلك والطب والفلسفة مما أدى إلى ظهور مترجمين مشهورين أمثال حنين بن إسحاق.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الترجمة عند العرب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بدأت حركة الترجمة في عصر بني أمية بفضل خالد بن يزيد ولكنها نشطت ونظمت في عهد الدولة العباسية.</a:t>
            </a:r>
          </a:p>
          <a:p>
            <a:r>
              <a:rPr lang="ar-SA" dirty="0" smtClean="0"/>
              <a:t>أنشأ الخليفة هارون الرشيد ديوان الترجمة.</a:t>
            </a:r>
          </a:p>
          <a:p>
            <a:r>
              <a:rPr lang="ar-SA" dirty="0" smtClean="0"/>
              <a:t>ثم انشأ المأمون بيت الحكمة الذي كان بمثابة مجمع علمي ودار للترجمة ومكتبة عامة.</a:t>
            </a:r>
          </a:p>
          <a:p>
            <a:r>
              <a:rPr lang="ar-SA" dirty="0" smtClean="0"/>
              <a:t>كانت الكتب اليونانية هي المصدر الرئيسي الذي ترجم منه العرب.</a:t>
            </a:r>
          </a:p>
          <a:p>
            <a:r>
              <a:rPr lang="ar-SA" dirty="0" smtClean="0"/>
              <a:t>شملت حركة الترجمة في القرنين ال12 وال 13 شتى العلوم: الرياضيات والفلك والفلسفة والمنطق والطب والكيمياء.</a:t>
            </a:r>
          </a:p>
          <a:p>
            <a:r>
              <a:rPr lang="ar-SA" dirty="0" smtClean="0"/>
              <a:t>أما الأدب فلم يترجموا منه إلا القليل مثل كتاب كليلة ودمنه.</a:t>
            </a:r>
          </a:p>
          <a:p>
            <a:r>
              <a:rPr lang="ar-SA" dirty="0" smtClean="0"/>
              <a:t>لم ينقل العرب الأدب اليوناني وذلك لسببين:</a:t>
            </a:r>
          </a:p>
          <a:p>
            <a:pPr>
              <a:buNone/>
            </a:pPr>
            <a:r>
              <a:rPr lang="ar-SA" dirty="0" smtClean="0"/>
              <a:t>1- لمخالطتها الأساطير الدينية.</a:t>
            </a:r>
          </a:p>
          <a:p>
            <a:pPr>
              <a:buNone/>
            </a:pPr>
            <a:r>
              <a:rPr lang="ar-SA" dirty="0" smtClean="0"/>
              <a:t>2- لاعتزاز العرب بأدبهم شعره ونثره.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الخلاصة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لازالت الترجمة لها أهميتها في عصرنا الحاضر فهناك انفتاح ثقافي في عالمنا اليوم وهو يعود إلى عدة عوامل:</a:t>
            </a:r>
          </a:p>
          <a:p>
            <a:pPr>
              <a:buNone/>
            </a:pPr>
            <a:r>
              <a:rPr lang="ar-SA" dirty="0" smtClean="0"/>
              <a:t>1- نهاية الحرب الباردة بين الغرب والشيوعيين.</a:t>
            </a:r>
          </a:p>
          <a:p>
            <a:pPr>
              <a:buNone/>
            </a:pPr>
            <a:r>
              <a:rPr lang="ar-SA" dirty="0" smtClean="0"/>
              <a:t>2- التقدم المذهل في الاتصالات العالمية مثل الاتصالات عبر الأقمار الصناعية وأجهزة الحاسب والمودم والفاكس والبريد الالكتروني والإنترنت.</a:t>
            </a:r>
          </a:p>
          <a:p>
            <a:pPr>
              <a:buNone/>
            </a:pPr>
            <a:r>
              <a:rPr lang="ar-SA" dirty="0" smtClean="0"/>
              <a:t>3- نمو التجارة العالمية السريع.</a:t>
            </a:r>
          </a:p>
          <a:p>
            <a:pPr>
              <a:buNone/>
            </a:pPr>
            <a:r>
              <a:rPr lang="ar-SA" dirty="0" smtClean="0"/>
              <a:t>4- الوعي العالمي الجديد بالعديد من اللغات والثقافات التي طالما عانت من القمع والاستبداد.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نظرة عامة عن تاريخ الترجمة وتطورها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sz="4000" dirty="0" smtClean="0"/>
              <a:t>ما هي الترجمة؟</a:t>
            </a:r>
          </a:p>
          <a:p>
            <a:r>
              <a:rPr lang="ar-SA" sz="4000" dirty="0" smtClean="0"/>
              <a:t> و ما ميدانها؟</a:t>
            </a:r>
          </a:p>
          <a:p>
            <a:r>
              <a:rPr lang="ar-SA" sz="4000" dirty="0" smtClean="0"/>
              <a:t> وما الهدف منها؟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نظرة عامة عن تاريخ الترجمة وتطورها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فن من الفنون التطبيقية</a:t>
            </a:r>
          </a:p>
          <a:p>
            <a:endParaRPr lang="ar-SA" dirty="0" smtClean="0"/>
          </a:p>
          <a:p>
            <a:r>
              <a:rPr lang="ar-SA" dirty="0" smtClean="0"/>
              <a:t>ميدانه لغات البشر المختلفة</a:t>
            </a:r>
          </a:p>
          <a:p>
            <a:endParaRPr lang="ar-SA" dirty="0" smtClean="0"/>
          </a:p>
          <a:p>
            <a:r>
              <a:rPr lang="ar-SA" dirty="0" smtClean="0"/>
              <a:t>هدفه التفاهم والتواصل بين كل جماعة تتكلم بلسان ما والجماعات الأخرى التي تتكلم بألسنة أخرى.</a:t>
            </a:r>
          </a:p>
          <a:p>
            <a:r>
              <a:rPr lang="ar-SA" dirty="0" smtClean="0"/>
              <a:t>وإيصال ما ينتجه متحدثو لغةٍ ما في شتى المجالات إلى متحدثي لغةٍ أخرى.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7143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بداية الترجمة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متى أدرك الإنسان حاجته للترجمة؟</a:t>
            </a:r>
          </a:p>
          <a:p>
            <a:pPr>
              <a:buNone/>
            </a:pPr>
            <a:r>
              <a:rPr lang="ar-SA" dirty="0" smtClean="0"/>
              <a:t>أدرك الإنسان حاجته للترجمة منذ أن أدرك بأن هناك أناساً آخرين يتكلمون لغاتٍ أخرى تختلف عن لغته.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ما هو أول شكل للترجمة؟</a:t>
            </a:r>
          </a:p>
          <a:p>
            <a:pPr>
              <a:buNone/>
            </a:pPr>
            <a:r>
              <a:rPr lang="ar-SA" dirty="0" smtClean="0"/>
              <a:t>لغة الإشارة هي أول شكل من أشكال الترجمة.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الفترات الرئيسية في الترجمة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الفترة الأولى: بداية العصر المسيحي.</a:t>
            </a:r>
          </a:p>
          <a:p>
            <a:endParaRPr lang="ar-SA" dirty="0" smtClean="0"/>
          </a:p>
          <a:p>
            <a:r>
              <a:rPr lang="ar-SA" dirty="0" smtClean="0"/>
              <a:t>الفترة الثانية: ظهور الإسلام في القرن السابع وازدهاره في القرنين الثاني عشر والثالث عشر خاصةً في مدينة </a:t>
            </a:r>
            <a:r>
              <a:rPr lang="ar-SA" dirty="0" err="1" smtClean="0"/>
              <a:t>طليطلة</a:t>
            </a:r>
            <a:r>
              <a:rPr lang="ar-SA" dirty="0" smtClean="0"/>
              <a:t>.</a:t>
            </a:r>
          </a:p>
          <a:p>
            <a:pPr>
              <a:buNone/>
            </a:pPr>
            <a:r>
              <a:rPr lang="ar-SA" dirty="0" smtClean="0"/>
              <a:t>حيث وضع العلماء المسلمون والمسيحيون واليهود على عاتقهم ترجمة أمهات الكتب.....</a:t>
            </a:r>
          </a:p>
          <a:p>
            <a:r>
              <a:rPr lang="ar-SA" dirty="0" smtClean="0"/>
              <a:t>الفترة الرئيسية الثالثة: وهي الفترة الحالية حيث تعتبر كل حضارات العالم في حالة تغير مستمر.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مهنة الترجمة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تعد مهنة الترجمة من أقدم المهن.</a:t>
            </a:r>
          </a:p>
          <a:p>
            <a:endParaRPr lang="ar-SA" dirty="0" smtClean="0"/>
          </a:p>
          <a:p>
            <a:r>
              <a:rPr lang="ar-SA" dirty="0" smtClean="0"/>
              <a:t>الدليل: تم اكتشاف واحد من أقدم القواميس المعروفة في مدينة (إبلا) في الشرق الأوسط.</a:t>
            </a:r>
          </a:p>
          <a:p>
            <a:pPr>
              <a:buNone/>
            </a:pPr>
            <a:r>
              <a:rPr lang="ar-SA" dirty="0" smtClean="0"/>
              <a:t>يرجع تاريخه إلى الوقت مابين 1000 </a:t>
            </a:r>
            <a:r>
              <a:rPr lang="ar-SA" dirty="0" err="1" smtClean="0"/>
              <a:t>و</a:t>
            </a:r>
            <a:r>
              <a:rPr lang="ar-SA" dirty="0" smtClean="0"/>
              <a:t> 6000 سنة أي منذ فجر الحضارة</a:t>
            </a:r>
          </a:p>
          <a:p>
            <a:pPr>
              <a:buNone/>
            </a:pPr>
            <a:r>
              <a:rPr lang="ar-SA" dirty="0" smtClean="0"/>
              <a:t>وهو منحوت على ألواح من الطين باستخدام الطريقة المسمارية في الكتابة.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أول إشارة إلى وجود مترجمين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الرسائل التي أرسلها أمراء الشام إلى اخناتون يطلبون فيها المال والمعونة.</a:t>
            </a:r>
          </a:p>
          <a:p>
            <a:endParaRPr lang="ar-SA" dirty="0" smtClean="0"/>
          </a:p>
          <a:p>
            <a:r>
              <a:rPr lang="ar-SA" dirty="0" smtClean="0"/>
              <a:t>المعاهدة التي عقدت بين رمسيس الثاني وفرعون مصر وملك الحيثيين, حيث كان مع كل ملك صورة للمعاهدة بلغته.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endParaRPr lang="ar-SA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1990</Words>
  <Application>Microsoft Office PowerPoint</Application>
  <PresentationFormat>عرض على الشاشة (3:4)‏</PresentationFormat>
  <Paragraphs>211</Paragraphs>
  <Slides>35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35</vt:i4>
      </vt:variant>
    </vt:vector>
  </HeadingPairs>
  <TitlesOfParts>
    <vt:vector size="36" baseType="lpstr">
      <vt:lpstr>سمة Office</vt:lpstr>
      <vt:lpstr>الفصل الأول  مدخل إلى علم الترجمة</vt:lpstr>
      <vt:lpstr>فائدة الترجمة على مر العصور: </vt:lpstr>
      <vt:lpstr>الشريحة 3</vt:lpstr>
      <vt:lpstr>نظرة عامة عن تاريخ الترجمة وتطورها</vt:lpstr>
      <vt:lpstr>نظرة عامة عن تاريخ الترجمة وتطورها</vt:lpstr>
      <vt:lpstr>بداية الترجمة  </vt:lpstr>
      <vt:lpstr>الفترات الرئيسية في الترجمة</vt:lpstr>
      <vt:lpstr>مهنة الترجمة</vt:lpstr>
      <vt:lpstr>أول إشارة إلى وجود مترجمين</vt:lpstr>
      <vt:lpstr>المترجمين الشفويين في العصور القديمة</vt:lpstr>
      <vt:lpstr>جانب سيء في حياة المترجم</vt:lpstr>
      <vt:lpstr>الفرق بين الكاتب والمترجم الشفوي والتحريري</vt:lpstr>
      <vt:lpstr>نظرة عامة عن تاريخ الترجمة وتطورها</vt:lpstr>
      <vt:lpstr>شيشرون</vt:lpstr>
      <vt:lpstr>شيشرون</vt:lpstr>
      <vt:lpstr>ترجمة الكتاب المقدس (The Bible) </vt:lpstr>
      <vt:lpstr>القديس جيروم</vt:lpstr>
      <vt:lpstr>القديس سيريل Cyril و القديس ميثودوس Methodius</vt:lpstr>
      <vt:lpstr>مدرسة طليطلة  </vt:lpstr>
      <vt:lpstr>مدرسة طليطلة  </vt:lpstr>
      <vt:lpstr>الترجمة في أوربا منذ عهد النهضة حتى العصر الحديث </vt:lpstr>
      <vt:lpstr>مارتن لوثر Martin Luther </vt:lpstr>
      <vt:lpstr>العالم ويليام تيندال William Tyndale  (انجلترا) </vt:lpstr>
      <vt:lpstr>اتين دوليه Etienne Dolet (1509-1546) (فرنسا)</vt:lpstr>
      <vt:lpstr> العقلانية والترجمة- ديكارت Descartes (1596-1650) </vt:lpstr>
      <vt:lpstr>الرومانتيكية و الترجمة  </vt:lpstr>
      <vt:lpstr>الترجمة في عصر علم اللغة و علوم اللغات المقارنة </vt:lpstr>
      <vt:lpstr>اندرية فيودورف ِA. Fyodorov </vt:lpstr>
      <vt:lpstr>جورج مونان George Mouni </vt:lpstr>
      <vt:lpstr>رومان ياكبسون Roman Jakobson  </vt:lpstr>
      <vt:lpstr>يوجين نايدا Eugene A. Nida  </vt:lpstr>
      <vt:lpstr>بيتر نيومارك Peter Newmark  </vt:lpstr>
      <vt:lpstr>الترجمة عند العرب</vt:lpstr>
      <vt:lpstr>الترجمة عند العرب</vt:lpstr>
      <vt:lpstr>الخلاصة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  مدخل إلى علم الترجمة</dc:title>
  <dc:creator>nada</dc:creator>
  <cp:lastModifiedBy>User</cp:lastModifiedBy>
  <cp:revision>61</cp:revision>
  <dcterms:created xsi:type="dcterms:W3CDTF">2012-04-03T18:23:24Z</dcterms:created>
  <dcterms:modified xsi:type="dcterms:W3CDTF">2012-10-06T16:11:56Z</dcterms:modified>
</cp:coreProperties>
</file>