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61" r:id="rId4"/>
    <p:sldId id="259" r:id="rId5"/>
    <p:sldId id="262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نمط فاتح 3 - تمييز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6" d="100"/>
          <a:sy n="66" d="100"/>
        </p:scale>
        <p:origin x="-1284" y="-8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945AAF0-71F5-4442-919F-969FEAC95A82}" type="datetimeFigureOut">
              <a:rPr lang="ar-SA" smtClean="0"/>
              <a:pPr/>
              <a:t>22/04/34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EA29A0F-9D03-4F8D-BBE4-34175B15B278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62712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29A0F-9D03-4F8D-BBE4-34175B15B278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29A0F-9D03-4F8D-BBE4-34175B15B278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5E23E-C2BC-4556-B25C-A1622E64F8F0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5E23E-C2BC-4556-B25C-A1622E64F8F0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29A0F-9D03-4F8D-BBE4-34175B15B278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19E86-17B9-42B2-94E3-9E00D3C5A6F9}" type="datetimeFigureOut">
              <a:rPr lang="ar-SA" smtClean="0"/>
              <a:pPr/>
              <a:t>22/04/34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4B19-F058-4DEC-894E-641223147C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19E86-17B9-42B2-94E3-9E00D3C5A6F9}" type="datetimeFigureOut">
              <a:rPr lang="ar-SA" smtClean="0"/>
              <a:pPr/>
              <a:t>22/04/34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4B19-F058-4DEC-894E-641223147C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19E86-17B9-42B2-94E3-9E00D3C5A6F9}" type="datetimeFigureOut">
              <a:rPr lang="ar-SA" smtClean="0"/>
              <a:pPr/>
              <a:t>22/04/34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4B19-F058-4DEC-894E-641223147C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19E86-17B9-42B2-94E3-9E00D3C5A6F9}" type="datetimeFigureOut">
              <a:rPr lang="ar-SA" smtClean="0"/>
              <a:pPr/>
              <a:t>22/04/34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4B19-F058-4DEC-894E-641223147C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19E86-17B9-42B2-94E3-9E00D3C5A6F9}" type="datetimeFigureOut">
              <a:rPr lang="ar-SA" smtClean="0"/>
              <a:pPr/>
              <a:t>22/04/34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4B19-F058-4DEC-894E-641223147C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19E86-17B9-42B2-94E3-9E00D3C5A6F9}" type="datetimeFigureOut">
              <a:rPr lang="ar-SA" smtClean="0"/>
              <a:pPr/>
              <a:t>22/04/34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4B19-F058-4DEC-894E-641223147C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19E86-17B9-42B2-94E3-9E00D3C5A6F9}" type="datetimeFigureOut">
              <a:rPr lang="ar-SA" smtClean="0"/>
              <a:pPr/>
              <a:t>22/04/34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4B19-F058-4DEC-894E-641223147C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19E86-17B9-42B2-94E3-9E00D3C5A6F9}" type="datetimeFigureOut">
              <a:rPr lang="ar-SA" smtClean="0"/>
              <a:pPr/>
              <a:t>22/04/34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4B19-F058-4DEC-894E-641223147C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19E86-17B9-42B2-94E3-9E00D3C5A6F9}" type="datetimeFigureOut">
              <a:rPr lang="ar-SA" smtClean="0"/>
              <a:pPr/>
              <a:t>22/04/34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4B19-F058-4DEC-894E-641223147C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19E86-17B9-42B2-94E3-9E00D3C5A6F9}" type="datetimeFigureOut">
              <a:rPr lang="ar-SA" smtClean="0"/>
              <a:pPr/>
              <a:t>22/04/34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4B19-F058-4DEC-894E-641223147C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الرمز لإضافة صورة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19E86-17B9-42B2-94E3-9E00D3C5A6F9}" type="datetimeFigureOut">
              <a:rPr lang="ar-SA" smtClean="0"/>
              <a:pPr/>
              <a:t>22/04/34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4B19-F058-4DEC-894E-641223147C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19E86-17B9-42B2-94E3-9E00D3C5A6F9}" type="datetimeFigureOut">
              <a:rPr lang="ar-SA" smtClean="0"/>
              <a:pPr/>
              <a:t>22/04/34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A4B19-F058-4DEC-894E-641223147CC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357554" y="285728"/>
            <a:ext cx="2367956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SA" sz="2800" b="1" dirty="0"/>
              <a:t>الانحراف المعياري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142844" y="5357826"/>
            <a:ext cx="8786874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SA" sz="2400" b="1" dirty="0" smtClean="0"/>
              <a:t>والانحراف المعياري أحد </a:t>
            </a:r>
            <a:r>
              <a:rPr lang="ar-SA" sz="2400" b="1" dirty="0"/>
              <a:t>أهم المقاييس التي تحدِّد مدى تباعد </a:t>
            </a:r>
            <a:r>
              <a:rPr lang="ar-SA" sz="2400" b="1" dirty="0" smtClean="0"/>
              <a:t>أو تقارب </a:t>
            </a:r>
            <a:r>
              <a:rPr lang="ar-SA" sz="2400" b="1" dirty="0"/>
              <a:t>قراءات الظاهرة عن وسطها الحسابي، أي مدى تشُتت هذه القراءات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4572000" y="857232"/>
            <a:ext cx="4572000" cy="236988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SA" sz="2000" b="1" dirty="0"/>
              <a:t>ليكن لدينا مجموعتان من </a:t>
            </a:r>
            <a:r>
              <a:rPr lang="ar-SA" sz="2000" b="1" dirty="0" smtClean="0"/>
              <a:t>البيانات:</a:t>
            </a:r>
            <a:endParaRPr lang="ar-SA" sz="2000" b="1" dirty="0"/>
          </a:p>
          <a:p>
            <a:r>
              <a:rPr lang="ar-SA" sz="2000" b="1" dirty="0"/>
              <a:t>المجموعة الأولى : </a:t>
            </a:r>
            <a:r>
              <a:rPr lang="ar-SA" sz="2400" b="1" dirty="0"/>
              <a:t>14 ، 16 ، 12 ، 18 ، </a:t>
            </a:r>
            <a:r>
              <a:rPr lang="ar-SA" sz="2400" b="1" dirty="0" smtClean="0"/>
              <a:t>20</a:t>
            </a:r>
          </a:p>
          <a:p>
            <a:endParaRPr lang="ar-SA" sz="2000" b="1" dirty="0" smtClean="0"/>
          </a:p>
          <a:p>
            <a:endParaRPr lang="ar-SA" sz="2000" b="1" dirty="0" smtClean="0"/>
          </a:p>
          <a:p>
            <a:endParaRPr lang="ar-SA" sz="2000" b="1" dirty="0"/>
          </a:p>
          <a:p>
            <a:endParaRPr lang="ar-SA" sz="2000" b="1" dirty="0"/>
          </a:p>
          <a:p>
            <a:r>
              <a:rPr lang="ar-SA" sz="2000" b="1" dirty="0"/>
              <a:t>المجموعة الثانية : </a:t>
            </a:r>
            <a:r>
              <a:rPr lang="ar-SA" sz="2400" b="1" dirty="0"/>
              <a:t>7 ، 20 ، 10 ، 42 ، 1</a:t>
            </a:r>
          </a:p>
        </p:txBody>
      </p:sp>
      <p:sp>
        <p:nvSpPr>
          <p:cNvPr id="8" name="سهم إلى اليسار 7"/>
          <p:cNvSpPr/>
          <p:nvPr/>
        </p:nvSpPr>
        <p:spPr>
          <a:xfrm>
            <a:off x="4143372" y="1214422"/>
            <a:ext cx="428628" cy="285752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ستطيل 8"/>
          <p:cNvSpPr/>
          <p:nvPr/>
        </p:nvSpPr>
        <p:spPr>
          <a:xfrm>
            <a:off x="0" y="1142984"/>
            <a:ext cx="41433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b="1" dirty="0"/>
              <a:t>الوسط </a:t>
            </a:r>
            <a:r>
              <a:rPr lang="ar-SA" sz="2000" b="1" dirty="0" smtClean="0"/>
              <a:t>الحسابي =</a:t>
            </a:r>
            <a:r>
              <a:rPr lang="ar-SA" sz="2000" b="1" u="sng" dirty="0" smtClean="0"/>
              <a:t>14 + 16+12 + 18 + 20</a:t>
            </a:r>
          </a:p>
          <a:p>
            <a:r>
              <a:rPr lang="ar-SA" sz="2000" dirty="0" smtClean="0"/>
              <a:t>                                       </a:t>
            </a:r>
            <a:r>
              <a:rPr lang="ar-SA" sz="2000" b="1" dirty="0" smtClean="0"/>
              <a:t>5</a:t>
            </a:r>
          </a:p>
          <a:p>
            <a:r>
              <a:rPr lang="ar-SA" sz="2000" b="1" dirty="0" smtClean="0"/>
              <a:t>                    =  </a:t>
            </a:r>
            <a:r>
              <a:rPr lang="ar-SA" sz="2000" b="1" u="sng" dirty="0" smtClean="0"/>
              <a:t>80 </a:t>
            </a:r>
            <a:r>
              <a:rPr lang="ar-SA" sz="2000" b="1" dirty="0" smtClean="0"/>
              <a:t>   =  16</a:t>
            </a:r>
          </a:p>
          <a:p>
            <a:r>
              <a:rPr lang="ar-SA" sz="2000" b="1" dirty="0"/>
              <a:t> </a:t>
            </a:r>
            <a:r>
              <a:rPr lang="ar-SA" sz="2000" b="1" dirty="0" smtClean="0"/>
              <a:t>                         5</a:t>
            </a:r>
            <a:endParaRPr lang="ar-SA" sz="2000" b="1" dirty="0"/>
          </a:p>
        </p:txBody>
      </p:sp>
      <p:sp>
        <p:nvSpPr>
          <p:cNvPr id="10" name="مستطيل 9"/>
          <p:cNvSpPr/>
          <p:nvPr/>
        </p:nvSpPr>
        <p:spPr>
          <a:xfrm>
            <a:off x="0" y="2786058"/>
            <a:ext cx="41433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b="1" dirty="0"/>
              <a:t>الوسط </a:t>
            </a:r>
            <a:r>
              <a:rPr lang="ar-SA" sz="2000" b="1" dirty="0" smtClean="0"/>
              <a:t>الحسابي =  </a:t>
            </a:r>
            <a:r>
              <a:rPr lang="ar-SA" sz="2000" b="1" u="sng" dirty="0" smtClean="0"/>
              <a:t>7 + 20+10 + 42 + 1</a:t>
            </a:r>
          </a:p>
          <a:p>
            <a:r>
              <a:rPr lang="ar-SA" sz="2000" b="1" dirty="0" smtClean="0"/>
              <a:t>                                       5</a:t>
            </a:r>
          </a:p>
          <a:p>
            <a:r>
              <a:rPr lang="ar-SA" sz="2000" b="1" dirty="0" smtClean="0"/>
              <a:t>                   =  </a:t>
            </a:r>
            <a:r>
              <a:rPr lang="ar-SA" sz="2000" b="1" u="sng" dirty="0" smtClean="0"/>
              <a:t>80 </a:t>
            </a:r>
            <a:r>
              <a:rPr lang="ar-SA" sz="2000" b="1" dirty="0" smtClean="0"/>
              <a:t>   =  16</a:t>
            </a:r>
          </a:p>
          <a:p>
            <a:r>
              <a:rPr lang="ar-SA" sz="2000" b="1" dirty="0"/>
              <a:t> </a:t>
            </a:r>
            <a:r>
              <a:rPr lang="ar-SA" sz="2000" b="1" dirty="0" smtClean="0"/>
              <a:t>                       5</a:t>
            </a:r>
            <a:endParaRPr lang="ar-SA" sz="2000" b="1" dirty="0"/>
          </a:p>
        </p:txBody>
      </p:sp>
      <p:sp>
        <p:nvSpPr>
          <p:cNvPr id="11" name="سهم إلى اليسار 10"/>
          <p:cNvSpPr/>
          <p:nvPr/>
        </p:nvSpPr>
        <p:spPr>
          <a:xfrm>
            <a:off x="4143372" y="2857496"/>
            <a:ext cx="428628" cy="285752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مستطيل 11"/>
          <p:cNvSpPr/>
          <p:nvPr/>
        </p:nvSpPr>
        <p:spPr>
          <a:xfrm>
            <a:off x="71438" y="4000504"/>
            <a:ext cx="8929718" cy="115416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SA" sz="2300" b="1" dirty="0"/>
              <a:t>نلاحظ أنَّ الوسط الحسابي للمجموعة الأولى </a:t>
            </a:r>
            <a:r>
              <a:rPr lang="ar-SA" sz="2300" b="1" dirty="0" smtClean="0"/>
              <a:t>16 </a:t>
            </a:r>
            <a:r>
              <a:rPr lang="ar-SA" sz="2300" b="1" dirty="0"/>
              <a:t>وكذلك الوسط </a:t>
            </a:r>
            <a:r>
              <a:rPr lang="ar-SA" sz="2300" b="1" dirty="0" smtClean="0"/>
              <a:t>الحسابي</a:t>
            </a:r>
            <a:r>
              <a:rPr lang="ar-SA" sz="2300" b="1" dirty="0"/>
              <a:t> للمجموعة الثانية </a:t>
            </a:r>
            <a:r>
              <a:rPr lang="ar-SA" sz="2300" b="1" dirty="0" smtClean="0"/>
              <a:t>16 </a:t>
            </a:r>
            <a:r>
              <a:rPr lang="ar-SA" sz="2300" b="1" dirty="0"/>
              <a:t>ولكن قراءات المجموعة الأولى متقاربة </a:t>
            </a:r>
            <a:r>
              <a:rPr lang="ar-SA" sz="2300" b="1" dirty="0" smtClean="0"/>
              <a:t>(أو متجانسة) , بينما </a:t>
            </a:r>
            <a:r>
              <a:rPr lang="ar-SA" sz="2300" b="1" dirty="0"/>
              <a:t>قراءات المجموعة الثانية متباعدة </a:t>
            </a:r>
            <a:r>
              <a:rPr lang="ar-SA" sz="2300" b="1" dirty="0" err="1" smtClean="0"/>
              <a:t>او</a:t>
            </a:r>
            <a:r>
              <a:rPr lang="ar-SA" sz="2300" b="1" dirty="0" smtClean="0"/>
              <a:t>( </a:t>
            </a:r>
            <a:r>
              <a:rPr lang="ar-SA" sz="2300" b="1" dirty="0"/>
              <a:t>غير </a:t>
            </a:r>
            <a:r>
              <a:rPr lang="ar-SA" sz="2300" b="1" dirty="0" smtClean="0"/>
              <a:t>متجانسة)</a:t>
            </a:r>
            <a:endParaRPr lang="ar-SA" sz="23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/>
      <p:bldP spid="8" grpId="0" animBg="1"/>
      <p:bldP spid="9" grpId="0"/>
      <p:bldP spid="10" grpId="0"/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4357718" y="642918"/>
            <a:ext cx="4643438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SA" sz="2400" b="1" u="sng" dirty="0" smtClean="0"/>
              <a:t>تعريف :</a:t>
            </a:r>
          </a:p>
          <a:p>
            <a:r>
              <a:rPr lang="ar-SA" sz="2400" b="1" u="sng" dirty="0" smtClean="0"/>
              <a:t> </a:t>
            </a:r>
            <a:r>
              <a:rPr lang="ar-SA" sz="2400" b="1" dirty="0" smtClean="0"/>
              <a:t>الانحراف المعياري هو الجذر </a:t>
            </a:r>
            <a:r>
              <a:rPr lang="ar-SA" sz="2400" b="1" dirty="0" err="1" smtClean="0"/>
              <a:t>التربيعي</a:t>
            </a:r>
            <a:r>
              <a:rPr lang="ar-SA" sz="2400" b="1" dirty="0" smtClean="0"/>
              <a:t> للوسط الحسابي لمربعات انحرافات القراءات عن وسطها الحسابي  (ويرمز له بالرمز </a:t>
            </a:r>
            <a:r>
              <a:rPr lang="ar-SA" sz="2400" b="1" dirty="0" err="1" smtClean="0"/>
              <a:t>ع</a:t>
            </a:r>
            <a:r>
              <a:rPr lang="ar-SA" sz="2400" b="1" dirty="0" smtClean="0"/>
              <a:t> )</a:t>
            </a:r>
            <a:endParaRPr lang="ar-SA" sz="2400" b="1" dirty="0"/>
          </a:p>
        </p:txBody>
      </p:sp>
      <p:sp>
        <p:nvSpPr>
          <p:cNvPr id="9" name="مستطيل 8"/>
          <p:cNvSpPr/>
          <p:nvPr/>
        </p:nvSpPr>
        <p:spPr>
          <a:xfrm>
            <a:off x="2786050" y="714356"/>
            <a:ext cx="9286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200" b="1" dirty="0" smtClean="0"/>
              <a:t>ع =  </a:t>
            </a:r>
            <a:endParaRPr lang="ar-SA" sz="3200" dirty="0"/>
          </a:p>
        </p:txBody>
      </p:sp>
      <p:sp>
        <p:nvSpPr>
          <p:cNvPr id="1028" name="Freeform 4"/>
          <p:cNvSpPr>
            <a:spLocks noChangeAspect="1"/>
          </p:cNvSpPr>
          <p:nvPr/>
        </p:nvSpPr>
        <p:spPr bwMode="auto">
          <a:xfrm>
            <a:off x="571472" y="500042"/>
            <a:ext cx="2214578" cy="77233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07" y="0"/>
              </a:cxn>
              <a:cxn ang="0">
                <a:pos x="729" y="364"/>
              </a:cxn>
              <a:cxn ang="0">
                <a:pos x="807" y="169"/>
              </a:cxn>
            </a:cxnLst>
            <a:rect l="0" t="0" r="r" b="b"/>
            <a:pathLst>
              <a:path w="807" h="364">
                <a:moveTo>
                  <a:pt x="0" y="0"/>
                </a:moveTo>
                <a:lnTo>
                  <a:pt x="607" y="0"/>
                </a:lnTo>
                <a:lnTo>
                  <a:pt x="729" y="364"/>
                </a:lnTo>
                <a:lnTo>
                  <a:pt x="807" y="169"/>
                </a:lnTo>
              </a:path>
            </a:pathLst>
          </a:cu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571480"/>
            <a:ext cx="1857389" cy="900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مستطيل 12"/>
          <p:cNvSpPr/>
          <p:nvPr/>
        </p:nvSpPr>
        <p:spPr>
          <a:xfrm>
            <a:off x="214314" y="2500306"/>
            <a:ext cx="8858280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SA" sz="2400" b="1" u="sng" dirty="0" smtClean="0"/>
              <a:t>مثال : </a:t>
            </a:r>
            <a:r>
              <a:rPr lang="ar-SA" sz="2400" b="1" dirty="0" smtClean="0"/>
              <a:t>أوجد </a:t>
            </a:r>
            <a:r>
              <a:rPr lang="ar-SA" sz="2400" b="1" dirty="0"/>
              <a:t>الانحراف </a:t>
            </a:r>
            <a:r>
              <a:rPr lang="ar-SA" sz="2400" b="1" dirty="0" smtClean="0"/>
              <a:t>المعياري والتباين </a:t>
            </a:r>
            <a:r>
              <a:rPr lang="ar-SA" sz="2400" b="1" dirty="0"/>
              <a:t>للقراءات التالية : 15 ، 12 ، 10 ، 9 ، </a:t>
            </a:r>
            <a:r>
              <a:rPr lang="ar-SA" sz="2400" b="1" dirty="0" smtClean="0"/>
              <a:t>14</a:t>
            </a:r>
            <a:endParaRPr lang="ar-SA" sz="2400" b="1" dirty="0"/>
          </a:p>
        </p:txBody>
      </p:sp>
      <p:sp>
        <p:nvSpPr>
          <p:cNvPr id="14" name="مستطيل 13"/>
          <p:cNvSpPr/>
          <p:nvPr/>
        </p:nvSpPr>
        <p:spPr>
          <a:xfrm>
            <a:off x="5357818" y="3286124"/>
            <a:ext cx="30003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b="1" dirty="0"/>
              <a:t>نحسب أولاً قيمة الوسط الحسابي :</a:t>
            </a:r>
          </a:p>
        </p:txBody>
      </p:sp>
      <p:sp>
        <p:nvSpPr>
          <p:cNvPr id="15" name="مستطيل 14"/>
          <p:cNvSpPr/>
          <p:nvPr/>
        </p:nvSpPr>
        <p:spPr>
          <a:xfrm>
            <a:off x="8358214" y="3286125"/>
            <a:ext cx="71438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SA" b="1" dirty="0" smtClean="0"/>
              <a:t>الحل:</a:t>
            </a:r>
            <a:endParaRPr lang="ar-SA" b="1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3071810"/>
            <a:ext cx="1796996" cy="834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مستطيل 16"/>
          <p:cNvSpPr/>
          <p:nvPr/>
        </p:nvSpPr>
        <p:spPr>
          <a:xfrm>
            <a:off x="-142908" y="3302501"/>
            <a:ext cx="37147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b="1" dirty="0" smtClean="0"/>
              <a:t>=</a:t>
            </a:r>
            <a:r>
              <a:rPr lang="ar-SA" sz="2200" b="1" u="sng" dirty="0" smtClean="0"/>
              <a:t>15 + 12+10+9+14 </a:t>
            </a:r>
            <a:r>
              <a:rPr lang="ar-SA" sz="2200" b="1" dirty="0" smtClean="0"/>
              <a:t>=</a:t>
            </a:r>
            <a:r>
              <a:rPr lang="ar-SA" sz="2200" b="1" u="sng" dirty="0" smtClean="0"/>
              <a:t>60</a:t>
            </a:r>
            <a:r>
              <a:rPr lang="ar-SA" sz="2200" b="1" dirty="0" smtClean="0"/>
              <a:t>=12  </a:t>
            </a:r>
          </a:p>
          <a:p>
            <a:r>
              <a:rPr lang="ar-SA" sz="2200" b="1" dirty="0"/>
              <a:t> </a:t>
            </a:r>
            <a:r>
              <a:rPr lang="ar-SA" sz="2200" b="1" dirty="0" smtClean="0"/>
              <a:t>           5                     5</a:t>
            </a:r>
          </a:p>
        </p:txBody>
      </p:sp>
      <p:graphicFrame>
        <p:nvGraphicFramePr>
          <p:cNvPr id="18" name="جدول 17"/>
          <p:cNvGraphicFramePr>
            <a:graphicFrameLocks noGrp="1"/>
          </p:cNvGraphicFramePr>
          <p:nvPr/>
        </p:nvGraphicFramePr>
        <p:xfrm>
          <a:off x="4572000" y="3857628"/>
          <a:ext cx="4357719" cy="2917026"/>
        </p:xfrm>
        <a:graphic>
          <a:graphicData uri="http://schemas.openxmlformats.org/drawingml/2006/table">
            <a:tbl>
              <a:tblPr rtl="1" firstRow="1" bandRow="1">
                <a:tableStyleId>{E8B1032C-EA38-4F05-BA0D-38AFFFC7BED3}</a:tableStyleId>
              </a:tblPr>
              <a:tblGrid>
                <a:gridCol w="1452573"/>
                <a:gridCol w="1616572"/>
                <a:gridCol w="1288574"/>
              </a:tblGrid>
              <a:tr h="416718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س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trike="noStrike" dirty="0" smtClean="0"/>
                        <a:t>  س -  س</a:t>
                      </a:r>
                      <a:endParaRPr lang="ar-SA" strike="noStrik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trike="noStrike" dirty="0" smtClean="0"/>
                        <a:t>( س -  س )</a:t>
                      </a:r>
                      <a:r>
                        <a:rPr lang="ar-SA" sz="2400" strike="noStrike" baseline="30000" dirty="0" smtClean="0"/>
                        <a:t>2</a:t>
                      </a:r>
                      <a:endParaRPr lang="ar-SA" sz="2400" baseline="30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6718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15</a:t>
                      </a:r>
                      <a:endParaRPr lang="ar-SA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6718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12</a:t>
                      </a:r>
                      <a:endParaRPr lang="ar-SA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6718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10</a:t>
                      </a:r>
                      <a:endParaRPr lang="ar-SA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20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6718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9</a:t>
                      </a:r>
                      <a:endParaRPr lang="ar-SA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20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6718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14</a:t>
                      </a:r>
                      <a:endParaRPr lang="ar-SA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6718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المجموع</a:t>
                      </a:r>
                      <a:endParaRPr lang="ar-SA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cxnSp>
        <p:nvCxnSpPr>
          <p:cNvPr id="22" name="رابط مستقيم 21"/>
          <p:cNvCxnSpPr/>
          <p:nvPr/>
        </p:nvCxnSpPr>
        <p:spPr>
          <a:xfrm>
            <a:off x="6286512" y="3998916"/>
            <a:ext cx="21431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رابط مستقيم 26"/>
          <p:cNvCxnSpPr/>
          <p:nvPr/>
        </p:nvCxnSpPr>
        <p:spPr>
          <a:xfrm>
            <a:off x="4929190" y="3998916"/>
            <a:ext cx="21431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رابط مستقيم 27"/>
          <p:cNvCxnSpPr/>
          <p:nvPr/>
        </p:nvCxnSpPr>
        <p:spPr>
          <a:xfrm>
            <a:off x="6715140" y="6643710"/>
            <a:ext cx="64294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مستطيل 30"/>
          <p:cNvSpPr/>
          <p:nvPr/>
        </p:nvSpPr>
        <p:spPr>
          <a:xfrm>
            <a:off x="5805892" y="4286256"/>
            <a:ext cx="15135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strike="noStrike" dirty="0" smtClean="0"/>
              <a:t> </a:t>
            </a:r>
            <a:r>
              <a:rPr lang="ar-SA" b="1" strike="noStrike" dirty="0" smtClean="0">
                <a:solidFill>
                  <a:srgbClr val="FF0000"/>
                </a:solidFill>
              </a:rPr>
              <a:t>15 – 12</a:t>
            </a:r>
            <a:r>
              <a:rPr lang="ar-SA" b="1" strike="noStrike" dirty="0" smtClean="0"/>
              <a:t> =  </a:t>
            </a:r>
            <a:r>
              <a:rPr lang="ar-SA" sz="2000" b="1" strike="noStrike" dirty="0" smtClean="0"/>
              <a:t>3</a:t>
            </a:r>
            <a:r>
              <a:rPr lang="ar-SA" b="1" strike="noStrike" dirty="0" smtClean="0"/>
              <a:t> </a:t>
            </a:r>
            <a:endParaRPr lang="ar-SA" b="1" dirty="0"/>
          </a:p>
        </p:txBody>
      </p:sp>
      <p:sp>
        <p:nvSpPr>
          <p:cNvPr id="32" name="مستطيل 31"/>
          <p:cNvSpPr/>
          <p:nvPr/>
        </p:nvSpPr>
        <p:spPr>
          <a:xfrm>
            <a:off x="5982221" y="4714884"/>
            <a:ext cx="1446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strike="noStrike" dirty="0" smtClean="0"/>
              <a:t> </a:t>
            </a:r>
            <a:r>
              <a:rPr lang="ar-SA" b="1" strike="noStrike" dirty="0" smtClean="0">
                <a:solidFill>
                  <a:srgbClr val="FF0000"/>
                </a:solidFill>
              </a:rPr>
              <a:t>12– 12 </a:t>
            </a:r>
            <a:r>
              <a:rPr lang="ar-SA" b="1" strike="noStrike" dirty="0" smtClean="0"/>
              <a:t>=  0 </a:t>
            </a:r>
            <a:endParaRPr lang="ar-SA" b="1" dirty="0"/>
          </a:p>
        </p:txBody>
      </p:sp>
      <p:sp>
        <p:nvSpPr>
          <p:cNvPr id="33" name="مستطيل 32"/>
          <p:cNvSpPr/>
          <p:nvPr/>
        </p:nvSpPr>
        <p:spPr>
          <a:xfrm>
            <a:off x="5823526" y="5143512"/>
            <a:ext cx="16049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strike="noStrike" dirty="0" smtClean="0"/>
              <a:t> </a:t>
            </a:r>
            <a:r>
              <a:rPr lang="ar-SA" b="1" strike="noStrike" dirty="0" smtClean="0">
                <a:solidFill>
                  <a:srgbClr val="FF0000"/>
                </a:solidFill>
              </a:rPr>
              <a:t>10 – 12 </a:t>
            </a:r>
            <a:r>
              <a:rPr lang="ar-SA" b="1" strike="noStrike" dirty="0" smtClean="0"/>
              <a:t>=  </a:t>
            </a:r>
            <a:r>
              <a:rPr lang="ar-SA" sz="2000" b="1" strike="noStrike" dirty="0" smtClean="0"/>
              <a:t>-2 </a:t>
            </a:r>
            <a:endParaRPr lang="ar-SA" sz="2000" b="1" dirty="0"/>
          </a:p>
        </p:txBody>
      </p:sp>
      <p:sp>
        <p:nvSpPr>
          <p:cNvPr id="34" name="مستطيل 33"/>
          <p:cNvSpPr/>
          <p:nvPr/>
        </p:nvSpPr>
        <p:spPr>
          <a:xfrm>
            <a:off x="6023904" y="5572140"/>
            <a:ext cx="14045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strike="noStrike" dirty="0" smtClean="0"/>
              <a:t> </a:t>
            </a:r>
            <a:r>
              <a:rPr lang="ar-SA" b="1" strike="noStrike" dirty="0" smtClean="0">
                <a:solidFill>
                  <a:srgbClr val="FF0000"/>
                </a:solidFill>
              </a:rPr>
              <a:t>9 – 12 </a:t>
            </a:r>
            <a:r>
              <a:rPr lang="ar-SA" b="1" strike="noStrike" dirty="0" smtClean="0"/>
              <a:t>=  </a:t>
            </a:r>
            <a:r>
              <a:rPr lang="ar-SA" sz="2000" b="1" strike="noStrike" dirty="0" smtClean="0"/>
              <a:t>-3</a:t>
            </a:r>
            <a:endParaRPr lang="ar-SA" sz="2000" b="1" dirty="0"/>
          </a:p>
        </p:txBody>
      </p:sp>
      <p:sp>
        <p:nvSpPr>
          <p:cNvPr id="35" name="مستطيل 34"/>
          <p:cNvSpPr/>
          <p:nvPr/>
        </p:nvSpPr>
        <p:spPr>
          <a:xfrm>
            <a:off x="5979019" y="6000768"/>
            <a:ext cx="14494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strike="noStrike" dirty="0" smtClean="0">
                <a:solidFill>
                  <a:srgbClr val="FF0000"/>
                </a:solidFill>
              </a:rPr>
              <a:t> 14 – 12 </a:t>
            </a:r>
            <a:r>
              <a:rPr lang="ar-SA" b="1" strike="noStrike" dirty="0" smtClean="0"/>
              <a:t>=  </a:t>
            </a:r>
            <a:r>
              <a:rPr lang="ar-SA" sz="2000" b="1" strike="noStrike" dirty="0" smtClean="0"/>
              <a:t>2</a:t>
            </a:r>
            <a:endParaRPr lang="ar-SA" sz="2000" b="1" dirty="0"/>
          </a:p>
        </p:txBody>
      </p:sp>
      <p:sp>
        <p:nvSpPr>
          <p:cNvPr id="36" name="مستطيل 35"/>
          <p:cNvSpPr/>
          <p:nvPr/>
        </p:nvSpPr>
        <p:spPr>
          <a:xfrm>
            <a:off x="5000628" y="4286256"/>
            <a:ext cx="3145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strike="noStrike" dirty="0" smtClean="0"/>
              <a:t>9</a:t>
            </a:r>
            <a:endParaRPr lang="ar-SA" b="1" dirty="0"/>
          </a:p>
        </p:txBody>
      </p:sp>
      <p:sp>
        <p:nvSpPr>
          <p:cNvPr id="37" name="مستطيل 36"/>
          <p:cNvSpPr/>
          <p:nvPr/>
        </p:nvSpPr>
        <p:spPr>
          <a:xfrm>
            <a:off x="5000628" y="4702742"/>
            <a:ext cx="3145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strike="noStrike" dirty="0" smtClean="0"/>
              <a:t>0</a:t>
            </a:r>
            <a:endParaRPr lang="ar-SA" b="1" dirty="0"/>
          </a:p>
        </p:txBody>
      </p:sp>
      <p:sp>
        <p:nvSpPr>
          <p:cNvPr id="38" name="مستطيل 37"/>
          <p:cNvSpPr/>
          <p:nvPr/>
        </p:nvSpPr>
        <p:spPr>
          <a:xfrm>
            <a:off x="5072066" y="5143512"/>
            <a:ext cx="3145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strike="noStrike" dirty="0" smtClean="0"/>
              <a:t>4</a:t>
            </a:r>
            <a:endParaRPr lang="ar-SA" b="1" dirty="0"/>
          </a:p>
        </p:txBody>
      </p:sp>
      <p:sp>
        <p:nvSpPr>
          <p:cNvPr id="39" name="مستطيل 38"/>
          <p:cNvSpPr/>
          <p:nvPr/>
        </p:nvSpPr>
        <p:spPr>
          <a:xfrm>
            <a:off x="5000628" y="5572140"/>
            <a:ext cx="3145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strike="noStrike" dirty="0" smtClean="0"/>
              <a:t>9</a:t>
            </a:r>
            <a:endParaRPr lang="ar-SA" b="1" dirty="0"/>
          </a:p>
        </p:txBody>
      </p:sp>
      <p:sp>
        <p:nvSpPr>
          <p:cNvPr id="40" name="مستطيل 39"/>
          <p:cNvSpPr/>
          <p:nvPr/>
        </p:nvSpPr>
        <p:spPr>
          <a:xfrm>
            <a:off x="5000628" y="5929330"/>
            <a:ext cx="3145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strike="noStrike" dirty="0" smtClean="0"/>
              <a:t>4</a:t>
            </a:r>
            <a:endParaRPr lang="ar-SA" b="1" dirty="0"/>
          </a:p>
        </p:txBody>
      </p:sp>
      <p:sp>
        <p:nvSpPr>
          <p:cNvPr id="41" name="مستطيل 40"/>
          <p:cNvSpPr/>
          <p:nvPr/>
        </p:nvSpPr>
        <p:spPr>
          <a:xfrm>
            <a:off x="3214678" y="4286256"/>
            <a:ext cx="9286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200" b="1" dirty="0" smtClean="0"/>
              <a:t>ع =  </a:t>
            </a:r>
            <a:endParaRPr lang="ar-SA" sz="3200" dirty="0"/>
          </a:p>
        </p:txBody>
      </p:sp>
      <p:sp>
        <p:nvSpPr>
          <p:cNvPr id="42" name="Freeform 4"/>
          <p:cNvSpPr>
            <a:spLocks noChangeAspect="1"/>
          </p:cNvSpPr>
          <p:nvPr/>
        </p:nvSpPr>
        <p:spPr bwMode="auto">
          <a:xfrm>
            <a:off x="1000100" y="4214818"/>
            <a:ext cx="2214578" cy="77233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07" y="0"/>
              </a:cxn>
              <a:cxn ang="0">
                <a:pos x="729" y="364"/>
              </a:cxn>
              <a:cxn ang="0">
                <a:pos x="807" y="169"/>
              </a:cxn>
            </a:cxnLst>
            <a:rect l="0" t="0" r="r" b="b"/>
            <a:pathLst>
              <a:path w="807" h="364">
                <a:moveTo>
                  <a:pt x="0" y="0"/>
                </a:moveTo>
                <a:lnTo>
                  <a:pt x="607" y="0"/>
                </a:lnTo>
                <a:lnTo>
                  <a:pt x="729" y="364"/>
                </a:lnTo>
                <a:lnTo>
                  <a:pt x="807" y="169"/>
                </a:lnTo>
              </a:path>
            </a:pathLst>
          </a:cu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286256"/>
            <a:ext cx="1857389" cy="900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" name="مستطيل 43"/>
          <p:cNvSpPr/>
          <p:nvPr/>
        </p:nvSpPr>
        <p:spPr>
          <a:xfrm>
            <a:off x="4942223" y="6345816"/>
            <a:ext cx="444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strike="noStrike" dirty="0" smtClean="0"/>
              <a:t>26</a:t>
            </a:r>
            <a:endParaRPr lang="ar-SA" b="1" dirty="0"/>
          </a:p>
        </p:txBody>
      </p:sp>
      <p:sp>
        <p:nvSpPr>
          <p:cNvPr id="45" name="مستطيل 44"/>
          <p:cNvSpPr/>
          <p:nvPr/>
        </p:nvSpPr>
        <p:spPr>
          <a:xfrm>
            <a:off x="428596" y="5286388"/>
            <a:ext cx="34290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200" b="1" dirty="0" smtClean="0"/>
              <a:t> =    </a:t>
            </a:r>
            <a:r>
              <a:rPr lang="ar-SA" sz="3200" b="1" u="sng" dirty="0" smtClean="0"/>
              <a:t>26 </a:t>
            </a:r>
            <a:r>
              <a:rPr lang="ar-SA" sz="3200" b="1" dirty="0" smtClean="0"/>
              <a:t>  = 2,28          </a:t>
            </a:r>
          </a:p>
          <a:p>
            <a:r>
              <a:rPr lang="ar-SA" sz="3200" b="1" dirty="0"/>
              <a:t> </a:t>
            </a:r>
            <a:r>
              <a:rPr lang="ar-SA" sz="3200" b="1" dirty="0" smtClean="0"/>
              <a:t>       5  </a:t>
            </a:r>
            <a:endParaRPr lang="ar-SA" sz="3200" dirty="0"/>
          </a:p>
        </p:txBody>
      </p:sp>
      <p:sp>
        <p:nvSpPr>
          <p:cNvPr id="46" name="Freeform 4"/>
          <p:cNvSpPr>
            <a:spLocks noChangeAspect="1"/>
          </p:cNvSpPr>
          <p:nvPr/>
        </p:nvSpPr>
        <p:spPr bwMode="auto">
          <a:xfrm>
            <a:off x="2285984" y="5357826"/>
            <a:ext cx="1000132" cy="77233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07" y="0"/>
              </a:cxn>
              <a:cxn ang="0">
                <a:pos x="729" y="364"/>
              </a:cxn>
              <a:cxn ang="0">
                <a:pos x="807" y="169"/>
              </a:cxn>
            </a:cxnLst>
            <a:rect l="0" t="0" r="r" b="b"/>
            <a:pathLst>
              <a:path w="807" h="364">
                <a:moveTo>
                  <a:pt x="0" y="0"/>
                </a:moveTo>
                <a:lnTo>
                  <a:pt x="607" y="0"/>
                </a:lnTo>
                <a:lnTo>
                  <a:pt x="729" y="364"/>
                </a:lnTo>
                <a:lnTo>
                  <a:pt x="807" y="169"/>
                </a:lnTo>
              </a:path>
            </a:pathLst>
          </a:cu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47" name="مستطيل 46"/>
          <p:cNvSpPr/>
          <p:nvPr/>
        </p:nvSpPr>
        <p:spPr>
          <a:xfrm rot="10800000" flipV="1">
            <a:off x="1928794" y="1714488"/>
            <a:ext cx="22669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dirty="0" smtClean="0"/>
              <a:t>التبايُن =  </a:t>
            </a:r>
            <a:r>
              <a:rPr lang="ar-SA" sz="2800" b="1" dirty="0" smtClean="0"/>
              <a:t>ع</a:t>
            </a:r>
            <a:r>
              <a:rPr lang="ar-SA" sz="2800" b="1" baseline="30000" dirty="0" smtClean="0"/>
              <a:t>2  </a:t>
            </a:r>
            <a:r>
              <a:rPr lang="ar-SA" sz="2400" b="1" dirty="0" smtClean="0"/>
              <a:t>=</a:t>
            </a:r>
            <a:endParaRPr lang="ar-SA" sz="2400" b="1" dirty="0"/>
          </a:p>
        </p:txBody>
      </p:sp>
      <p:pic>
        <p:nvPicPr>
          <p:cNvPr id="4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643050"/>
            <a:ext cx="187037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9" name="مستطيل 48"/>
          <p:cNvSpPr/>
          <p:nvPr/>
        </p:nvSpPr>
        <p:spPr>
          <a:xfrm rot="10800000" flipV="1">
            <a:off x="285720" y="6215082"/>
            <a:ext cx="41243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dirty="0" smtClean="0"/>
              <a:t>التبايُن =  </a:t>
            </a:r>
            <a:r>
              <a:rPr lang="ar-SA" sz="2800" b="1" dirty="0" smtClean="0"/>
              <a:t>ع</a:t>
            </a:r>
            <a:r>
              <a:rPr lang="ar-SA" sz="2800" b="1" baseline="30000" dirty="0" smtClean="0"/>
              <a:t>2  </a:t>
            </a:r>
            <a:r>
              <a:rPr lang="ar-SA" sz="2400" b="1" dirty="0" smtClean="0"/>
              <a:t>=( 2,28) </a:t>
            </a:r>
            <a:r>
              <a:rPr lang="ar-SA" sz="3200" b="1" baseline="30000" dirty="0" smtClean="0"/>
              <a:t>2</a:t>
            </a:r>
            <a:r>
              <a:rPr lang="ar-SA" sz="2400" b="1" baseline="30000" dirty="0" smtClean="0"/>
              <a:t> </a:t>
            </a:r>
            <a:r>
              <a:rPr lang="ar-SA" sz="2400" b="1" dirty="0" smtClean="0"/>
              <a:t>= 5,2</a:t>
            </a:r>
            <a:endParaRPr lang="ar-SA" sz="3200" b="1" baseline="30000" dirty="0"/>
          </a:p>
        </p:txBody>
      </p:sp>
      <p:sp>
        <p:nvSpPr>
          <p:cNvPr id="50" name="مستطيل 49"/>
          <p:cNvSpPr/>
          <p:nvPr/>
        </p:nvSpPr>
        <p:spPr>
          <a:xfrm>
            <a:off x="4139104" y="0"/>
            <a:ext cx="5004896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-SA" sz="2400" b="1" dirty="0" smtClean="0">
                <a:solidFill>
                  <a:schemeClr val="tx1"/>
                </a:solidFill>
              </a:rPr>
              <a:t>حساب الانحراف المعياري للبيانات غير </a:t>
            </a:r>
            <a:r>
              <a:rPr lang="ar-SA" sz="2400" b="1" dirty="0">
                <a:solidFill>
                  <a:schemeClr val="tx1"/>
                </a:solidFill>
              </a:rPr>
              <a:t>المبوَّبة 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0" dur="8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1" dur="80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80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7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8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4" dur="8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5" dur="80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80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1" dur="8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2" dur="80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80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8" dur="8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9" dur="80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80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5" dur="8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6" dur="80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80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2" dur="8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3" dur="80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80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4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5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6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1" dur="80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2" dur="80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3" dur="80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28" grpId="0" animBg="1"/>
      <p:bldP spid="13" grpId="0" animBg="1"/>
      <p:bldP spid="14" grpId="0"/>
      <p:bldP spid="15" grpId="0" animBg="1"/>
      <p:bldP spid="17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 animBg="1"/>
      <p:bldP spid="44" grpId="0"/>
      <p:bldP spid="45" grpId="0"/>
      <p:bldP spid="46" grpId="0" animBg="1"/>
      <p:bldP spid="47" grpId="0"/>
      <p:bldP spid="49" grpId="0"/>
      <p:bldP spid="5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 txBox="1">
            <a:spLocks/>
          </p:cNvSpPr>
          <p:nvPr/>
        </p:nvSpPr>
        <p:spPr>
          <a:xfrm>
            <a:off x="6286512" y="1928802"/>
            <a:ext cx="2857488" cy="5715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مثال :</a:t>
            </a:r>
            <a:r>
              <a:rPr kumimoji="0" lang="ar-SA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ar-SA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اوجد الانحراف المعياري للبيانات في الجدول التكراري </a:t>
            </a:r>
            <a:r>
              <a:rPr kumimoji="0" lang="ar-SA" b="1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التالي:</a:t>
            </a:r>
            <a:r>
              <a:rPr kumimoji="0" lang="ar-SA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ar-SA" b="0" i="0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3286116" y="2999838"/>
          <a:ext cx="5747339" cy="3844692"/>
        </p:xfrm>
        <a:graphic>
          <a:graphicData uri="http://schemas.openxmlformats.org/drawingml/2006/table">
            <a:tbl>
              <a:tblPr rtl="1" firstRow="1" bandRow="1">
                <a:tableStyleId>{912C8C85-51F0-491E-9774-3900AFEF0FD7}</a:tableStyleId>
              </a:tblPr>
              <a:tblGrid>
                <a:gridCol w="938974"/>
                <a:gridCol w="699521"/>
                <a:gridCol w="714981"/>
                <a:gridCol w="845161"/>
                <a:gridCol w="1193801"/>
                <a:gridCol w="1354901"/>
              </a:tblGrid>
              <a:tr h="651508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dirty="0" smtClean="0">
                          <a:solidFill>
                            <a:schemeClr val="tx1"/>
                          </a:solidFill>
                        </a:rPr>
                        <a:t>مراكز</a:t>
                      </a:r>
                      <a:r>
                        <a:rPr lang="ar-SA" sz="1800" baseline="0" dirty="0" smtClean="0">
                          <a:solidFill>
                            <a:schemeClr val="tx1"/>
                          </a:solidFill>
                        </a:rPr>
                        <a:t> الفئات </a:t>
                      </a:r>
                      <a:r>
                        <a:rPr lang="ar-SA" sz="1800" dirty="0" err="1" smtClean="0">
                          <a:solidFill>
                            <a:schemeClr val="tx1"/>
                          </a:solidFill>
                        </a:rPr>
                        <a:t>س</a:t>
                      </a:r>
                      <a:r>
                        <a:rPr lang="ar-SA" sz="1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ar-SA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>
                          <a:solidFill>
                            <a:schemeClr val="tx1"/>
                          </a:solidFill>
                        </a:rPr>
                        <a:t>التكرار</a:t>
                      </a:r>
                    </a:p>
                    <a:p>
                      <a:pPr algn="ctr" rtl="1"/>
                      <a:r>
                        <a:rPr lang="ar-SA" sz="1800" dirty="0" smtClean="0">
                          <a:solidFill>
                            <a:schemeClr val="tx1"/>
                          </a:solidFill>
                        </a:rPr>
                        <a:t>( </a:t>
                      </a:r>
                      <a:r>
                        <a:rPr lang="ar-SA" sz="1800" dirty="0" err="1" smtClean="0">
                          <a:solidFill>
                            <a:schemeClr val="tx1"/>
                          </a:solidFill>
                        </a:rPr>
                        <a:t>ك</a:t>
                      </a:r>
                      <a:r>
                        <a:rPr lang="ar-SA" sz="1800" dirty="0" smtClean="0">
                          <a:solidFill>
                            <a:schemeClr val="tx1"/>
                          </a:solidFill>
                        </a:rPr>
                        <a:t> )</a:t>
                      </a:r>
                      <a:endParaRPr lang="ar-SA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>
                          <a:solidFill>
                            <a:schemeClr val="tx1"/>
                          </a:solidFill>
                        </a:rPr>
                        <a:t>س×ك</a:t>
                      </a:r>
                    </a:p>
                    <a:p>
                      <a:pPr algn="ctr" rtl="1"/>
                      <a:endParaRPr lang="ar-SA" sz="18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endParaRPr lang="ar-SA" sz="20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/>
                      <a:endParaRPr lang="ar-SA" sz="28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/>
                      <a:endParaRPr lang="ar-SA" sz="28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6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55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8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584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65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12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6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75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14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6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85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24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6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95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8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6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105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8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6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115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6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788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المجموع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80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مربع نص 6"/>
          <p:cNvSpPr txBox="1"/>
          <p:nvPr/>
        </p:nvSpPr>
        <p:spPr>
          <a:xfrm>
            <a:off x="8572528" y="2509059"/>
            <a:ext cx="500066" cy="27699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A" sz="1200" b="1" dirty="0" smtClean="0">
                <a:solidFill>
                  <a:schemeClr val="tx1"/>
                </a:solidFill>
              </a:rPr>
              <a:t>الحل :</a:t>
            </a:r>
            <a:endParaRPr lang="ar-SA" sz="1200" b="1" dirty="0">
              <a:solidFill>
                <a:schemeClr val="tx1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715008" y="3643314"/>
            <a:ext cx="85725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dirty="0" smtClean="0"/>
              <a:t>-27,5 </a:t>
            </a:r>
            <a:endParaRPr lang="ar-SA" sz="2000" b="1" dirty="0"/>
          </a:p>
        </p:txBody>
      </p:sp>
      <p:sp>
        <p:nvSpPr>
          <p:cNvPr id="10" name="مربع نص 9"/>
          <p:cNvSpPr txBox="1"/>
          <p:nvPr/>
        </p:nvSpPr>
        <p:spPr>
          <a:xfrm flipH="1">
            <a:off x="5643570" y="4071942"/>
            <a:ext cx="8572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-17,5</a:t>
            </a:r>
            <a:endParaRPr lang="ar-SA" b="1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5786446" y="4559866"/>
            <a:ext cx="64294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-7,5</a:t>
            </a:r>
            <a:endParaRPr lang="ar-SA" b="1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5857884" y="4929198"/>
            <a:ext cx="5715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2,5</a:t>
            </a:r>
            <a:endParaRPr lang="ar-SA" b="1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5715008" y="5286388"/>
            <a:ext cx="71438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12,5</a:t>
            </a:r>
            <a:endParaRPr lang="ar-SA" b="1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5715008" y="5715016"/>
            <a:ext cx="71438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22,5</a:t>
            </a:r>
            <a:endParaRPr lang="ar-SA" b="1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5715008" y="6072206"/>
            <a:ext cx="71438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32,5</a:t>
            </a:r>
            <a:endParaRPr lang="ar-SA" b="1" dirty="0"/>
          </a:p>
        </p:txBody>
      </p:sp>
      <p:sp>
        <p:nvSpPr>
          <p:cNvPr id="19" name="مربع نص 18"/>
          <p:cNvSpPr txBox="1"/>
          <p:nvPr/>
        </p:nvSpPr>
        <p:spPr>
          <a:xfrm>
            <a:off x="6500826" y="3643314"/>
            <a:ext cx="7858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440</a:t>
            </a:r>
            <a:endParaRPr lang="ar-SA" b="1" dirty="0"/>
          </a:p>
        </p:txBody>
      </p:sp>
      <p:sp>
        <p:nvSpPr>
          <p:cNvPr id="20" name="مربع نص 19"/>
          <p:cNvSpPr txBox="1"/>
          <p:nvPr/>
        </p:nvSpPr>
        <p:spPr>
          <a:xfrm>
            <a:off x="6572264" y="4071942"/>
            <a:ext cx="71438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780</a:t>
            </a:r>
            <a:endParaRPr lang="ar-SA" b="1" dirty="0"/>
          </a:p>
        </p:txBody>
      </p:sp>
      <p:sp>
        <p:nvSpPr>
          <p:cNvPr id="22" name="مربع نص 21"/>
          <p:cNvSpPr txBox="1"/>
          <p:nvPr/>
        </p:nvSpPr>
        <p:spPr>
          <a:xfrm>
            <a:off x="6572264" y="4500570"/>
            <a:ext cx="8572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FFC000"/>
                </a:solidFill>
              </a:rPr>
              <a:t>  </a:t>
            </a:r>
            <a:r>
              <a:rPr lang="ar-SA" b="1" dirty="0" smtClean="0"/>
              <a:t>1050</a:t>
            </a:r>
            <a:r>
              <a:rPr lang="ar-SA" b="1" dirty="0" smtClean="0">
                <a:solidFill>
                  <a:srgbClr val="FFC000"/>
                </a:solidFill>
              </a:rPr>
              <a:t>  </a:t>
            </a:r>
            <a:r>
              <a:rPr lang="ar-SA" b="1" dirty="0" smtClean="0"/>
              <a:t> </a:t>
            </a:r>
            <a:endParaRPr lang="ar-SA" b="1" dirty="0"/>
          </a:p>
        </p:txBody>
      </p:sp>
      <p:sp>
        <p:nvSpPr>
          <p:cNvPr id="26" name="مربع نص 25"/>
          <p:cNvSpPr txBox="1"/>
          <p:nvPr/>
        </p:nvSpPr>
        <p:spPr>
          <a:xfrm>
            <a:off x="6572264" y="4929198"/>
            <a:ext cx="7858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2040  </a:t>
            </a:r>
            <a:endParaRPr lang="ar-SA" b="1" dirty="0"/>
          </a:p>
        </p:txBody>
      </p:sp>
      <p:sp>
        <p:nvSpPr>
          <p:cNvPr id="27" name="مربع نص 26"/>
          <p:cNvSpPr txBox="1"/>
          <p:nvPr/>
        </p:nvSpPr>
        <p:spPr>
          <a:xfrm>
            <a:off x="6643702" y="5286388"/>
            <a:ext cx="64294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760  </a:t>
            </a:r>
            <a:r>
              <a:rPr lang="ar-SA" b="1" dirty="0" smtClean="0">
                <a:solidFill>
                  <a:srgbClr val="FFC000"/>
                </a:solidFill>
              </a:rPr>
              <a:t>  </a:t>
            </a:r>
            <a:r>
              <a:rPr lang="ar-SA" b="1" dirty="0" smtClean="0"/>
              <a:t> </a:t>
            </a:r>
            <a:endParaRPr lang="ar-SA" b="1" dirty="0"/>
          </a:p>
        </p:txBody>
      </p:sp>
      <p:sp>
        <p:nvSpPr>
          <p:cNvPr id="28" name="مربع نص 27"/>
          <p:cNvSpPr txBox="1"/>
          <p:nvPr/>
        </p:nvSpPr>
        <p:spPr>
          <a:xfrm>
            <a:off x="6715140" y="5715016"/>
            <a:ext cx="5715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840</a:t>
            </a:r>
            <a:r>
              <a:rPr lang="ar-SA" b="1" dirty="0" smtClean="0">
                <a:solidFill>
                  <a:srgbClr val="FFC000"/>
                </a:solidFill>
              </a:rPr>
              <a:t>  </a:t>
            </a:r>
            <a:r>
              <a:rPr lang="ar-SA" b="1" dirty="0" smtClean="0"/>
              <a:t> </a:t>
            </a:r>
            <a:endParaRPr lang="ar-SA" b="1" dirty="0"/>
          </a:p>
        </p:txBody>
      </p:sp>
      <p:sp>
        <p:nvSpPr>
          <p:cNvPr id="29" name="مربع نص 28"/>
          <p:cNvSpPr txBox="1"/>
          <p:nvPr/>
        </p:nvSpPr>
        <p:spPr>
          <a:xfrm>
            <a:off x="6500826" y="6072206"/>
            <a:ext cx="7858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690</a:t>
            </a:r>
            <a:r>
              <a:rPr lang="ar-SA" b="1" dirty="0" smtClean="0">
                <a:solidFill>
                  <a:srgbClr val="FFC000"/>
                </a:solidFill>
              </a:rPr>
              <a:t>  </a:t>
            </a:r>
            <a:r>
              <a:rPr lang="ar-SA" b="1" dirty="0" smtClean="0"/>
              <a:t> </a:t>
            </a:r>
            <a:endParaRPr lang="ar-SA" b="1" dirty="0"/>
          </a:p>
        </p:txBody>
      </p:sp>
      <p:sp>
        <p:nvSpPr>
          <p:cNvPr id="30" name="مربع نص 29"/>
          <p:cNvSpPr txBox="1"/>
          <p:nvPr/>
        </p:nvSpPr>
        <p:spPr>
          <a:xfrm>
            <a:off x="6500826" y="6488668"/>
            <a:ext cx="8572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6600</a:t>
            </a:r>
            <a:endParaRPr lang="ar-SA" b="1" dirty="0"/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2928934"/>
            <a:ext cx="544714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مربع نص 37"/>
          <p:cNvSpPr txBox="1"/>
          <p:nvPr/>
        </p:nvSpPr>
        <p:spPr>
          <a:xfrm>
            <a:off x="1285852" y="3571876"/>
            <a:ext cx="92869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=</a:t>
            </a:r>
            <a:endParaRPr lang="ar-SA" sz="2000" b="1" dirty="0"/>
          </a:p>
        </p:txBody>
      </p:sp>
      <p:cxnSp>
        <p:nvCxnSpPr>
          <p:cNvPr id="39" name="رابط مستقيم 38"/>
          <p:cNvCxnSpPr/>
          <p:nvPr/>
        </p:nvCxnSpPr>
        <p:spPr>
          <a:xfrm rot="10800000">
            <a:off x="1000100" y="3786190"/>
            <a:ext cx="57150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مربع نص 39"/>
          <p:cNvSpPr txBox="1"/>
          <p:nvPr/>
        </p:nvSpPr>
        <p:spPr>
          <a:xfrm>
            <a:off x="857224" y="3488296"/>
            <a:ext cx="8572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6600</a:t>
            </a:r>
            <a:endParaRPr lang="ar-SA" b="1" dirty="0"/>
          </a:p>
        </p:txBody>
      </p:sp>
      <p:sp>
        <p:nvSpPr>
          <p:cNvPr id="41" name="مربع نص 40"/>
          <p:cNvSpPr txBox="1"/>
          <p:nvPr/>
        </p:nvSpPr>
        <p:spPr>
          <a:xfrm>
            <a:off x="642910" y="3786190"/>
            <a:ext cx="8572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80</a:t>
            </a:r>
            <a:endParaRPr lang="ar-SA" b="1" dirty="0"/>
          </a:p>
        </p:txBody>
      </p:sp>
      <p:sp>
        <p:nvSpPr>
          <p:cNvPr id="42" name="مربع نص 41"/>
          <p:cNvSpPr txBox="1"/>
          <p:nvPr/>
        </p:nvSpPr>
        <p:spPr>
          <a:xfrm>
            <a:off x="214282" y="3571876"/>
            <a:ext cx="71438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=</a:t>
            </a:r>
            <a:endParaRPr lang="ar-SA" sz="2000" b="1" dirty="0"/>
          </a:p>
        </p:txBody>
      </p:sp>
      <p:sp>
        <p:nvSpPr>
          <p:cNvPr id="43" name="مربع نص 42"/>
          <p:cNvSpPr txBox="1"/>
          <p:nvPr/>
        </p:nvSpPr>
        <p:spPr>
          <a:xfrm>
            <a:off x="-71470" y="3600394"/>
            <a:ext cx="71438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82,5</a:t>
            </a:r>
            <a:endParaRPr lang="ar-SA" sz="2000" b="1" dirty="0"/>
          </a:p>
        </p:txBody>
      </p:sp>
      <p:sp>
        <p:nvSpPr>
          <p:cNvPr id="44" name="مستطيل 43"/>
          <p:cNvSpPr/>
          <p:nvPr/>
        </p:nvSpPr>
        <p:spPr>
          <a:xfrm>
            <a:off x="6858016" y="99932"/>
            <a:ext cx="2023730" cy="40011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-SA" sz="2000" b="1" dirty="0" smtClean="0">
                <a:solidFill>
                  <a:schemeClr val="tx1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2- البيانات </a:t>
            </a:r>
            <a:r>
              <a:rPr lang="ar-SA" sz="2000" b="1" dirty="0">
                <a:solidFill>
                  <a:schemeClr val="tx1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المبوَّبة :</a:t>
            </a:r>
          </a:p>
        </p:txBody>
      </p:sp>
      <p:sp>
        <p:nvSpPr>
          <p:cNvPr id="45" name="مستطيل 44"/>
          <p:cNvSpPr/>
          <p:nvPr/>
        </p:nvSpPr>
        <p:spPr>
          <a:xfrm>
            <a:off x="8215306" y="785794"/>
            <a:ext cx="9286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200" b="1" dirty="0" smtClean="0"/>
              <a:t>ع =  </a:t>
            </a:r>
            <a:endParaRPr lang="ar-SA" sz="3200" dirty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500694" y="642918"/>
            <a:ext cx="2860680" cy="914400"/>
            <a:chOff x="4991" y="5501"/>
            <a:chExt cx="3380" cy="1440"/>
          </a:xfrm>
        </p:grpSpPr>
        <p:sp>
          <p:nvSpPr>
            <p:cNvPr id="2051" name="Freeform 3"/>
            <p:cNvSpPr>
              <a:spLocks/>
            </p:cNvSpPr>
            <p:nvPr/>
          </p:nvSpPr>
          <p:spPr bwMode="auto">
            <a:xfrm>
              <a:off x="4991" y="5501"/>
              <a:ext cx="3380" cy="1305"/>
            </a:xfrm>
            <a:custGeom>
              <a:avLst/>
              <a:gdLst/>
              <a:ahLst/>
              <a:cxnLst>
                <a:cxn ang="0">
                  <a:pos x="2448" y="288"/>
                </a:cxn>
                <a:cxn ang="0">
                  <a:pos x="2304" y="576"/>
                </a:cxn>
                <a:cxn ang="0">
                  <a:pos x="2160" y="0"/>
                </a:cxn>
                <a:cxn ang="0">
                  <a:pos x="0" y="0"/>
                </a:cxn>
              </a:cxnLst>
              <a:rect l="0" t="0" r="r" b="b"/>
              <a:pathLst>
                <a:path w="2448" h="576">
                  <a:moveTo>
                    <a:pt x="2448" y="288"/>
                  </a:moveTo>
                  <a:lnTo>
                    <a:pt x="2304" y="576"/>
                  </a:lnTo>
                  <a:lnTo>
                    <a:pt x="2160" y="0"/>
                  </a:lnTo>
                  <a:lnTo>
                    <a:pt x="0" y="0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2052" name="Freeform 4"/>
            <p:cNvSpPr>
              <a:spLocks/>
            </p:cNvSpPr>
            <p:nvPr/>
          </p:nvSpPr>
          <p:spPr bwMode="auto">
            <a:xfrm>
              <a:off x="7608" y="5726"/>
              <a:ext cx="303" cy="4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8" y="0"/>
                </a:cxn>
                <a:cxn ang="0">
                  <a:pos x="144" y="144"/>
                </a:cxn>
                <a:cxn ang="0">
                  <a:pos x="288" y="288"/>
                </a:cxn>
                <a:cxn ang="0">
                  <a:pos x="0" y="288"/>
                </a:cxn>
              </a:cxnLst>
              <a:rect l="0" t="0" r="r" b="b"/>
              <a:pathLst>
                <a:path w="288" h="288">
                  <a:moveTo>
                    <a:pt x="0" y="0"/>
                  </a:moveTo>
                  <a:lnTo>
                    <a:pt x="288" y="0"/>
                  </a:lnTo>
                  <a:lnTo>
                    <a:pt x="144" y="144"/>
                  </a:lnTo>
                  <a:lnTo>
                    <a:pt x="288" y="288"/>
                  </a:lnTo>
                  <a:lnTo>
                    <a:pt x="0" y="288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2053" name="Text Box 5"/>
            <p:cNvSpPr txBox="1">
              <a:spLocks noChangeArrowheads="1"/>
            </p:cNvSpPr>
            <p:nvPr/>
          </p:nvSpPr>
          <p:spPr bwMode="auto">
            <a:xfrm>
              <a:off x="5061" y="5636"/>
              <a:ext cx="2442" cy="1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ك (  </a:t>
              </a:r>
              <a:r>
                <a:rPr kumimoji="0" lang="ar-SA" sz="20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س</a:t>
              </a:r>
              <a:r>
                <a:rPr kumimoji="0" lang="ar-SA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  –  </a:t>
              </a:r>
              <a:r>
                <a:rPr kumimoji="0" lang="ar-SA" sz="20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س</a:t>
              </a:r>
              <a:r>
                <a:rPr kumimoji="0" lang="ar-SA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  )</a:t>
              </a:r>
              <a:r>
                <a:rPr kumimoji="0" lang="ar-SA" sz="2000" b="1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2</a:t>
              </a:r>
              <a:endPara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ن</a:t>
              </a:r>
              <a:endPara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4" name="Line 6"/>
            <p:cNvSpPr>
              <a:spLocks noChangeShapeType="1"/>
            </p:cNvSpPr>
            <p:nvPr/>
          </p:nvSpPr>
          <p:spPr bwMode="auto">
            <a:xfrm flipH="1">
              <a:off x="5678" y="5839"/>
              <a:ext cx="326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2055" name="Line 7"/>
            <p:cNvSpPr>
              <a:spLocks noChangeShapeType="1"/>
            </p:cNvSpPr>
            <p:nvPr/>
          </p:nvSpPr>
          <p:spPr bwMode="auto">
            <a:xfrm flipH="1">
              <a:off x="5249" y="6271"/>
              <a:ext cx="2629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</p:grpSp>
      <p:graphicFrame>
        <p:nvGraphicFramePr>
          <p:cNvPr id="49" name="جدول 48"/>
          <p:cNvGraphicFramePr>
            <a:graphicFrameLocks noGrp="1"/>
          </p:cNvGraphicFramePr>
          <p:nvPr/>
        </p:nvGraphicFramePr>
        <p:xfrm>
          <a:off x="0" y="1928802"/>
          <a:ext cx="6244913" cy="741680"/>
        </p:xfrm>
        <a:graphic>
          <a:graphicData uri="http://schemas.openxmlformats.org/drawingml/2006/table">
            <a:tbl>
              <a:tblPr rtl="1" firstRow="1" bandRow="1">
                <a:tableStyleId>{93296810-A885-4BE3-A3E7-6D5BEEA58F35}</a:tableStyleId>
              </a:tblPr>
              <a:tblGrid>
                <a:gridCol w="682764"/>
                <a:gridCol w="628426"/>
                <a:gridCol w="655595"/>
                <a:gridCol w="655595"/>
                <a:gridCol w="655595"/>
                <a:gridCol w="655595"/>
                <a:gridCol w="772612"/>
                <a:gridCol w="710474"/>
                <a:gridCol w="828257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</a:rPr>
                        <a:t>الفئات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dirty="0" smtClean="0">
                          <a:solidFill>
                            <a:schemeClr val="tx1"/>
                          </a:solidFill>
                        </a:rPr>
                        <a:t>50 –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</a:rPr>
                        <a:t>60 -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</a:rPr>
                        <a:t>70 -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</a:rPr>
                        <a:t>80 -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</a:rPr>
                        <a:t>90 -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</a:rPr>
                        <a:t>100 -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</a:rPr>
                        <a:t>110 -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</a:rPr>
                        <a:t>المجموع      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/>
                        <a:t>التكرار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/>
                        <a:t>8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/>
                        <a:t>12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/>
                        <a:t>14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/>
                        <a:t>24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/>
                        <a:t>8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/>
                        <a:t>8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/>
                        <a:t>6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/>
                        <a:t>80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2" name="مستطيل 61"/>
          <p:cNvSpPr/>
          <p:nvPr/>
        </p:nvSpPr>
        <p:spPr>
          <a:xfrm>
            <a:off x="5072066" y="857232"/>
            <a:ext cx="5480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b="1" dirty="0" smtClean="0"/>
              <a:t>=</a:t>
            </a:r>
            <a:endParaRPr lang="ar-SA" sz="2800" b="1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500298" y="428603"/>
            <a:ext cx="2714644" cy="1101304"/>
            <a:chOff x="4991" y="5501"/>
            <a:chExt cx="3380" cy="1500"/>
          </a:xfrm>
        </p:grpSpPr>
        <p:sp>
          <p:nvSpPr>
            <p:cNvPr id="64" name="Freeform 3"/>
            <p:cNvSpPr>
              <a:spLocks/>
            </p:cNvSpPr>
            <p:nvPr/>
          </p:nvSpPr>
          <p:spPr bwMode="auto">
            <a:xfrm>
              <a:off x="4991" y="5501"/>
              <a:ext cx="3380" cy="1305"/>
            </a:xfrm>
            <a:custGeom>
              <a:avLst/>
              <a:gdLst/>
              <a:ahLst/>
              <a:cxnLst>
                <a:cxn ang="0">
                  <a:pos x="2448" y="288"/>
                </a:cxn>
                <a:cxn ang="0">
                  <a:pos x="2304" y="576"/>
                </a:cxn>
                <a:cxn ang="0">
                  <a:pos x="2160" y="0"/>
                </a:cxn>
                <a:cxn ang="0">
                  <a:pos x="0" y="0"/>
                </a:cxn>
              </a:cxnLst>
              <a:rect l="0" t="0" r="r" b="b"/>
              <a:pathLst>
                <a:path w="2448" h="576">
                  <a:moveTo>
                    <a:pt x="2448" y="288"/>
                  </a:moveTo>
                  <a:lnTo>
                    <a:pt x="2304" y="576"/>
                  </a:lnTo>
                  <a:lnTo>
                    <a:pt x="2160" y="0"/>
                  </a:lnTo>
                  <a:lnTo>
                    <a:pt x="0" y="0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65" name="Freeform 4"/>
            <p:cNvSpPr>
              <a:spLocks/>
            </p:cNvSpPr>
            <p:nvPr/>
          </p:nvSpPr>
          <p:spPr bwMode="auto">
            <a:xfrm>
              <a:off x="7482" y="5680"/>
              <a:ext cx="303" cy="4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8" y="0"/>
                </a:cxn>
                <a:cxn ang="0">
                  <a:pos x="144" y="144"/>
                </a:cxn>
                <a:cxn ang="0">
                  <a:pos x="288" y="288"/>
                </a:cxn>
                <a:cxn ang="0">
                  <a:pos x="0" y="288"/>
                </a:cxn>
              </a:cxnLst>
              <a:rect l="0" t="0" r="r" b="b"/>
              <a:pathLst>
                <a:path w="288" h="288">
                  <a:moveTo>
                    <a:pt x="0" y="0"/>
                  </a:moveTo>
                  <a:lnTo>
                    <a:pt x="288" y="0"/>
                  </a:lnTo>
                  <a:lnTo>
                    <a:pt x="144" y="144"/>
                  </a:lnTo>
                  <a:lnTo>
                    <a:pt x="288" y="288"/>
                  </a:lnTo>
                  <a:lnTo>
                    <a:pt x="0" y="288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66" name="Text Box 5"/>
            <p:cNvSpPr txBox="1">
              <a:spLocks noChangeArrowheads="1"/>
            </p:cNvSpPr>
            <p:nvPr/>
          </p:nvSpPr>
          <p:spPr bwMode="auto">
            <a:xfrm>
              <a:off x="5258" y="5696"/>
              <a:ext cx="2442" cy="1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ك س</a:t>
              </a:r>
              <a:r>
                <a:rPr kumimoji="0" lang="ar-SA" sz="2400" b="1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2</a:t>
              </a:r>
              <a:r>
                <a:rPr kumimoji="0" lang="ar-SA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  –   س </a:t>
              </a:r>
              <a:r>
                <a:rPr kumimoji="0" lang="ar-SA" sz="2000" b="1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2</a:t>
              </a:r>
              <a:endPara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ن</a:t>
              </a:r>
              <a:endPara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Line 6"/>
            <p:cNvSpPr>
              <a:spLocks noChangeShapeType="1"/>
            </p:cNvSpPr>
            <p:nvPr/>
          </p:nvSpPr>
          <p:spPr bwMode="auto">
            <a:xfrm flipH="1">
              <a:off x="5732" y="5890"/>
              <a:ext cx="326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</p:grpSp>
      <p:cxnSp>
        <p:nvCxnSpPr>
          <p:cNvPr id="73" name="رابط مستقيم 72"/>
          <p:cNvCxnSpPr/>
          <p:nvPr/>
        </p:nvCxnSpPr>
        <p:spPr>
          <a:xfrm rot="10800000">
            <a:off x="3786182" y="927081"/>
            <a:ext cx="107157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5" name="مستطيل 74"/>
          <p:cNvSpPr/>
          <p:nvPr/>
        </p:nvSpPr>
        <p:spPr>
          <a:xfrm>
            <a:off x="0" y="0"/>
            <a:ext cx="2857488" cy="1908215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ar-SA" b="1" dirty="0" smtClean="0"/>
              <a:t>حيث إنَّ :</a:t>
            </a:r>
          </a:p>
          <a:p>
            <a:r>
              <a:rPr lang="ar-SA" b="1" dirty="0" smtClean="0"/>
              <a:t>          </a:t>
            </a:r>
            <a:r>
              <a:rPr lang="ar-SA" sz="2000" b="1" dirty="0" smtClean="0"/>
              <a:t>س ترمز لمراكز الفئات..   </a:t>
            </a:r>
          </a:p>
          <a:p>
            <a:r>
              <a:rPr lang="ar-SA" sz="2000" b="1" dirty="0" smtClean="0"/>
              <a:t>       ن  مجموع التكرارات    </a:t>
            </a:r>
            <a:r>
              <a:rPr lang="ar-SA" sz="2000" b="1" dirty="0" err="1" smtClean="0"/>
              <a:t>ك</a:t>
            </a:r>
            <a:r>
              <a:rPr lang="ar-SA" sz="2000" b="1" dirty="0" smtClean="0"/>
              <a:t>                   </a:t>
            </a:r>
            <a:r>
              <a:rPr lang="ar-SA" sz="800" b="1" dirty="0" smtClean="0"/>
              <a:t>.</a:t>
            </a:r>
            <a:r>
              <a:rPr lang="ar-SA" sz="2000" b="1" dirty="0" smtClean="0"/>
              <a:t>  ك التكرار المناظر لمركز الفئة </a:t>
            </a:r>
          </a:p>
          <a:p>
            <a:r>
              <a:rPr lang="ar-SA" sz="2000" b="1" dirty="0"/>
              <a:t> </a:t>
            </a:r>
            <a:r>
              <a:rPr lang="ar-SA" sz="2000" b="1" dirty="0" smtClean="0"/>
              <a:t>س الوسط الحسابي =</a:t>
            </a:r>
          </a:p>
          <a:p>
            <a:endParaRPr lang="ar-SA" sz="2000" b="1" dirty="0"/>
          </a:p>
        </p:txBody>
      </p:sp>
      <p:sp>
        <p:nvSpPr>
          <p:cNvPr id="77" name="Freeform 4"/>
          <p:cNvSpPr>
            <a:spLocks/>
          </p:cNvSpPr>
          <p:nvPr/>
        </p:nvSpPr>
        <p:spPr bwMode="auto">
          <a:xfrm flipV="1">
            <a:off x="214282" y="642918"/>
            <a:ext cx="214314" cy="214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88" y="0"/>
              </a:cxn>
              <a:cxn ang="0">
                <a:pos x="144" y="144"/>
              </a:cxn>
              <a:cxn ang="0">
                <a:pos x="288" y="288"/>
              </a:cxn>
              <a:cxn ang="0">
                <a:pos x="0" y="288"/>
              </a:cxn>
            </a:cxnLst>
            <a:rect l="0" t="0" r="r" b="b"/>
            <a:pathLst>
              <a:path w="288" h="288">
                <a:moveTo>
                  <a:pt x="0" y="0"/>
                </a:moveTo>
                <a:lnTo>
                  <a:pt x="288" y="0"/>
                </a:lnTo>
                <a:lnTo>
                  <a:pt x="144" y="144"/>
                </a:lnTo>
                <a:lnTo>
                  <a:pt x="288" y="288"/>
                </a:lnTo>
                <a:lnTo>
                  <a:pt x="0" y="288"/>
                </a:lnTo>
              </a:path>
            </a:pathLst>
          </a:custGeom>
          <a:ln w="19050"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ln w="19050">
                <a:solidFill>
                  <a:schemeClr val="tx1"/>
                </a:solidFill>
              </a:ln>
            </a:endParaRPr>
          </a:p>
        </p:txBody>
      </p:sp>
      <p:cxnSp>
        <p:nvCxnSpPr>
          <p:cNvPr id="79" name="رابط مستقيم 78"/>
          <p:cNvCxnSpPr/>
          <p:nvPr/>
        </p:nvCxnSpPr>
        <p:spPr>
          <a:xfrm>
            <a:off x="2500298" y="1285860"/>
            <a:ext cx="21431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069" name="Picture 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1201064"/>
            <a:ext cx="928694" cy="513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9" name="مستطيل 88"/>
          <p:cNvSpPr/>
          <p:nvPr/>
        </p:nvSpPr>
        <p:spPr>
          <a:xfrm>
            <a:off x="2285984" y="4357694"/>
            <a:ext cx="9286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200" b="1" dirty="0" smtClean="0"/>
              <a:t>ع </a:t>
            </a:r>
            <a:r>
              <a:rPr lang="ar-SA" sz="2400" b="1" dirty="0" smtClean="0"/>
              <a:t>=  </a:t>
            </a:r>
            <a:endParaRPr lang="ar-SA" sz="2400" dirty="0"/>
          </a:p>
        </p:txBody>
      </p: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1285852" y="5429264"/>
            <a:ext cx="1357322" cy="642942"/>
            <a:chOff x="4991" y="5501"/>
            <a:chExt cx="3380" cy="1440"/>
          </a:xfrm>
        </p:grpSpPr>
        <p:sp>
          <p:nvSpPr>
            <p:cNvPr id="99" name="Freeform 3"/>
            <p:cNvSpPr>
              <a:spLocks/>
            </p:cNvSpPr>
            <p:nvPr/>
          </p:nvSpPr>
          <p:spPr bwMode="auto">
            <a:xfrm>
              <a:off x="4991" y="5501"/>
              <a:ext cx="3380" cy="1305"/>
            </a:xfrm>
            <a:custGeom>
              <a:avLst/>
              <a:gdLst/>
              <a:ahLst/>
              <a:cxnLst>
                <a:cxn ang="0">
                  <a:pos x="2448" y="288"/>
                </a:cxn>
                <a:cxn ang="0">
                  <a:pos x="2304" y="576"/>
                </a:cxn>
                <a:cxn ang="0">
                  <a:pos x="2160" y="0"/>
                </a:cxn>
                <a:cxn ang="0">
                  <a:pos x="0" y="0"/>
                </a:cxn>
              </a:cxnLst>
              <a:rect l="0" t="0" r="r" b="b"/>
              <a:pathLst>
                <a:path w="2448" h="576">
                  <a:moveTo>
                    <a:pt x="2448" y="288"/>
                  </a:moveTo>
                  <a:lnTo>
                    <a:pt x="2304" y="576"/>
                  </a:lnTo>
                  <a:lnTo>
                    <a:pt x="2160" y="0"/>
                  </a:lnTo>
                  <a:lnTo>
                    <a:pt x="0" y="0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01" name="Text Box 5"/>
            <p:cNvSpPr txBox="1">
              <a:spLocks noChangeArrowheads="1"/>
            </p:cNvSpPr>
            <p:nvPr/>
          </p:nvSpPr>
          <p:spPr bwMode="auto">
            <a:xfrm>
              <a:off x="5061" y="5636"/>
              <a:ext cx="2954" cy="1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ar-SA" sz="2000" b="1" u="sng" dirty="0" smtClean="0"/>
                <a:t>22300</a:t>
              </a:r>
              <a:endParaRPr lang="ar-SA" sz="2400" b="1" baseline="30000" dirty="0" smtClean="0"/>
            </a:p>
            <a:p>
              <a:r>
                <a:rPr lang="ar-SA" sz="2000" b="1" dirty="0" smtClean="0"/>
                <a:t>   80</a:t>
              </a:r>
              <a:endPara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3" name="مستطيل 102"/>
          <p:cNvSpPr/>
          <p:nvPr/>
        </p:nvSpPr>
        <p:spPr>
          <a:xfrm>
            <a:off x="2643174" y="5643578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b="1" dirty="0" smtClean="0"/>
              <a:t>=</a:t>
            </a:r>
            <a:endParaRPr lang="ar-SA" sz="2400" dirty="0"/>
          </a:p>
        </p:txBody>
      </p:sp>
      <p:sp>
        <p:nvSpPr>
          <p:cNvPr id="104" name="مستطيل 103"/>
          <p:cNvSpPr/>
          <p:nvPr/>
        </p:nvSpPr>
        <p:spPr>
          <a:xfrm>
            <a:off x="2714612" y="6253483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b="1" dirty="0" smtClean="0"/>
              <a:t>=</a:t>
            </a:r>
            <a:endParaRPr lang="ar-SA" sz="2400" dirty="0"/>
          </a:p>
        </p:txBody>
      </p:sp>
      <p:grpSp>
        <p:nvGrpSpPr>
          <p:cNvPr id="16" name="Group 2"/>
          <p:cNvGrpSpPr>
            <a:grpSpLocks/>
          </p:cNvGrpSpPr>
          <p:nvPr/>
        </p:nvGrpSpPr>
        <p:grpSpPr bwMode="auto">
          <a:xfrm>
            <a:off x="1214414" y="6215082"/>
            <a:ext cx="1500198" cy="571504"/>
            <a:chOff x="4991" y="5501"/>
            <a:chExt cx="3380" cy="1440"/>
          </a:xfrm>
        </p:grpSpPr>
        <p:sp>
          <p:nvSpPr>
            <p:cNvPr id="106" name="Freeform 3"/>
            <p:cNvSpPr>
              <a:spLocks/>
            </p:cNvSpPr>
            <p:nvPr/>
          </p:nvSpPr>
          <p:spPr bwMode="auto">
            <a:xfrm>
              <a:off x="4991" y="5501"/>
              <a:ext cx="3380" cy="1305"/>
            </a:xfrm>
            <a:custGeom>
              <a:avLst/>
              <a:gdLst/>
              <a:ahLst/>
              <a:cxnLst>
                <a:cxn ang="0">
                  <a:pos x="2448" y="288"/>
                </a:cxn>
                <a:cxn ang="0">
                  <a:pos x="2304" y="576"/>
                </a:cxn>
                <a:cxn ang="0">
                  <a:pos x="2160" y="0"/>
                </a:cxn>
                <a:cxn ang="0">
                  <a:pos x="0" y="0"/>
                </a:cxn>
              </a:cxnLst>
              <a:rect l="0" t="0" r="r" b="b"/>
              <a:pathLst>
                <a:path w="2448" h="576">
                  <a:moveTo>
                    <a:pt x="2448" y="288"/>
                  </a:moveTo>
                  <a:lnTo>
                    <a:pt x="2304" y="576"/>
                  </a:lnTo>
                  <a:lnTo>
                    <a:pt x="2160" y="0"/>
                  </a:lnTo>
                  <a:lnTo>
                    <a:pt x="0" y="0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07" name="Text Box 5"/>
            <p:cNvSpPr txBox="1">
              <a:spLocks noChangeArrowheads="1"/>
            </p:cNvSpPr>
            <p:nvPr/>
          </p:nvSpPr>
          <p:spPr bwMode="auto">
            <a:xfrm>
              <a:off x="5061" y="5636"/>
              <a:ext cx="2954" cy="1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kumimoji="0" lang="ar-SA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278,75</a:t>
              </a:r>
            </a:p>
          </p:txBody>
        </p:sp>
      </p:grpSp>
      <p:sp>
        <p:nvSpPr>
          <p:cNvPr id="108" name="مستطيل 107"/>
          <p:cNvSpPr/>
          <p:nvPr/>
        </p:nvSpPr>
        <p:spPr>
          <a:xfrm>
            <a:off x="-93352" y="6286520"/>
            <a:ext cx="1314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b="1" dirty="0" smtClean="0"/>
              <a:t>=16,696</a:t>
            </a:r>
            <a:endParaRPr lang="ar-SA" sz="2400" dirty="0"/>
          </a:p>
        </p:txBody>
      </p:sp>
      <p:pic>
        <p:nvPicPr>
          <p:cNvPr id="109" name="Picture 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2714620"/>
            <a:ext cx="1421407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9" name="مربع نص 68"/>
          <p:cNvSpPr txBox="1"/>
          <p:nvPr/>
        </p:nvSpPr>
        <p:spPr>
          <a:xfrm>
            <a:off x="4786314" y="3643314"/>
            <a:ext cx="92869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756,25</a:t>
            </a:r>
            <a:endParaRPr lang="ar-SA" b="1" dirty="0"/>
          </a:p>
        </p:txBody>
      </p:sp>
      <p:sp>
        <p:nvSpPr>
          <p:cNvPr id="70" name="مربع نص 69"/>
          <p:cNvSpPr txBox="1"/>
          <p:nvPr/>
        </p:nvSpPr>
        <p:spPr>
          <a:xfrm>
            <a:off x="3571868" y="3643314"/>
            <a:ext cx="8572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6050</a:t>
            </a:r>
            <a:endParaRPr lang="ar-SA" b="1" dirty="0"/>
          </a:p>
        </p:txBody>
      </p:sp>
      <p:sp>
        <p:nvSpPr>
          <p:cNvPr id="71" name="مربع نص 70"/>
          <p:cNvSpPr txBox="1"/>
          <p:nvPr/>
        </p:nvSpPr>
        <p:spPr>
          <a:xfrm flipH="1">
            <a:off x="4643438" y="4071942"/>
            <a:ext cx="107157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306,25</a:t>
            </a:r>
            <a:endParaRPr lang="ar-SA" b="1" dirty="0"/>
          </a:p>
        </p:txBody>
      </p:sp>
      <p:sp>
        <p:nvSpPr>
          <p:cNvPr id="72" name="مربع نص 71"/>
          <p:cNvSpPr txBox="1"/>
          <p:nvPr/>
        </p:nvSpPr>
        <p:spPr>
          <a:xfrm flipH="1">
            <a:off x="4786314" y="4559866"/>
            <a:ext cx="8572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56,25</a:t>
            </a:r>
            <a:endParaRPr lang="ar-SA" b="1" dirty="0"/>
          </a:p>
        </p:txBody>
      </p:sp>
      <p:sp>
        <p:nvSpPr>
          <p:cNvPr id="74" name="مربع نص 73"/>
          <p:cNvSpPr txBox="1"/>
          <p:nvPr/>
        </p:nvSpPr>
        <p:spPr>
          <a:xfrm flipH="1">
            <a:off x="3571868" y="4131238"/>
            <a:ext cx="8572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3675</a:t>
            </a:r>
            <a:endParaRPr lang="ar-SA" b="1" dirty="0"/>
          </a:p>
        </p:txBody>
      </p:sp>
      <p:sp>
        <p:nvSpPr>
          <p:cNvPr id="76" name="مربع نص 75"/>
          <p:cNvSpPr txBox="1"/>
          <p:nvPr/>
        </p:nvSpPr>
        <p:spPr>
          <a:xfrm flipH="1">
            <a:off x="3571868" y="4500570"/>
            <a:ext cx="8572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787,5</a:t>
            </a:r>
            <a:endParaRPr lang="ar-SA" b="1" dirty="0"/>
          </a:p>
        </p:txBody>
      </p:sp>
      <p:sp>
        <p:nvSpPr>
          <p:cNvPr id="78" name="مربع نص 77"/>
          <p:cNvSpPr txBox="1"/>
          <p:nvPr/>
        </p:nvSpPr>
        <p:spPr>
          <a:xfrm flipH="1">
            <a:off x="4714876" y="4929198"/>
            <a:ext cx="8572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6,25</a:t>
            </a:r>
            <a:endParaRPr lang="ar-SA" b="1" dirty="0"/>
          </a:p>
        </p:txBody>
      </p:sp>
      <p:sp>
        <p:nvSpPr>
          <p:cNvPr id="80" name="مربع نص 79"/>
          <p:cNvSpPr txBox="1"/>
          <p:nvPr/>
        </p:nvSpPr>
        <p:spPr>
          <a:xfrm flipH="1">
            <a:off x="3428992" y="4929198"/>
            <a:ext cx="8572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150</a:t>
            </a:r>
            <a:endParaRPr lang="ar-SA" b="1" dirty="0"/>
          </a:p>
        </p:txBody>
      </p:sp>
      <p:sp>
        <p:nvSpPr>
          <p:cNvPr id="81" name="مربع نص 80"/>
          <p:cNvSpPr txBox="1"/>
          <p:nvPr/>
        </p:nvSpPr>
        <p:spPr>
          <a:xfrm flipH="1">
            <a:off x="4714876" y="5357826"/>
            <a:ext cx="10001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156.25</a:t>
            </a:r>
            <a:endParaRPr lang="ar-SA" b="1" dirty="0"/>
          </a:p>
        </p:txBody>
      </p:sp>
      <p:sp>
        <p:nvSpPr>
          <p:cNvPr id="82" name="مربع نص 81"/>
          <p:cNvSpPr txBox="1"/>
          <p:nvPr/>
        </p:nvSpPr>
        <p:spPr>
          <a:xfrm flipH="1">
            <a:off x="3500430" y="5357826"/>
            <a:ext cx="8572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1250</a:t>
            </a:r>
            <a:endParaRPr lang="ar-SA" b="1" dirty="0"/>
          </a:p>
        </p:txBody>
      </p:sp>
      <p:sp>
        <p:nvSpPr>
          <p:cNvPr id="83" name="مربع نص 82"/>
          <p:cNvSpPr txBox="1"/>
          <p:nvPr/>
        </p:nvSpPr>
        <p:spPr>
          <a:xfrm flipH="1">
            <a:off x="4786314" y="5715016"/>
            <a:ext cx="92869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506,25</a:t>
            </a:r>
            <a:endParaRPr lang="ar-SA" b="1" dirty="0"/>
          </a:p>
        </p:txBody>
      </p:sp>
      <p:sp>
        <p:nvSpPr>
          <p:cNvPr id="84" name="مربع نص 83"/>
          <p:cNvSpPr txBox="1"/>
          <p:nvPr/>
        </p:nvSpPr>
        <p:spPr>
          <a:xfrm flipH="1">
            <a:off x="3643306" y="5715016"/>
            <a:ext cx="8572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4050</a:t>
            </a:r>
            <a:endParaRPr lang="ar-SA" b="1" dirty="0"/>
          </a:p>
        </p:txBody>
      </p:sp>
      <p:sp>
        <p:nvSpPr>
          <p:cNvPr id="85" name="مربع نص 84"/>
          <p:cNvSpPr txBox="1"/>
          <p:nvPr/>
        </p:nvSpPr>
        <p:spPr>
          <a:xfrm flipH="1">
            <a:off x="4714876" y="6072206"/>
            <a:ext cx="107157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1056,25</a:t>
            </a:r>
            <a:endParaRPr lang="ar-SA" b="1" dirty="0"/>
          </a:p>
        </p:txBody>
      </p:sp>
      <p:sp>
        <p:nvSpPr>
          <p:cNvPr id="86" name="مربع نص 85"/>
          <p:cNvSpPr txBox="1"/>
          <p:nvPr/>
        </p:nvSpPr>
        <p:spPr>
          <a:xfrm flipH="1">
            <a:off x="3643306" y="6072206"/>
            <a:ext cx="10001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6337,5</a:t>
            </a:r>
            <a:endParaRPr lang="ar-SA" b="1" dirty="0"/>
          </a:p>
        </p:txBody>
      </p:sp>
      <p:sp>
        <p:nvSpPr>
          <p:cNvPr id="88" name="مربع نص 87"/>
          <p:cNvSpPr txBox="1"/>
          <p:nvPr/>
        </p:nvSpPr>
        <p:spPr>
          <a:xfrm flipH="1">
            <a:off x="3714744" y="6488668"/>
            <a:ext cx="8572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22300</a:t>
            </a:r>
            <a:endParaRPr lang="ar-SA" b="1" dirty="0"/>
          </a:p>
        </p:txBody>
      </p:sp>
      <p:grpSp>
        <p:nvGrpSpPr>
          <p:cNvPr id="90" name="Group 2"/>
          <p:cNvGrpSpPr>
            <a:grpSpLocks/>
          </p:cNvGrpSpPr>
          <p:nvPr/>
        </p:nvGrpSpPr>
        <p:grpSpPr bwMode="auto">
          <a:xfrm>
            <a:off x="0" y="4214818"/>
            <a:ext cx="2571736" cy="914400"/>
            <a:chOff x="4991" y="5501"/>
            <a:chExt cx="3380" cy="1440"/>
          </a:xfrm>
        </p:grpSpPr>
        <p:sp>
          <p:nvSpPr>
            <p:cNvPr id="96" name="Freeform 3"/>
            <p:cNvSpPr>
              <a:spLocks/>
            </p:cNvSpPr>
            <p:nvPr/>
          </p:nvSpPr>
          <p:spPr bwMode="auto">
            <a:xfrm>
              <a:off x="4991" y="5501"/>
              <a:ext cx="3380" cy="1305"/>
            </a:xfrm>
            <a:custGeom>
              <a:avLst/>
              <a:gdLst/>
              <a:ahLst/>
              <a:cxnLst>
                <a:cxn ang="0">
                  <a:pos x="2448" y="288"/>
                </a:cxn>
                <a:cxn ang="0">
                  <a:pos x="2304" y="576"/>
                </a:cxn>
                <a:cxn ang="0">
                  <a:pos x="2160" y="0"/>
                </a:cxn>
                <a:cxn ang="0">
                  <a:pos x="0" y="0"/>
                </a:cxn>
              </a:cxnLst>
              <a:rect l="0" t="0" r="r" b="b"/>
              <a:pathLst>
                <a:path w="2448" h="576">
                  <a:moveTo>
                    <a:pt x="2448" y="288"/>
                  </a:moveTo>
                  <a:lnTo>
                    <a:pt x="2304" y="576"/>
                  </a:lnTo>
                  <a:lnTo>
                    <a:pt x="2160" y="0"/>
                  </a:lnTo>
                  <a:lnTo>
                    <a:pt x="0" y="0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97" name="Freeform 4"/>
            <p:cNvSpPr>
              <a:spLocks/>
            </p:cNvSpPr>
            <p:nvPr/>
          </p:nvSpPr>
          <p:spPr bwMode="auto">
            <a:xfrm>
              <a:off x="7608" y="5726"/>
              <a:ext cx="303" cy="4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8" y="0"/>
                </a:cxn>
                <a:cxn ang="0">
                  <a:pos x="144" y="144"/>
                </a:cxn>
                <a:cxn ang="0">
                  <a:pos x="288" y="288"/>
                </a:cxn>
                <a:cxn ang="0">
                  <a:pos x="0" y="288"/>
                </a:cxn>
              </a:cxnLst>
              <a:rect l="0" t="0" r="r" b="b"/>
              <a:pathLst>
                <a:path w="288" h="288">
                  <a:moveTo>
                    <a:pt x="0" y="0"/>
                  </a:moveTo>
                  <a:lnTo>
                    <a:pt x="288" y="0"/>
                  </a:lnTo>
                  <a:lnTo>
                    <a:pt x="144" y="144"/>
                  </a:lnTo>
                  <a:lnTo>
                    <a:pt x="288" y="288"/>
                  </a:lnTo>
                  <a:lnTo>
                    <a:pt x="0" y="288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98" name="Text Box 5"/>
            <p:cNvSpPr txBox="1">
              <a:spLocks noChangeArrowheads="1"/>
            </p:cNvSpPr>
            <p:nvPr/>
          </p:nvSpPr>
          <p:spPr bwMode="auto">
            <a:xfrm>
              <a:off x="5061" y="5636"/>
              <a:ext cx="2442" cy="1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ك (  </a:t>
              </a:r>
              <a:r>
                <a:rPr kumimoji="0" lang="ar-SA" sz="20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س</a:t>
              </a:r>
              <a:r>
                <a:rPr kumimoji="0" lang="ar-SA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  –  </a:t>
              </a:r>
              <a:r>
                <a:rPr kumimoji="0" lang="ar-SA" sz="20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س</a:t>
              </a:r>
              <a:r>
                <a:rPr kumimoji="0" lang="ar-SA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  )</a:t>
              </a:r>
              <a:r>
                <a:rPr kumimoji="0" lang="ar-SA" sz="2000" b="1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2</a:t>
              </a:r>
              <a:endPara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ن</a:t>
              </a:r>
              <a:endPara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0" name="Line 6"/>
            <p:cNvSpPr>
              <a:spLocks noChangeShapeType="1"/>
            </p:cNvSpPr>
            <p:nvPr/>
          </p:nvSpPr>
          <p:spPr bwMode="auto">
            <a:xfrm flipH="1">
              <a:off x="5678" y="5839"/>
              <a:ext cx="326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02" name="Line 7"/>
            <p:cNvSpPr>
              <a:spLocks noChangeShapeType="1"/>
            </p:cNvSpPr>
            <p:nvPr/>
          </p:nvSpPr>
          <p:spPr bwMode="auto">
            <a:xfrm flipH="1">
              <a:off x="5249" y="6271"/>
              <a:ext cx="2629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16" y="2999778"/>
            <a:ext cx="3357585" cy="643536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14" name="رابط مستقيم 113"/>
          <p:cNvCxnSpPr/>
          <p:nvPr/>
        </p:nvCxnSpPr>
        <p:spPr>
          <a:xfrm>
            <a:off x="6000760" y="6643710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رابط مستقيم 114"/>
          <p:cNvCxnSpPr/>
          <p:nvPr/>
        </p:nvCxnSpPr>
        <p:spPr>
          <a:xfrm>
            <a:off x="4786314" y="6643710"/>
            <a:ext cx="7858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5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1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2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3" dur="1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6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9" fill="hold">
                      <p:stCondLst>
                        <p:cond delay="indefinite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6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5" fill="hold">
                      <p:stCondLst>
                        <p:cond delay="indefinite"/>
                      </p:stCondLst>
                      <p:childTnLst>
                        <p:par>
                          <p:cTn id="336" fill="hold">
                            <p:stCondLst>
                              <p:cond delay="0"/>
                            </p:stCondLst>
                            <p:childTnLst>
                              <p:par>
                                <p:cTn id="33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0" fill="hold">
                      <p:stCondLst>
                        <p:cond delay="indefinite"/>
                      </p:stCondLst>
                      <p:childTnLst>
                        <p:par>
                          <p:cTn id="341" fill="hold">
                            <p:stCondLst>
                              <p:cond delay="0"/>
                            </p:stCondLst>
                            <p:childTnLst>
                              <p:par>
                                <p:cTn id="34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>
                      <p:stCondLst>
                        <p:cond delay="indefinite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0" fill="hold">
                      <p:stCondLst>
                        <p:cond delay="indefinite"/>
                      </p:stCondLst>
                      <p:childTnLst>
                        <p:par>
                          <p:cTn id="351" fill="hold">
                            <p:stCondLst>
                              <p:cond delay="0"/>
                            </p:stCondLst>
                            <p:childTnLst>
                              <p:par>
                                <p:cTn id="35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5" fill="hold">
                      <p:stCondLst>
                        <p:cond delay="indefinite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2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3" fill="hold">
                      <p:stCondLst>
                        <p:cond delay="indefinite"/>
                      </p:stCondLst>
                      <p:childTnLst>
                        <p:par>
                          <p:cTn id="364" fill="hold">
                            <p:stCondLst>
                              <p:cond delay="0"/>
                            </p:stCondLst>
                            <p:childTnLst>
                              <p:par>
                                <p:cTn id="36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8" fill="hold">
                      <p:stCondLst>
                        <p:cond delay="indefinite"/>
                      </p:stCondLst>
                      <p:childTnLst>
                        <p:par>
                          <p:cTn id="369" fill="hold">
                            <p:stCondLst>
                              <p:cond delay="0"/>
                            </p:stCondLst>
                            <p:childTnLst>
                              <p:par>
                                <p:cTn id="37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3" fill="hold">
                      <p:stCondLst>
                        <p:cond delay="indefinite"/>
                      </p:stCondLst>
                      <p:childTnLst>
                        <p:par>
                          <p:cTn id="374" fill="hold">
                            <p:stCondLst>
                              <p:cond delay="0"/>
                            </p:stCondLst>
                            <p:childTnLst>
                              <p:par>
                                <p:cTn id="37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8" fill="hold">
                      <p:stCondLst>
                        <p:cond delay="indefinite"/>
                      </p:stCondLst>
                      <p:childTnLst>
                        <p:par>
                          <p:cTn id="379" fill="hold">
                            <p:stCondLst>
                              <p:cond delay="0"/>
                            </p:stCondLst>
                            <p:childTnLst>
                              <p:par>
                                <p:cTn id="38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3" fill="hold">
                      <p:stCondLst>
                        <p:cond delay="indefinite"/>
                      </p:stCondLst>
                      <p:childTnLst>
                        <p:par>
                          <p:cTn id="384" fill="hold">
                            <p:stCondLst>
                              <p:cond delay="0"/>
                            </p:stCondLst>
                            <p:childTnLst>
                              <p:par>
                                <p:cTn id="38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9" grpId="0"/>
      <p:bldP spid="20" grpId="0"/>
      <p:bldP spid="22" grpId="0"/>
      <p:bldP spid="26" grpId="0"/>
      <p:bldP spid="27" grpId="0"/>
      <p:bldP spid="28" grpId="0"/>
      <p:bldP spid="29" grpId="0"/>
      <p:bldP spid="30" grpId="0"/>
      <p:bldP spid="38" grpId="0"/>
      <p:bldP spid="40" grpId="0"/>
      <p:bldP spid="41" grpId="0"/>
      <p:bldP spid="42" grpId="0"/>
      <p:bldP spid="43" grpId="0"/>
      <p:bldP spid="44" grpId="0" animBg="1"/>
      <p:bldP spid="45" grpId="0"/>
      <p:bldP spid="62" grpId="0"/>
      <p:bldP spid="75" grpId="0" animBg="1"/>
      <p:bldP spid="77" grpId="0" animBg="1"/>
      <p:bldP spid="89" grpId="0"/>
      <p:bldP spid="103" grpId="0"/>
      <p:bldP spid="104" grpId="0"/>
      <p:bldP spid="108" grpId="0"/>
      <p:bldP spid="69" grpId="0"/>
      <p:bldP spid="70" grpId="0"/>
      <p:bldP spid="71" grpId="0"/>
      <p:bldP spid="72" grpId="0"/>
      <p:bldP spid="74" grpId="0"/>
      <p:bldP spid="76" grpId="0"/>
      <p:bldP spid="78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4000496" y="2999838"/>
          <a:ext cx="5032959" cy="3844692"/>
        </p:xfrm>
        <a:graphic>
          <a:graphicData uri="http://schemas.openxmlformats.org/drawingml/2006/table">
            <a:tbl>
              <a:tblPr rtl="1" firstRow="1" bandRow="1">
                <a:tableStyleId>{912C8C85-51F0-491E-9774-3900AFEF0FD7}</a:tableStyleId>
              </a:tblPr>
              <a:tblGrid>
                <a:gridCol w="1030379"/>
                <a:gridCol w="994564"/>
                <a:gridCol w="1215878"/>
                <a:gridCol w="1792138"/>
              </a:tblGrid>
              <a:tr h="651508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>
                          <a:solidFill>
                            <a:schemeClr val="tx1"/>
                          </a:solidFill>
                        </a:rPr>
                        <a:t>مراكز</a:t>
                      </a:r>
                      <a:r>
                        <a:rPr lang="ar-SA" sz="1600" baseline="0" dirty="0" smtClean="0">
                          <a:solidFill>
                            <a:schemeClr val="tx1"/>
                          </a:solidFill>
                        </a:rPr>
                        <a:t> الفئات</a:t>
                      </a:r>
                    </a:p>
                    <a:p>
                      <a:pPr algn="ctr" rtl="1"/>
                      <a:r>
                        <a:rPr lang="ar-SA" sz="1600" dirty="0" smtClean="0">
                          <a:solidFill>
                            <a:schemeClr val="tx1"/>
                          </a:solidFill>
                        </a:rPr>
                        <a:t>س </a:t>
                      </a:r>
                      <a:endParaRPr lang="ar-SA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solidFill>
                            <a:schemeClr val="tx1"/>
                          </a:solidFill>
                        </a:rPr>
                        <a:t> التكرار</a:t>
                      </a:r>
                    </a:p>
                    <a:p>
                      <a:pPr algn="ctr" rtl="1"/>
                      <a:r>
                        <a:rPr lang="ar-SA" dirty="0" smtClean="0">
                          <a:solidFill>
                            <a:schemeClr val="tx1"/>
                          </a:solidFill>
                        </a:rPr>
                        <a:t>( </a:t>
                      </a:r>
                      <a:r>
                        <a:rPr lang="ar-SA" dirty="0" err="1" smtClean="0">
                          <a:solidFill>
                            <a:schemeClr val="tx1"/>
                          </a:solidFill>
                        </a:rPr>
                        <a:t>ك</a:t>
                      </a:r>
                      <a:r>
                        <a:rPr lang="ar-SA" dirty="0" smtClean="0">
                          <a:solidFill>
                            <a:schemeClr val="tx1"/>
                          </a:solidFill>
                        </a:rPr>
                        <a:t> )</a:t>
                      </a:r>
                      <a:endParaRPr lang="ar-S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>
                          <a:solidFill>
                            <a:schemeClr val="tx1"/>
                          </a:solidFill>
                        </a:rPr>
                        <a:t>ك×س</a:t>
                      </a:r>
                    </a:p>
                    <a:p>
                      <a:pPr algn="ctr" rtl="1"/>
                      <a:endParaRPr lang="ar-SA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chemeClr val="tx1"/>
                          </a:solidFill>
                        </a:rPr>
                        <a:t>ك×س</a:t>
                      </a:r>
                      <a:r>
                        <a:rPr lang="ar-SA" sz="2400" b="1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ar-SA" sz="2400" b="1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6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55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8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584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65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12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6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75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14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6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85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24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6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95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8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6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105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8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6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115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6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788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المجموع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80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مربع نص 8"/>
          <p:cNvSpPr txBox="1"/>
          <p:nvPr/>
        </p:nvSpPr>
        <p:spPr>
          <a:xfrm>
            <a:off x="4214810" y="3643314"/>
            <a:ext cx="128588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24200</a:t>
            </a:r>
            <a:endParaRPr lang="ar-SA" b="1" dirty="0"/>
          </a:p>
        </p:txBody>
      </p:sp>
      <p:sp>
        <p:nvSpPr>
          <p:cNvPr id="10" name="مربع نص 9"/>
          <p:cNvSpPr txBox="1"/>
          <p:nvPr/>
        </p:nvSpPr>
        <p:spPr>
          <a:xfrm flipH="1">
            <a:off x="4500562" y="4071942"/>
            <a:ext cx="10001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50700</a:t>
            </a:r>
            <a:endParaRPr lang="ar-SA" b="1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4357686" y="4500570"/>
            <a:ext cx="114300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78750</a:t>
            </a:r>
            <a:endParaRPr lang="ar-SA" b="1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4500562" y="4929198"/>
            <a:ext cx="10001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173400</a:t>
            </a:r>
            <a:endParaRPr lang="ar-SA" b="1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4357686" y="5286388"/>
            <a:ext cx="107157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72200</a:t>
            </a:r>
            <a:endParaRPr lang="ar-SA" b="1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4500562" y="5715016"/>
            <a:ext cx="10001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88200</a:t>
            </a:r>
            <a:endParaRPr lang="ar-SA" b="1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4500562" y="6072206"/>
            <a:ext cx="92869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79350</a:t>
            </a:r>
            <a:endParaRPr lang="ar-SA" b="1" dirty="0"/>
          </a:p>
        </p:txBody>
      </p:sp>
      <p:sp>
        <p:nvSpPr>
          <p:cNvPr id="19" name="مربع نص 18"/>
          <p:cNvSpPr txBox="1"/>
          <p:nvPr/>
        </p:nvSpPr>
        <p:spPr>
          <a:xfrm>
            <a:off x="6000760" y="3643314"/>
            <a:ext cx="7858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440</a:t>
            </a:r>
            <a:endParaRPr lang="ar-SA" b="1" dirty="0"/>
          </a:p>
        </p:txBody>
      </p:sp>
      <p:sp>
        <p:nvSpPr>
          <p:cNvPr id="20" name="مربع نص 19"/>
          <p:cNvSpPr txBox="1"/>
          <p:nvPr/>
        </p:nvSpPr>
        <p:spPr>
          <a:xfrm>
            <a:off x="5643570" y="4071942"/>
            <a:ext cx="121444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780</a:t>
            </a:r>
            <a:endParaRPr lang="ar-SA" b="1" dirty="0"/>
          </a:p>
        </p:txBody>
      </p:sp>
      <p:sp>
        <p:nvSpPr>
          <p:cNvPr id="22" name="مربع نص 21"/>
          <p:cNvSpPr txBox="1"/>
          <p:nvPr/>
        </p:nvSpPr>
        <p:spPr>
          <a:xfrm>
            <a:off x="6072198" y="4500570"/>
            <a:ext cx="8572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FFC000"/>
                </a:solidFill>
              </a:rPr>
              <a:t>  </a:t>
            </a:r>
            <a:r>
              <a:rPr lang="ar-SA" b="1" dirty="0" smtClean="0"/>
              <a:t>1050</a:t>
            </a:r>
            <a:r>
              <a:rPr lang="ar-SA" b="1" dirty="0" smtClean="0">
                <a:solidFill>
                  <a:srgbClr val="FFC000"/>
                </a:solidFill>
              </a:rPr>
              <a:t>  </a:t>
            </a:r>
            <a:r>
              <a:rPr lang="ar-SA" b="1" dirty="0" smtClean="0"/>
              <a:t> </a:t>
            </a:r>
            <a:endParaRPr lang="ar-SA" b="1" dirty="0"/>
          </a:p>
        </p:txBody>
      </p:sp>
      <p:sp>
        <p:nvSpPr>
          <p:cNvPr id="26" name="مربع نص 25"/>
          <p:cNvSpPr txBox="1"/>
          <p:nvPr/>
        </p:nvSpPr>
        <p:spPr>
          <a:xfrm>
            <a:off x="6000760" y="4929198"/>
            <a:ext cx="92869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2040  </a:t>
            </a:r>
            <a:endParaRPr lang="ar-SA" b="1" dirty="0"/>
          </a:p>
        </p:txBody>
      </p:sp>
      <p:sp>
        <p:nvSpPr>
          <p:cNvPr id="27" name="مربع نص 26"/>
          <p:cNvSpPr txBox="1"/>
          <p:nvPr/>
        </p:nvSpPr>
        <p:spPr>
          <a:xfrm>
            <a:off x="6215074" y="5286388"/>
            <a:ext cx="71438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760  </a:t>
            </a:r>
            <a:r>
              <a:rPr lang="ar-SA" b="1" dirty="0" smtClean="0">
                <a:solidFill>
                  <a:srgbClr val="FFC000"/>
                </a:solidFill>
              </a:rPr>
              <a:t>  </a:t>
            </a:r>
            <a:r>
              <a:rPr lang="ar-SA" b="1" dirty="0" smtClean="0"/>
              <a:t> </a:t>
            </a:r>
            <a:endParaRPr lang="ar-SA" b="1" dirty="0"/>
          </a:p>
        </p:txBody>
      </p:sp>
      <p:sp>
        <p:nvSpPr>
          <p:cNvPr id="28" name="مربع نص 27"/>
          <p:cNvSpPr txBox="1"/>
          <p:nvPr/>
        </p:nvSpPr>
        <p:spPr>
          <a:xfrm>
            <a:off x="6143636" y="5715016"/>
            <a:ext cx="5715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840</a:t>
            </a:r>
            <a:r>
              <a:rPr lang="ar-SA" b="1" dirty="0" smtClean="0">
                <a:solidFill>
                  <a:srgbClr val="FFC000"/>
                </a:solidFill>
              </a:rPr>
              <a:t>  </a:t>
            </a:r>
            <a:r>
              <a:rPr lang="ar-SA" b="1" dirty="0" smtClean="0"/>
              <a:t> </a:t>
            </a:r>
            <a:endParaRPr lang="ar-SA" b="1" dirty="0"/>
          </a:p>
        </p:txBody>
      </p:sp>
      <p:sp>
        <p:nvSpPr>
          <p:cNvPr id="29" name="مربع نص 28"/>
          <p:cNvSpPr txBox="1"/>
          <p:nvPr/>
        </p:nvSpPr>
        <p:spPr>
          <a:xfrm>
            <a:off x="6072198" y="6072206"/>
            <a:ext cx="7858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690</a:t>
            </a:r>
            <a:r>
              <a:rPr lang="ar-SA" b="1" dirty="0" smtClean="0">
                <a:solidFill>
                  <a:srgbClr val="FFC000"/>
                </a:solidFill>
              </a:rPr>
              <a:t>  </a:t>
            </a:r>
            <a:r>
              <a:rPr lang="ar-SA" b="1" dirty="0" smtClean="0"/>
              <a:t> </a:t>
            </a:r>
            <a:endParaRPr lang="ar-SA" b="1" dirty="0"/>
          </a:p>
        </p:txBody>
      </p:sp>
      <p:sp>
        <p:nvSpPr>
          <p:cNvPr id="30" name="مربع نص 29"/>
          <p:cNvSpPr txBox="1"/>
          <p:nvPr/>
        </p:nvSpPr>
        <p:spPr>
          <a:xfrm>
            <a:off x="6000760" y="6488668"/>
            <a:ext cx="8572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6600</a:t>
            </a:r>
            <a:endParaRPr lang="ar-SA" b="1" dirty="0"/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12906" y="3571876"/>
            <a:ext cx="544714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مربع نص 37"/>
          <p:cNvSpPr txBox="1"/>
          <p:nvPr/>
        </p:nvSpPr>
        <p:spPr>
          <a:xfrm>
            <a:off x="1142976" y="3600394"/>
            <a:ext cx="71438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=</a:t>
            </a:r>
            <a:endParaRPr lang="ar-SA" sz="2000" b="1" dirty="0"/>
          </a:p>
        </p:txBody>
      </p:sp>
      <p:cxnSp>
        <p:nvCxnSpPr>
          <p:cNvPr id="39" name="رابط مستقيم 38"/>
          <p:cNvCxnSpPr/>
          <p:nvPr/>
        </p:nvCxnSpPr>
        <p:spPr>
          <a:xfrm rot="10800000">
            <a:off x="1000100" y="3786190"/>
            <a:ext cx="57150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مربع نص 39"/>
          <p:cNvSpPr txBox="1"/>
          <p:nvPr/>
        </p:nvSpPr>
        <p:spPr>
          <a:xfrm>
            <a:off x="785786" y="3488296"/>
            <a:ext cx="8572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6600</a:t>
            </a:r>
            <a:endParaRPr lang="ar-SA" b="1" dirty="0"/>
          </a:p>
        </p:txBody>
      </p:sp>
      <p:sp>
        <p:nvSpPr>
          <p:cNvPr id="41" name="مربع نص 40"/>
          <p:cNvSpPr txBox="1"/>
          <p:nvPr/>
        </p:nvSpPr>
        <p:spPr>
          <a:xfrm>
            <a:off x="714348" y="3786190"/>
            <a:ext cx="8572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80</a:t>
            </a:r>
            <a:endParaRPr lang="ar-SA" b="1" dirty="0"/>
          </a:p>
        </p:txBody>
      </p:sp>
      <p:sp>
        <p:nvSpPr>
          <p:cNvPr id="42" name="مربع نص 41"/>
          <p:cNvSpPr txBox="1"/>
          <p:nvPr/>
        </p:nvSpPr>
        <p:spPr>
          <a:xfrm>
            <a:off x="214282" y="3571876"/>
            <a:ext cx="71438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=</a:t>
            </a:r>
            <a:endParaRPr lang="ar-SA" sz="2000" b="1" dirty="0"/>
          </a:p>
        </p:txBody>
      </p:sp>
      <p:sp>
        <p:nvSpPr>
          <p:cNvPr id="43" name="مربع نص 42"/>
          <p:cNvSpPr txBox="1"/>
          <p:nvPr/>
        </p:nvSpPr>
        <p:spPr>
          <a:xfrm>
            <a:off x="-71470" y="3600394"/>
            <a:ext cx="71438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82,5</a:t>
            </a:r>
            <a:endParaRPr lang="ar-SA" sz="2000" b="1" dirty="0"/>
          </a:p>
        </p:txBody>
      </p:sp>
      <p:sp>
        <p:nvSpPr>
          <p:cNvPr id="44" name="مستطيل 43"/>
          <p:cNvSpPr/>
          <p:nvPr/>
        </p:nvSpPr>
        <p:spPr>
          <a:xfrm>
            <a:off x="6858016" y="99932"/>
            <a:ext cx="2023730" cy="40011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-SA" sz="2000" b="1" dirty="0" smtClean="0">
                <a:solidFill>
                  <a:schemeClr val="tx1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حل </a:t>
            </a:r>
            <a:r>
              <a:rPr lang="ar-SA" sz="2000" b="1" dirty="0" err="1" smtClean="0">
                <a:solidFill>
                  <a:schemeClr val="tx1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اخر</a:t>
            </a:r>
            <a:r>
              <a:rPr lang="ar-SA" sz="2000" b="1" dirty="0" smtClean="0">
                <a:solidFill>
                  <a:schemeClr val="tx1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:</a:t>
            </a:r>
            <a:endParaRPr lang="ar-SA" sz="2000" b="1" dirty="0">
              <a:solidFill>
                <a:schemeClr val="tx1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5" name="مستطيل 44"/>
          <p:cNvSpPr/>
          <p:nvPr/>
        </p:nvSpPr>
        <p:spPr>
          <a:xfrm>
            <a:off x="7643834" y="785794"/>
            <a:ext cx="9286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200" b="1" dirty="0" smtClean="0"/>
              <a:t>ع</a:t>
            </a:r>
            <a:endParaRPr lang="ar-SA" sz="3200" dirty="0"/>
          </a:p>
        </p:txBody>
      </p:sp>
      <p:graphicFrame>
        <p:nvGraphicFramePr>
          <p:cNvPr id="49" name="جدول 48"/>
          <p:cNvGraphicFramePr>
            <a:graphicFrameLocks noGrp="1"/>
          </p:cNvGraphicFramePr>
          <p:nvPr/>
        </p:nvGraphicFramePr>
        <p:xfrm>
          <a:off x="2714612" y="1714488"/>
          <a:ext cx="6244913" cy="741680"/>
        </p:xfrm>
        <a:graphic>
          <a:graphicData uri="http://schemas.openxmlformats.org/drawingml/2006/table">
            <a:tbl>
              <a:tblPr rtl="1" firstRow="1" bandRow="1">
                <a:tableStyleId>{93296810-A885-4BE3-A3E7-6D5BEEA58F35}</a:tableStyleId>
              </a:tblPr>
              <a:tblGrid>
                <a:gridCol w="682764"/>
                <a:gridCol w="628426"/>
                <a:gridCol w="655595"/>
                <a:gridCol w="655595"/>
                <a:gridCol w="655595"/>
                <a:gridCol w="655595"/>
                <a:gridCol w="772612"/>
                <a:gridCol w="710474"/>
                <a:gridCol w="828257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</a:rPr>
                        <a:t>الفئات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dirty="0" smtClean="0">
                          <a:solidFill>
                            <a:schemeClr val="tx1"/>
                          </a:solidFill>
                        </a:rPr>
                        <a:t>50 –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</a:rPr>
                        <a:t>60 -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</a:rPr>
                        <a:t>70 -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</a:rPr>
                        <a:t>80 -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</a:rPr>
                        <a:t>90 -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</a:rPr>
                        <a:t>100 -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</a:rPr>
                        <a:t>110 -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</a:rPr>
                        <a:t>المجموع      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/>
                        <a:t>التكرار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/>
                        <a:t>8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/>
                        <a:t>12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/>
                        <a:t>14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/>
                        <a:t>24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/>
                        <a:t>8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/>
                        <a:t>8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/>
                        <a:t>6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/>
                        <a:t>80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2" name="مستطيل 61"/>
          <p:cNvSpPr/>
          <p:nvPr/>
        </p:nvSpPr>
        <p:spPr>
          <a:xfrm>
            <a:off x="7429520" y="857232"/>
            <a:ext cx="5480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b="1" dirty="0" smtClean="0"/>
              <a:t>=</a:t>
            </a:r>
            <a:endParaRPr lang="ar-SA" sz="2800" b="1" dirty="0"/>
          </a:p>
        </p:txBody>
      </p:sp>
      <p:grpSp>
        <p:nvGrpSpPr>
          <p:cNvPr id="63" name="Group 2"/>
          <p:cNvGrpSpPr>
            <a:grpSpLocks/>
          </p:cNvGrpSpPr>
          <p:nvPr/>
        </p:nvGrpSpPr>
        <p:grpSpPr bwMode="auto">
          <a:xfrm>
            <a:off x="4714876" y="500042"/>
            <a:ext cx="2714644" cy="1101304"/>
            <a:chOff x="4991" y="5501"/>
            <a:chExt cx="3380" cy="1500"/>
          </a:xfrm>
        </p:grpSpPr>
        <p:sp>
          <p:nvSpPr>
            <p:cNvPr id="64" name="Freeform 3"/>
            <p:cNvSpPr>
              <a:spLocks/>
            </p:cNvSpPr>
            <p:nvPr/>
          </p:nvSpPr>
          <p:spPr bwMode="auto">
            <a:xfrm>
              <a:off x="4991" y="5501"/>
              <a:ext cx="3380" cy="1305"/>
            </a:xfrm>
            <a:custGeom>
              <a:avLst/>
              <a:gdLst/>
              <a:ahLst/>
              <a:cxnLst>
                <a:cxn ang="0">
                  <a:pos x="2448" y="288"/>
                </a:cxn>
                <a:cxn ang="0">
                  <a:pos x="2304" y="576"/>
                </a:cxn>
                <a:cxn ang="0">
                  <a:pos x="2160" y="0"/>
                </a:cxn>
                <a:cxn ang="0">
                  <a:pos x="0" y="0"/>
                </a:cxn>
              </a:cxnLst>
              <a:rect l="0" t="0" r="r" b="b"/>
              <a:pathLst>
                <a:path w="2448" h="576">
                  <a:moveTo>
                    <a:pt x="2448" y="288"/>
                  </a:moveTo>
                  <a:lnTo>
                    <a:pt x="2304" y="576"/>
                  </a:lnTo>
                  <a:lnTo>
                    <a:pt x="2160" y="0"/>
                  </a:lnTo>
                  <a:lnTo>
                    <a:pt x="0" y="0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65" name="Freeform 4"/>
            <p:cNvSpPr>
              <a:spLocks/>
            </p:cNvSpPr>
            <p:nvPr/>
          </p:nvSpPr>
          <p:spPr bwMode="auto">
            <a:xfrm>
              <a:off x="7482" y="5680"/>
              <a:ext cx="303" cy="4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8" y="0"/>
                </a:cxn>
                <a:cxn ang="0">
                  <a:pos x="144" y="144"/>
                </a:cxn>
                <a:cxn ang="0">
                  <a:pos x="288" y="288"/>
                </a:cxn>
                <a:cxn ang="0">
                  <a:pos x="0" y="288"/>
                </a:cxn>
              </a:cxnLst>
              <a:rect l="0" t="0" r="r" b="b"/>
              <a:pathLst>
                <a:path w="288" h="288">
                  <a:moveTo>
                    <a:pt x="0" y="0"/>
                  </a:moveTo>
                  <a:lnTo>
                    <a:pt x="288" y="0"/>
                  </a:lnTo>
                  <a:lnTo>
                    <a:pt x="144" y="144"/>
                  </a:lnTo>
                  <a:lnTo>
                    <a:pt x="288" y="288"/>
                  </a:lnTo>
                  <a:lnTo>
                    <a:pt x="0" y="288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66" name="Text Box 5"/>
            <p:cNvSpPr txBox="1">
              <a:spLocks noChangeArrowheads="1"/>
            </p:cNvSpPr>
            <p:nvPr/>
          </p:nvSpPr>
          <p:spPr bwMode="auto">
            <a:xfrm>
              <a:off x="5258" y="5696"/>
              <a:ext cx="2442" cy="1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ك س</a:t>
              </a:r>
              <a:r>
                <a:rPr kumimoji="0" lang="ar-SA" sz="2400" b="1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2</a:t>
              </a:r>
              <a:r>
                <a:rPr kumimoji="0" lang="ar-SA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  –   س </a:t>
              </a:r>
              <a:r>
                <a:rPr kumimoji="0" lang="ar-SA" sz="2000" b="1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2</a:t>
              </a:r>
              <a:endPara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ن</a:t>
              </a:r>
              <a:endPara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Line 6"/>
            <p:cNvSpPr>
              <a:spLocks noChangeShapeType="1"/>
            </p:cNvSpPr>
            <p:nvPr/>
          </p:nvSpPr>
          <p:spPr bwMode="auto">
            <a:xfrm flipH="1">
              <a:off x="5792" y="5890"/>
              <a:ext cx="326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</p:grpSp>
      <p:cxnSp>
        <p:nvCxnSpPr>
          <p:cNvPr id="73" name="رابط مستقيم 72"/>
          <p:cNvCxnSpPr/>
          <p:nvPr/>
        </p:nvCxnSpPr>
        <p:spPr>
          <a:xfrm rot="10800000">
            <a:off x="6000760" y="1071546"/>
            <a:ext cx="107157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7" name="مربع نص 86"/>
          <p:cNvSpPr txBox="1"/>
          <p:nvPr/>
        </p:nvSpPr>
        <p:spPr>
          <a:xfrm>
            <a:off x="4286248" y="6488668"/>
            <a:ext cx="121444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566800</a:t>
            </a:r>
            <a:endParaRPr lang="ar-SA" b="1" dirty="0"/>
          </a:p>
        </p:txBody>
      </p:sp>
      <p:sp>
        <p:nvSpPr>
          <p:cNvPr id="89" name="مستطيل 88"/>
          <p:cNvSpPr/>
          <p:nvPr/>
        </p:nvSpPr>
        <p:spPr>
          <a:xfrm>
            <a:off x="2928926" y="4500570"/>
            <a:ext cx="9286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200" b="1" dirty="0" smtClean="0"/>
              <a:t>ع </a:t>
            </a:r>
            <a:r>
              <a:rPr lang="ar-SA" sz="2400" b="1" dirty="0" smtClean="0"/>
              <a:t>=  </a:t>
            </a:r>
            <a:endParaRPr lang="ar-SA" sz="2400" dirty="0"/>
          </a:p>
        </p:txBody>
      </p:sp>
      <p:grpSp>
        <p:nvGrpSpPr>
          <p:cNvPr id="90" name="Group 2"/>
          <p:cNvGrpSpPr>
            <a:grpSpLocks/>
          </p:cNvGrpSpPr>
          <p:nvPr/>
        </p:nvGrpSpPr>
        <p:grpSpPr bwMode="auto">
          <a:xfrm>
            <a:off x="428596" y="4286256"/>
            <a:ext cx="2714644" cy="1057252"/>
            <a:chOff x="4991" y="5501"/>
            <a:chExt cx="3380" cy="1440"/>
          </a:xfrm>
        </p:grpSpPr>
        <p:sp>
          <p:nvSpPr>
            <p:cNvPr id="91" name="Freeform 3"/>
            <p:cNvSpPr>
              <a:spLocks/>
            </p:cNvSpPr>
            <p:nvPr/>
          </p:nvSpPr>
          <p:spPr bwMode="auto">
            <a:xfrm>
              <a:off x="4991" y="5501"/>
              <a:ext cx="3380" cy="1305"/>
            </a:xfrm>
            <a:custGeom>
              <a:avLst/>
              <a:gdLst/>
              <a:ahLst/>
              <a:cxnLst>
                <a:cxn ang="0">
                  <a:pos x="2448" y="288"/>
                </a:cxn>
                <a:cxn ang="0">
                  <a:pos x="2304" y="576"/>
                </a:cxn>
                <a:cxn ang="0">
                  <a:pos x="2160" y="0"/>
                </a:cxn>
                <a:cxn ang="0">
                  <a:pos x="0" y="0"/>
                </a:cxn>
              </a:cxnLst>
              <a:rect l="0" t="0" r="r" b="b"/>
              <a:pathLst>
                <a:path w="2448" h="576">
                  <a:moveTo>
                    <a:pt x="2448" y="288"/>
                  </a:moveTo>
                  <a:lnTo>
                    <a:pt x="2304" y="576"/>
                  </a:lnTo>
                  <a:lnTo>
                    <a:pt x="2160" y="0"/>
                  </a:lnTo>
                  <a:lnTo>
                    <a:pt x="0" y="0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92" name="Freeform 4"/>
            <p:cNvSpPr>
              <a:spLocks/>
            </p:cNvSpPr>
            <p:nvPr/>
          </p:nvSpPr>
          <p:spPr bwMode="auto">
            <a:xfrm>
              <a:off x="7608" y="5726"/>
              <a:ext cx="303" cy="4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8" y="0"/>
                </a:cxn>
                <a:cxn ang="0">
                  <a:pos x="144" y="144"/>
                </a:cxn>
                <a:cxn ang="0">
                  <a:pos x="288" y="288"/>
                </a:cxn>
                <a:cxn ang="0">
                  <a:pos x="0" y="288"/>
                </a:cxn>
              </a:cxnLst>
              <a:rect l="0" t="0" r="r" b="b"/>
              <a:pathLst>
                <a:path w="288" h="288">
                  <a:moveTo>
                    <a:pt x="0" y="0"/>
                  </a:moveTo>
                  <a:lnTo>
                    <a:pt x="288" y="0"/>
                  </a:lnTo>
                  <a:lnTo>
                    <a:pt x="144" y="144"/>
                  </a:lnTo>
                  <a:lnTo>
                    <a:pt x="288" y="288"/>
                  </a:lnTo>
                  <a:lnTo>
                    <a:pt x="0" y="288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93" name="Text Box 5"/>
            <p:cNvSpPr txBox="1">
              <a:spLocks noChangeArrowheads="1"/>
            </p:cNvSpPr>
            <p:nvPr/>
          </p:nvSpPr>
          <p:spPr bwMode="auto">
            <a:xfrm>
              <a:off x="5061" y="5636"/>
              <a:ext cx="2442" cy="1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ك س</a:t>
              </a:r>
              <a:r>
                <a:rPr kumimoji="0" lang="ar-SA" sz="2400" b="1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2</a:t>
              </a:r>
              <a:r>
                <a:rPr kumimoji="0" lang="ar-SA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  –      س </a:t>
              </a:r>
              <a:r>
                <a:rPr kumimoji="0" lang="ar-SA" sz="2000" b="1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2</a:t>
              </a:r>
              <a:endPara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ن</a:t>
              </a:r>
              <a:endPara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4" name="Line 6"/>
            <p:cNvSpPr>
              <a:spLocks noChangeShapeType="1"/>
            </p:cNvSpPr>
            <p:nvPr/>
          </p:nvSpPr>
          <p:spPr bwMode="auto">
            <a:xfrm flipH="1">
              <a:off x="5436" y="5839"/>
              <a:ext cx="326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</p:grpSp>
      <p:cxnSp>
        <p:nvCxnSpPr>
          <p:cNvPr id="95" name="رابط مستقيم 94"/>
          <p:cNvCxnSpPr/>
          <p:nvPr/>
        </p:nvCxnSpPr>
        <p:spPr>
          <a:xfrm rot="10800000">
            <a:off x="1714480" y="4856172"/>
            <a:ext cx="107157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98" name="Group 2"/>
          <p:cNvGrpSpPr>
            <a:grpSpLocks/>
          </p:cNvGrpSpPr>
          <p:nvPr/>
        </p:nvGrpSpPr>
        <p:grpSpPr bwMode="auto">
          <a:xfrm>
            <a:off x="357158" y="5429264"/>
            <a:ext cx="2714644" cy="642942"/>
            <a:chOff x="4991" y="5501"/>
            <a:chExt cx="3380" cy="1440"/>
          </a:xfrm>
        </p:grpSpPr>
        <p:sp>
          <p:nvSpPr>
            <p:cNvPr id="99" name="Freeform 3"/>
            <p:cNvSpPr>
              <a:spLocks/>
            </p:cNvSpPr>
            <p:nvPr/>
          </p:nvSpPr>
          <p:spPr bwMode="auto">
            <a:xfrm>
              <a:off x="4991" y="5501"/>
              <a:ext cx="3380" cy="1305"/>
            </a:xfrm>
            <a:custGeom>
              <a:avLst/>
              <a:gdLst/>
              <a:ahLst/>
              <a:cxnLst>
                <a:cxn ang="0">
                  <a:pos x="2448" y="288"/>
                </a:cxn>
                <a:cxn ang="0">
                  <a:pos x="2304" y="576"/>
                </a:cxn>
                <a:cxn ang="0">
                  <a:pos x="2160" y="0"/>
                </a:cxn>
                <a:cxn ang="0">
                  <a:pos x="0" y="0"/>
                </a:cxn>
              </a:cxnLst>
              <a:rect l="0" t="0" r="r" b="b"/>
              <a:pathLst>
                <a:path w="2448" h="576">
                  <a:moveTo>
                    <a:pt x="2448" y="288"/>
                  </a:moveTo>
                  <a:lnTo>
                    <a:pt x="2304" y="576"/>
                  </a:lnTo>
                  <a:lnTo>
                    <a:pt x="2160" y="0"/>
                  </a:lnTo>
                  <a:lnTo>
                    <a:pt x="0" y="0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01" name="Text Box 5"/>
            <p:cNvSpPr txBox="1">
              <a:spLocks noChangeArrowheads="1"/>
            </p:cNvSpPr>
            <p:nvPr/>
          </p:nvSpPr>
          <p:spPr bwMode="auto">
            <a:xfrm>
              <a:off x="5061" y="5636"/>
              <a:ext cx="2954" cy="1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ar-SA" sz="2000" b="1" u="sng" dirty="0" smtClean="0"/>
                <a:t>566800</a:t>
              </a:r>
              <a:r>
                <a:rPr lang="ar-SA" sz="2000" b="1" dirty="0" smtClean="0"/>
                <a:t>  -  (82,5) </a:t>
              </a:r>
              <a:r>
                <a:rPr lang="ar-SA" sz="2400" b="1" baseline="30000" dirty="0" smtClean="0"/>
                <a:t>2</a:t>
              </a:r>
            </a:p>
            <a:p>
              <a:r>
                <a:rPr lang="ar-SA" sz="2000" b="1" dirty="0" smtClean="0"/>
                <a:t>   80</a:t>
              </a:r>
              <a:endPara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3" name="مستطيل 102"/>
          <p:cNvSpPr/>
          <p:nvPr/>
        </p:nvSpPr>
        <p:spPr>
          <a:xfrm>
            <a:off x="3098356" y="5643578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b="1" dirty="0" smtClean="0"/>
              <a:t>=</a:t>
            </a:r>
            <a:endParaRPr lang="ar-SA" sz="2400" dirty="0"/>
          </a:p>
        </p:txBody>
      </p:sp>
      <p:sp>
        <p:nvSpPr>
          <p:cNvPr id="104" name="مستطيل 103"/>
          <p:cNvSpPr/>
          <p:nvPr/>
        </p:nvSpPr>
        <p:spPr>
          <a:xfrm>
            <a:off x="3071802" y="6253483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b="1" dirty="0" smtClean="0"/>
              <a:t>=</a:t>
            </a:r>
            <a:endParaRPr lang="ar-SA" sz="2400" dirty="0"/>
          </a:p>
        </p:txBody>
      </p:sp>
      <p:grpSp>
        <p:nvGrpSpPr>
          <p:cNvPr id="105" name="Group 2"/>
          <p:cNvGrpSpPr>
            <a:grpSpLocks/>
          </p:cNvGrpSpPr>
          <p:nvPr/>
        </p:nvGrpSpPr>
        <p:grpSpPr bwMode="auto">
          <a:xfrm>
            <a:off x="1500166" y="6215082"/>
            <a:ext cx="1500198" cy="571504"/>
            <a:chOff x="4991" y="5501"/>
            <a:chExt cx="3380" cy="1440"/>
          </a:xfrm>
        </p:grpSpPr>
        <p:sp>
          <p:nvSpPr>
            <p:cNvPr id="106" name="Freeform 3"/>
            <p:cNvSpPr>
              <a:spLocks/>
            </p:cNvSpPr>
            <p:nvPr/>
          </p:nvSpPr>
          <p:spPr bwMode="auto">
            <a:xfrm>
              <a:off x="4991" y="5501"/>
              <a:ext cx="3380" cy="1305"/>
            </a:xfrm>
            <a:custGeom>
              <a:avLst/>
              <a:gdLst/>
              <a:ahLst/>
              <a:cxnLst>
                <a:cxn ang="0">
                  <a:pos x="2448" y="288"/>
                </a:cxn>
                <a:cxn ang="0">
                  <a:pos x="2304" y="576"/>
                </a:cxn>
                <a:cxn ang="0">
                  <a:pos x="2160" y="0"/>
                </a:cxn>
                <a:cxn ang="0">
                  <a:pos x="0" y="0"/>
                </a:cxn>
              </a:cxnLst>
              <a:rect l="0" t="0" r="r" b="b"/>
              <a:pathLst>
                <a:path w="2448" h="576">
                  <a:moveTo>
                    <a:pt x="2448" y="288"/>
                  </a:moveTo>
                  <a:lnTo>
                    <a:pt x="2304" y="576"/>
                  </a:lnTo>
                  <a:lnTo>
                    <a:pt x="2160" y="0"/>
                  </a:lnTo>
                  <a:lnTo>
                    <a:pt x="0" y="0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07" name="Text Box 5"/>
            <p:cNvSpPr txBox="1">
              <a:spLocks noChangeArrowheads="1"/>
            </p:cNvSpPr>
            <p:nvPr/>
          </p:nvSpPr>
          <p:spPr bwMode="auto">
            <a:xfrm>
              <a:off x="5061" y="5636"/>
              <a:ext cx="2954" cy="1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kumimoji="0" lang="ar-SA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278,75</a:t>
              </a:r>
            </a:p>
          </p:txBody>
        </p:sp>
      </p:grpSp>
      <p:sp>
        <p:nvSpPr>
          <p:cNvPr id="108" name="مستطيل 107"/>
          <p:cNvSpPr/>
          <p:nvPr/>
        </p:nvSpPr>
        <p:spPr>
          <a:xfrm>
            <a:off x="-93352" y="6286520"/>
            <a:ext cx="1314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b="1" dirty="0" smtClean="0"/>
              <a:t>=16,696</a:t>
            </a:r>
            <a:endParaRPr lang="ar-SA" sz="2400" dirty="0"/>
          </a:p>
        </p:txBody>
      </p:sp>
      <p:pic>
        <p:nvPicPr>
          <p:cNvPr id="109" name="Picture 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3357562"/>
            <a:ext cx="1421407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6" dur="8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7" dur="80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80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8" dur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3" dur="8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4" dur="8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5" dur="8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0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9" grpId="0"/>
      <p:bldP spid="20" grpId="0"/>
      <p:bldP spid="22" grpId="0"/>
      <p:bldP spid="26" grpId="0"/>
      <p:bldP spid="27" grpId="0"/>
      <p:bldP spid="28" grpId="0"/>
      <p:bldP spid="29" grpId="0"/>
      <p:bldP spid="30" grpId="0"/>
      <p:bldP spid="38" grpId="0"/>
      <p:bldP spid="40" grpId="0"/>
      <p:bldP spid="41" grpId="0"/>
      <p:bldP spid="42" grpId="0"/>
      <p:bldP spid="43" grpId="0"/>
      <p:bldP spid="44" grpId="0" animBg="1"/>
      <p:bldP spid="45" grpId="0"/>
      <p:bldP spid="62" grpId="0"/>
      <p:bldP spid="87" grpId="0"/>
      <p:bldP spid="89" grpId="0"/>
      <p:bldP spid="103" grpId="0"/>
      <p:bldP spid="104" grpId="0"/>
      <p:bldP spid="10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إطار 3"/>
          <p:cNvSpPr/>
          <p:nvPr/>
        </p:nvSpPr>
        <p:spPr>
          <a:xfrm>
            <a:off x="179512" y="428604"/>
            <a:ext cx="8568952" cy="616874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dirty="0">
                <a:solidFill>
                  <a:srgbClr val="FF0000"/>
                </a:solidFill>
                <a:cs typeface="ALAWI-3-37" pitchFamily="2" charset="-78"/>
              </a:rPr>
              <a:t>اعداد الطلاب </a:t>
            </a:r>
          </a:p>
          <a:p>
            <a:pPr algn="ctr"/>
            <a:r>
              <a:rPr lang="ar-SA" sz="4800" dirty="0">
                <a:solidFill>
                  <a:schemeClr val="tx1"/>
                </a:solidFill>
              </a:rPr>
              <a:t>1- </a:t>
            </a:r>
            <a:r>
              <a:rPr lang="ar-SA" sz="5400" dirty="0">
                <a:solidFill>
                  <a:schemeClr val="tx2">
                    <a:lumMod val="75000"/>
                  </a:schemeClr>
                </a:solidFill>
                <a:cs typeface="Al-Kharashi 52" pitchFamily="2" charset="-78"/>
              </a:rPr>
              <a:t>خليل الغامدي </a:t>
            </a:r>
          </a:p>
          <a:p>
            <a:pPr algn="ctr"/>
            <a:r>
              <a:rPr lang="ar-SA" sz="5400" dirty="0">
                <a:solidFill>
                  <a:schemeClr val="tx2">
                    <a:lumMod val="75000"/>
                  </a:schemeClr>
                </a:solidFill>
                <a:cs typeface="Al-Kharashi 52" pitchFamily="2" charset="-78"/>
              </a:rPr>
              <a:t>2- عبدالعزيز </a:t>
            </a:r>
            <a:r>
              <a:rPr lang="ar-SA" sz="5400" dirty="0" smtClean="0">
                <a:solidFill>
                  <a:schemeClr val="tx2">
                    <a:lumMod val="75000"/>
                  </a:schemeClr>
                </a:solidFill>
                <a:cs typeface="Al-Kharashi 52" pitchFamily="2" charset="-78"/>
              </a:rPr>
              <a:t>الغامدي</a:t>
            </a:r>
          </a:p>
          <a:p>
            <a:pPr algn="ctr"/>
            <a:r>
              <a:rPr lang="ar-SA" sz="5400" dirty="0" smtClean="0">
                <a:solidFill>
                  <a:schemeClr val="tx2">
                    <a:lumMod val="75000"/>
                  </a:schemeClr>
                </a:solidFill>
                <a:cs typeface="Al-Kharashi 52" pitchFamily="2" charset="-78"/>
              </a:rPr>
              <a:t>3- عبدالله الغامدي </a:t>
            </a:r>
          </a:p>
          <a:p>
            <a:pPr algn="ctr"/>
            <a:r>
              <a:rPr lang="ar-SA" sz="5400" dirty="0" smtClean="0">
                <a:solidFill>
                  <a:schemeClr val="tx2">
                    <a:lumMod val="75000"/>
                  </a:schemeClr>
                </a:solidFill>
                <a:cs typeface="Al-Kharashi 52" pitchFamily="2" charset="-78"/>
              </a:rPr>
              <a:t>4- جابر </a:t>
            </a:r>
            <a:r>
              <a:rPr lang="ar-SA" sz="5400" dirty="0" err="1" smtClean="0">
                <a:solidFill>
                  <a:schemeClr val="tx2">
                    <a:lumMod val="75000"/>
                  </a:schemeClr>
                </a:solidFill>
                <a:cs typeface="Al-Kharashi 52" pitchFamily="2" charset="-78"/>
              </a:rPr>
              <a:t>العلياني</a:t>
            </a:r>
            <a:r>
              <a:rPr lang="ar-SA" sz="5400" dirty="0" smtClean="0">
                <a:solidFill>
                  <a:schemeClr val="tx2">
                    <a:lumMod val="75000"/>
                  </a:schemeClr>
                </a:solidFill>
                <a:cs typeface="Al-Kharashi 52" pitchFamily="2" charset="-78"/>
              </a:rPr>
              <a:t> </a:t>
            </a:r>
            <a:endParaRPr lang="ar-SA" sz="5400" dirty="0">
              <a:solidFill>
                <a:schemeClr val="tx2">
                  <a:lumMod val="75000"/>
                </a:schemeClr>
              </a:solidFill>
              <a:cs typeface="Al-Kharashi 52" pitchFamily="2" charset="-78"/>
            </a:endParaRPr>
          </a:p>
          <a:p>
            <a:pPr algn="ctr"/>
            <a:endParaRPr lang="ar-SA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1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سمة12</Template>
  <TotalTime>551</TotalTime>
  <Words>557</Words>
  <Application>Microsoft Office PowerPoint</Application>
  <PresentationFormat>عرض على الشاشة (3:4)‏</PresentationFormat>
  <Paragraphs>232</Paragraphs>
  <Slides>5</Slides>
  <Notes>5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سمة12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msfr</dc:creator>
  <cp:lastModifiedBy>be</cp:lastModifiedBy>
  <cp:revision>57</cp:revision>
  <dcterms:created xsi:type="dcterms:W3CDTF">2008-06-01T19:27:37Z</dcterms:created>
  <dcterms:modified xsi:type="dcterms:W3CDTF">2013-03-04T07:37:45Z</dcterms:modified>
</cp:coreProperties>
</file>