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8" r:id="rId2"/>
    <p:sldId id="260" r:id="rId3"/>
    <p:sldId id="270" r:id="rId4"/>
    <p:sldId id="269" r:id="rId5"/>
    <p:sldId id="273" r:id="rId6"/>
    <p:sldId id="274" r:id="rId7"/>
    <p:sldId id="271" r:id="rId8"/>
    <p:sldId id="272" r:id="rId9"/>
    <p:sldId id="275" r:id="rId10"/>
    <p:sldId id="276" r:id="rId11"/>
    <p:sldId id="280" r:id="rId12"/>
    <p:sldId id="277" r:id="rId13"/>
    <p:sldId id="278" r:id="rId14"/>
    <p:sldId id="281" r:id="rId15"/>
    <p:sldId id="282" r:id="rId16"/>
    <p:sldId id="283" r:id="rId17"/>
    <p:sldId id="284" r:id="rId18"/>
    <p:sldId id="287" r:id="rId19"/>
    <p:sldId id="288" r:id="rId20"/>
    <p:sldId id="285" r:id="rId21"/>
    <p:sldId id="286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85" autoAdjust="0"/>
    <p:restoredTop sz="94420" autoAdjust="0"/>
  </p:normalViewPr>
  <p:slideViewPr>
    <p:cSldViewPr>
      <p:cViewPr varScale="1">
        <p:scale>
          <a:sx n="54" d="100"/>
          <a:sy n="54" d="100"/>
        </p:scale>
        <p:origin x="-979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KW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5D88273-E38B-4B69-B27A-39E12178A746}" type="datetimeFigureOut">
              <a:rPr lang="ar-KW" smtClean="0"/>
              <a:pPr/>
              <a:t>28/03/1433</a:t>
            </a:fld>
            <a:endParaRPr lang="ar-KW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KW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K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K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FC3DC93-C5AB-4503-9474-413948483C2E}" type="slidenum">
              <a:rPr lang="ar-KW" smtClean="0"/>
              <a:pPr/>
              <a:t>‹#›</a:t>
            </a:fld>
            <a:endParaRPr lang="ar-K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87" name="Object 15"/>
          <p:cNvGraphicFramePr>
            <a:graphicFrameLocks noChangeAspect="1"/>
          </p:cNvGraphicFramePr>
          <p:nvPr/>
        </p:nvGraphicFramePr>
        <p:xfrm>
          <a:off x="44450" y="2393950"/>
          <a:ext cx="9077325" cy="1819275"/>
        </p:xfrm>
        <a:graphic>
          <a:graphicData uri="http://schemas.openxmlformats.org/presentationml/2006/ole">
            <p:oleObj spid="_x0000_s3087" name="Image" r:id="rId3" imgW="10209524" imgH="1815873" progId="">
              <p:embed/>
            </p:oleObj>
          </a:graphicData>
        </a:graphic>
      </p:graphicFrame>
      <p:grpSp>
        <p:nvGrpSpPr>
          <p:cNvPr id="3088" name="Group 16"/>
          <p:cNvGrpSpPr>
            <a:grpSpLocks/>
          </p:cNvGrpSpPr>
          <p:nvPr/>
        </p:nvGrpSpPr>
        <p:grpSpPr bwMode="auto">
          <a:xfrm>
            <a:off x="34925" y="4292600"/>
            <a:ext cx="9074150" cy="2520950"/>
            <a:chOff x="0" y="2640"/>
            <a:chExt cx="5760" cy="1680"/>
          </a:xfrm>
        </p:grpSpPr>
        <p:sp>
          <p:nvSpPr>
            <p:cNvPr id="3089" name="Rectangle 17"/>
            <p:cNvSpPr>
              <a:spLocks noChangeArrowheads="1"/>
            </p:cNvSpPr>
            <p:nvPr userDrawn="1"/>
          </p:nvSpPr>
          <p:spPr bwMode="gray">
            <a:xfrm>
              <a:off x="0" y="2640"/>
              <a:ext cx="5760" cy="168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090" name="Rectangle 18"/>
            <p:cNvSpPr>
              <a:spLocks noChangeArrowheads="1"/>
            </p:cNvSpPr>
            <p:nvPr userDrawn="1"/>
          </p:nvSpPr>
          <p:spPr bwMode="gray">
            <a:xfrm>
              <a:off x="0" y="2640"/>
              <a:ext cx="5760" cy="96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3091" name="Rectangle 19"/>
          <p:cNvSpPr>
            <a:spLocks noChangeArrowheads="1"/>
          </p:cNvSpPr>
          <p:nvPr/>
        </p:nvSpPr>
        <p:spPr bwMode="gray">
          <a:xfrm>
            <a:off x="34925" y="44450"/>
            <a:ext cx="9074150" cy="2282825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grpSp>
        <p:nvGrpSpPr>
          <p:cNvPr id="3092" name="Group 20"/>
          <p:cNvGrpSpPr>
            <a:grpSpLocks/>
          </p:cNvGrpSpPr>
          <p:nvPr/>
        </p:nvGrpSpPr>
        <p:grpSpPr bwMode="auto">
          <a:xfrm>
            <a:off x="-4763" y="0"/>
            <a:ext cx="9148763" cy="6856413"/>
            <a:chOff x="-3" y="0"/>
            <a:chExt cx="5763" cy="4319"/>
          </a:xfrm>
        </p:grpSpPr>
        <p:sp>
          <p:nvSpPr>
            <p:cNvPr id="3093" name="AutoShape 21"/>
            <p:cNvSpPr>
              <a:spLocks noChangeArrowheads="1"/>
            </p:cNvSpPr>
            <p:nvPr userDrawn="1"/>
          </p:nvSpPr>
          <p:spPr bwMode="gray">
            <a:xfrm>
              <a:off x="24" y="24"/>
              <a:ext cx="5712" cy="4272"/>
            </a:xfrm>
            <a:prstGeom prst="roundRect">
              <a:avLst>
                <a:gd name="adj" fmla="val 6227"/>
              </a:avLst>
            </a:prstGeom>
            <a:noFill/>
            <a:ln w="762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094" name="Freeform 22"/>
            <p:cNvSpPr>
              <a:spLocks/>
            </p:cNvSpPr>
            <p:nvPr userDrawn="1"/>
          </p:nvSpPr>
          <p:spPr bwMode="gray">
            <a:xfrm>
              <a:off x="0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3095" name="Freeform 23"/>
            <p:cNvSpPr>
              <a:spLocks/>
            </p:cNvSpPr>
            <p:nvPr userDrawn="1"/>
          </p:nvSpPr>
          <p:spPr bwMode="gray">
            <a:xfrm rot="-5408600">
              <a:off x="-50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3096" name="Freeform 24"/>
            <p:cNvSpPr>
              <a:spLocks/>
            </p:cNvSpPr>
            <p:nvPr userDrawn="1"/>
          </p:nvSpPr>
          <p:spPr bwMode="gray">
            <a:xfrm rot="10769190">
              <a:off x="5519" y="4031"/>
              <a:ext cx="232" cy="287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3097" name="Freeform 25"/>
            <p:cNvSpPr>
              <a:spLocks/>
            </p:cNvSpPr>
            <p:nvPr userDrawn="1"/>
          </p:nvSpPr>
          <p:spPr bwMode="gray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ltGray">
          <a:xfrm>
            <a:off x="762000" y="990600"/>
            <a:ext cx="7772400" cy="1066800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953000"/>
            <a:ext cx="6400800" cy="533400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CE930DA-8547-4581-A954-43B21DBC38EF}" type="slidenum">
              <a:rPr lang="en-US"/>
              <a:pPr/>
              <a:t>‹#›</a:t>
            </a:fld>
            <a:endParaRPr lang="en-US" dirty="0"/>
          </a:p>
        </p:txBody>
      </p:sp>
      <p:grpSp>
        <p:nvGrpSpPr>
          <p:cNvPr id="3098" name="Group 26"/>
          <p:cNvGrpSpPr>
            <a:grpSpLocks/>
          </p:cNvGrpSpPr>
          <p:nvPr/>
        </p:nvGrpSpPr>
        <p:grpSpPr bwMode="auto">
          <a:xfrm>
            <a:off x="2482850" y="2895600"/>
            <a:ext cx="2698750" cy="1041400"/>
            <a:chOff x="1610" y="1965"/>
            <a:chExt cx="1700" cy="656"/>
          </a:xfrm>
        </p:grpSpPr>
        <p:pic>
          <p:nvPicPr>
            <p:cNvPr id="3099" name="Picture 27" descr="Untitled-1 copy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gray">
            <a:xfrm>
              <a:off x="2426" y="1965"/>
              <a:ext cx="590" cy="590"/>
            </a:xfrm>
            <a:prstGeom prst="rect">
              <a:avLst/>
            </a:prstGeom>
            <a:noFill/>
          </p:spPr>
        </p:pic>
        <p:pic>
          <p:nvPicPr>
            <p:cNvPr id="3100" name="Picture 28" descr="Untitled-1 copy"/>
            <p:cNvPicPr>
              <a:picLocks noChangeAspect="1" noChangeArrowheads="1"/>
            </p:cNvPicPr>
            <p:nvPr userDrawn="1"/>
          </p:nvPicPr>
          <p:blipFill>
            <a:blip r:embed="rId5" cstate="print"/>
            <a:srcRect/>
            <a:stretch>
              <a:fillRect/>
            </a:stretch>
          </p:blipFill>
          <p:spPr bwMode="gray">
            <a:xfrm>
              <a:off x="3061" y="2372"/>
              <a:ext cx="249" cy="249"/>
            </a:xfrm>
            <a:prstGeom prst="rect">
              <a:avLst/>
            </a:prstGeom>
            <a:noFill/>
          </p:spPr>
        </p:pic>
        <p:pic>
          <p:nvPicPr>
            <p:cNvPr id="3101" name="Picture 29" descr="Untitled-1 copy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gray">
            <a:xfrm>
              <a:off x="1610" y="2237"/>
              <a:ext cx="363" cy="363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36C9A9-05A9-4F08-969B-FEABE63664A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1229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1229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6CE73-BB30-4432-8D83-7AEA205C817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6629400" cy="8683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447800"/>
            <a:ext cx="8229600" cy="4949825"/>
          </a:xfrm>
        </p:spPr>
        <p:txBody>
          <a:bodyPr/>
          <a:lstStyle/>
          <a:p>
            <a:r>
              <a:rPr lang="en-US" dirty="0" smtClean="0"/>
              <a:t>Click icon to add table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244475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C97BFF2C-1D3F-45ED-89EF-BA2E5FDDB40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2DE384-55D7-46CA-9775-E135F5B4D930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868ADE-8370-42D4-A99C-54F62319A84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949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949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104345-BF49-44DB-9351-625E8BCF7B1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8634EE-7E0F-444D-AE39-E94BB87C6820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58FEB-B3F9-414E-A078-A07F566E1ED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C81126-085E-456C-84DD-EA4787ACE120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0DA93F-12E8-432B-B442-796E25584D5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28130C-DEDB-44BD-99C8-A2F499677ED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5" name="Group 11"/>
          <p:cNvGrpSpPr>
            <a:grpSpLocks/>
          </p:cNvGrpSpPr>
          <p:nvPr/>
        </p:nvGrpSpPr>
        <p:grpSpPr bwMode="auto">
          <a:xfrm>
            <a:off x="0" y="285750"/>
            <a:ext cx="9156700" cy="911225"/>
            <a:chOff x="-1" y="196"/>
            <a:chExt cx="5768" cy="635"/>
          </a:xfrm>
        </p:grpSpPr>
        <p:sp>
          <p:nvSpPr>
            <p:cNvPr id="1036" name="Rectangle 12"/>
            <p:cNvSpPr>
              <a:spLocks noChangeArrowheads="1"/>
            </p:cNvSpPr>
            <p:nvPr userDrawn="1"/>
          </p:nvSpPr>
          <p:spPr bwMode="gray">
            <a:xfrm>
              <a:off x="1" y="196"/>
              <a:ext cx="5766" cy="635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tx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037" name="Freeform 13"/>
            <p:cNvSpPr>
              <a:spLocks/>
            </p:cNvSpPr>
            <p:nvPr userDrawn="1"/>
          </p:nvSpPr>
          <p:spPr bwMode="gray">
            <a:xfrm flipH="1" flipV="1">
              <a:off x="2265" y="196"/>
              <a:ext cx="3497" cy="226"/>
            </a:xfrm>
            <a:custGeom>
              <a:avLst/>
              <a:gdLst/>
              <a:ahLst/>
              <a:cxnLst>
                <a:cxn ang="0">
                  <a:pos x="45" y="590"/>
                </a:cxn>
                <a:cxn ang="0">
                  <a:pos x="1497" y="590"/>
                </a:cxn>
                <a:cxn ang="0">
                  <a:pos x="0" y="0"/>
                </a:cxn>
                <a:cxn ang="0">
                  <a:pos x="0" y="590"/>
                </a:cxn>
              </a:cxnLst>
              <a:rect l="0" t="0" r="r" b="b"/>
              <a:pathLst>
                <a:path w="1497" h="590">
                  <a:moveTo>
                    <a:pt x="45" y="590"/>
                  </a:moveTo>
                  <a:lnTo>
                    <a:pt x="1497" y="590"/>
                  </a:lnTo>
                  <a:lnTo>
                    <a:pt x="0" y="0"/>
                  </a:lnTo>
                  <a:lnTo>
                    <a:pt x="0" y="590"/>
                  </a:lnTo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46275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038" name="Freeform 14"/>
            <p:cNvSpPr>
              <a:spLocks/>
            </p:cNvSpPr>
            <p:nvPr userDrawn="1"/>
          </p:nvSpPr>
          <p:spPr bwMode="gray">
            <a:xfrm>
              <a:off x="-1" y="513"/>
              <a:ext cx="3702" cy="311"/>
            </a:xfrm>
            <a:custGeom>
              <a:avLst/>
              <a:gdLst/>
              <a:ahLst/>
              <a:cxnLst>
                <a:cxn ang="0">
                  <a:pos x="45" y="590"/>
                </a:cxn>
                <a:cxn ang="0">
                  <a:pos x="1497" y="590"/>
                </a:cxn>
                <a:cxn ang="0">
                  <a:pos x="0" y="0"/>
                </a:cxn>
                <a:cxn ang="0">
                  <a:pos x="0" y="590"/>
                </a:cxn>
              </a:cxnLst>
              <a:rect l="0" t="0" r="r" b="b"/>
              <a:pathLst>
                <a:path w="1497" h="590">
                  <a:moveTo>
                    <a:pt x="45" y="590"/>
                  </a:moveTo>
                  <a:lnTo>
                    <a:pt x="1497" y="590"/>
                  </a:lnTo>
                  <a:lnTo>
                    <a:pt x="0" y="0"/>
                  </a:lnTo>
                  <a:lnTo>
                    <a:pt x="0" y="590"/>
                  </a:lnTo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1039" name="Rectangle 15"/>
          <p:cNvSpPr>
            <a:spLocks noChangeArrowheads="1"/>
          </p:cNvSpPr>
          <p:nvPr/>
        </p:nvSpPr>
        <p:spPr bwMode="gray">
          <a:xfrm>
            <a:off x="1588" y="0"/>
            <a:ext cx="9144000" cy="241300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gray">
          <a:xfrm>
            <a:off x="12700" y="1235075"/>
            <a:ext cx="9132888" cy="158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pic>
        <p:nvPicPr>
          <p:cNvPr id="1041" name="Picture 17" descr="Untitled-1 cop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>
            <a:off x="252413" y="382588"/>
            <a:ext cx="720725" cy="720725"/>
          </a:xfrm>
          <a:prstGeom prst="rect">
            <a:avLst/>
          </a:prstGeom>
          <a:noFill/>
        </p:spPr>
      </p:pic>
      <p:pic>
        <p:nvPicPr>
          <p:cNvPr id="1042" name="Picture 18" descr="Untitled-1 copy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gray">
          <a:xfrm>
            <a:off x="973138" y="765175"/>
            <a:ext cx="358775" cy="358775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1676400" y="274638"/>
            <a:ext cx="66294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9600" cy="494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77000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86F5B87-A48E-4216-AE56-C38DBFA3FA9C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1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ar-KW" dirty="0" smtClean="0"/>
              <a:t>التحليل المالي باستخدام القوائم المالية</a:t>
            </a:r>
            <a:endParaRPr lang="en-US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KW" dirty="0" smtClean="0"/>
              <a:t>تخطيط ورقابة مالية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0"/>
            <a:r>
              <a:rPr lang="ar-KW" dirty="0" smtClean="0"/>
              <a:t>الإهلاك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95936" y="1628800"/>
            <a:ext cx="489654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KW" sz="3200" b="1" dirty="0" smtClean="0">
                <a:solidFill>
                  <a:srgbClr val="FF0000"/>
                </a:solidFill>
              </a:rPr>
              <a:t>قائمة الدخل وقائمة التدفق النقدي</a:t>
            </a:r>
            <a:endParaRPr lang="ar-KW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987828" y="2636912"/>
          <a:ext cx="5960435" cy="2880360"/>
        </p:xfrm>
        <a:graphic>
          <a:graphicData uri="http://schemas.openxmlformats.org/drawingml/2006/table">
            <a:tbl>
              <a:tblPr rtl="1" firstRow="1" bandRow="1">
                <a:tableStyleId>{E269D01E-BC32-4049-B463-5C60D7B0CCD2}</a:tableStyleId>
              </a:tblPr>
              <a:tblGrid>
                <a:gridCol w="2368153"/>
                <a:gridCol w="1569164"/>
                <a:gridCol w="2023118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100" dirty="0" smtClean="0"/>
                        <a:t>السنة الثانية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قائمة الدخل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قائمة التدفق النقدي</a:t>
                      </a:r>
                      <a:endParaRPr lang="ar-KW" sz="2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100" dirty="0" smtClean="0"/>
                        <a:t>المبيعات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400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400</a:t>
                      </a:r>
                      <a:endParaRPr lang="ar-KW" sz="2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100" dirty="0" smtClean="0"/>
                        <a:t>مصروفات عدا</a:t>
                      </a:r>
                      <a:r>
                        <a:rPr lang="ar-KW" sz="2100" baseline="0" dirty="0" smtClean="0"/>
                        <a:t> الاهلاك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160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160</a:t>
                      </a:r>
                      <a:endParaRPr lang="ar-KW" sz="2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100" dirty="0" smtClean="0"/>
                        <a:t>الإهلاك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200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صفر</a:t>
                      </a:r>
                      <a:endParaRPr lang="ar-KW" sz="2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100" dirty="0" smtClean="0"/>
                        <a:t>صافي الربح قبل الضريبة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40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KW" sz="2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100" dirty="0" smtClean="0"/>
                        <a:t>الضرائب (40%)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16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16</a:t>
                      </a:r>
                      <a:endParaRPr lang="ar-KW" sz="2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100" dirty="0" smtClean="0"/>
                        <a:t>صافي الربح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24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224</a:t>
                      </a:r>
                      <a:endParaRPr lang="ar-KW" sz="21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AutoShape 5"/>
          <p:cNvSpPr>
            <a:spLocks noChangeArrowheads="1"/>
          </p:cNvSpPr>
          <p:nvPr/>
        </p:nvSpPr>
        <p:spPr bwMode="gray">
          <a:xfrm>
            <a:off x="5562600" y="3413720"/>
            <a:ext cx="2819400" cy="2895600"/>
          </a:xfrm>
          <a:prstGeom prst="chevron">
            <a:avLst>
              <a:gd name="adj" fmla="val 16468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0" scaled="1"/>
          </a:gradFill>
          <a:ln w="38100">
            <a:solidFill>
              <a:srgbClr val="EAEAEA"/>
            </a:solidFill>
            <a:miter lim="800000"/>
            <a:headEnd/>
            <a:tailEnd/>
          </a:ln>
          <a:effectLst>
            <a:outerShdw dist="109250" dir="3267739" algn="ctr" rotWithShape="0">
              <a:schemeClr val="bg2">
                <a:alpha val="50000"/>
              </a:schemeClr>
            </a:outerShdw>
          </a:effectLst>
        </p:spPr>
        <p:txBody>
          <a:bodyPr anchor="ctr">
            <a:spAutoFit/>
          </a:bodyPr>
          <a:lstStyle/>
          <a:p>
            <a:endParaRPr lang="ar-SA"/>
          </a:p>
        </p:txBody>
      </p:sp>
      <p:sp>
        <p:nvSpPr>
          <p:cNvPr id="17414" name="AutoShape 6"/>
          <p:cNvSpPr>
            <a:spLocks noChangeArrowheads="1"/>
          </p:cNvSpPr>
          <p:nvPr/>
        </p:nvSpPr>
        <p:spPr bwMode="gray">
          <a:xfrm>
            <a:off x="3200400" y="3413720"/>
            <a:ext cx="2971800" cy="2895600"/>
          </a:xfrm>
          <a:prstGeom prst="chevron">
            <a:avLst>
              <a:gd name="adj" fmla="val 17842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38100">
            <a:solidFill>
              <a:srgbClr val="EAEAEA"/>
            </a:solidFill>
            <a:miter lim="800000"/>
            <a:headEnd/>
            <a:tailEnd/>
          </a:ln>
          <a:effectLst>
            <a:outerShdw dist="109250" dir="3267739" algn="ctr" rotWithShape="0">
              <a:schemeClr val="bg2">
                <a:alpha val="50000"/>
              </a:schemeClr>
            </a:outerShdw>
          </a:effectLst>
        </p:spPr>
        <p:txBody>
          <a:bodyPr anchor="ctr">
            <a:spAutoFit/>
          </a:bodyPr>
          <a:lstStyle/>
          <a:p>
            <a:endParaRPr lang="ar-SA"/>
          </a:p>
        </p:txBody>
      </p:sp>
      <p:sp>
        <p:nvSpPr>
          <p:cNvPr id="17415" name="AutoShape 7"/>
          <p:cNvSpPr>
            <a:spLocks noChangeArrowheads="1"/>
          </p:cNvSpPr>
          <p:nvPr/>
        </p:nvSpPr>
        <p:spPr bwMode="gray">
          <a:xfrm>
            <a:off x="838200" y="3413720"/>
            <a:ext cx="2971800" cy="2895600"/>
          </a:xfrm>
          <a:prstGeom prst="chevron">
            <a:avLst>
              <a:gd name="adj" fmla="val 17842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38100">
            <a:solidFill>
              <a:srgbClr val="EAEAEA"/>
            </a:solidFill>
            <a:miter lim="800000"/>
            <a:headEnd/>
            <a:tailEnd/>
          </a:ln>
          <a:effectLst>
            <a:outerShdw dist="109250" dir="3267739" algn="ctr" rotWithShape="0">
              <a:schemeClr val="bg2">
                <a:alpha val="50000"/>
              </a:schemeClr>
            </a:outerShdw>
          </a:effectLst>
        </p:spPr>
        <p:txBody>
          <a:bodyPr anchor="ctr">
            <a:spAutoFit/>
          </a:bodyPr>
          <a:lstStyle/>
          <a:p>
            <a:endParaRPr lang="ar-SA" dirty="0"/>
          </a:p>
        </p:txBody>
      </p:sp>
      <p:sp>
        <p:nvSpPr>
          <p:cNvPr id="17416" name="AutoShape 8"/>
          <p:cNvSpPr>
            <a:spLocks noChangeArrowheads="1"/>
          </p:cNvSpPr>
          <p:nvPr/>
        </p:nvSpPr>
        <p:spPr bwMode="gray">
          <a:xfrm>
            <a:off x="1066800" y="2575520"/>
            <a:ext cx="2057400" cy="5746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ar-KW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الأصول طويلة الأجل</a:t>
            </a:r>
            <a:endParaRPr lang="en-US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7" name="AutoShape 9"/>
          <p:cNvSpPr>
            <a:spLocks noChangeArrowheads="1"/>
          </p:cNvSpPr>
          <p:nvPr/>
        </p:nvSpPr>
        <p:spPr bwMode="gray">
          <a:xfrm>
            <a:off x="3386138" y="2575520"/>
            <a:ext cx="2057400" cy="5746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ar-KW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رأس المال العامل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8" name="AutoShape 10"/>
          <p:cNvSpPr>
            <a:spLocks noChangeArrowheads="1"/>
          </p:cNvSpPr>
          <p:nvPr/>
        </p:nvSpPr>
        <p:spPr bwMode="gray">
          <a:xfrm>
            <a:off x="5715000" y="2575520"/>
            <a:ext cx="2057400" cy="5746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ar-KW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إجمالي الاستثمارات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87624" y="4429943"/>
            <a:ext cx="2016224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KW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الأصول الثابتة</a:t>
            </a:r>
          </a:p>
          <a:p>
            <a:pPr algn="r" rtl="1"/>
            <a:r>
              <a:rPr lang="ar-KW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(مباني+الات)</a:t>
            </a:r>
            <a:endParaRPr lang="ar-KW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23928" y="4042028"/>
            <a:ext cx="2016224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KW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السيولة</a:t>
            </a:r>
          </a:p>
          <a:p>
            <a:pPr algn="ctr"/>
            <a:r>
              <a:rPr lang="ar-KW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(الأصول المتداولة ناقص الخصوم المتداولة)</a:t>
            </a:r>
            <a:endParaRPr lang="ar-KW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12160" y="3888720"/>
            <a:ext cx="2232248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KW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حقوق ملكية + التزامات طويلة الأجل =</a:t>
            </a:r>
          </a:p>
          <a:p>
            <a:pPr algn="ctr" rtl="1"/>
            <a:r>
              <a:rPr lang="ar-KW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الأصول طويلة الأجل + رأس المال العامل</a:t>
            </a:r>
            <a:endParaRPr lang="ar-KW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tangle 4"/>
          <p:cNvSpPr txBox="1">
            <a:spLocks noChangeArrowheads="1"/>
          </p:cNvSpPr>
          <p:nvPr/>
        </p:nvSpPr>
        <p:spPr bwMode="gray">
          <a:xfrm>
            <a:off x="1828800" y="427038"/>
            <a:ext cx="66294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KW" sz="40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قائمة المركز المالي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99792" y="1691516"/>
            <a:ext cx="561662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KW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اعادة تبويب لبنود الميزانية بشكل تحليلي, وتشمل: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0"/>
            <a:r>
              <a:rPr lang="ar-KW" dirty="0" smtClean="0"/>
              <a:t>قائمة المركز المالي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339752" y="1623078"/>
          <a:ext cx="5328593" cy="4907280"/>
        </p:xfrm>
        <a:graphic>
          <a:graphicData uri="http://schemas.openxmlformats.org/drawingml/2006/table">
            <a:tbl>
              <a:tblPr rtl="1"/>
              <a:tblGrid>
                <a:gridCol w="3723209"/>
                <a:gridCol w="780801"/>
                <a:gridCol w="824583"/>
              </a:tblGrid>
              <a:tr h="13064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KW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 smtClean="0">
                          <a:latin typeface="Calibri"/>
                          <a:ea typeface="Calibri"/>
                          <a:cs typeface="Arial"/>
                        </a:rPr>
                        <a:t>2009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 smtClean="0">
                          <a:latin typeface="Calibri"/>
                          <a:ea typeface="Calibri"/>
                          <a:cs typeface="Arial"/>
                        </a:rPr>
                        <a:t>2010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64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>
                          <a:latin typeface="Calibri"/>
                          <a:ea typeface="Calibri"/>
                          <a:cs typeface="Arial"/>
                        </a:rPr>
                        <a:t>أصول ثابتة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>
                          <a:latin typeface="Calibri"/>
                          <a:ea typeface="Calibri"/>
                          <a:cs typeface="Arial"/>
                        </a:rPr>
                        <a:t>132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>
                          <a:latin typeface="Calibri"/>
                          <a:ea typeface="Calibri"/>
                          <a:cs typeface="Arial"/>
                        </a:rPr>
                        <a:t>143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64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>
                          <a:latin typeface="Calibri"/>
                          <a:ea typeface="Calibri"/>
                          <a:cs typeface="Arial"/>
                        </a:rPr>
                        <a:t>إهلاك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>
                          <a:latin typeface="Calibri"/>
                          <a:ea typeface="Calibri"/>
                          <a:cs typeface="Arial"/>
                        </a:rPr>
                        <a:t>(68)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>
                          <a:latin typeface="Calibri"/>
                          <a:ea typeface="Calibri"/>
                          <a:cs typeface="Arial"/>
                        </a:rPr>
                        <a:t>(73)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408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u="sng">
                          <a:latin typeface="Calibri"/>
                          <a:ea typeface="Calibri"/>
                          <a:cs typeface="Arial"/>
                        </a:rPr>
                        <a:t>صافي الأصول الثابتة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u="sng" dirty="0">
                          <a:latin typeface="Calibri"/>
                          <a:ea typeface="Calibri"/>
                          <a:cs typeface="Arial"/>
                        </a:rPr>
                        <a:t>64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u="sng" dirty="0">
                          <a:latin typeface="Calibri"/>
                          <a:ea typeface="Calibri"/>
                          <a:cs typeface="Arial"/>
                        </a:rPr>
                        <a:t>70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64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>
                          <a:latin typeface="Calibri"/>
                          <a:ea typeface="Calibri"/>
                          <a:cs typeface="Arial"/>
                        </a:rPr>
                        <a:t>نقدية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>
                          <a:latin typeface="Calibri"/>
                          <a:ea typeface="Calibri"/>
                          <a:cs typeface="Arial"/>
                        </a:rPr>
                        <a:t>15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>
                          <a:latin typeface="Calibri"/>
                          <a:ea typeface="Calibri"/>
                          <a:cs typeface="Arial"/>
                        </a:rPr>
                        <a:t>14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64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>
                          <a:latin typeface="Calibri"/>
                          <a:ea typeface="Calibri"/>
                          <a:cs typeface="Arial"/>
                        </a:rPr>
                        <a:t>ذمم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>
                          <a:latin typeface="Calibri"/>
                          <a:ea typeface="Calibri"/>
                          <a:cs typeface="Arial"/>
                        </a:rPr>
                        <a:t>85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>
                          <a:latin typeface="Calibri"/>
                          <a:ea typeface="Calibri"/>
                          <a:cs typeface="Arial"/>
                        </a:rPr>
                        <a:t>100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64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>
                          <a:latin typeface="Calibri"/>
                          <a:ea typeface="Calibri"/>
                          <a:cs typeface="Arial"/>
                        </a:rPr>
                        <a:t>مخزون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>
                          <a:latin typeface="Calibri"/>
                          <a:ea typeface="Calibri"/>
                          <a:cs typeface="Arial"/>
                        </a:rPr>
                        <a:t>113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>
                          <a:latin typeface="Calibri"/>
                          <a:ea typeface="Calibri"/>
                          <a:cs typeface="Arial"/>
                        </a:rPr>
                        <a:t>120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64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>
                          <a:latin typeface="Calibri"/>
                          <a:ea typeface="Calibri"/>
                          <a:cs typeface="Arial"/>
                        </a:rPr>
                        <a:t>أوراق مالية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>
                          <a:latin typeface="Calibri"/>
                          <a:ea typeface="Calibri"/>
                          <a:cs typeface="Arial"/>
                        </a:rPr>
                        <a:t>66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>
                          <a:latin typeface="Calibri"/>
                          <a:ea typeface="Calibri"/>
                          <a:cs typeface="Arial"/>
                        </a:rPr>
                        <a:t>66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36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u="sng" dirty="0">
                          <a:latin typeface="Calibri"/>
                          <a:ea typeface="Calibri"/>
                          <a:cs typeface="Arial"/>
                        </a:rPr>
                        <a:t>مجموع الأصول المتداولة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u="sng">
                          <a:latin typeface="Calibri"/>
                          <a:ea typeface="Calibri"/>
                          <a:cs typeface="Arial"/>
                        </a:rPr>
                        <a:t>279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u="sng" dirty="0">
                          <a:latin typeface="Calibri"/>
                          <a:ea typeface="Calibri"/>
                          <a:cs typeface="Arial"/>
                        </a:rPr>
                        <a:t>300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64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>
                          <a:latin typeface="Calibri"/>
                          <a:ea typeface="Calibri"/>
                          <a:cs typeface="Arial"/>
                        </a:rPr>
                        <a:t>موردون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>
                          <a:latin typeface="Calibri"/>
                          <a:ea typeface="Calibri"/>
                          <a:cs typeface="Arial"/>
                        </a:rPr>
                        <a:t>32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>
                          <a:latin typeface="Calibri"/>
                          <a:ea typeface="Calibri"/>
                          <a:cs typeface="Arial"/>
                        </a:rPr>
                        <a:t>30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64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>
                          <a:latin typeface="Calibri"/>
                          <a:ea typeface="Calibri"/>
                          <a:cs typeface="Arial"/>
                        </a:rPr>
                        <a:t>مصروفات مستحقة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>
                          <a:latin typeface="Calibri"/>
                          <a:ea typeface="Calibri"/>
                          <a:cs typeface="Arial"/>
                        </a:rPr>
                        <a:t>38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>
                          <a:latin typeface="Calibri"/>
                          <a:ea typeface="Calibri"/>
                          <a:cs typeface="Arial"/>
                        </a:rPr>
                        <a:t>30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64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>
                          <a:latin typeface="Calibri"/>
                          <a:ea typeface="Calibri"/>
                          <a:cs typeface="Arial"/>
                        </a:rPr>
                        <a:t>أوراق دفع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>
                          <a:latin typeface="Calibri"/>
                          <a:ea typeface="Calibri"/>
                          <a:cs typeface="Arial"/>
                        </a:rPr>
                        <a:t>14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>
                          <a:latin typeface="Calibri"/>
                          <a:ea typeface="Calibri"/>
                          <a:cs typeface="Arial"/>
                        </a:rPr>
                        <a:t>39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28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u="sng" dirty="0">
                          <a:latin typeface="Calibri"/>
                          <a:ea typeface="Calibri"/>
                          <a:cs typeface="Arial"/>
                        </a:rPr>
                        <a:t>مجموع الخصوم </a:t>
                      </a:r>
                      <a:r>
                        <a:rPr lang="ar-KW" sz="2000" b="1" u="sng" dirty="0" smtClean="0">
                          <a:latin typeface="Calibri"/>
                          <a:ea typeface="Calibri"/>
                          <a:cs typeface="Arial"/>
                        </a:rPr>
                        <a:t>المتداولة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u="sng">
                          <a:latin typeface="Calibri"/>
                          <a:ea typeface="Calibri"/>
                          <a:cs typeface="Arial"/>
                        </a:rPr>
                        <a:t>84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u="sng">
                          <a:latin typeface="Calibri"/>
                          <a:ea typeface="Calibri"/>
                          <a:cs typeface="Arial"/>
                        </a:rPr>
                        <a:t>99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491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u="sng" dirty="0">
                          <a:latin typeface="Calibri"/>
                          <a:ea typeface="Calibri"/>
                          <a:cs typeface="Arial"/>
                        </a:rPr>
                        <a:t>رأس المال العامل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u="sng" dirty="0">
                          <a:latin typeface="Calibri"/>
                          <a:ea typeface="Calibri"/>
                          <a:cs typeface="Arial"/>
                        </a:rPr>
                        <a:t>195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u="sng" dirty="0">
                          <a:latin typeface="Calibri"/>
                          <a:ea typeface="Calibri"/>
                          <a:cs typeface="Arial"/>
                        </a:rPr>
                        <a:t>201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0"/>
            <a:r>
              <a:rPr lang="ar-KW" dirty="0" smtClean="0"/>
              <a:t>قائمة المركز المالي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051720" y="2417424"/>
          <a:ext cx="5328593" cy="3364992"/>
        </p:xfrm>
        <a:graphic>
          <a:graphicData uri="http://schemas.openxmlformats.org/drawingml/2006/table">
            <a:tbl>
              <a:tblPr rtl="1"/>
              <a:tblGrid>
                <a:gridCol w="3723209"/>
                <a:gridCol w="780801"/>
                <a:gridCol w="824583"/>
              </a:tblGrid>
              <a:tr h="13064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dirty="0">
                          <a:latin typeface="Calibri"/>
                          <a:ea typeface="Calibri"/>
                          <a:cs typeface="Arial"/>
                        </a:rPr>
                        <a:t>قروض طويلة الأجل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>
                          <a:latin typeface="Calibri"/>
                          <a:ea typeface="Calibri"/>
                          <a:cs typeface="Arial"/>
                        </a:rPr>
                        <a:t>80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>
                          <a:latin typeface="Calibri"/>
                          <a:ea typeface="Calibri"/>
                          <a:cs typeface="Arial"/>
                        </a:rPr>
                        <a:t>78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64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>
                          <a:latin typeface="Calibri"/>
                          <a:ea typeface="Calibri"/>
                          <a:cs typeface="Arial"/>
                        </a:rPr>
                        <a:t>سندات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>
                          <a:latin typeface="Calibri"/>
                          <a:ea typeface="Calibri"/>
                          <a:cs typeface="Arial"/>
                        </a:rPr>
                        <a:t>30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>
                          <a:latin typeface="Calibri"/>
                          <a:ea typeface="Calibri"/>
                          <a:cs typeface="Arial"/>
                        </a:rPr>
                        <a:t>29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958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u="sng">
                          <a:latin typeface="Calibri"/>
                          <a:ea typeface="Calibri"/>
                          <a:cs typeface="Arial"/>
                        </a:rPr>
                        <a:t>مجموع الخصوم طويلة الأجل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u="sng">
                          <a:latin typeface="Calibri"/>
                          <a:ea typeface="Calibri"/>
                          <a:cs typeface="Arial"/>
                        </a:rPr>
                        <a:t>110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u="sng">
                          <a:latin typeface="Calibri"/>
                          <a:ea typeface="Calibri"/>
                          <a:cs typeface="Arial"/>
                        </a:rPr>
                        <a:t>107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64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dirty="0">
                          <a:latin typeface="Calibri"/>
                          <a:ea typeface="Calibri"/>
                          <a:cs typeface="Arial"/>
                        </a:rPr>
                        <a:t>راس المال المدفوع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>
                          <a:latin typeface="Calibri"/>
                          <a:ea typeface="Calibri"/>
                          <a:cs typeface="Arial"/>
                        </a:rPr>
                        <a:t>62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dirty="0">
                          <a:latin typeface="Calibri"/>
                          <a:ea typeface="Calibri"/>
                          <a:cs typeface="Arial"/>
                        </a:rPr>
                        <a:t>62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64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>
                          <a:latin typeface="Calibri"/>
                          <a:ea typeface="Calibri"/>
                          <a:cs typeface="Arial"/>
                        </a:rPr>
                        <a:t>أرباح محتجزة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>
                          <a:latin typeface="Calibri"/>
                          <a:ea typeface="Calibri"/>
                          <a:cs typeface="Arial"/>
                        </a:rPr>
                        <a:t>87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>
                          <a:latin typeface="Calibri"/>
                          <a:ea typeface="Calibri"/>
                          <a:cs typeface="Arial"/>
                        </a:rPr>
                        <a:t>102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0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u="sng">
                          <a:latin typeface="Calibri"/>
                          <a:ea typeface="Calibri"/>
                          <a:cs typeface="Arial"/>
                        </a:rPr>
                        <a:t>مجموع حقوق الملكية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u="sng">
                          <a:latin typeface="Calibri"/>
                          <a:ea typeface="Calibri"/>
                          <a:cs typeface="Arial"/>
                        </a:rPr>
                        <a:t>149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u="sng">
                          <a:latin typeface="Calibri"/>
                          <a:ea typeface="Calibri"/>
                          <a:cs typeface="Arial"/>
                        </a:rPr>
                        <a:t>164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549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b="1" u="sng" dirty="0">
                          <a:latin typeface="Calibri"/>
                          <a:ea typeface="Calibri"/>
                          <a:cs typeface="Arial"/>
                        </a:rPr>
                        <a:t>مجموع مصادر تمويل رأس المال العامل والأصول طويلة الأجل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b="1" u="sng" dirty="0">
                          <a:latin typeface="Calibri"/>
                          <a:ea typeface="Calibri"/>
                          <a:cs typeface="Arial"/>
                        </a:rPr>
                        <a:t>259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b="1" u="sng" dirty="0">
                          <a:latin typeface="Calibri"/>
                          <a:ea typeface="Calibri"/>
                          <a:cs typeface="Arial"/>
                        </a:rPr>
                        <a:t>271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0"/>
            <a:r>
              <a:rPr lang="ar-KW" dirty="0" smtClean="0"/>
              <a:t>قائمة المركز المالي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20764" y="1623078"/>
          <a:ext cx="4647581" cy="4907280"/>
        </p:xfrm>
        <a:graphic>
          <a:graphicData uri="http://schemas.openxmlformats.org/drawingml/2006/table">
            <a:tbl>
              <a:tblPr rtl="1"/>
              <a:tblGrid>
                <a:gridCol w="3247370"/>
                <a:gridCol w="681012"/>
                <a:gridCol w="719199"/>
              </a:tblGrid>
              <a:tr h="13064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KW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 smtClean="0">
                          <a:latin typeface="Calibri"/>
                          <a:ea typeface="Calibri"/>
                          <a:cs typeface="Arial"/>
                        </a:rPr>
                        <a:t>2009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 smtClean="0">
                          <a:latin typeface="Calibri"/>
                          <a:ea typeface="Calibri"/>
                          <a:cs typeface="Arial"/>
                        </a:rPr>
                        <a:t>2010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64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>
                          <a:latin typeface="Calibri"/>
                          <a:ea typeface="Calibri"/>
                          <a:cs typeface="Arial"/>
                        </a:rPr>
                        <a:t>أصول ثابتة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>
                          <a:latin typeface="Calibri"/>
                          <a:ea typeface="Calibri"/>
                          <a:cs typeface="Arial"/>
                        </a:rPr>
                        <a:t>143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>
                          <a:latin typeface="Calibri"/>
                          <a:ea typeface="Calibri"/>
                          <a:cs typeface="Arial"/>
                        </a:rPr>
                        <a:t>132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64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>
                          <a:latin typeface="Calibri"/>
                          <a:ea typeface="Calibri"/>
                          <a:cs typeface="Arial"/>
                        </a:rPr>
                        <a:t>إهلاك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>
                          <a:latin typeface="Calibri"/>
                          <a:ea typeface="Calibri"/>
                          <a:cs typeface="Arial"/>
                        </a:rPr>
                        <a:t>(73)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>
                          <a:latin typeface="Calibri"/>
                          <a:ea typeface="Calibri"/>
                          <a:cs typeface="Arial"/>
                        </a:rPr>
                        <a:t>(68)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408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u="sng">
                          <a:latin typeface="Calibri"/>
                          <a:ea typeface="Calibri"/>
                          <a:cs typeface="Arial"/>
                        </a:rPr>
                        <a:t>صافي الأصول الثابتة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u="sng" dirty="0">
                          <a:latin typeface="Calibri"/>
                          <a:ea typeface="Calibri"/>
                          <a:cs typeface="Arial"/>
                        </a:rPr>
                        <a:t>70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u="sng" dirty="0">
                          <a:latin typeface="Calibri"/>
                          <a:ea typeface="Calibri"/>
                          <a:cs typeface="Arial"/>
                        </a:rPr>
                        <a:t>64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64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>
                          <a:latin typeface="Calibri"/>
                          <a:ea typeface="Calibri"/>
                          <a:cs typeface="Arial"/>
                        </a:rPr>
                        <a:t>نقدية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>
                          <a:latin typeface="Calibri"/>
                          <a:ea typeface="Calibri"/>
                          <a:cs typeface="Arial"/>
                        </a:rPr>
                        <a:t>14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>
                          <a:latin typeface="Calibri"/>
                          <a:ea typeface="Calibri"/>
                          <a:cs typeface="Arial"/>
                        </a:rPr>
                        <a:t>15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64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>
                          <a:latin typeface="Calibri"/>
                          <a:ea typeface="Calibri"/>
                          <a:cs typeface="Arial"/>
                        </a:rPr>
                        <a:t>ذمم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>
                          <a:latin typeface="Calibri"/>
                          <a:ea typeface="Calibri"/>
                          <a:cs typeface="Arial"/>
                        </a:rPr>
                        <a:t>100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>
                          <a:latin typeface="Calibri"/>
                          <a:ea typeface="Calibri"/>
                          <a:cs typeface="Arial"/>
                        </a:rPr>
                        <a:t>85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64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>
                          <a:latin typeface="Calibri"/>
                          <a:ea typeface="Calibri"/>
                          <a:cs typeface="Arial"/>
                        </a:rPr>
                        <a:t>مخزون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>
                          <a:latin typeface="Calibri"/>
                          <a:ea typeface="Calibri"/>
                          <a:cs typeface="Arial"/>
                        </a:rPr>
                        <a:t>120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>
                          <a:latin typeface="Calibri"/>
                          <a:ea typeface="Calibri"/>
                          <a:cs typeface="Arial"/>
                        </a:rPr>
                        <a:t>113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64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>
                          <a:latin typeface="Calibri"/>
                          <a:ea typeface="Calibri"/>
                          <a:cs typeface="Arial"/>
                        </a:rPr>
                        <a:t>أوراق مالية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>
                          <a:latin typeface="Calibri"/>
                          <a:ea typeface="Calibri"/>
                          <a:cs typeface="Arial"/>
                        </a:rPr>
                        <a:t>66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>
                          <a:latin typeface="Calibri"/>
                          <a:ea typeface="Calibri"/>
                          <a:cs typeface="Arial"/>
                        </a:rPr>
                        <a:t>66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36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u="sng" dirty="0">
                          <a:latin typeface="Calibri"/>
                          <a:ea typeface="Calibri"/>
                          <a:cs typeface="Arial"/>
                        </a:rPr>
                        <a:t>مجموع الأصول المتداولة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u="sng" dirty="0">
                          <a:latin typeface="Calibri"/>
                          <a:ea typeface="Calibri"/>
                          <a:cs typeface="Arial"/>
                        </a:rPr>
                        <a:t>300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u="sng" dirty="0">
                          <a:latin typeface="Calibri"/>
                          <a:ea typeface="Calibri"/>
                          <a:cs typeface="Arial"/>
                        </a:rPr>
                        <a:t>279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64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>
                          <a:latin typeface="Calibri"/>
                          <a:ea typeface="Calibri"/>
                          <a:cs typeface="Arial"/>
                        </a:rPr>
                        <a:t>موردون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>
                          <a:latin typeface="Calibri"/>
                          <a:ea typeface="Calibri"/>
                          <a:cs typeface="Arial"/>
                        </a:rPr>
                        <a:t>30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>
                          <a:latin typeface="Calibri"/>
                          <a:ea typeface="Calibri"/>
                          <a:cs typeface="Arial"/>
                        </a:rPr>
                        <a:t>32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64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>
                          <a:latin typeface="Calibri"/>
                          <a:ea typeface="Calibri"/>
                          <a:cs typeface="Arial"/>
                        </a:rPr>
                        <a:t>مصروفات مستحقة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>
                          <a:latin typeface="Calibri"/>
                          <a:ea typeface="Calibri"/>
                          <a:cs typeface="Arial"/>
                        </a:rPr>
                        <a:t>30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>
                          <a:latin typeface="Calibri"/>
                          <a:ea typeface="Calibri"/>
                          <a:cs typeface="Arial"/>
                        </a:rPr>
                        <a:t>38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64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>
                          <a:latin typeface="Calibri"/>
                          <a:ea typeface="Calibri"/>
                          <a:cs typeface="Arial"/>
                        </a:rPr>
                        <a:t>أوراق دفع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>
                          <a:latin typeface="Calibri"/>
                          <a:ea typeface="Calibri"/>
                          <a:cs typeface="Arial"/>
                        </a:rPr>
                        <a:t>39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>
                          <a:latin typeface="Calibri"/>
                          <a:ea typeface="Calibri"/>
                          <a:cs typeface="Arial"/>
                        </a:rPr>
                        <a:t>14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28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u="sng" dirty="0">
                          <a:latin typeface="Calibri"/>
                          <a:ea typeface="Calibri"/>
                          <a:cs typeface="Arial"/>
                        </a:rPr>
                        <a:t>مجموع الخصوم </a:t>
                      </a:r>
                      <a:r>
                        <a:rPr lang="ar-KW" sz="2000" b="1" u="sng" dirty="0" smtClean="0">
                          <a:latin typeface="Calibri"/>
                          <a:ea typeface="Calibri"/>
                          <a:cs typeface="Arial"/>
                        </a:rPr>
                        <a:t>المتداولة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u="sng" dirty="0">
                          <a:latin typeface="Calibri"/>
                          <a:ea typeface="Calibri"/>
                          <a:cs typeface="Arial"/>
                        </a:rPr>
                        <a:t>99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u="sng" dirty="0">
                          <a:latin typeface="Calibri"/>
                          <a:ea typeface="Calibri"/>
                          <a:cs typeface="Arial"/>
                        </a:rPr>
                        <a:t>84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491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u="sng" dirty="0">
                          <a:latin typeface="Calibri"/>
                          <a:ea typeface="Calibri"/>
                          <a:cs typeface="Arial"/>
                        </a:rPr>
                        <a:t>رأس المال العامل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u="sng" dirty="0">
                          <a:latin typeface="Calibri"/>
                          <a:ea typeface="Calibri"/>
                          <a:cs typeface="Arial"/>
                        </a:rPr>
                        <a:t>201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u="sng" dirty="0">
                          <a:latin typeface="Calibri"/>
                          <a:ea typeface="Calibri"/>
                          <a:cs typeface="Arial"/>
                        </a:rPr>
                        <a:t>195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0"/>
            <a:r>
              <a:rPr lang="ar-KW" dirty="0" smtClean="0"/>
              <a:t>قائمة المركز المالي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732732" y="2417424"/>
          <a:ext cx="4647581" cy="3785616"/>
        </p:xfrm>
        <a:graphic>
          <a:graphicData uri="http://schemas.openxmlformats.org/drawingml/2006/table">
            <a:tbl>
              <a:tblPr rtl="1"/>
              <a:tblGrid>
                <a:gridCol w="3247370"/>
                <a:gridCol w="681012"/>
                <a:gridCol w="719199"/>
              </a:tblGrid>
              <a:tr h="13064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dirty="0">
                          <a:latin typeface="Calibri"/>
                          <a:ea typeface="Calibri"/>
                          <a:cs typeface="Arial"/>
                        </a:rPr>
                        <a:t>قروض طويلة الأجل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dirty="0">
                          <a:latin typeface="Calibri"/>
                          <a:ea typeface="Calibri"/>
                          <a:cs typeface="Arial"/>
                        </a:rPr>
                        <a:t>78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>
                          <a:latin typeface="Calibri"/>
                          <a:ea typeface="Calibri"/>
                          <a:cs typeface="Arial"/>
                        </a:rPr>
                        <a:t>80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64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>
                          <a:latin typeface="Calibri"/>
                          <a:ea typeface="Calibri"/>
                          <a:cs typeface="Arial"/>
                        </a:rPr>
                        <a:t>سندات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>
                          <a:latin typeface="Calibri"/>
                          <a:ea typeface="Calibri"/>
                          <a:cs typeface="Arial"/>
                        </a:rPr>
                        <a:t>29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>
                          <a:latin typeface="Calibri"/>
                          <a:ea typeface="Calibri"/>
                          <a:cs typeface="Arial"/>
                        </a:rPr>
                        <a:t>30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958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u="sng">
                          <a:latin typeface="Calibri"/>
                          <a:ea typeface="Calibri"/>
                          <a:cs typeface="Arial"/>
                        </a:rPr>
                        <a:t>مجموع الخصوم طويلة الأجل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u="sng" dirty="0">
                          <a:latin typeface="Calibri"/>
                          <a:ea typeface="Calibri"/>
                          <a:cs typeface="Arial"/>
                        </a:rPr>
                        <a:t>107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u="sng" dirty="0">
                          <a:latin typeface="Calibri"/>
                          <a:ea typeface="Calibri"/>
                          <a:cs typeface="Arial"/>
                        </a:rPr>
                        <a:t>110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64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dirty="0">
                          <a:latin typeface="Calibri"/>
                          <a:ea typeface="Calibri"/>
                          <a:cs typeface="Arial"/>
                        </a:rPr>
                        <a:t>راس المال المدفوع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dirty="0">
                          <a:latin typeface="Calibri"/>
                          <a:ea typeface="Calibri"/>
                          <a:cs typeface="Arial"/>
                        </a:rPr>
                        <a:t>62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>
                          <a:latin typeface="Calibri"/>
                          <a:ea typeface="Calibri"/>
                          <a:cs typeface="Arial"/>
                        </a:rPr>
                        <a:t>62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64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>
                          <a:latin typeface="Calibri"/>
                          <a:ea typeface="Calibri"/>
                          <a:cs typeface="Arial"/>
                        </a:rPr>
                        <a:t>أرباح محتجزة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dirty="0">
                          <a:latin typeface="Calibri"/>
                          <a:ea typeface="Calibri"/>
                          <a:cs typeface="Arial"/>
                        </a:rPr>
                        <a:t>102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dirty="0">
                          <a:latin typeface="Calibri"/>
                          <a:ea typeface="Calibri"/>
                          <a:cs typeface="Arial"/>
                        </a:rPr>
                        <a:t>87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0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u="sng">
                          <a:latin typeface="Calibri"/>
                          <a:ea typeface="Calibri"/>
                          <a:cs typeface="Arial"/>
                        </a:rPr>
                        <a:t>مجموع حقوق الملكية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u="sng">
                          <a:latin typeface="Calibri"/>
                          <a:ea typeface="Calibri"/>
                          <a:cs typeface="Arial"/>
                        </a:rPr>
                        <a:t>164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u="sng">
                          <a:latin typeface="Calibri"/>
                          <a:ea typeface="Calibri"/>
                          <a:cs typeface="Arial"/>
                        </a:rPr>
                        <a:t>149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549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b="1" u="sng" dirty="0">
                          <a:latin typeface="Calibri"/>
                          <a:ea typeface="Calibri"/>
                          <a:cs typeface="Arial"/>
                        </a:rPr>
                        <a:t>مجموع مصادر تمويل رأس المال العامل والأصول طويلة الأجل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b="1" u="sng" dirty="0">
                          <a:latin typeface="Calibri"/>
                          <a:ea typeface="Calibri"/>
                          <a:cs typeface="Arial"/>
                        </a:rPr>
                        <a:t>271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b="1" u="sng" dirty="0">
                          <a:latin typeface="Calibri"/>
                          <a:ea typeface="Calibri"/>
                          <a:cs typeface="Arial"/>
                        </a:rPr>
                        <a:t>259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474" marR="46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339750" y="1988840"/>
          <a:ext cx="4949851" cy="3910094"/>
        </p:xfrm>
        <a:graphic>
          <a:graphicData uri="http://schemas.openxmlformats.org/drawingml/2006/table">
            <a:tbl>
              <a:tblPr rtl="1"/>
              <a:tblGrid>
                <a:gridCol w="3495770"/>
                <a:gridCol w="621424"/>
                <a:gridCol w="832657"/>
              </a:tblGrid>
              <a:tr h="191267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dirty="0">
                          <a:latin typeface="Calibri"/>
                          <a:ea typeface="Calibri"/>
                          <a:cs typeface="Arial"/>
                        </a:rPr>
                        <a:t>مصادر الأموال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>
                          <a:latin typeface="Calibri"/>
                          <a:ea typeface="Calibri"/>
                          <a:cs typeface="Arial"/>
                        </a:rPr>
                        <a:t>القيمة بالريال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dirty="0">
                          <a:latin typeface="Calibri"/>
                          <a:ea typeface="Calibri"/>
                          <a:cs typeface="Arial"/>
                        </a:rPr>
                        <a:t>النسبة المئوية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548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i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Arial"/>
                        </a:rPr>
                        <a:t>1.صافي </a:t>
                      </a:r>
                      <a:r>
                        <a:rPr lang="ar-KW" sz="2000" b="1" i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Arial"/>
                        </a:rPr>
                        <a:t>الأموال المتولدة عن العمليات: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KW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KW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548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dirty="0">
                          <a:latin typeface="Calibri"/>
                          <a:ea typeface="Calibri"/>
                          <a:cs typeface="Arial"/>
                        </a:rPr>
                        <a:t>صافي الربح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dirty="0">
                          <a:latin typeface="Calibri"/>
                          <a:ea typeface="Calibri"/>
                          <a:cs typeface="Arial"/>
                        </a:rPr>
                        <a:t>21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dirty="0">
                          <a:latin typeface="Calibri"/>
                          <a:ea typeface="Calibri"/>
                          <a:cs typeface="Arial"/>
                        </a:rPr>
                        <a:t>40%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548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dirty="0">
                          <a:latin typeface="Calibri"/>
                          <a:ea typeface="Calibri"/>
                          <a:cs typeface="Arial"/>
                        </a:rPr>
                        <a:t>قسط الإهلاك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dirty="0"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dirty="0">
                          <a:latin typeface="Calibri"/>
                          <a:ea typeface="Calibri"/>
                          <a:cs typeface="Arial"/>
                        </a:rPr>
                        <a:t>10%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548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KW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u="sng" dirty="0">
                          <a:latin typeface="Calibri"/>
                          <a:ea typeface="Calibri"/>
                          <a:cs typeface="Arial"/>
                        </a:rPr>
                        <a:t>26</a:t>
                      </a:r>
                      <a:endParaRPr lang="en-US" sz="2000" b="1" u="sng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u="sng" dirty="0">
                          <a:latin typeface="Calibri"/>
                          <a:ea typeface="Calibri"/>
                          <a:cs typeface="Arial"/>
                        </a:rPr>
                        <a:t>50%</a:t>
                      </a:r>
                      <a:endParaRPr lang="en-US" sz="2000" b="1" u="sng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548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i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Arial"/>
                        </a:rPr>
                        <a:t>2. النقص </a:t>
                      </a:r>
                      <a:r>
                        <a:rPr lang="ar-KW" sz="2000" b="1" i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Arial"/>
                        </a:rPr>
                        <a:t>في الأصول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KW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KW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548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dirty="0">
                          <a:latin typeface="Calibri"/>
                          <a:ea typeface="Calibri"/>
                          <a:cs typeface="Arial"/>
                        </a:rPr>
                        <a:t>نقدية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dirty="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dirty="0">
                          <a:latin typeface="Calibri"/>
                          <a:ea typeface="Calibri"/>
                          <a:cs typeface="Arial"/>
                        </a:rPr>
                        <a:t>2%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89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i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Arial"/>
                        </a:rPr>
                        <a:t>3. الزيادة </a:t>
                      </a:r>
                      <a:r>
                        <a:rPr lang="ar-KW" sz="2000" b="1" i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Arial"/>
                        </a:rPr>
                        <a:t>في الخصوم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KW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KW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548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dirty="0">
                          <a:latin typeface="Calibri"/>
                          <a:ea typeface="Calibri"/>
                          <a:cs typeface="Arial"/>
                        </a:rPr>
                        <a:t>أوراق الدفع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dirty="0">
                          <a:latin typeface="Calibri"/>
                          <a:ea typeface="Calibri"/>
                          <a:cs typeface="Arial"/>
                        </a:rPr>
                        <a:t>25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dirty="0">
                          <a:latin typeface="Calibri"/>
                          <a:ea typeface="Calibri"/>
                          <a:cs typeface="Arial"/>
                        </a:rPr>
                        <a:t>48%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04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u="sng" dirty="0">
                          <a:latin typeface="Calibri"/>
                          <a:ea typeface="Calibri"/>
                          <a:cs typeface="Arial"/>
                        </a:rPr>
                        <a:t>اجمالي الموارد المتاحة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u="sng" dirty="0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Arial"/>
                        </a:rPr>
                        <a:t>52</a:t>
                      </a:r>
                      <a:endParaRPr lang="en-US" sz="2000" b="1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u="sng" dirty="0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Arial"/>
                        </a:rPr>
                        <a:t>100%</a:t>
                      </a:r>
                      <a:endParaRPr lang="en-US" sz="2000" b="1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4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6629400" cy="868362"/>
          </a:xfrm>
        </p:spPr>
        <p:txBody>
          <a:bodyPr/>
          <a:lstStyle/>
          <a:p>
            <a:pPr algn="r" rtl="0"/>
            <a:r>
              <a:rPr lang="ar-KW" dirty="0" smtClean="0"/>
              <a:t>قائمة الموارد والاستخدامات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691680" y="1340768"/>
          <a:ext cx="5395689" cy="5362956"/>
        </p:xfrm>
        <a:graphic>
          <a:graphicData uri="http://schemas.openxmlformats.org/drawingml/2006/table">
            <a:tbl>
              <a:tblPr rtl="1"/>
              <a:tblGrid>
                <a:gridCol w="2644935"/>
                <a:gridCol w="1310716"/>
                <a:gridCol w="1440038"/>
              </a:tblGrid>
              <a:tr h="187782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1800" b="1" dirty="0">
                          <a:latin typeface="Calibri"/>
                          <a:ea typeface="Calibri"/>
                          <a:cs typeface="Arial"/>
                        </a:rPr>
                        <a:t>استخدامات الأموال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1800" b="1">
                          <a:latin typeface="Calibri"/>
                          <a:ea typeface="Calibri"/>
                          <a:cs typeface="Arial"/>
                        </a:rPr>
                        <a:t>القيمة بالريال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1800" b="1">
                          <a:latin typeface="Calibri"/>
                          <a:ea typeface="Calibri"/>
                          <a:cs typeface="Arial"/>
                        </a:rPr>
                        <a:t>النسبة المئوية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548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18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Arial"/>
                        </a:rPr>
                        <a:t>الزيادة في الأصول المتداولة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KW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KW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548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1800" dirty="0">
                          <a:latin typeface="Calibri"/>
                          <a:ea typeface="Calibri"/>
                          <a:cs typeface="Arial"/>
                        </a:rPr>
                        <a:t>ذمم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1800" dirty="0">
                          <a:latin typeface="Calibri"/>
                          <a:ea typeface="Calibri"/>
                          <a:cs typeface="Arial"/>
                        </a:rPr>
                        <a:t>15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1800" dirty="0">
                          <a:latin typeface="Calibri"/>
                          <a:ea typeface="Calibri"/>
                          <a:cs typeface="Arial"/>
                        </a:rPr>
                        <a:t>29%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548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1800">
                          <a:latin typeface="Calibri"/>
                          <a:ea typeface="Calibri"/>
                          <a:cs typeface="Arial"/>
                        </a:rPr>
                        <a:t>مخزون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1800" dirty="0">
                          <a:latin typeface="Calibri"/>
                          <a:ea typeface="Calibri"/>
                          <a:cs typeface="Arial"/>
                        </a:rPr>
                        <a:t>7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1800" dirty="0">
                          <a:latin typeface="Calibri"/>
                          <a:ea typeface="Calibri"/>
                          <a:cs typeface="Arial"/>
                        </a:rPr>
                        <a:t>13%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388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KW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1800" u="sng" dirty="0">
                          <a:latin typeface="Calibri"/>
                          <a:ea typeface="Calibri"/>
                          <a:cs typeface="Arial"/>
                        </a:rPr>
                        <a:t>22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1800" u="sng" dirty="0">
                          <a:latin typeface="Calibri"/>
                          <a:ea typeface="Calibri"/>
                          <a:cs typeface="Arial"/>
                        </a:rPr>
                        <a:t>42%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548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18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Arial"/>
                        </a:rPr>
                        <a:t>الزيادة في الأصول الثابتة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KW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KW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548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1800">
                          <a:latin typeface="Calibri"/>
                          <a:ea typeface="Calibri"/>
                          <a:cs typeface="Arial"/>
                        </a:rPr>
                        <a:t>أصول ثابتة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1800" dirty="0">
                          <a:latin typeface="Calibri"/>
                          <a:ea typeface="Calibri"/>
                          <a:cs typeface="Arial"/>
                        </a:rPr>
                        <a:t>11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1800" u="sng" dirty="0" smtClean="0">
                          <a:latin typeface="Calibri"/>
                          <a:ea typeface="Calibri"/>
                          <a:cs typeface="Arial"/>
                        </a:rPr>
                        <a:t>21%</a:t>
                      </a:r>
                      <a:endParaRPr lang="en-US" sz="1800" u="sng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548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Arial"/>
                        </a:rPr>
                        <a:t>النقص في الخصوم قصيرة الأجل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KW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KW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548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1800" dirty="0">
                          <a:latin typeface="Calibri"/>
                          <a:ea typeface="Calibri"/>
                          <a:cs typeface="Arial"/>
                        </a:rPr>
                        <a:t>موردون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1800" dirty="0">
                          <a:latin typeface="Calibri"/>
                          <a:ea typeface="Calibri"/>
                          <a:cs typeface="Arial"/>
                        </a:rPr>
                        <a:t>2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1800" dirty="0">
                          <a:latin typeface="Calibri"/>
                          <a:ea typeface="Calibri"/>
                          <a:cs typeface="Arial"/>
                        </a:rPr>
                        <a:t>4%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548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1800" dirty="0">
                          <a:latin typeface="Calibri"/>
                          <a:ea typeface="Calibri"/>
                          <a:cs typeface="Arial"/>
                        </a:rPr>
                        <a:t>مصروفات مستحقة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1800" dirty="0">
                          <a:latin typeface="Calibri"/>
                          <a:ea typeface="Calibri"/>
                          <a:cs typeface="Arial"/>
                        </a:rPr>
                        <a:t>8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1800" dirty="0">
                          <a:latin typeface="Calibri"/>
                          <a:ea typeface="Calibri"/>
                          <a:cs typeface="Arial"/>
                        </a:rPr>
                        <a:t>15%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808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KW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1800" u="sng" dirty="0">
                          <a:latin typeface="Calibri"/>
                          <a:ea typeface="Calibri"/>
                          <a:cs typeface="Arial"/>
                        </a:rPr>
                        <a:t>10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1800" u="sng" dirty="0">
                          <a:latin typeface="Calibri"/>
                          <a:ea typeface="Calibri"/>
                          <a:cs typeface="Arial"/>
                        </a:rPr>
                        <a:t>19%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548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Arial"/>
                        </a:rPr>
                        <a:t>النقص في الخصوم طويلة الأجل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KW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KW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548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1800">
                          <a:latin typeface="Calibri"/>
                          <a:ea typeface="Calibri"/>
                          <a:cs typeface="Arial"/>
                        </a:rPr>
                        <a:t>قروض طويلة الأجل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1800" dirty="0">
                          <a:latin typeface="Calibri"/>
                          <a:ea typeface="Calibri"/>
                          <a:cs typeface="Arial"/>
                        </a:rPr>
                        <a:t>2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1800" dirty="0">
                          <a:latin typeface="Calibri"/>
                          <a:ea typeface="Calibri"/>
                          <a:cs typeface="Arial"/>
                        </a:rPr>
                        <a:t>4%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548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1800">
                          <a:latin typeface="Calibri"/>
                          <a:ea typeface="Calibri"/>
                          <a:cs typeface="Arial"/>
                        </a:rPr>
                        <a:t>سندات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1800" dirty="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1800" dirty="0">
                          <a:latin typeface="Calibri"/>
                          <a:ea typeface="Calibri"/>
                          <a:cs typeface="Arial"/>
                        </a:rPr>
                        <a:t>2%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449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KW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1800" u="sng" dirty="0">
                          <a:latin typeface="Calibri"/>
                          <a:ea typeface="Calibri"/>
                          <a:cs typeface="Arial"/>
                        </a:rPr>
                        <a:t>3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1800" u="sng" dirty="0">
                          <a:latin typeface="Calibri"/>
                          <a:ea typeface="Calibri"/>
                          <a:cs typeface="Arial"/>
                        </a:rPr>
                        <a:t>6%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548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Arial"/>
                        </a:rPr>
                        <a:t>التوزيعات النقدية لحملة الأسهم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1800">
                          <a:latin typeface="Calibri"/>
                          <a:ea typeface="Calibri"/>
                          <a:cs typeface="Arial"/>
                        </a:rPr>
                        <a:t>6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1800" u="sng" dirty="0">
                          <a:latin typeface="Calibri"/>
                          <a:ea typeface="Calibri"/>
                          <a:cs typeface="Arial"/>
                        </a:rPr>
                        <a:t>12%</a:t>
                      </a:r>
                      <a:endParaRPr lang="en-US" sz="1800" u="sng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111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1800" b="1" u="sng" dirty="0">
                          <a:latin typeface="Calibri"/>
                          <a:ea typeface="Calibri"/>
                          <a:cs typeface="Arial"/>
                        </a:rPr>
                        <a:t>إجمالي الاستخدامات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1800" b="1" u="sng" dirty="0">
                          <a:latin typeface="Calibri"/>
                          <a:ea typeface="Calibri"/>
                          <a:cs typeface="Arial"/>
                        </a:rPr>
                        <a:t>52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1800" b="1" u="sng" dirty="0">
                          <a:latin typeface="Calibri"/>
                          <a:ea typeface="Calibri"/>
                          <a:cs typeface="Arial"/>
                        </a:rPr>
                        <a:t>100%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1815" marR="418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6629400" cy="868362"/>
          </a:xfrm>
        </p:spPr>
        <p:txBody>
          <a:bodyPr/>
          <a:lstStyle/>
          <a:p>
            <a:pPr algn="r" rtl="0"/>
            <a:r>
              <a:rPr lang="ar-KW" dirty="0" smtClean="0"/>
              <a:t>قائمة الموارد والاستخدامات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6629400" cy="868362"/>
          </a:xfrm>
        </p:spPr>
        <p:txBody>
          <a:bodyPr/>
          <a:lstStyle/>
          <a:p>
            <a:pPr algn="r" rtl="0"/>
            <a:r>
              <a:rPr lang="ar-KW" sz="3200" kern="1200" dirty="0" smtClean="0"/>
              <a:t>قائمة التدفق النقدي وفق الأسلوب المباشر </a:t>
            </a:r>
            <a:endParaRPr lang="en-US" sz="3200" kern="1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483768" y="1196752"/>
          <a:ext cx="4555244" cy="5608320"/>
        </p:xfrm>
        <a:graphic>
          <a:graphicData uri="http://schemas.openxmlformats.org/drawingml/2006/table">
            <a:tbl>
              <a:tblPr rtl="1"/>
              <a:tblGrid>
                <a:gridCol w="3707812"/>
                <a:gridCol w="847432"/>
              </a:tblGrid>
              <a:tr h="132090">
                <a:tc gridSpan="2"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Arial"/>
                        </a:rPr>
                        <a:t>المتحصلات النقدية:</a:t>
                      </a:r>
                      <a:endParaRPr lang="en-US" sz="2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KW"/>
                    </a:p>
                  </a:txBody>
                  <a:tcPr/>
                </a:tc>
              </a:tr>
              <a:tr h="134023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>
                          <a:latin typeface="Calibri"/>
                          <a:ea typeface="Calibri"/>
                          <a:cs typeface="Arial"/>
                        </a:rPr>
                        <a:t>المبيعات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>
                          <a:latin typeface="Calibri"/>
                          <a:ea typeface="Calibri"/>
                          <a:cs typeface="Arial"/>
                        </a:rPr>
                        <a:t>510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63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dirty="0">
                          <a:latin typeface="Calibri"/>
                          <a:ea typeface="Calibri"/>
                          <a:cs typeface="Arial"/>
                        </a:rPr>
                        <a:t>يخصم:</a:t>
                      </a:r>
                      <a:r>
                        <a:rPr lang="ar-KW" sz="2000" dirty="0">
                          <a:latin typeface="Calibri"/>
                          <a:ea typeface="Calibri"/>
                          <a:cs typeface="Arial"/>
                        </a:rPr>
                        <a:t> الزيادة في رصيد الذمم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>
                          <a:latin typeface="Calibri"/>
                          <a:ea typeface="Calibri"/>
                          <a:cs typeface="Arial"/>
                        </a:rPr>
                        <a:t>(15)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057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KW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u="sng" dirty="0">
                          <a:latin typeface="Calibri"/>
                          <a:ea typeface="Calibri"/>
                          <a:cs typeface="Arial"/>
                        </a:rPr>
                        <a:t>495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55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dirty="0">
                          <a:latin typeface="Calibri"/>
                          <a:ea typeface="Calibri"/>
                          <a:cs typeface="Arial"/>
                        </a:rPr>
                        <a:t>يضاف:</a:t>
                      </a:r>
                      <a:r>
                        <a:rPr lang="ar-KW" sz="2000" dirty="0">
                          <a:latin typeface="Calibri"/>
                          <a:ea typeface="Calibri"/>
                          <a:cs typeface="Arial"/>
                        </a:rPr>
                        <a:t> أرباح وفوائد أوراق مالية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191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KW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u="sng" dirty="0">
                          <a:latin typeface="Calibri"/>
                          <a:ea typeface="Calibri"/>
                          <a:cs typeface="Arial"/>
                        </a:rPr>
                        <a:t>500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165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Arial"/>
                        </a:rPr>
                        <a:t>مدفوعات </a:t>
                      </a:r>
                      <a:r>
                        <a:rPr lang="ar-KW" sz="20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Arial"/>
                        </a:rPr>
                        <a:t>نقدية:</a:t>
                      </a:r>
                      <a:endParaRPr lang="en-US" sz="2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KW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057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 smtClean="0">
                          <a:latin typeface="Calibri"/>
                          <a:ea typeface="Calibri"/>
                          <a:cs typeface="Arial"/>
                        </a:rPr>
                        <a:t>أ. مدفوعات </a:t>
                      </a:r>
                      <a:r>
                        <a:rPr lang="ar-KW" sz="2000" dirty="0">
                          <a:latin typeface="Calibri"/>
                          <a:ea typeface="Calibri"/>
                          <a:cs typeface="Arial"/>
                        </a:rPr>
                        <a:t>للموردين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>
                          <a:latin typeface="Calibri"/>
                          <a:ea typeface="Calibri"/>
                          <a:cs typeface="Arial"/>
                        </a:rPr>
                        <a:t>389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668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 smtClean="0">
                          <a:latin typeface="Calibri"/>
                          <a:ea typeface="Calibri"/>
                          <a:cs typeface="Arial"/>
                        </a:rPr>
                        <a:t>ب. مدفوعات </a:t>
                      </a:r>
                      <a:r>
                        <a:rPr lang="ar-KW" sz="2000" dirty="0">
                          <a:latin typeface="Calibri"/>
                          <a:ea typeface="Calibri"/>
                          <a:cs typeface="Arial"/>
                        </a:rPr>
                        <a:t>للتكاليف الأخرى للعمليات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>
                          <a:latin typeface="Calibri"/>
                          <a:ea typeface="Calibri"/>
                          <a:cs typeface="Arial"/>
                        </a:rPr>
                        <a:t>68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68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KW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u="sng" dirty="0">
                          <a:latin typeface="Calibri"/>
                          <a:ea typeface="Calibri"/>
                          <a:cs typeface="Arial"/>
                        </a:rPr>
                        <a:t>(457)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1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dirty="0">
                          <a:latin typeface="Calibri"/>
                          <a:ea typeface="Calibri"/>
                          <a:cs typeface="Arial"/>
                        </a:rPr>
                        <a:t>صافي التدفق النقدي التشغيلي فبل الفوائد والضريبة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u="sng" dirty="0">
                          <a:latin typeface="Calibri"/>
                          <a:ea typeface="Calibri"/>
                          <a:cs typeface="Arial"/>
                        </a:rPr>
                        <a:t>43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40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>
                          <a:latin typeface="Calibri"/>
                          <a:ea typeface="Calibri"/>
                          <a:cs typeface="Arial"/>
                        </a:rPr>
                        <a:t>فوائد الديون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>
                          <a:latin typeface="Calibri"/>
                          <a:ea typeface="Calibri"/>
                          <a:cs typeface="Arial"/>
                        </a:rPr>
                        <a:t>(10)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12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>
                          <a:latin typeface="Calibri"/>
                          <a:ea typeface="Calibri"/>
                          <a:cs typeface="Arial"/>
                        </a:rPr>
                        <a:t>الضرائب المدفوعة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>
                          <a:latin typeface="Calibri"/>
                          <a:ea typeface="Calibri"/>
                          <a:cs typeface="Arial"/>
                        </a:rPr>
                        <a:t>(14)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811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KW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u="sng" dirty="0">
                          <a:latin typeface="Calibri"/>
                          <a:ea typeface="Calibri"/>
                          <a:cs typeface="Arial"/>
                        </a:rPr>
                        <a:t>(24)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792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dirty="0">
                          <a:latin typeface="Calibri"/>
                          <a:ea typeface="Calibri"/>
                          <a:cs typeface="Arial"/>
                        </a:rPr>
                        <a:t>صافي التدفق النقدي من الأنشطة التشغيلية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u="sng" dirty="0">
                          <a:latin typeface="Calibri"/>
                          <a:ea typeface="Calibri"/>
                          <a:cs typeface="Arial"/>
                        </a:rPr>
                        <a:t>19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6629400" cy="868362"/>
          </a:xfrm>
        </p:spPr>
        <p:txBody>
          <a:bodyPr/>
          <a:lstStyle/>
          <a:p>
            <a:pPr algn="r" rtl="0"/>
            <a:r>
              <a:rPr lang="ar-KW" sz="3200" kern="1200" dirty="0" smtClean="0"/>
              <a:t>قائمة التدفق النقدي وفق الأسلوب المباشر </a:t>
            </a:r>
            <a:endParaRPr lang="en-US" sz="3200" kern="1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699792" y="1772816"/>
          <a:ext cx="4555244" cy="4556760"/>
        </p:xfrm>
        <a:graphic>
          <a:graphicData uri="http://schemas.openxmlformats.org/drawingml/2006/table">
            <a:tbl>
              <a:tblPr rtl="1"/>
              <a:tblGrid>
                <a:gridCol w="3707812"/>
                <a:gridCol w="847432"/>
              </a:tblGrid>
              <a:tr h="138212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>
                          <a:latin typeface="Calibri"/>
                          <a:ea typeface="Calibri"/>
                          <a:cs typeface="Arial"/>
                        </a:rPr>
                        <a:t>شراء أصول ثابتة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>
                          <a:latin typeface="Calibri"/>
                          <a:ea typeface="Calibri"/>
                          <a:cs typeface="Arial"/>
                        </a:rPr>
                        <a:t>(11)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63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>
                          <a:latin typeface="Calibri"/>
                          <a:ea typeface="Calibri"/>
                          <a:cs typeface="Arial"/>
                        </a:rPr>
                        <a:t>شراء استثمارات طويلة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>
                          <a:latin typeface="Calibri"/>
                          <a:ea typeface="Calibri"/>
                          <a:cs typeface="Arial"/>
                        </a:rPr>
                        <a:t>0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735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dirty="0">
                          <a:latin typeface="Calibri"/>
                          <a:ea typeface="Calibri"/>
                          <a:cs typeface="Arial"/>
                        </a:rPr>
                        <a:t>صافي التدفق النقدي من الأنشطة الاستثمارية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u="sng" dirty="0">
                          <a:latin typeface="Calibri"/>
                          <a:ea typeface="Calibri"/>
                          <a:cs typeface="Arial"/>
                        </a:rPr>
                        <a:t>(11)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811">
                <a:tc gridSpan="2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KW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KW"/>
                    </a:p>
                  </a:txBody>
                  <a:tcPr/>
                </a:tc>
              </a:tr>
              <a:tr h="140789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>
                          <a:latin typeface="Calibri"/>
                          <a:ea typeface="Calibri"/>
                          <a:cs typeface="Arial"/>
                        </a:rPr>
                        <a:t>سداد سندات وقروض طويلة الأجل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 smtClean="0">
                          <a:latin typeface="Calibri"/>
                          <a:ea typeface="Calibri"/>
                          <a:cs typeface="Arial"/>
                        </a:rPr>
                        <a:t>(3)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379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>
                          <a:latin typeface="Calibri"/>
                          <a:ea typeface="Calibri"/>
                          <a:cs typeface="Arial"/>
                        </a:rPr>
                        <a:t>توزيعات أرباح نقدا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 smtClean="0">
                          <a:latin typeface="Calibri"/>
                          <a:ea typeface="Calibri"/>
                          <a:cs typeface="Arial"/>
                        </a:rPr>
                        <a:t>(6)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63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dirty="0">
                          <a:latin typeface="Calibri"/>
                          <a:ea typeface="Calibri"/>
                          <a:cs typeface="Arial"/>
                        </a:rPr>
                        <a:t>صافي التدفق النقدي من الأنشطة التمويلية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u="sng" dirty="0">
                          <a:latin typeface="Calibri"/>
                          <a:ea typeface="Calibri"/>
                          <a:cs typeface="Arial"/>
                        </a:rPr>
                        <a:t>(9)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811">
                <a:tc gridSpan="2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KW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KW"/>
                    </a:p>
                  </a:txBody>
                  <a:tcPr/>
                </a:tc>
              </a:tr>
              <a:tr h="13853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dirty="0">
                          <a:latin typeface="Calibri"/>
                          <a:ea typeface="Calibri"/>
                          <a:cs typeface="Arial"/>
                        </a:rPr>
                        <a:t>صافي النقص في النقدية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u="sng" dirty="0">
                          <a:latin typeface="Calibri"/>
                          <a:ea typeface="Calibri"/>
                          <a:cs typeface="Arial"/>
                        </a:rPr>
                        <a:t>(1)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811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KW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078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dirty="0">
                          <a:latin typeface="Calibri"/>
                          <a:ea typeface="Calibri"/>
                          <a:cs typeface="Arial"/>
                        </a:rPr>
                        <a:t>رصيد النقدية في </a:t>
                      </a:r>
                      <a:r>
                        <a:rPr lang="ar-KW" sz="2000" dirty="0" smtClean="0">
                          <a:latin typeface="Calibri"/>
                          <a:ea typeface="Calibri"/>
                          <a:cs typeface="Arial"/>
                        </a:rPr>
                        <a:t>1/1/2009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u="sng" dirty="0">
                          <a:latin typeface="Calibri"/>
                          <a:ea typeface="Calibri"/>
                          <a:cs typeface="Arial"/>
                        </a:rPr>
                        <a:t>15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157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dirty="0">
                          <a:latin typeface="Calibri"/>
                          <a:ea typeface="Calibri"/>
                          <a:cs typeface="Arial"/>
                        </a:rPr>
                        <a:t>رصيد النقدية في </a:t>
                      </a:r>
                      <a:r>
                        <a:rPr lang="ar-KW" sz="2000" b="1" dirty="0" smtClean="0">
                          <a:latin typeface="Calibri"/>
                          <a:ea typeface="Calibri"/>
                          <a:cs typeface="Arial"/>
                        </a:rPr>
                        <a:t>31/12/2009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000" b="1" u="sng" dirty="0">
                          <a:latin typeface="Calibri"/>
                          <a:ea typeface="Calibri"/>
                          <a:cs typeface="Arial"/>
                        </a:rPr>
                        <a:t>14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795" marR="3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0"/>
            <a:r>
              <a:rPr lang="ar-KW" dirty="0" smtClean="0"/>
              <a:t>المحتوى</a:t>
            </a:r>
            <a:endParaRPr lang="en-US" dirty="0"/>
          </a:p>
        </p:txBody>
      </p:sp>
      <p:sp>
        <p:nvSpPr>
          <p:cNvPr id="13318" name="AutoShape 6"/>
          <p:cNvSpPr>
            <a:spLocks noChangeArrowheads="1"/>
          </p:cNvSpPr>
          <p:nvPr/>
        </p:nvSpPr>
        <p:spPr bwMode="gray">
          <a:xfrm>
            <a:off x="1752600" y="2286000"/>
            <a:ext cx="5410200" cy="457200"/>
          </a:xfrm>
          <a:prstGeom prst="roundRect">
            <a:avLst>
              <a:gd name="adj" fmla="val 49106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r" rtl="1"/>
            <a:r>
              <a:rPr lang="ar-KW" sz="2400" b="1" dirty="0" smtClean="0">
                <a:solidFill>
                  <a:schemeClr val="bg1"/>
                </a:solidFill>
              </a:rPr>
              <a:t>1. الإهلاك وتأثيره على الأموال المتاحة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319" name="AutoShape 7"/>
          <p:cNvSpPr>
            <a:spLocks noChangeArrowheads="1"/>
          </p:cNvSpPr>
          <p:nvPr/>
        </p:nvSpPr>
        <p:spPr bwMode="gray">
          <a:xfrm>
            <a:off x="1752600" y="3048000"/>
            <a:ext cx="5410200" cy="457200"/>
          </a:xfrm>
          <a:prstGeom prst="roundRect">
            <a:avLst>
              <a:gd name="adj" fmla="val 49106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r" rtl="1"/>
            <a:r>
              <a:rPr lang="ar-KW" sz="2400" b="1" dirty="0" smtClean="0">
                <a:solidFill>
                  <a:schemeClr val="bg1"/>
                </a:solidFill>
              </a:rPr>
              <a:t>2. قائمة المركز المالي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3320" name="AutoShape 8"/>
          <p:cNvSpPr>
            <a:spLocks noChangeArrowheads="1"/>
          </p:cNvSpPr>
          <p:nvPr/>
        </p:nvSpPr>
        <p:spPr bwMode="gray">
          <a:xfrm>
            <a:off x="1752600" y="3810000"/>
            <a:ext cx="5410200" cy="457200"/>
          </a:xfrm>
          <a:prstGeom prst="roundRect">
            <a:avLst>
              <a:gd name="adj" fmla="val 49106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r" rtl="1"/>
            <a:r>
              <a:rPr lang="ar-KW" sz="2400" b="1" dirty="0" smtClean="0">
                <a:solidFill>
                  <a:schemeClr val="bg1"/>
                </a:solidFill>
              </a:rPr>
              <a:t>3. قائمة الموارد والاستخدامات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3321" name="AutoShape 9"/>
          <p:cNvSpPr>
            <a:spLocks noChangeArrowheads="1"/>
          </p:cNvSpPr>
          <p:nvPr/>
        </p:nvSpPr>
        <p:spPr bwMode="gray">
          <a:xfrm>
            <a:off x="1752600" y="4572000"/>
            <a:ext cx="5410200" cy="457200"/>
          </a:xfrm>
          <a:prstGeom prst="roundRect">
            <a:avLst>
              <a:gd name="adj" fmla="val 49106"/>
            </a:avLst>
          </a:pr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r" rtl="1"/>
            <a:r>
              <a:rPr lang="ar-KW" sz="2400" b="1" dirty="0" smtClean="0">
                <a:solidFill>
                  <a:schemeClr val="bg1"/>
                </a:solidFill>
              </a:rPr>
              <a:t>4. قائمة التدفق النقدي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 txBox="1">
            <a:spLocks noChangeArrowheads="1"/>
          </p:cNvSpPr>
          <p:nvPr/>
        </p:nvSpPr>
        <p:spPr bwMode="gray">
          <a:xfrm>
            <a:off x="1828800" y="427038"/>
            <a:ext cx="66294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r>
              <a:rPr lang="ar-KW" sz="3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قائمة التدفق النقدي وفق الأسلوب غير المباشر</a:t>
            </a:r>
            <a:endParaRPr lang="en-US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363121" y="1466432"/>
          <a:ext cx="5161207" cy="4626864"/>
        </p:xfrm>
        <a:graphic>
          <a:graphicData uri="http://schemas.openxmlformats.org/drawingml/2006/table">
            <a:tbl>
              <a:tblPr rtl="1"/>
              <a:tblGrid>
                <a:gridCol w="4274594"/>
                <a:gridCol w="886613"/>
              </a:tblGrid>
              <a:tr h="22987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b="1" dirty="0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Arial"/>
                        </a:rPr>
                        <a:t>صافي </a:t>
                      </a:r>
                      <a:r>
                        <a:rPr lang="ar-KW" sz="2400" b="1" dirty="0" smtClean="0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Arial"/>
                        </a:rPr>
                        <a:t>الربح</a:t>
                      </a:r>
                      <a:endParaRPr lang="en-US" sz="24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333" marR="44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b="1" dirty="0">
                          <a:latin typeface="Calibri"/>
                          <a:ea typeface="Calibri"/>
                          <a:cs typeface="Arial"/>
                        </a:rPr>
                        <a:t>21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333" marR="44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763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333" marR="44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KW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333" marR="44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763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dirty="0">
                          <a:latin typeface="Calibri"/>
                          <a:ea typeface="Calibri"/>
                          <a:cs typeface="Arial"/>
                        </a:rPr>
                        <a:t>قسط الإهلاك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333" marR="44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dirty="0"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333" marR="44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81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dirty="0">
                          <a:latin typeface="Calibri"/>
                          <a:ea typeface="Calibri"/>
                          <a:cs typeface="Arial"/>
                        </a:rPr>
                        <a:t>الزيادة في الذمم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333" marR="44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dirty="0">
                          <a:latin typeface="Calibri"/>
                          <a:ea typeface="Calibri"/>
                          <a:cs typeface="Arial"/>
                        </a:rPr>
                        <a:t>(15)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333" marR="44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32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dirty="0">
                          <a:latin typeface="Calibri"/>
                          <a:ea typeface="Calibri"/>
                          <a:cs typeface="Arial"/>
                        </a:rPr>
                        <a:t>الزيادة في المخزون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333" marR="44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dirty="0">
                          <a:latin typeface="Calibri"/>
                          <a:ea typeface="Calibri"/>
                          <a:cs typeface="Arial"/>
                        </a:rPr>
                        <a:t>(7)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333" marR="44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32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dirty="0">
                          <a:latin typeface="Calibri"/>
                          <a:ea typeface="Calibri"/>
                          <a:cs typeface="Arial"/>
                        </a:rPr>
                        <a:t>النقص في الموردين (الدائنين)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333" marR="44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dirty="0">
                          <a:latin typeface="Calibri"/>
                          <a:ea typeface="Calibri"/>
                          <a:cs typeface="Arial"/>
                        </a:rPr>
                        <a:t>(2)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333" marR="44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32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dirty="0">
                          <a:latin typeface="Calibri"/>
                          <a:ea typeface="Calibri"/>
                          <a:cs typeface="Arial"/>
                        </a:rPr>
                        <a:t>الزيادة في أوراق الدفع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333" marR="44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dirty="0">
                          <a:latin typeface="Calibri"/>
                          <a:ea typeface="Calibri"/>
                          <a:cs typeface="Arial"/>
                        </a:rPr>
                        <a:t>25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333" marR="44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32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dirty="0">
                          <a:latin typeface="Calibri"/>
                          <a:ea typeface="Calibri"/>
                          <a:cs typeface="Arial"/>
                        </a:rPr>
                        <a:t>النقص في المصروفات المستحقة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333" marR="44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dirty="0">
                          <a:latin typeface="Calibri"/>
                          <a:ea typeface="Calibri"/>
                          <a:cs typeface="Arial"/>
                        </a:rPr>
                        <a:t>(8)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333" marR="44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32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KW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333" marR="44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u="sng">
                          <a:latin typeface="Calibri"/>
                          <a:ea typeface="Calibri"/>
                          <a:cs typeface="Arial"/>
                        </a:rPr>
                        <a:t>(2)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333" marR="44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32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KW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333" marR="44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333" marR="44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4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b="1">
                          <a:latin typeface="Calibri"/>
                          <a:ea typeface="Calibri"/>
                          <a:cs typeface="Arial"/>
                        </a:rPr>
                        <a:t>صافي التدفق النقدي من الأنشطة التشغيلية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333" marR="44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b="1" u="sng" dirty="0">
                          <a:latin typeface="Calibri"/>
                          <a:ea typeface="Calibri"/>
                          <a:cs typeface="Arial"/>
                        </a:rPr>
                        <a:t>19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333" marR="44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 txBox="1">
            <a:spLocks noChangeArrowheads="1"/>
          </p:cNvSpPr>
          <p:nvPr/>
        </p:nvSpPr>
        <p:spPr bwMode="gray">
          <a:xfrm>
            <a:off x="1828800" y="427038"/>
            <a:ext cx="66294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r>
              <a:rPr lang="ar-KW" sz="3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قائمة التدفق النقدي وفق الأسلوب غير المباشر</a:t>
            </a:r>
            <a:endParaRPr lang="en-US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483768" y="1268760"/>
          <a:ext cx="5161207" cy="5468112"/>
        </p:xfrm>
        <a:graphic>
          <a:graphicData uri="http://schemas.openxmlformats.org/drawingml/2006/table">
            <a:tbl>
              <a:tblPr rtl="1"/>
              <a:tblGrid>
                <a:gridCol w="4274594"/>
                <a:gridCol w="886613"/>
              </a:tblGrid>
              <a:tr h="17610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dirty="0">
                          <a:latin typeface="Calibri"/>
                          <a:ea typeface="Calibri"/>
                          <a:cs typeface="Arial"/>
                        </a:rPr>
                        <a:t>شراء أصول ثابتة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333" marR="44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>
                          <a:latin typeface="Calibri"/>
                          <a:ea typeface="Calibri"/>
                          <a:cs typeface="Arial"/>
                        </a:rPr>
                        <a:t>(11)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333" marR="44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81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>
                          <a:latin typeface="Calibri"/>
                          <a:ea typeface="Calibri"/>
                          <a:cs typeface="Arial"/>
                        </a:rPr>
                        <a:t>شراء استثمارات طويلة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333" marR="44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>
                          <a:latin typeface="Calibri"/>
                          <a:ea typeface="Calibri"/>
                          <a:cs typeface="Arial"/>
                        </a:rPr>
                        <a:t>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333" marR="44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121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b="1" dirty="0">
                          <a:latin typeface="Calibri"/>
                          <a:ea typeface="Calibri"/>
                          <a:cs typeface="Arial"/>
                        </a:rPr>
                        <a:t>صافي التدفق النقدي من الأنشطة الاستثمارية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333" marR="44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b="1" u="sng">
                          <a:latin typeface="Calibri"/>
                          <a:ea typeface="Calibri"/>
                          <a:cs typeface="Arial"/>
                        </a:rPr>
                        <a:t>(11)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333" marR="44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624">
                <a:tc gridSpan="2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KW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333" marR="44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KW"/>
                    </a:p>
                  </a:txBody>
                  <a:tcPr/>
                </a:tc>
              </a:tr>
              <a:tr h="179383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>
                          <a:latin typeface="Calibri"/>
                          <a:ea typeface="Calibri"/>
                          <a:cs typeface="Arial"/>
                        </a:rPr>
                        <a:t>سداد سندات وقروض طويلة الأجل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333" marR="44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dirty="0" smtClean="0">
                          <a:latin typeface="Calibri"/>
                          <a:ea typeface="Calibri"/>
                          <a:cs typeface="Arial"/>
                        </a:rPr>
                        <a:t>(3)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333" marR="44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942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>
                          <a:latin typeface="Calibri"/>
                          <a:ea typeface="Calibri"/>
                          <a:cs typeface="Arial"/>
                        </a:rPr>
                        <a:t>توزيعات أرباح نقدا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333" marR="44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dirty="0" smtClean="0">
                          <a:latin typeface="Calibri"/>
                          <a:ea typeface="Calibri"/>
                          <a:cs typeface="Arial"/>
                        </a:rPr>
                        <a:t>(6)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333" marR="44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81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b="1" dirty="0">
                          <a:latin typeface="Calibri"/>
                          <a:ea typeface="Calibri"/>
                          <a:cs typeface="Arial"/>
                        </a:rPr>
                        <a:t>صافي التدفق النقدي من الأنشطة التمويلية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333" marR="44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b="1" u="sng">
                          <a:latin typeface="Calibri"/>
                          <a:ea typeface="Calibri"/>
                          <a:cs typeface="Arial"/>
                        </a:rPr>
                        <a:t>(9)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333" marR="44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624">
                <a:tc gridSpan="2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KW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333" marR="44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KW"/>
                    </a:p>
                  </a:txBody>
                  <a:tcPr/>
                </a:tc>
              </a:tr>
              <a:tr h="17651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b="1" dirty="0">
                          <a:latin typeface="Calibri"/>
                          <a:ea typeface="Calibri"/>
                          <a:cs typeface="Arial"/>
                        </a:rPr>
                        <a:t>صافي النقص في النقدية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333" marR="44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b="1" u="sng" dirty="0">
                          <a:latin typeface="Calibri"/>
                          <a:ea typeface="Calibri"/>
                          <a:cs typeface="Arial"/>
                        </a:rPr>
                        <a:t>(1)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333" marR="44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62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KW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333" marR="44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333" marR="44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025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dirty="0">
                          <a:latin typeface="Calibri"/>
                          <a:ea typeface="Calibri"/>
                          <a:cs typeface="Arial"/>
                        </a:rPr>
                        <a:t>رصيد النقدية في </a:t>
                      </a:r>
                      <a:r>
                        <a:rPr lang="ar-KW" sz="2400" dirty="0" smtClean="0">
                          <a:latin typeface="Calibri"/>
                          <a:ea typeface="Calibri"/>
                          <a:cs typeface="Arial"/>
                        </a:rPr>
                        <a:t>1/1/2009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333" marR="44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u="sng">
                          <a:latin typeface="Calibri"/>
                          <a:ea typeface="Calibri"/>
                          <a:cs typeface="Arial"/>
                        </a:rPr>
                        <a:t>15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333" marR="44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837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b="1" dirty="0">
                          <a:latin typeface="Calibri"/>
                          <a:ea typeface="Calibri"/>
                          <a:cs typeface="Arial"/>
                        </a:rPr>
                        <a:t>رصيد النقدية في </a:t>
                      </a:r>
                      <a:r>
                        <a:rPr lang="ar-KW" sz="2400" b="1" dirty="0" smtClean="0">
                          <a:latin typeface="Calibri"/>
                          <a:ea typeface="Calibri"/>
                          <a:cs typeface="Arial"/>
                        </a:rPr>
                        <a:t>31/12/2009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333" marR="44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KW" sz="2400" b="1" u="sng" dirty="0">
                          <a:latin typeface="Calibri"/>
                          <a:ea typeface="Calibri"/>
                          <a:cs typeface="Arial"/>
                        </a:rPr>
                        <a:t>14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333" marR="44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0"/>
            <a:r>
              <a:rPr lang="ar-KW" dirty="0" smtClean="0"/>
              <a:t>الإهلاك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15816" y="1628800"/>
            <a:ext cx="5976664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KW" sz="3200" b="1" dirty="0" smtClean="0">
                <a:solidFill>
                  <a:srgbClr val="FF0000"/>
                </a:solidFill>
              </a:rPr>
              <a:t>قائمة الدخل:</a:t>
            </a:r>
          </a:p>
          <a:p>
            <a:pPr algn="r" rtl="1"/>
            <a:endParaRPr lang="ar-KW" sz="3200" b="1" dirty="0" smtClean="0">
              <a:solidFill>
                <a:srgbClr val="FF0000"/>
              </a:solidFill>
            </a:endParaRPr>
          </a:p>
          <a:p>
            <a:pPr algn="r" rtl="1"/>
            <a:r>
              <a:rPr lang="ar-KW" sz="3200" b="1" dirty="0" smtClean="0">
                <a:solidFill>
                  <a:schemeClr val="tx2"/>
                </a:solidFill>
              </a:rPr>
              <a:t>الإهلاك: احتجازا وليس استخدام للأموال</a:t>
            </a:r>
            <a:endParaRPr lang="ar-KW" sz="32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0"/>
            <a:r>
              <a:rPr lang="en-US" dirty="0" smtClean="0"/>
              <a:t>  2010</a:t>
            </a:r>
            <a:r>
              <a:rPr lang="ar-KW" dirty="0" smtClean="0"/>
              <a:t>قائمة الدخل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195736" y="1320120"/>
          <a:ext cx="4896544" cy="5349240"/>
        </p:xfrm>
        <a:graphic>
          <a:graphicData uri="http://schemas.openxmlformats.org/drawingml/2006/table">
            <a:tbl>
              <a:tblPr rtl="1" firstRow="1" bandRow="1">
                <a:tableStyleId>{8A107856-5554-42FB-B03E-39F5DBC370BA}</a:tableStyleId>
              </a:tblPr>
              <a:tblGrid>
                <a:gridCol w="3263362"/>
                <a:gridCol w="1633182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100" b="0" dirty="0" smtClean="0"/>
                        <a:t>المبيعات</a:t>
                      </a:r>
                      <a:endParaRPr lang="ar-KW" sz="2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b="0" dirty="0" smtClean="0"/>
                        <a:t>510</a:t>
                      </a:r>
                      <a:endParaRPr lang="ar-KW" sz="21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100" dirty="0" smtClean="0"/>
                        <a:t>تكلفة البضاعة المباعة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380</a:t>
                      </a:r>
                      <a:endParaRPr lang="ar-KW" sz="2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100" dirty="0" smtClean="0"/>
                        <a:t>مجمل الربح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130</a:t>
                      </a:r>
                      <a:endParaRPr lang="ar-KW" sz="2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100" dirty="0" smtClean="0"/>
                        <a:t>مصروفات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85</a:t>
                      </a:r>
                      <a:endParaRPr lang="ar-KW" sz="2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100" dirty="0" smtClean="0"/>
                        <a:t>قسط الإهلاك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5</a:t>
                      </a:r>
                      <a:endParaRPr lang="ar-KW" sz="2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100" dirty="0" smtClean="0"/>
                        <a:t>صافي ربح العمليات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40</a:t>
                      </a:r>
                      <a:endParaRPr lang="ar-KW" sz="2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100" dirty="0" smtClean="0"/>
                        <a:t>أرباح وفوائد أوراق مالية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5</a:t>
                      </a:r>
                      <a:endParaRPr lang="ar-KW" sz="2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100" dirty="0" smtClean="0"/>
                        <a:t>صافي الربح قبل الفوائد والضريبة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45</a:t>
                      </a:r>
                      <a:endParaRPr lang="ar-KW" sz="2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100" dirty="0" smtClean="0"/>
                        <a:t>فوائد الديون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10</a:t>
                      </a:r>
                      <a:endParaRPr lang="ar-KW" sz="2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100" dirty="0" smtClean="0"/>
                        <a:t>صافي الربح قبل الضريبة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35</a:t>
                      </a:r>
                      <a:endParaRPr lang="ar-KW" sz="2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100" dirty="0" smtClean="0"/>
                        <a:t>الضرائب (40%)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14</a:t>
                      </a:r>
                      <a:endParaRPr lang="ar-KW" sz="2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100" dirty="0" smtClean="0"/>
                        <a:t>صافي الربح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21</a:t>
                      </a:r>
                      <a:endParaRPr lang="ar-KW" sz="2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100" dirty="0" smtClean="0"/>
                        <a:t>أرباح موزعة لحملة الأسهم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6</a:t>
                      </a:r>
                      <a:endParaRPr lang="ar-KW" sz="21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0"/>
            <a:r>
              <a:rPr lang="ar-KW" dirty="0" smtClean="0"/>
              <a:t>الميزانية العمومية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425832" y="1988840"/>
          <a:ext cx="3322632" cy="42722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642101"/>
                <a:gridCol w="869437"/>
                <a:gridCol w="811094"/>
              </a:tblGrid>
              <a:tr h="370840">
                <a:tc>
                  <a:txBody>
                    <a:bodyPr/>
                    <a:lstStyle/>
                    <a:p>
                      <a:pPr rtl="1"/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2009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2010</a:t>
                      </a:r>
                      <a:endParaRPr lang="ar-KW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b="1" dirty="0" smtClean="0"/>
                        <a:t>نقدية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15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14</a:t>
                      </a:r>
                      <a:endParaRPr lang="ar-KW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b="1" dirty="0" smtClean="0"/>
                        <a:t>ذمم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85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100</a:t>
                      </a:r>
                      <a:endParaRPr lang="ar-KW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b="1" dirty="0" smtClean="0"/>
                        <a:t>مخزون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113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120</a:t>
                      </a:r>
                      <a:endParaRPr lang="ar-KW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b="1" dirty="0" smtClean="0"/>
                        <a:t>أوراق مالية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66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66</a:t>
                      </a:r>
                      <a:endParaRPr lang="ar-KW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b="1" u="sng" dirty="0" smtClean="0"/>
                        <a:t>مجموع الأصول المتداولة</a:t>
                      </a:r>
                      <a:endParaRPr lang="ar-KW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u="sng" dirty="0" smtClean="0"/>
                        <a:t>279</a:t>
                      </a:r>
                      <a:endParaRPr lang="ar-KW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u="sng" dirty="0" smtClean="0"/>
                        <a:t>300</a:t>
                      </a:r>
                      <a:endParaRPr lang="ar-KW" b="1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b="1" dirty="0" smtClean="0"/>
                        <a:t>أصول ثابتة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132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143</a:t>
                      </a:r>
                      <a:endParaRPr lang="ar-KW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b="1" dirty="0" smtClean="0"/>
                        <a:t>إهلاك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(68)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KW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b="1" u="sng" dirty="0" smtClean="0"/>
                        <a:t>صافي الأصول الثابتة</a:t>
                      </a:r>
                      <a:endParaRPr lang="ar-KW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u="sng" dirty="0" smtClean="0"/>
                        <a:t>64</a:t>
                      </a:r>
                      <a:endParaRPr lang="ar-KW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......</a:t>
                      </a:r>
                      <a:endParaRPr lang="ar-KW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000" b="1" u="sng" dirty="0" smtClean="0"/>
                        <a:t>مجموع الأصول</a:t>
                      </a:r>
                      <a:endParaRPr lang="ar-KW" sz="20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u="sng" dirty="0" smtClean="0"/>
                        <a:t>343</a:t>
                      </a:r>
                      <a:endParaRPr lang="ar-KW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......</a:t>
                      </a:r>
                      <a:endParaRPr lang="ar-KW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164288" y="1484784"/>
            <a:ext cx="144016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KW" b="1" dirty="0" smtClean="0">
                <a:solidFill>
                  <a:srgbClr val="FF0000"/>
                </a:solidFill>
              </a:rPr>
              <a:t>الأصول</a:t>
            </a:r>
            <a:endParaRPr lang="ar-KW" b="1" dirty="0">
              <a:solidFill>
                <a:srgbClr val="FF0000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539552" y="1844824"/>
          <a:ext cx="4464494" cy="47802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493494"/>
                <a:gridCol w="1091014"/>
                <a:gridCol w="879986"/>
              </a:tblGrid>
              <a:tr h="370840">
                <a:tc>
                  <a:txBody>
                    <a:bodyPr/>
                    <a:lstStyle/>
                    <a:p>
                      <a:pPr rtl="1"/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2009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2010</a:t>
                      </a:r>
                      <a:endParaRPr lang="ar-KW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b="1" dirty="0" smtClean="0"/>
                        <a:t>موردون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32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30</a:t>
                      </a:r>
                      <a:endParaRPr lang="ar-KW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b="1" dirty="0" smtClean="0"/>
                        <a:t>مصروفات مستحقة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38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30</a:t>
                      </a:r>
                      <a:endParaRPr lang="ar-KW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b="1" dirty="0" smtClean="0"/>
                        <a:t>أوراق</a:t>
                      </a:r>
                      <a:r>
                        <a:rPr lang="ar-KW" b="1" baseline="0" dirty="0" smtClean="0"/>
                        <a:t> دفع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14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39</a:t>
                      </a:r>
                      <a:endParaRPr lang="ar-KW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b="1" u="sng" dirty="0" smtClean="0"/>
                        <a:t>مجموع الخصوم المتداولة</a:t>
                      </a:r>
                      <a:endParaRPr lang="ar-KW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u="sng" dirty="0" smtClean="0"/>
                        <a:t>84</a:t>
                      </a:r>
                      <a:endParaRPr lang="ar-KW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u="sng" dirty="0" smtClean="0"/>
                        <a:t>99</a:t>
                      </a:r>
                      <a:endParaRPr lang="ar-KW" b="1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b="1" dirty="0" smtClean="0"/>
                        <a:t>قروض طويلة الأجل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80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78</a:t>
                      </a:r>
                      <a:endParaRPr lang="ar-KW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b="1" dirty="0" smtClean="0"/>
                        <a:t>سندات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30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29</a:t>
                      </a:r>
                      <a:endParaRPr lang="ar-KW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b="1" u="sng" dirty="0" smtClean="0"/>
                        <a:t>مجموع الخصوم الطويلة الأجل</a:t>
                      </a:r>
                      <a:endParaRPr lang="ar-KW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u="sng" dirty="0" smtClean="0"/>
                        <a:t>110</a:t>
                      </a:r>
                      <a:endParaRPr lang="ar-KW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u="sng" dirty="0" smtClean="0"/>
                        <a:t>107</a:t>
                      </a:r>
                      <a:endParaRPr lang="ar-KW" b="1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b="1" dirty="0" smtClean="0"/>
                        <a:t>رأس المال المدفوع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62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62</a:t>
                      </a:r>
                      <a:endParaRPr lang="ar-KW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b="1" dirty="0" smtClean="0"/>
                        <a:t>أرباح محتجزة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87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......</a:t>
                      </a:r>
                      <a:endParaRPr lang="ar-KW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b="1" u="sng" dirty="0" smtClean="0"/>
                        <a:t>مجموع حقوق الملكية</a:t>
                      </a:r>
                      <a:endParaRPr lang="ar-KW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149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......</a:t>
                      </a:r>
                      <a:endParaRPr lang="ar-KW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000" b="1" u="sng" dirty="0" smtClean="0"/>
                        <a:t>مجموع الخصوم وحقوق الملكية</a:t>
                      </a:r>
                      <a:endParaRPr lang="ar-KW" sz="20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u="sng" dirty="0" smtClean="0"/>
                        <a:t>343</a:t>
                      </a:r>
                      <a:endParaRPr lang="ar-KW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......</a:t>
                      </a:r>
                      <a:endParaRPr lang="ar-KW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491880" y="1340768"/>
            <a:ext cx="144016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KW" b="1" dirty="0" smtClean="0">
                <a:solidFill>
                  <a:srgbClr val="FF0000"/>
                </a:solidFill>
              </a:rPr>
              <a:t>الخصوم</a:t>
            </a:r>
            <a:endParaRPr lang="ar-KW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0"/>
            <a:r>
              <a:rPr lang="ar-KW" dirty="0" smtClean="0"/>
              <a:t>الميزانية العمومية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425832" y="1988840"/>
          <a:ext cx="3322632" cy="42722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642101"/>
                <a:gridCol w="869437"/>
                <a:gridCol w="811094"/>
              </a:tblGrid>
              <a:tr h="370840">
                <a:tc>
                  <a:txBody>
                    <a:bodyPr/>
                    <a:lstStyle/>
                    <a:p>
                      <a:pPr rtl="1"/>
                      <a:endParaRPr lang="ar-KW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dirty="0" smtClean="0"/>
                        <a:t>2009</a:t>
                      </a:r>
                      <a:endParaRPr lang="ar-KW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dirty="0" smtClean="0"/>
                        <a:t>2010</a:t>
                      </a:r>
                      <a:endParaRPr lang="ar-KW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dirty="0" smtClean="0"/>
                        <a:t>نقدية</a:t>
                      </a:r>
                      <a:endParaRPr lang="ar-KW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dirty="0" smtClean="0"/>
                        <a:t>15</a:t>
                      </a:r>
                      <a:endParaRPr lang="ar-KW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dirty="0" smtClean="0"/>
                        <a:t>14</a:t>
                      </a:r>
                      <a:endParaRPr lang="ar-KW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dirty="0" smtClean="0"/>
                        <a:t>ذمم</a:t>
                      </a:r>
                      <a:endParaRPr lang="ar-KW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dirty="0" smtClean="0"/>
                        <a:t>85</a:t>
                      </a:r>
                      <a:endParaRPr lang="ar-KW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dirty="0" smtClean="0"/>
                        <a:t>100</a:t>
                      </a:r>
                      <a:endParaRPr lang="ar-KW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dirty="0" smtClean="0"/>
                        <a:t>مخزون</a:t>
                      </a:r>
                      <a:endParaRPr lang="ar-KW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dirty="0" smtClean="0"/>
                        <a:t>113</a:t>
                      </a:r>
                      <a:endParaRPr lang="ar-KW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dirty="0" smtClean="0"/>
                        <a:t>120</a:t>
                      </a:r>
                      <a:endParaRPr lang="ar-KW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dirty="0" smtClean="0"/>
                        <a:t>أوراق مالية</a:t>
                      </a:r>
                      <a:endParaRPr lang="ar-KW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dirty="0" smtClean="0"/>
                        <a:t>66</a:t>
                      </a:r>
                      <a:endParaRPr lang="ar-KW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dirty="0" smtClean="0"/>
                        <a:t>66</a:t>
                      </a:r>
                      <a:endParaRPr lang="ar-KW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u="sng" dirty="0" smtClean="0"/>
                        <a:t>مجموع الأصول المتداولة</a:t>
                      </a:r>
                      <a:endParaRPr lang="ar-KW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u="sng" dirty="0" smtClean="0"/>
                        <a:t>279</a:t>
                      </a:r>
                      <a:endParaRPr lang="ar-KW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u="sng" dirty="0" smtClean="0"/>
                        <a:t>300</a:t>
                      </a:r>
                      <a:endParaRPr lang="ar-KW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dirty="0" smtClean="0"/>
                        <a:t>أصول ثابتة</a:t>
                      </a:r>
                      <a:endParaRPr lang="ar-KW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dirty="0" smtClean="0"/>
                        <a:t>132</a:t>
                      </a:r>
                      <a:endParaRPr lang="ar-KW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dirty="0" smtClean="0"/>
                        <a:t>143</a:t>
                      </a:r>
                      <a:endParaRPr lang="ar-KW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dirty="0" smtClean="0"/>
                        <a:t>إهلاك</a:t>
                      </a:r>
                      <a:endParaRPr lang="ar-KW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dirty="0" smtClean="0"/>
                        <a:t>(68)</a:t>
                      </a:r>
                      <a:endParaRPr lang="ar-KW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dirty="0" smtClean="0">
                          <a:solidFill>
                            <a:srgbClr val="00B050"/>
                          </a:solidFill>
                        </a:rPr>
                        <a:t>(73)</a:t>
                      </a:r>
                      <a:endParaRPr lang="ar-KW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u="sng" dirty="0" smtClean="0"/>
                        <a:t>صافي الأصول الثابتة</a:t>
                      </a:r>
                      <a:endParaRPr lang="ar-KW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u="sng" dirty="0" smtClean="0"/>
                        <a:t>64</a:t>
                      </a:r>
                      <a:endParaRPr lang="ar-KW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dirty="0" smtClean="0">
                          <a:solidFill>
                            <a:srgbClr val="00B050"/>
                          </a:solidFill>
                        </a:rPr>
                        <a:t>70</a:t>
                      </a:r>
                      <a:endParaRPr lang="ar-KW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000" b="1" u="sng" dirty="0" smtClean="0"/>
                        <a:t>مجموع الأصول</a:t>
                      </a:r>
                      <a:endParaRPr lang="ar-KW" sz="20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u="sng" dirty="0" smtClean="0"/>
                        <a:t>343</a:t>
                      </a:r>
                      <a:endParaRPr lang="ar-KW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dirty="0" smtClean="0">
                          <a:solidFill>
                            <a:srgbClr val="00B050"/>
                          </a:solidFill>
                        </a:rPr>
                        <a:t>370</a:t>
                      </a:r>
                      <a:endParaRPr lang="ar-KW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164288" y="1484784"/>
            <a:ext cx="144016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KW" b="1" dirty="0" smtClean="0">
                <a:solidFill>
                  <a:srgbClr val="FF0000"/>
                </a:solidFill>
              </a:rPr>
              <a:t>الأصول</a:t>
            </a:r>
            <a:endParaRPr lang="ar-KW" b="1" dirty="0">
              <a:solidFill>
                <a:srgbClr val="FF0000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539552" y="1844824"/>
          <a:ext cx="4464494" cy="50495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493494"/>
                <a:gridCol w="1091014"/>
                <a:gridCol w="879986"/>
              </a:tblGrid>
              <a:tr h="370840">
                <a:tc>
                  <a:txBody>
                    <a:bodyPr/>
                    <a:lstStyle/>
                    <a:p>
                      <a:pPr rtl="1"/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2009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2010</a:t>
                      </a:r>
                      <a:endParaRPr lang="ar-KW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b="1" dirty="0" smtClean="0"/>
                        <a:t>موردون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32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30</a:t>
                      </a:r>
                      <a:endParaRPr lang="ar-KW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b="1" dirty="0" smtClean="0"/>
                        <a:t>مصروفات مستحقة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38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30</a:t>
                      </a:r>
                      <a:endParaRPr lang="ar-KW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b="1" dirty="0" smtClean="0"/>
                        <a:t>أوراق</a:t>
                      </a:r>
                      <a:r>
                        <a:rPr lang="ar-KW" b="1" baseline="0" dirty="0" smtClean="0"/>
                        <a:t> دفع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14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39</a:t>
                      </a:r>
                      <a:endParaRPr lang="ar-KW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b="1" u="sng" dirty="0" smtClean="0"/>
                        <a:t>1 مجموع الخصوم المتداولة</a:t>
                      </a:r>
                      <a:endParaRPr lang="ar-KW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u="sng" dirty="0" smtClean="0"/>
                        <a:t>84</a:t>
                      </a:r>
                      <a:endParaRPr lang="ar-KW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u="sng" dirty="0" smtClean="0"/>
                        <a:t>99</a:t>
                      </a:r>
                      <a:endParaRPr lang="ar-KW" b="1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b="1" dirty="0" smtClean="0"/>
                        <a:t>قروض طويلة الأجل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80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78</a:t>
                      </a:r>
                      <a:endParaRPr lang="ar-KW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b="1" dirty="0" smtClean="0"/>
                        <a:t>سندات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30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29</a:t>
                      </a:r>
                      <a:endParaRPr lang="ar-KW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b="1" u="sng" dirty="0" smtClean="0"/>
                        <a:t>2 مجموع الخصوم الطويلة الأجل</a:t>
                      </a:r>
                      <a:endParaRPr lang="ar-KW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u="sng" dirty="0" smtClean="0"/>
                        <a:t>110</a:t>
                      </a:r>
                      <a:endParaRPr lang="ar-KW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u="sng" dirty="0" smtClean="0"/>
                        <a:t>107</a:t>
                      </a:r>
                      <a:endParaRPr lang="ar-KW" b="1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b="1" dirty="0" smtClean="0"/>
                        <a:t>رأس المال المدفوع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62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62</a:t>
                      </a:r>
                      <a:endParaRPr lang="ar-KW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b="1" dirty="0" smtClean="0"/>
                        <a:t>أرباح محتجزة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87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>
                          <a:solidFill>
                            <a:srgbClr val="00B050"/>
                          </a:solidFill>
                        </a:rPr>
                        <a:t>102</a:t>
                      </a:r>
                      <a:endParaRPr lang="ar-KW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b="1" u="sng" dirty="0" smtClean="0"/>
                        <a:t>3 مجموع حقوق الملكية</a:t>
                      </a:r>
                      <a:endParaRPr lang="ar-KW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/>
                        <a:t>149</a:t>
                      </a:r>
                      <a:endParaRPr lang="ar-KW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>
                          <a:solidFill>
                            <a:srgbClr val="00B050"/>
                          </a:solidFill>
                        </a:rPr>
                        <a:t>164</a:t>
                      </a:r>
                      <a:endParaRPr lang="ar-KW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000" b="1" u="sng" dirty="0" smtClean="0"/>
                        <a:t>مجموع الخصوم وحقوق الملكية</a:t>
                      </a:r>
                      <a:endParaRPr lang="ar-KW" sz="20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u="sng" dirty="0" smtClean="0"/>
                        <a:t>343</a:t>
                      </a:r>
                      <a:endParaRPr lang="ar-KW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b="1" dirty="0" smtClean="0">
                          <a:solidFill>
                            <a:srgbClr val="00B050"/>
                          </a:solidFill>
                        </a:rPr>
                        <a:t>370</a:t>
                      </a:r>
                      <a:endParaRPr lang="ar-KW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491880" y="1340768"/>
            <a:ext cx="144016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KW" b="1" dirty="0" smtClean="0">
                <a:solidFill>
                  <a:srgbClr val="FF0000"/>
                </a:solidFill>
              </a:rPr>
              <a:t>الخصوم</a:t>
            </a:r>
            <a:endParaRPr lang="ar-KW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0"/>
            <a:r>
              <a:rPr lang="ar-KW" dirty="0" smtClean="0"/>
              <a:t>الإهلاك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95936" y="1628800"/>
            <a:ext cx="489654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KW" sz="3200" b="1" dirty="0" smtClean="0">
                <a:solidFill>
                  <a:srgbClr val="FF0000"/>
                </a:solidFill>
              </a:rPr>
              <a:t>القسط الثابت والقسط المتناقص</a:t>
            </a:r>
            <a:endParaRPr lang="ar-KW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403648" y="2636912"/>
          <a:ext cx="5544615" cy="3200400"/>
        </p:xfrm>
        <a:graphic>
          <a:graphicData uri="http://schemas.openxmlformats.org/drawingml/2006/table">
            <a:tbl>
              <a:tblPr rtl="1" firstRow="1" bandRow="1">
                <a:tableStyleId>{E269D01E-BC32-4049-B463-5C60D7B0CCD2}</a:tableStyleId>
              </a:tblPr>
              <a:tblGrid>
                <a:gridCol w="2368153"/>
                <a:gridCol w="1569164"/>
                <a:gridCol w="1607298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100" dirty="0" smtClean="0"/>
                        <a:t>السنة الأولى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القسط الثابت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القسط المتناقص</a:t>
                      </a:r>
                      <a:endParaRPr lang="ar-KW" sz="2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100" dirty="0" smtClean="0"/>
                        <a:t>المبيعات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400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400</a:t>
                      </a:r>
                      <a:endParaRPr lang="ar-KW" sz="2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100" dirty="0" smtClean="0"/>
                        <a:t>مصروفات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160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160</a:t>
                      </a:r>
                      <a:endParaRPr lang="ar-KW" sz="2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100" dirty="0" smtClean="0"/>
                        <a:t>الإهلاك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150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200</a:t>
                      </a:r>
                      <a:endParaRPr lang="ar-KW" sz="2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100" dirty="0" smtClean="0"/>
                        <a:t>صافي الربح قبل الفوائد والضريبة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90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40</a:t>
                      </a:r>
                      <a:endParaRPr lang="ar-KW" sz="2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100" dirty="0" smtClean="0"/>
                        <a:t>الضرائب (40%)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36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16</a:t>
                      </a:r>
                      <a:endParaRPr lang="ar-KW" sz="2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100" dirty="0" smtClean="0"/>
                        <a:t>صافي الربح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54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24</a:t>
                      </a:r>
                      <a:endParaRPr lang="ar-KW" sz="21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0"/>
            <a:r>
              <a:rPr lang="ar-KW" dirty="0" smtClean="0"/>
              <a:t>الإهلاك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95936" y="1628800"/>
            <a:ext cx="489654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KW" sz="3200" b="1" dirty="0" smtClean="0">
                <a:solidFill>
                  <a:srgbClr val="FF0000"/>
                </a:solidFill>
              </a:rPr>
              <a:t>القسط الثابت والقسط المتناقص</a:t>
            </a:r>
            <a:endParaRPr lang="ar-KW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403648" y="2636912"/>
          <a:ext cx="5544615" cy="3200400"/>
        </p:xfrm>
        <a:graphic>
          <a:graphicData uri="http://schemas.openxmlformats.org/drawingml/2006/table">
            <a:tbl>
              <a:tblPr rtl="1" firstRow="1" bandRow="1">
                <a:tableStyleId>{E269D01E-BC32-4049-B463-5C60D7B0CCD2}</a:tableStyleId>
              </a:tblPr>
              <a:tblGrid>
                <a:gridCol w="2368153"/>
                <a:gridCol w="1569164"/>
                <a:gridCol w="1607298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100" dirty="0" smtClean="0"/>
                        <a:t>السنة الثانية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القسط الثابت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القسط المتناقص</a:t>
                      </a:r>
                      <a:endParaRPr lang="ar-KW" sz="2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100" dirty="0" smtClean="0"/>
                        <a:t>المبيعات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400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400</a:t>
                      </a:r>
                      <a:endParaRPr lang="ar-KW" sz="2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100" dirty="0" smtClean="0"/>
                        <a:t>مصروفات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160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160</a:t>
                      </a:r>
                      <a:endParaRPr lang="ar-KW" sz="2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100" dirty="0" smtClean="0"/>
                        <a:t>الإهلاك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150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100</a:t>
                      </a:r>
                      <a:endParaRPr lang="ar-KW" sz="2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100" dirty="0" smtClean="0"/>
                        <a:t>صافي الربح قبل الفوائد والضريبة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90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140</a:t>
                      </a:r>
                      <a:endParaRPr lang="ar-KW" sz="2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100" dirty="0" smtClean="0"/>
                        <a:t>الضرائب (40%)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36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56</a:t>
                      </a:r>
                      <a:endParaRPr lang="ar-KW" sz="2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100" dirty="0" smtClean="0"/>
                        <a:t>صافي الربح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54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84</a:t>
                      </a:r>
                      <a:endParaRPr lang="ar-KW" sz="21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0"/>
            <a:r>
              <a:rPr lang="ar-KW" dirty="0" smtClean="0"/>
              <a:t>الإهلاك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95936" y="1628800"/>
            <a:ext cx="489654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KW" sz="3200" b="1" dirty="0" smtClean="0">
                <a:solidFill>
                  <a:srgbClr val="FF0000"/>
                </a:solidFill>
              </a:rPr>
              <a:t>قائمة الدخل وقائمة التدفق النقدي</a:t>
            </a:r>
            <a:endParaRPr lang="ar-KW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987828" y="2636912"/>
          <a:ext cx="5960435" cy="2880360"/>
        </p:xfrm>
        <a:graphic>
          <a:graphicData uri="http://schemas.openxmlformats.org/drawingml/2006/table">
            <a:tbl>
              <a:tblPr rtl="1" firstRow="1" bandRow="1">
                <a:tableStyleId>{E269D01E-BC32-4049-B463-5C60D7B0CCD2}</a:tableStyleId>
              </a:tblPr>
              <a:tblGrid>
                <a:gridCol w="2368153"/>
                <a:gridCol w="1569164"/>
                <a:gridCol w="2023118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100" dirty="0" smtClean="0"/>
                        <a:t>السنة الثانية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قائمة الدخل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قائمة التدفق النقدي</a:t>
                      </a:r>
                      <a:endParaRPr lang="ar-KW" sz="2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100" dirty="0" smtClean="0"/>
                        <a:t>المبيعات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400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400</a:t>
                      </a:r>
                      <a:endParaRPr lang="ar-KW" sz="2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100" dirty="0" smtClean="0"/>
                        <a:t>مصروفات عدا</a:t>
                      </a:r>
                      <a:r>
                        <a:rPr lang="ar-KW" sz="2100" baseline="0" dirty="0" smtClean="0"/>
                        <a:t> الاهلاك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160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160</a:t>
                      </a:r>
                      <a:endParaRPr lang="ar-KW" sz="2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100" dirty="0" smtClean="0"/>
                        <a:t>الإهلاك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150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صفر</a:t>
                      </a:r>
                      <a:endParaRPr lang="ar-KW" sz="2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100" dirty="0" smtClean="0"/>
                        <a:t>صافي الربح قبل الضريبة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90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KW" sz="2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100" dirty="0" smtClean="0"/>
                        <a:t>الضرائب (40%)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36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36</a:t>
                      </a:r>
                      <a:endParaRPr lang="ar-KW" sz="2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KW" sz="2100" dirty="0" smtClean="0"/>
                        <a:t>صافي الربح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54</a:t>
                      </a:r>
                      <a:endParaRPr lang="ar-KW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KW" sz="2100" dirty="0" smtClean="0"/>
                        <a:t>204</a:t>
                      </a:r>
                      <a:endParaRPr lang="ar-KW" sz="21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mple presentation slides(4)">
  <a:themeElements>
    <a:clrScheme name="ms01_1 1">
      <a:dk1>
        <a:srgbClr val="1D528D"/>
      </a:dk1>
      <a:lt1>
        <a:srgbClr val="FFFFFF"/>
      </a:lt1>
      <a:dk2>
        <a:srgbClr val="000000"/>
      </a:dk2>
      <a:lt2>
        <a:srgbClr val="CACACA"/>
      </a:lt2>
      <a:accent1>
        <a:srgbClr val="0099CC"/>
      </a:accent1>
      <a:accent2>
        <a:srgbClr val="BFA907"/>
      </a:accent2>
      <a:accent3>
        <a:srgbClr val="FFFFFF"/>
      </a:accent3>
      <a:accent4>
        <a:srgbClr val="174578"/>
      </a:accent4>
      <a:accent5>
        <a:srgbClr val="AACAE2"/>
      </a:accent5>
      <a:accent6>
        <a:srgbClr val="AD9906"/>
      </a:accent6>
      <a:hlink>
        <a:srgbClr val="6E81E0"/>
      </a:hlink>
      <a:folHlink>
        <a:srgbClr val="009999"/>
      </a:folHlink>
    </a:clrScheme>
    <a:fontScheme name="ms01_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ms01_1 1">
        <a:dk1>
          <a:srgbClr val="1D528D"/>
        </a:dk1>
        <a:lt1>
          <a:srgbClr val="FFFFFF"/>
        </a:lt1>
        <a:dk2>
          <a:srgbClr val="000000"/>
        </a:dk2>
        <a:lt2>
          <a:srgbClr val="CACACA"/>
        </a:lt2>
        <a:accent1>
          <a:srgbClr val="0099CC"/>
        </a:accent1>
        <a:accent2>
          <a:srgbClr val="BFA907"/>
        </a:accent2>
        <a:accent3>
          <a:srgbClr val="FFFFFF"/>
        </a:accent3>
        <a:accent4>
          <a:srgbClr val="174578"/>
        </a:accent4>
        <a:accent5>
          <a:srgbClr val="AACAE2"/>
        </a:accent5>
        <a:accent6>
          <a:srgbClr val="AD9906"/>
        </a:accent6>
        <a:hlink>
          <a:srgbClr val="6E81E0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01_1 2">
        <a:dk1>
          <a:srgbClr val="4E40A4"/>
        </a:dk1>
        <a:lt1>
          <a:srgbClr val="FFFFFF"/>
        </a:lt1>
        <a:dk2>
          <a:srgbClr val="000000"/>
        </a:dk2>
        <a:lt2>
          <a:srgbClr val="CACACA"/>
        </a:lt2>
        <a:accent1>
          <a:srgbClr val="8B65E9"/>
        </a:accent1>
        <a:accent2>
          <a:srgbClr val="008080"/>
        </a:accent2>
        <a:accent3>
          <a:srgbClr val="FFFFFF"/>
        </a:accent3>
        <a:accent4>
          <a:srgbClr val="41358B"/>
        </a:accent4>
        <a:accent5>
          <a:srgbClr val="C4B8F2"/>
        </a:accent5>
        <a:accent6>
          <a:srgbClr val="007373"/>
        </a:accent6>
        <a:hlink>
          <a:srgbClr val="0066CC"/>
        </a:hlink>
        <a:folHlink>
          <a:srgbClr val="8AB15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01_1 3">
        <a:dk1>
          <a:srgbClr val="666699"/>
        </a:dk1>
        <a:lt1>
          <a:srgbClr val="FFFFFF"/>
        </a:lt1>
        <a:dk2>
          <a:srgbClr val="000000"/>
        </a:dk2>
        <a:lt2>
          <a:srgbClr val="CACACA"/>
        </a:lt2>
        <a:accent1>
          <a:srgbClr val="72B88E"/>
        </a:accent1>
        <a:accent2>
          <a:srgbClr val="C78DD7"/>
        </a:accent2>
        <a:accent3>
          <a:srgbClr val="FFFFFF"/>
        </a:accent3>
        <a:accent4>
          <a:srgbClr val="565682"/>
        </a:accent4>
        <a:accent5>
          <a:srgbClr val="BCD8C6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Sample presentation slides(4)</Template>
  <TotalTime>16674</TotalTime>
  <Words>1085</Words>
  <Application>Microsoft Office PowerPoint</Application>
  <PresentationFormat>On-screen Show (4:3)</PresentationFormat>
  <Paragraphs>546</Paragraphs>
  <Slides>21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Sample presentation slides(4)</vt:lpstr>
      <vt:lpstr>Image</vt:lpstr>
      <vt:lpstr>التحليل المالي باستخدام القوائم المالية</vt:lpstr>
      <vt:lpstr>المحتوى</vt:lpstr>
      <vt:lpstr>الإهلاك</vt:lpstr>
      <vt:lpstr>  2010قائمة الدخل</vt:lpstr>
      <vt:lpstr>الميزانية العمومية</vt:lpstr>
      <vt:lpstr>الميزانية العمومية</vt:lpstr>
      <vt:lpstr>الإهلاك</vt:lpstr>
      <vt:lpstr>الإهلاك</vt:lpstr>
      <vt:lpstr>الإهلاك</vt:lpstr>
      <vt:lpstr>الإهلاك</vt:lpstr>
      <vt:lpstr>Slide 11</vt:lpstr>
      <vt:lpstr>قائمة المركز المالي</vt:lpstr>
      <vt:lpstr>قائمة المركز المالي</vt:lpstr>
      <vt:lpstr>قائمة المركز المالي</vt:lpstr>
      <vt:lpstr>قائمة المركز المالي</vt:lpstr>
      <vt:lpstr>قائمة الموارد والاستخدامات</vt:lpstr>
      <vt:lpstr>قائمة الموارد والاستخدامات</vt:lpstr>
      <vt:lpstr>قائمة التدفق النقدي وفق الأسلوب المباشر </vt:lpstr>
      <vt:lpstr>قائمة التدفق النقدي وفق الأسلوب المباشر 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 to add title</dc:title>
  <dc:creator>Fursa</dc:creator>
  <cp:lastModifiedBy>Rima</cp:lastModifiedBy>
  <cp:revision>31</cp:revision>
  <dcterms:created xsi:type="dcterms:W3CDTF">2007-11-12T01:55:18Z</dcterms:created>
  <dcterms:modified xsi:type="dcterms:W3CDTF">2012-02-20T20:51:20Z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TC011367961033</vt:lpwstr>
  </property>
</Properties>
</file>