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16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30" d="100"/>
          <a:sy n="30" d="100"/>
        </p:scale>
        <p:origin x="-84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5118168-6FDB-4984-AFDD-EF23494B5348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0B2B58-CC9B-4CF7-A33F-AFCD91593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2B58-CC9B-4CF7-A33F-AFCD91593603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09785-96AC-4295-9025-CAE4C103BCE2}" type="datetimeFigureOut">
              <a:rPr lang="ar-SA" smtClean="0"/>
              <a:pPr/>
              <a:t>14/05/29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B2AF2-94CA-40C5-BC34-4E83557DE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596" y="1500174"/>
            <a:ext cx="8001056" cy="3786213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الإحصاء</a:t>
            </a:r>
            <a:endParaRPr lang="ar-SA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المجتمع الإحصائي :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/>
              <a:t>هو مجموعة المفردات التي يجمعها </a:t>
            </a:r>
            <a:r>
              <a:rPr lang="ar-SA" sz="4400" dirty="0" err="1" smtClean="0"/>
              <a:t>اطار</a:t>
            </a:r>
            <a:r>
              <a:rPr lang="ar-SA" sz="4400" dirty="0" smtClean="0"/>
              <a:t> عام واحد </a:t>
            </a:r>
            <a:r>
              <a:rPr lang="ar-SA" sz="4400" dirty="0" err="1" smtClean="0"/>
              <a:t>او</a:t>
            </a:r>
            <a:r>
              <a:rPr lang="ar-SA" sz="4400" dirty="0" smtClean="0"/>
              <a:t> مجموعة خصائص عامة واحدة 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ar-SA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مصادر جمع البيانات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757758"/>
          </a:xfrm>
        </p:spPr>
        <p:txBody>
          <a:bodyPr>
            <a:normAutofit/>
          </a:bodyPr>
          <a:lstStyle/>
          <a:p>
            <a:r>
              <a:rPr lang="ar-SA" b="1" u="sng" dirty="0">
                <a:solidFill>
                  <a:srgbClr val="FF0000"/>
                </a:solidFill>
              </a:rPr>
              <a:t>أولاً : المصادر التاريخية </a:t>
            </a:r>
            <a:r>
              <a:rPr lang="ar-SA" b="1" u="sng" dirty="0" smtClean="0">
                <a:solidFill>
                  <a:srgbClr val="FF0000"/>
                </a:solidFill>
              </a:rPr>
              <a:t>:</a:t>
            </a:r>
            <a:endParaRPr lang="ar-SA" u="sng" dirty="0">
              <a:solidFill>
                <a:srgbClr val="FF0000"/>
              </a:solidFill>
            </a:endParaRPr>
          </a:p>
          <a:p>
            <a:r>
              <a:rPr lang="ar-SA" dirty="0"/>
              <a:t>استخدام هذه المصادر </a:t>
            </a:r>
            <a:r>
              <a:rPr lang="ar-SA" dirty="0" smtClean="0"/>
              <a:t>يسهم في </a:t>
            </a:r>
            <a:r>
              <a:rPr lang="ar-SA" dirty="0"/>
              <a:t>توفير الوقت والجهد البشري والتكاليف المادية</a:t>
            </a:r>
            <a:r>
              <a:rPr lang="ar-SA" dirty="0" smtClean="0"/>
              <a:t>. ويمكن الحصول علي</a:t>
            </a:r>
            <a:r>
              <a:rPr lang="ar-SA" b="1" dirty="0" smtClean="0"/>
              <a:t> البيانات</a:t>
            </a:r>
            <a:r>
              <a:rPr lang="ar-SA" dirty="0" smtClean="0"/>
              <a:t> ا</a:t>
            </a:r>
            <a:r>
              <a:rPr lang="ar-SA" b="1" dirty="0" smtClean="0"/>
              <a:t>لتاريخية </a:t>
            </a:r>
            <a:r>
              <a:rPr lang="ar-SA" dirty="0" smtClean="0"/>
              <a:t>من مصلحة الإحصاء العامة بوزارة المالية والاقتصاد الوطني والكتاب الإحصائي لوزارة الداخلية </a:t>
            </a:r>
          </a:p>
          <a:p>
            <a:r>
              <a:rPr lang="ar-SA" b="1" u="sng" dirty="0">
                <a:solidFill>
                  <a:srgbClr val="FF0000"/>
                </a:solidFill>
              </a:rPr>
              <a:t>ثانياً : المصادر الميدانية </a:t>
            </a:r>
            <a:r>
              <a:rPr lang="ar-SA" b="1" u="sng" dirty="0" smtClean="0">
                <a:solidFill>
                  <a:srgbClr val="FF0000"/>
                </a:solidFill>
              </a:rPr>
              <a:t>:</a:t>
            </a:r>
            <a:r>
              <a:rPr lang="ar-SA" dirty="0"/>
              <a:t>تُجمع البيانات من المصادر الميدانية بعدة طرق منها </a:t>
            </a:r>
            <a:r>
              <a:rPr lang="ar-SA" dirty="0" smtClean="0"/>
              <a:t>:</a:t>
            </a:r>
          </a:p>
          <a:p>
            <a:r>
              <a:rPr lang="ar-SA" b="1" dirty="0"/>
              <a:t>1</a:t>
            </a:r>
            <a:r>
              <a:rPr lang="ar-SA" b="1" dirty="0" smtClean="0"/>
              <a:t>- </a:t>
            </a:r>
            <a:r>
              <a:rPr lang="ar-SA" b="1" dirty="0"/>
              <a:t>المقابلة الشخصية </a:t>
            </a:r>
            <a:r>
              <a:rPr lang="ar-SA" b="1" dirty="0" smtClean="0"/>
              <a:t> 2-المراسلة بالبريد      3-الهاتف  </a:t>
            </a:r>
            <a:endParaRPr lang="ar-SA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أسلوب جمع البيانات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يتم جمع البيانات بأحد الأسلوبين التاليين </a:t>
            </a:r>
            <a:r>
              <a:rPr lang="ar-SA" dirty="0" smtClean="0"/>
              <a:t>:</a:t>
            </a:r>
          </a:p>
          <a:p>
            <a:r>
              <a:rPr lang="ar-SA" b="1" dirty="0"/>
              <a:t>أولاً : </a:t>
            </a:r>
            <a:r>
              <a:rPr lang="ar-SA" b="1" u="sng" dirty="0">
                <a:solidFill>
                  <a:srgbClr val="0070C0"/>
                </a:solidFill>
              </a:rPr>
              <a:t>الحصر الشامل </a:t>
            </a:r>
            <a:r>
              <a:rPr lang="ar-SA" b="1" u="sng" dirty="0" smtClean="0">
                <a:solidFill>
                  <a:srgbClr val="0070C0"/>
                </a:solidFill>
              </a:rPr>
              <a:t>:</a:t>
            </a:r>
          </a:p>
          <a:p>
            <a:r>
              <a:rPr lang="ar-SA" b="1" dirty="0" smtClean="0"/>
              <a:t>يكون فيه جمع البيانات من جميع </a:t>
            </a:r>
            <a:r>
              <a:rPr lang="ar-SA" b="1" dirty="0" err="1" smtClean="0"/>
              <a:t>افراد</a:t>
            </a:r>
            <a:r>
              <a:rPr lang="ar-SA" b="1" dirty="0" smtClean="0"/>
              <a:t> ومجتمع الدراسة</a:t>
            </a:r>
          </a:p>
          <a:p>
            <a:endParaRPr lang="ar-SA" b="1" dirty="0"/>
          </a:p>
          <a:p>
            <a:r>
              <a:rPr lang="ar-SA" b="1" dirty="0"/>
              <a:t>ثانياً: </a:t>
            </a:r>
            <a:r>
              <a:rPr lang="ar-SA" b="1" u="sng" dirty="0" smtClean="0">
                <a:solidFill>
                  <a:srgbClr val="0070C0"/>
                </a:solidFill>
              </a:rPr>
              <a:t>العَيِّنات :</a:t>
            </a:r>
          </a:p>
          <a:p>
            <a:r>
              <a:rPr lang="ar-SA" b="1" dirty="0"/>
              <a:t> </a:t>
            </a:r>
            <a:r>
              <a:rPr lang="ar-SA" b="1" dirty="0" smtClean="0"/>
              <a:t>العينة : هي جزء من المجتمع يختار بطريقة مناسبة ويمثل جميع خصائص ذلك المجتمع بصدق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S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أنواع العيَّنات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71612"/>
            <a:ext cx="8929718" cy="4554551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1-</a:t>
            </a:r>
            <a:r>
              <a:rPr lang="ar-SA" b="1" dirty="0" smtClean="0"/>
              <a:t> </a:t>
            </a:r>
            <a:r>
              <a:rPr lang="ar-SA" b="1" u="sng" dirty="0" smtClean="0">
                <a:solidFill>
                  <a:srgbClr val="FF0000"/>
                </a:solidFill>
              </a:rPr>
              <a:t>العيِّنة </a:t>
            </a:r>
            <a:r>
              <a:rPr lang="ar-SA" b="1" u="sng" dirty="0">
                <a:solidFill>
                  <a:srgbClr val="FF0000"/>
                </a:solidFill>
              </a:rPr>
              <a:t>العشوائية </a:t>
            </a:r>
            <a:r>
              <a:rPr lang="ar-SA" b="1" u="sng" dirty="0" smtClean="0">
                <a:solidFill>
                  <a:srgbClr val="FF0000"/>
                </a:solidFill>
              </a:rPr>
              <a:t>:</a:t>
            </a:r>
            <a:r>
              <a:rPr lang="ar-SA" u="sng" dirty="0">
                <a:solidFill>
                  <a:srgbClr val="FF0000"/>
                </a:solidFill>
              </a:rPr>
              <a:t> </a:t>
            </a:r>
            <a:r>
              <a:rPr lang="ar-SA" sz="2800" dirty="0"/>
              <a:t>وهي الطريقة التي تختار </a:t>
            </a:r>
            <a:r>
              <a:rPr lang="ar-SA" sz="2800" dirty="0" err="1"/>
              <a:t>بها</a:t>
            </a:r>
            <a:r>
              <a:rPr lang="ar-SA" sz="2800" dirty="0"/>
              <a:t> العينة بحيث تكون فرص ظهور أي من عناصر </a:t>
            </a:r>
            <a:r>
              <a:rPr lang="ar-SA" sz="2800" dirty="0" smtClean="0"/>
              <a:t>المجتمع فيها </a:t>
            </a:r>
            <a:r>
              <a:rPr lang="ar-SA" sz="2800" dirty="0"/>
              <a:t>متساوية. ويُعرف الأسلوب العشوائي عند عامة الناس بالقرعة. حيث تُكتب ، مثلاً، أسماء </a:t>
            </a:r>
            <a:r>
              <a:rPr lang="ar-SA" sz="2800" dirty="0" smtClean="0"/>
              <a:t>أفراد المجتمع </a:t>
            </a:r>
            <a:r>
              <a:rPr lang="ar-SA" sz="2800" dirty="0"/>
              <a:t>أو أرقامها ومن ثم يُسحب العدد المناسب منها لإجراء الدراسة عليه</a:t>
            </a:r>
            <a:r>
              <a:rPr lang="ar-SA" sz="2800" dirty="0" smtClean="0"/>
              <a:t>.</a:t>
            </a:r>
            <a:endParaRPr lang="ar-SA" sz="2800" b="1" dirty="0"/>
          </a:p>
          <a:p>
            <a:r>
              <a:rPr lang="ar-SA" b="1" dirty="0" smtClean="0">
                <a:solidFill>
                  <a:srgbClr val="FF0000"/>
                </a:solidFill>
              </a:rPr>
              <a:t>2-</a:t>
            </a:r>
            <a:r>
              <a:rPr lang="ar-SA" b="1" dirty="0" smtClean="0"/>
              <a:t> </a:t>
            </a:r>
            <a:r>
              <a:rPr lang="ar-SA" b="1" u="sng" dirty="0">
                <a:solidFill>
                  <a:srgbClr val="FF0000"/>
                </a:solidFill>
              </a:rPr>
              <a:t>العينة </a:t>
            </a:r>
            <a:r>
              <a:rPr lang="ar-SA" b="1" u="sng" dirty="0" err="1">
                <a:solidFill>
                  <a:srgbClr val="FF0000"/>
                </a:solidFill>
              </a:rPr>
              <a:t>العمدية</a:t>
            </a:r>
            <a:r>
              <a:rPr lang="ar-SA" b="1" u="sng" dirty="0">
                <a:solidFill>
                  <a:srgbClr val="FF0000"/>
                </a:solidFill>
              </a:rPr>
              <a:t> أو الفرضية </a:t>
            </a:r>
            <a:r>
              <a:rPr lang="ar-SA" b="1" dirty="0" smtClean="0"/>
              <a:t>:</a:t>
            </a:r>
            <a:r>
              <a:rPr lang="ar-SA" dirty="0"/>
              <a:t> </a:t>
            </a:r>
            <a:r>
              <a:rPr lang="ar-SA" sz="2800" dirty="0"/>
              <a:t>ويكون فيها اختيار العيِّنة بطريقة تناسب أهداف البحث بحيث تتوافر في كل عنصر من </a:t>
            </a:r>
            <a:r>
              <a:rPr lang="ar-SA" sz="2800" dirty="0" err="1" smtClean="0"/>
              <a:t>عناصرالعيِّنة</a:t>
            </a:r>
            <a:r>
              <a:rPr lang="ar-SA" sz="2800" dirty="0" smtClean="0"/>
              <a:t> </a:t>
            </a:r>
            <a:r>
              <a:rPr lang="ar-SA" sz="2800" dirty="0"/>
              <a:t>شروط محددة يرى الباحث أنها تساعده على الوصول إلى نتائج أفضل في دراسته</a:t>
            </a:r>
            <a:endParaRPr lang="ar-SA" sz="2800" b="1" dirty="0" smtClean="0"/>
          </a:p>
          <a:p>
            <a:r>
              <a:rPr lang="ar-SA" b="1" u="sng" dirty="0" smtClean="0">
                <a:solidFill>
                  <a:srgbClr val="FF0000"/>
                </a:solidFill>
              </a:rPr>
              <a:t>3-  </a:t>
            </a:r>
            <a:r>
              <a:rPr lang="ar-SA" b="1" u="sng" dirty="0">
                <a:solidFill>
                  <a:srgbClr val="FF0000"/>
                </a:solidFill>
              </a:rPr>
              <a:t>العيِّنة الطبقية </a:t>
            </a:r>
            <a:r>
              <a:rPr lang="ar-SA" b="1" u="sng" dirty="0" smtClean="0">
                <a:solidFill>
                  <a:srgbClr val="FF0000"/>
                </a:solidFill>
              </a:rPr>
              <a:t>:</a:t>
            </a:r>
            <a:r>
              <a:rPr lang="ar-SA" b="1" u="sng" dirty="0">
                <a:solidFill>
                  <a:srgbClr val="FF0000"/>
                </a:solidFill>
              </a:rPr>
              <a:t> </a:t>
            </a:r>
            <a:r>
              <a:rPr lang="ar-SA" dirty="0"/>
              <a:t>تعتمد أحياناً الإحصائية على بعض الصفات كالعمر والجنس والسكن فيُقسم المجتمع </a:t>
            </a:r>
            <a:r>
              <a:rPr lang="ar-SA" dirty="0" smtClean="0"/>
              <a:t>الإحصائي إلى </a:t>
            </a:r>
            <a:r>
              <a:rPr lang="ar-SA" dirty="0"/>
              <a:t>مجموعات تبعاً للصفات المكوِّنة له وتسمّى كل مجموعة بطبقة ، ويَختار الباحث عيِّنة عشوائية </a:t>
            </a:r>
            <a:r>
              <a:rPr lang="ar-SA" dirty="0" smtClean="0"/>
              <a:t>منكل </a:t>
            </a:r>
            <a:r>
              <a:rPr lang="ar-SA" dirty="0"/>
              <a:t>طبقة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sfr\Desktop\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857232"/>
            <a:ext cx="8362844" cy="48577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1285860"/>
            <a:ext cx="8143932" cy="40626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قال الله تعالى : (وأحصى كل شيء عددا)</a:t>
            </a:r>
          </a:p>
          <a:p>
            <a:pPr algn="ctr"/>
            <a:endParaRPr lang="ar-SA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قال الله تعالى : (وإن تعدوا نعمة الله لا تحصوها)</a:t>
            </a:r>
          </a:p>
          <a:p>
            <a:pPr algn="ctr"/>
            <a:endParaRPr lang="ar-SA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ومن أسمائه سبحانه وتعالى المحصي أي العالم أو </a:t>
            </a:r>
            <a:r>
              <a:rPr lang="ar-SA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العاد</a:t>
            </a:r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تعريف الإحصاء</a:t>
            </a:r>
            <a:endParaRPr lang="ar-S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493520"/>
          </a:xfrm>
        </p:spPr>
        <p:txBody>
          <a:bodyPr>
            <a:normAutofit/>
          </a:bodyPr>
          <a:lstStyle/>
          <a:p>
            <a:r>
              <a:rPr lang="ar-SA" sz="2400" dirty="0" smtClean="0">
                <a:solidFill>
                  <a:schemeClr val="tx1"/>
                </a:solidFill>
              </a:rPr>
              <a:t>عُرِّف الإحصاء قديما على أنه العلم الخاص بالدولة ، وذلك لاقتصار استخدامه في الأزمنة القديمة على الحكومات والتي كانت تهدف من جمع الإحصاءات السكانية أو الاقتصادية، في الغالب  لمعرفة قدرتها على خوض الحروب</a:t>
            </a:r>
          </a:p>
          <a:p>
            <a:endParaRPr lang="ar-SA" sz="2400" dirty="0" smtClean="0">
              <a:solidFill>
                <a:schemeClr val="tx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00034" y="3214686"/>
            <a:ext cx="80724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</a:rPr>
              <a:t>تعريف </a:t>
            </a:r>
            <a:r>
              <a:rPr lang="ar-SA" sz="2800" b="1" u="sng" dirty="0" err="1" smtClean="0">
                <a:solidFill>
                  <a:srgbClr val="FF0000"/>
                </a:solidFill>
              </a:rPr>
              <a:t>الاحصاء</a:t>
            </a:r>
            <a:r>
              <a:rPr lang="ar-SA" sz="2800" b="1" u="sng" dirty="0" smtClean="0">
                <a:solidFill>
                  <a:srgbClr val="FF0000"/>
                </a:solidFill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:  </a:t>
            </a:r>
            <a:r>
              <a:rPr lang="ar-SA" sz="2800" dirty="0" smtClean="0">
                <a:solidFill>
                  <a:schemeClr val="tx1"/>
                </a:solidFill>
              </a:rPr>
              <a:t>هو الأسلوب العلمي للبحث الذي يهتم بدراسة ظاهرة كونية </a:t>
            </a:r>
            <a:r>
              <a:rPr lang="ar-SA" sz="2800" dirty="0" err="1" smtClean="0">
                <a:solidFill>
                  <a:schemeClr val="tx1"/>
                </a:solidFill>
              </a:rPr>
              <a:t>او</a:t>
            </a:r>
            <a:r>
              <a:rPr lang="ar-SA" sz="2800" dirty="0" smtClean="0">
                <a:solidFill>
                  <a:schemeClr val="tx1"/>
                </a:solidFill>
              </a:rPr>
              <a:t> تجريبية ما وذلك عن طريق جمع البيانات  اللازمة عنها وتصنيفها وعرضها جدوليا أو بيانيا وتلخيصها بغرض تفسير الظاهرة المدروسة واستنتاج </a:t>
            </a:r>
            <a:r>
              <a:rPr lang="ar-SA" sz="2800" dirty="0" err="1" smtClean="0">
                <a:solidFill>
                  <a:schemeClr val="tx1"/>
                </a:solidFill>
              </a:rPr>
              <a:t>او</a:t>
            </a:r>
            <a:r>
              <a:rPr lang="ar-SA" sz="2800" dirty="0" smtClean="0">
                <a:solidFill>
                  <a:schemeClr val="tx1"/>
                </a:solidFill>
              </a:rPr>
              <a:t> تقدير العلاقات الرياضية التي تحكم تصرفها لاتخاذ القرار المناسب بشان أي من هذه الظواهر 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  <p:sndAc>
      <p:stSnd>
        <p:snd r:embed="rId3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1214446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بعض مجالات النشاطات الإنسانية والتي كان للإحصاء</a:t>
            </a:r>
            <a:b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وأساليبه </a:t>
            </a:r>
            <a:r>
              <a:rPr lang="ar-SA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دور </a:t>
            </a: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في دراسة بعض مظاهرها وبالتالي تطورها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r>
              <a:rPr lang="ar-SA" b="1" u="sng" dirty="0">
                <a:solidFill>
                  <a:srgbClr val="FF0000"/>
                </a:solidFill>
              </a:rPr>
              <a:t>التعليم</a:t>
            </a:r>
            <a:r>
              <a:rPr lang="ar-SA" b="1" dirty="0"/>
              <a:t> :</a:t>
            </a:r>
          </a:p>
          <a:p>
            <a:r>
              <a:rPr lang="ar-SA" dirty="0"/>
              <a:t>يساعد الإحصاء في إبراز النهضة التعليمية وفي توضيح الوضع التعليمي ومدى توافر بعض </a:t>
            </a:r>
            <a:r>
              <a:rPr lang="ar-SA" dirty="0" err="1" smtClean="0"/>
              <a:t>عناصرالعملية</a:t>
            </a:r>
            <a:r>
              <a:rPr lang="ar-SA" dirty="0" smtClean="0"/>
              <a:t> </a:t>
            </a:r>
            <a:r>
              <a:rPr lang="ar-SA" dirty="0"/>
              <a:t>التعليمية مثل أعداد المدارس في مختلف المراحل، أو العاملين فيها، أو مستوياتهم، أو </a:t>
            </a:r>
            <a:r>
              <a:rPr lang="ar-SA" dirty="0" smtClean="0"/>
              <a:t>العوامل المساعدة </a:t>
            </a:r>
            <a:r>
              <a:rPr lang="ar-SA" dirty="0"/>
              <a:t>كالمباني والمعامل والكتب ، أو الحاجة إلى دعم بعضها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500306"/>
            <a:ext cx="8115328" cy="3625857"/>
          </a:xfrm>
        </p:spPr>
        <p:txBody>
          <a:bodyPr/>
          <a:lstStyle/>
          <a:p>
            <a:r>
              <a:rPr lang="ar-SA" b="1" u="sng" dirty="0">
                <a:solidFill>
                  <a:srgbClr val="FF0000"/>
                </a:solidFill>
              </a:rPr>
              <a:t>السكان :</a:t>
            </a:r>
          </a:p>
          <a:p>
            <a:r>
              <a:rPr lang="ar-SA" dirty="0"/>
              <a:t>يُستخدم الإحصاء في تقدير أعداد السكان وكيفية إجراء التعداد وكذلك تصنيف السكان </a:t>
            </a:r>
            <a:r>
              <a:rPr lang="ar-SA" dirty="0" smtClean="0"/>
              <a:t>حسب العمر </a:t>
            </a:r>
            <a:r>
              <a:rPr lang="ar-SA" dirty="0"/>
              <a:t>والجنس والحالة الاجتماعية وحساب معدَّلات المواليد والهجرة والوفيات .</a:t>
            </a: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500034" y="357166"/>
            <a:ext cx="8258204" cy="121444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بعض مجالات النشاطات الإنسانية والتي كان للإحصاء</a:t>
            </a:r>
            <a:br>
              <a:rPr kumimoji="0" lang="ar-SA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ar-SA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وأساليبه دور في دراسة بعض مظاهرها وبالتالي تطورها :</a:t>
            </a:r>
            <a:endParaRPr kumimoji="0" lang="ar-SA" sz="2800" b="1" i="0" u="none" strike="noStrike" kern="1200" cap="all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00240"/>
            <a:ext cx="8115328" cy="4125923"/>
          </a:xfrm>
        </p:spPr>
        <p:txBody>
          <a:bodyPr>
            <a:normAutofit lnSpcReduction="10000"/>
          </a:bodyPr>
          <a:lstStyle/>
          <a:p>
            <a:r>
              <a:rPr lang="ar-SA" b="1" u="sng" dirty="0">
                <a:solidFill>
                  <a:srgbClr val="FF0000"/>
                </a:solidFill>
              </a:rPr>
              <a:t>الطب</a:t>
            </a:r>
            <a:r>
              <a:rPr lang="ar-SA" b="1" dirty="0"/>
              <a:t> :</a:t>
            </a:r>
          </a:p>
          <a:p>
            <a:r>
              <a:rPr lang="ar-SA" dirty="0"/>
              <a:t>يفيد الإحصاء العاملين في العلوم الطبية في </a:t>
            </a:r>
            <a:r>
              <a:rPr lang="ar-SA" dirty="0" err="1"/>
              <a:t>دراسه</a:t>
            </a:r>
            <a:r>
              <a:rPr lang="ar-SA" dirty="0"/>
              <a:t> انتشار الأمراض وتصنيفها ومقارنة ذلك </a:t>
            </a:r>
            <a:r>
              <a:rPr lang="ar-SA" dirty="0" smtClean="0"/>
              <a:t>بين المدن</a:t>
            </a:r>
            <a:r>
              <a:rPr lang="ar-SA" dirty="0"/>
              <a:t>، أو الدول المختلفة، كما يعتمد بعض الأطباء على الأساليب الإحصائية في دراسة مدى فائدة </a:t>
            </a:r>
            <a:r>
              <a:rPr lang="ar-SA" dirty="0" smtClean="0"/>
              <a:t>عقار ما </a:t>
            </a:r>
            <a:r>
              <a:rPr lang="ar-SA" dirty="0"/>
              <a:t>أو مقارنته بعقار آخر </a:t>
            </a:r>
            <a:r>
              <a:rPr lang="ar-SA" dirty="0" smtClean="0"/>
              <a:t>.</a:t>
            </a:r>
            <a:r>
              <a:rPr lang="ar-SA" dirty="0"/>
              <a:t> </a:t>
            </a:r>
            <a:endParaRPr lang="ar-SA" dirty="0" smtClean="0"/>
          </a:p>
          <a:p>
            <a:r>
              <a:rPr lang="ar-SA" dirty="0" smtClean="0"/>
              <a:t>وتوصَّل  العلماء </a:t>
            </a:r>
            <a:r>
              <a:rPr lang="ar-SA" dirty="0"/>
              <a:t>الباحثون نتيجة لعملٍ </a:t>
            </a:r>
            <a:r>
              <a:rPr lang="ar-SA" dirty="0" smtClean="0"/>
              <a:t>إحصائي طبقوه </a:t>
            </a:r>
            <a:r>
              <a:rPr lang="ar-SA" dirty="0"/>
              <a:t>على الملايين من البشر </a:t>
            </a:r>
            <a:r>
              <a:rPr lang="ar-SA" dirty="0" smtClean="0"/>
              <a:t>أن درجة الحرارة للإنسان السليم من الأمراض هي حوالي 37 </a:t>
            </a:r>
            <a:endParaRPr lang="ar-SA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428596" y="571480"/>
            <a:ext cx="8258204" cy="121444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بعض مجالات النشاطات الإنسانية والتي كان للإحصاء</a:t>
            </a:r>
            <a:br>
              <a:rPr kumimoji="0" lang="ar-SA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ar-SA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وأساليبه دور في دور في دراسة بعض مظاهرها وبالتالي تطورها :</a:t>
            </a:r>
            <a:endParaRPr kumimoji="0" lang="ar-SA" sz="2800" b="1" i="0" u="none" strike="noStrike" kern="1200" cap="all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u="sng" dirty="0">
                <a:solidFill>
                  <a:srgbClr val="FF0000"/>
                </a:solidFill>
              </a:rPr>
              <a:t>الزراعة :</a:t>
            </a:r>
          </a:p>
          <a:p>
            <a:r>
              <a:rPr lang="ar-SA" dirty="0"/>
              <a:t>أصبح للإحصاء دور هام في تصميم التجارب الزراعية والمقارنة بين الأسمدة، أو العوامل </a:t>
            </a:r>
            <a:r>
              <a:rPr lang="ar-SA" dirty="0" smtClean="0"/>
              <a:t>البيئية الأخرى </a:t>
            </a:r>
            <a:r>
              <a:rPr lang="ar-SA" dirty="0"/>
              <a:t>كالتربة، ودرجة الحرارة </a:t>
            </a:r>
            <a:r>
              <a:rPr lang="ar-SA" dirty="0" smtClean="0"/>
              <a:t>.</a:t>
            </a:r>
          </a:p>
          <a:p>
            <a:r>
              <a:rPr lang="ar-SA" u="sng" dirty="0" smtClean="0">
                <a:solidFill>
                  <a:srgbClr val="FF0000"/>
                </a:solidFill>
              </a:rPr>
              <a:t>مجالات </a:t>
            </a:r>
            <a:r>
              <a:rPr lang="ar-SA" u="sng" dirty="0" err="1" smtClean="0">
                <a:solidFill>
                  <a:srgbClr val="FF0000"/>
                </a:solidFill>
              </a:rPr>
              <a:t>اخرى</a:t>
            </a:r>
            <a:r>
              <a:rPr lang="ar-SA" u="sng" dirty="0" smtClean="0">
                <a:solidFill>
                  <a:srgbClr val="FF0000"/>
                </a:solidFill>
              </a:rPr>
              <a:t> :</a:t>
            </a:r>
          </a:p>
          <a:p>
            <a:r>
              <a:rPr lang="ar-SA" dirty="0" smtClean="0"/>
              <a:t>يكثر استخدام الأساليب الإحصائية في دراسة كثير من الظواهر المختلفة في العلوم الأساسية كالفيزياء والكيمياء والجيولوجيا والأحياء والعلوم الإدارية والاقتصاد والعلوم الإنسانية والعسكرية وغيرها</a:t>
            </a:r>
            <a:endParaRPr lang="ar-SA" dirty="0"/>
          </a:p>
        </p:txBody>
      </p:sp>
      <p:sp>
        <p:nvSpPr>
          <p:cNvPr id="4" name="عنوان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بعض مجالات النشاطات الإنسانية والتي كان للإحصاء</a:t>
            </a:r>
            <a:br>
              <a:rPr kumimoji="0" lang="ar-SA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ar-SA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وأساليبه دور في دور في دراسة بعض مظاهرها وبالتالي تطورها :</a:t>
            </a:r>
            <a:endParaRPr kumimoji="0" lang="ar-SA" sz="2800" b="1" i="0" u="none" strike="noStrike" kern="1200" cap="all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خطوات الدراسة الإحصائية :</a:t>
            </a:r>
          </a:p>
        </p:txBody>
      </p:sp>
      <p:pic>
        <p:nvPicPr>
          <p:cNvPr id="1026" name="Picture 2" descr="C:\Users\msfr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95312" y="2439194"/>
            <a:ext cx="7953375" cy="28479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جمع البيانات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بعد </a:t>
            </a:r>
            <a:r>
              <a:rPr lang="ar-SA" dirty="0" smtClean="0">
                <a:solidFill>
                  <a:srgbClr val="FF0000"/>
                </a:solidFill>
              </a:rPr>
              <a:t>تحديد الهدف </a:t>
            </a:r>
            <a:r>
              <a:rPr lang="ar-SA" dirty="0" err="1" smtClean="0">
                <a:solidFill>
                  <a:srgbClr val="FF0000"/>
                </a:solidFill>
              </a:rPr>
              <a:t>او</a:t>
            </a:r>
            <a:r>
              <a:rPr lang="ar-SA" dirty="0" smtClean="0">
                <a:solidFill>
                  <a:srgbClr val="FF0000"/>
                </a:solidFill>
              </a:rPr>
              <a:t> المشكلة </a:t>
            </a:r>
            <a:r>
              <a:rPr lang="ar-SA" dirty="0" smtClean="0"/>
              <a:t>المراد دراستها </a:t>
            </a:r>
            <a:r>
              <a:rPr lang="ar-SA" dirty="0" err="1" smtClean="0"/>
              <a:t>اولا</a:t>
            </a:r>
            <a:r>
              <a:rPr lang="ar-SA" dirty="0" smtClean="0"/>
              <a:t>   ننتقل بعد </a:t>
            </a:r>
            <a:r>
              <a:rPr lang="ar-SA" dirty="0" err="1" smtClean="0"/>
              <a:t>ذللك</a:t>
            </a:r>
            <a:r>
              <a:rPr lang="ar-SA" dirty="0" smtClean="0"/>
              <a:t> </a:t>
            </a:r>
            <a:r>
              <a:rPr lang="ar-SA" dirty="0" err="1" smtClean="0"/>
              <a:t>الى</a:t>
            </a:r>
            <a:r>
              <a:rPr lang="ar-SA" dirty="0" smtClean="0"/>
              <a:t> المرحلة الثانية </a:t>
            </a:r>
            <a:r>
              <a:rPr lang="ar-SA" dirty="0"/>
              <a:t>من خطوات الدراسة الإحصائية </a:t>
            </a:r>
            <a:r>
              <a:rPr lang="ar-SA" dirty="0" smtClean="0"/>
              <a:t>وهي </a:t>
            </a:r>
            <a:r>
              <a:rPr lang="ar-SA" dirty="0">
                <a:solidFill>
                  <a:srgbClr val="FF0000"/>
                </a:solidFill>
              </a:rPr>
              <a:t>جمع البيانات </a:t>
            </a:r>
            <a:r>
              <a:rPr lang="ar-SA" dirty="0" smtClean="0">
                <a:solidFill>
                  <a:srgbClr val="FF0000"/>
                </a:solidFill>
              </a:rPr>
              <a:t>الإحصائية</a:t>
            </a:r>
          </a:p>
          <a:p>
            <a:r>
              <a:rPr lang="ar-SA" u="sng" dirty="0" smtClean="0">
                <a:solidFill>
                  <a:srgbClr val="0070C0"/>
                </a:solidFill>
              </a:rPr>
              <a:t>تعريف البيانات الإحصائية :</a:t>
            </a:r>
          </a:p>
          <a:p>
            <a:r>
              <a:rPr lang="ar-SA" b="1" dirty="0" smtClean="0"/>
              <a:t>عبارة عن معلومات كمية (رقمية ) </a:t>
            </a:r>
            <a:r>
              <a:rPr lang="ar-SA" b="1" dirty="0" err="1" smtClean="0"/>
              <a:t>او</a:t>
            </a:r>
            <a:r>
              <a:rPr lang="ar-SA" b="1" dirty="0" smtClean="0"/>
              <a:t> كيفية (وصفية ) صحيحة ودقيقة تجمع من مصادر محددة وبطريقة سليمة </a:t>
            </a:r>
          </a:p>
          <a:p>
            <a:endParaRPr lang="ar-SA" b="1" dirty="0" smtClean="0"/>
          </a:p>
          <a:p>
            <a:endParaRPr lang="ar-SA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629</Words>
  <Application>Microsoft Office PowerPoint</Application>
  <PresentationFormat>عرض على الشاشة (3:4)‏</PresentationFormat>
  <Paragraphs>62</Paragraphs>
  <Slides>14</Slides>
  <Notes>14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الإحصاء</vt:lpstr>
      <vt:lpstr>الشريحة 2</vt:lpstr>
      <vt:lpstr>تعريف الإحصاء</vt:lpstr>
      <vt:lpstr>بعض مجالات النشاطات الإنسانية والتي كان للإحصاء وأساليبه دور في دراسة بعض مظاهرها وبالتالي تطورها :</vt:lpstr>
      <vt:lpstr>الشريحة 5</vt:lpstr>
      <vt:lpstr> </vt:lpstr>
      <vt:lpstr>بعض مجالات النشاطات الإنسانية والتي كان للإحصاء وأساليبه دور في دور في دراسة بعض مظاهرها وبالتالي تطورها :</vt:lpstr>
      <vt:lpstr>خطوات الدراسة الإحصائية :</vt:lpstr>
      <vt:lpstr>جمع البيانات</vt:lpstr>
      <vt:lpstr>المجتمع الإحصائي :</vt:lpstr>
      <vt:lpstr>مصادر جمع البيانات :</vt:lpstr>
      <vt:lpstr>أسلوب جمع البيانات :</vt:lpstr>
      <vt:lpstr>أنواع العيَّنات :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الإحصاء</dc:title>
  <dc:creator>msfr</dc:creator>
  <cp:lastModifiedBy>msfr</cp:lastModifiedBy>
  <cp:revision>21</cp:revision>
  <dcterms:created xsi:type="dcterms:W3CDTF">2008-05-13T19:59:50Z</dcterms:created>
  <dcterms:modified xsi:type="dcterms:W3CDTF">2008-05-18T23:11:48Z</dcterms:modified>
</cp:coreProperties>
</file>