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Default Extension="wav" ContentType="audio/wav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92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2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ar-SA"/>
    </a:defPPr>
    <a:lvl1pPr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r" defTabSz="914400" rtl="1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AD8D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>
        <p:scale>
          <a:sx n="50" d="100"/>
          <a:sy n="50" d="100"/>
        </p:scale>
        <p:origin x="-1908" y="-59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audio1.wav>
</file>

<file path=ppt/media/audio10.wav>
</file>

<file path=ppt/media/audio11.wav>
</file>

<file path=ppt/media/audio12.wav>
</file>

<file path=ppt/media/audio13.wav>
</file>

<file path=ppt/media/audio2.wav>
</file>

<file path=ppt/media/audio3.wav>
</file>

<file path=ppt/media/audio4.wav>
</file>

<file path=ppt/media/audio5.wav>
</file>

<file path=ppt/media/audio6.wav>
</file>

<file path=ppt/media/audio7.wav>
</file>

<file path=ppt/media/audio8.wav>
</file>

<file path=ppt/media/audio9.wav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رأس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36FFADB1-FE67-4CDC-9DFC-84FD9F8D5268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4" name="عنصر نائب لصورة الشريحة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pPr lvl="0"/>
            <a:endParaRPr lang="ar-SA" noProof="0"/>
          </a:p>
        </p:txBody>
      </p:sp>
      <p:sp>
        <p:nvSpPr>
          <p:cNvPr id="5" name="عنصر نائب للملاحظات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noProof="0" smtClean="0"/>
              <a:t>انقر لتحرير أنماط النص الرئيسي</a:t>
            </a:r>
          </a:p>
          <a:p>
            <a:pPr lvl="1"/>
            <a:r>
              <a:rPr lang="ar-SA" noProof="0" smtClean="0"/>
              <a:t>المستوى الثاني</a:t>
            </a:r>
          </a:p>
          <a:p>
            <a:pPr lvl="2"/>
            <a:r>
              <a:rPr lang="ar-SA" noProof="0" smtClean="0"/>
              <a:t>المستوى الثالث</a:t>
            </a:r>
          </a:p>
          <a:p>
            <a:pPr lvl="3"/>
            <a:r>
              <a:rPr lang="ar-SA" noProof="0" smtClean="0"/>
              <a:t>المستوى الرابع</a:t>
            </a:r>
          </a:p>
          <a:p>
            <a:pPr lvl="4"/>
            <a:r>
              <a:rPr lang="ar-SA" noProof="0" smtClean="0"/>
              <a:t>المستوى الخامس</a:t>
            </a:r>
            <a:endParaRPr lang="ar-SA" noProof="0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C1526266-1007-4F4D-BFDB-FDBFA930A722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2.wav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1.wav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2.wav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3.wav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4.wav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5.wav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6.wav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7.wav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8.wav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9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audio" Target="../media/audio10.wav"/><Relationship Id="rId1" Type="http://schemas.openxmlformats.org/officeDocument/2006/relationships/themeOverride" Target="../theme/themeOverride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رابط مستقيم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  <a:cs typeface="+mn-cs"/>
            </a:endParaRPr>
          </a:p>
        </p:txBody>
      </p:sp>
      <p:sp>
        <p:nvSpPr>
          <p:cNvPr id="12" name="عنوان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>
            <a:noAutofit/>
          </a:bodyPr>
          <a:lstStyle>
            <a:lvl1pPr algn="r">
              <a:defRPr sz="4200" b="1"/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25" name="عنوان فرعي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ar-SA" smtClean="0"/>
              <a:t>انقر لتحرير نمط العنوان الثانوي الرئيسي</a:t>
            </a:r>
            <a:endParaRPr lang="en-US"/>
          </a:p>
        </p:txBody>
      </p:sp>
      <p:sp>
        <p:nvSpPr>
          <p:cNvPr id="6" name="عنصر نائب للتاريخ 30"/>
          <p:cNvSpPr>
            <a:spLocks noGrp="1"/>
          </p:cNvSpPr>
          <p:nvPr>
            <p:ph type="dt" sz="half" idx="10"/>
          </p:nvPr>
        </p:nvSpPr>
        <p:spPr>
          <a:xfrm>
            <a:off x="5870575" y="6557963"/>
            <a:ext cx="2003425" cy="22701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E29B96CD-54FC-46EF-BC5A-FC1416699DFC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7" name="عنصر نائب للتذييل 17"/>
          <p:cNvSpPr>
            <a:spLocks noGrp="1"/>
          </p:cNvSpPr>
          <p:nvPr>
            <p:ph type="ftr" sz="quarter" idx="11"/>
          </p:nvPr>
        </p:nvSpPr>
        <p:spPr>
          <a:xfrm>
            <a:off x="2819400" y="6557963"/>
            <a:ext cx="2927350" cy="228600"/>
          </a:xfrm>
        </p:spPr>
        <p:txBody>
          <a:bodyPr/>
          <a:lstStyle>
            <a:lvl1pPr>
              <a:defRPr lang="en-US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8" name="عنصر نائب لرقم الشريحة 28"/>
          <p:cNvSpPr>
            <a:spLocks noGrp="1"/>
          </p:cNvSpPr>
          <p:nvPr>
            <p:ph type="sldNum" sz="quarter" idx="12"/>
          </p:nvPr>
        </p:nvSpPr>
        <p:spPr>
          <a:xfrm>
            <a:off x="7880350" y="6556375"/>
            <a:ext cx="588963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803FDB44-8F4B-43C1-A2C8-9AB12C258F35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cut/>
    <p:sndAc>
      <p:stSnd>
        <p:snd r:embed="rId1" name="cashreg.wav"/>
      </p:stSnd>
    </p:sndAc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B83A78-AF14-4CEB-B204-2E93FDA39D38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5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8DFDD7-A60A-4100-883E-97EDDF360F94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243388" y="6557963"/>
            <a:ext cx="2001837" cy="227012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C874BD48-F91D-42E0-B654-C63C83D41DF2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457200" y="6556375"/>
            <a:ext cx="3657600" cy="22860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6254750" y="6553200"/>
            <a:ext cx="587375" cy="228600"/>
          </a:xfrm>
        </p:spPr>
        <p:txBody>
          <a:bodyPr/>
          <a:lstStyle>
            <a:lvl1pPr>
              <a:defRPr smtClean="0"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fld id="{C63A822F-E208-4703-8C37-B18F02C5740E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3D011E-31EB-4B6D-B43E-0AF045CE7909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5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8D2B1F-B508-4813-88F3-6A2A5762B8F6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anchor="t"/>
          <a:lstStyle>
            <a:lvl1pPr algn="r">
              <a:buNone/>
              <a:defRPr sz="4200" b="1" cap="all"/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>
          <a:xfrm>
            <a:off x="4724400" y="6556375"/>
            <a:ext cx="2001838" cy="227013"/>
          </a:xfrm>
        </p:spPr>
        <p:txBody>
          <a:bodyPr/>
          <a:lstStyle>
            <a:lvl1pPr>
              <a:defRPr smtClean="0"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fld id="{7A5526FC-8167-4FC1-B9C5-EA513B9DFEDB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>
          <a:xfrm>
            <a:off x="1735138" y="6556375"/>
            <a:ext cx="2895600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>
          <a:xfrm>
            <a:off x="6734175" y="6554788"/>
            <a:ext cx="587375" cy="22860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0672604-C5CE-4A53-8591-0A1C181977E2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cut/>
    <p:sndAc>
      <p:stSnd>
        <p:snd r:embed="rId1" name="cashreg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C5C9DF-45EE-4E66-9AEF-C26318C1625A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6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7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EC44DE-0B8F-4471-B360-897F24DD1970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lvl1pPr>
              <a:defRPr/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محتوى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5AA1A9-614F-48AD-8126-014C0D9C0C43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8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9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39CEE3-7A76-4542-B1EA-4B0E59318179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2ECDE0-3F8E-430B-9ABF-9E0DCCFD3275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5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9EB496-0BE0-4624-BF19-009DD5930FEE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B2AF14-0DF8-4072-B3C1-CDA6EBCA1289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3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4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39B649-7F56-4149-9D75-4DEE36622320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lIns="45720" tIns="0" rIns="0" bIns="0" spcCol="0" rtlCol="0" fromWordArt="0" forceAA="0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6F0B29-2FAF-44FA-B7FE-5C591EE8DB9E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6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7" name="عنصر نائب لرقم الشريحة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E172E3-3CC2-4A87-8AC0-B9428072F303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transition>
    <p:cut/>
    <p:sndAc>
      <p:stSnd>
        <p:snd r:embed="rId1" name="cashreg.wav"/>
      </p:stSnd>
    </p:sndAc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مستطيل 7"/>
          <p:cNvSpPr/>
          <p:nvPr/>
        </p:nvSpPr>
        <p:spPr>
          <a:xfrm rot="21240000">
            <a:off x="598488" y="1004888"/>
            <a:ext cx="4319587" cy="4311650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مستطيل 8"/>
          <p:cNvSpPr/>
          <p:nvPr/>
        </p:nvSpPr>
        <p:spPr>
          <a:xfrm rot="21420000">
            <a:off x="596900" y="998538"/>
            <a:ext cx="4319588" cy="4313237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lIns="82296" tIns="0" rIns="0" bIns="0" spcCol="0" rtlCol="0" fromWordArt="0" forceAA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10" name="عنصر نائب للصورة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>
            <a:normAutofit/>
          </a:bodyPr>
          <a:lstStyle>
            <a:lvl1pPr marL="0" indent="0">
              <a:buNone/>
              <a:defRPr sz="3200"/>
            </a:lvl1pPr>
            <a:extLst/>
          </a:lstStyle>
          <a:p>
            <a:pPr lvl="0"/>
            <a:r>
              <a:rPr lang="ar-SA" noProof="0" smtClean="0"/>
              <a:t>انقر فوق الرمز لإضافة صورة</a:t>
            </a:r>
            <a:endParaRPr lang="en-US" noProof="0" dirty="0"/>
          </a:p>
        </p:txBody>
      </p:sp>
      <p:sp>
        <p:nvSpPr>
          <p:cNvPr id="7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EEE239B-37E7-4718-B3D0-3EB4B9D3CF04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8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9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C8685D9-3FA3-4CC1-A0FE-951E96701536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cut/>
    <p:sndAc>
      <p:stSnd>
        <p:snd r:embed="rId2" name="cashreg.wav"/>
      </p:stSnd>
    </p:sndAc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مستطيل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4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عنصر نائب للعنوان 2"/>
          <p:cNvSpPr>
            <a:spLocks noGrp="1"/>
          </p:cNvSpPr>
          <p:nvPr>
            <p:ph type="title"/>
          </p:nvPr>
        </p:nvSpPr>
        <p:spPr>
          <a:xfrm>
            <a:off x="457200" y="320675"/>
            <a:ext cx="7239000" cy="1143000"/>
          </a:xfrm>
          <a:prstGeom prst="rect">
            <a:avLst/>
          </a:prstGeom>
        </p:spPr>
        <p:txBody>
          <a:bodyPr vert="horz" wrap="square" lIns="45720" tIns="0" rIns="45720" bIns="0" numCol="1" anchor="b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ar-SA" smtClean="0"/>
              <a:t>انقر لتحرير نمط العنوان الرئيسي</a:t>
            </a:r>
          </a:p>
        </p:txBody>
      </p:sp>
      <p:sp>
        <p:nvSpPr>
          <p:cNvPr id="1030" name="عنصر نائب للنص 30"/>
          <p:cNvSpPr>
            <a:spLocks noGrp="1"/>
          </p:cNvSpPr>
          <p:nvPr>
            <p:ph type="body" idx="1"/>
          </p:nvPr>
        </p:nvSpPr>
        <p:spPr bwMode="auto">
          <a:xfrm>
            <a:off x="457200" y="1609725"/>
            <a:ext cx="7239000" cy="4846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27" name="عنصر نائب للتاريخ 26"/>
          <p:cNvSpPr>
            <a:spLocks noGrp="1"/>
          </p:cNvSpPr>
          <p:nvPr>
            <p:ph type="dt" sz="half" idx="2"/>
          </p:nvPr>
        </p:nvSpPr>
        <p:spPr>
          <a:xfrm>
            <a:off x="4246563" y="6557963"/>
            <a:ext cx="2001837" cy="227012"/>
          </a:xfrm>
          <a:prstGeom prst="rect">
            <a:avLst/>
          </a:prstGeom>
        </p:spPr>
        <p:txBody>
          <a:bodyPr vert="horz" t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 smtClean="0">
                <a:solidFill>
                  <a:schemeClr val="tx2"/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B233D273-44ED-4249-8E91-5CEE1CE5C854}" type="datetimeFigureOut">
              <a:rPr lang="ar-SA"/>
              <a:pPr>
                <a:defRPr/>
              </a:pPr>
              <a:t>17/03/33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3"/>
          </p:nvPr>
        </p:nvSpPr>
        <p:spPr>
          <a:xfrm>
            <a:off x="457200" y="6557963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>
                <a:solidFill>
                  <a:schemeClr val="tx2"/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endParaRPr lang="ar-SA"/>
          </a:p>
        </p:txBody>
      </p:sp>
      <p:sp>
        <p:nvSpPr>
          <p:cNvPr id="16" name="عنصر نائب لرقم الشريحة 15"/>
          <p:cNvSpPr>
            <a:spLocks noGrp="1"/>
          </p:cNvSpPr>
          <p:nvPr>
            <p:ph type="sldNum" sz="quarter" idx="4"/>
          </p:nvPr>
        </p:nvSpPr>
        <p:spPr>
          <a:xfrm>
            <a:off x="6251575" y="6556375"/>
            <a:ext cx="588963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100" smtClean="0">
                <a:solidFill>
                  <a:schemeClr val="tx2"/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CED3D224-4E1B-4575-8995-3FEDA9EE55B2}" type="slidenum">
              <a:rPr lang="ar-SA"/>
              <a:pPr>
                <a:defRPr/>
              </a:pPr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4" r:id="rId1"/>
    <p:sldLayoutId id="2147483803" r:id="rId2"/>
    <p:sldLayoutId id="2147483805" r:id="rId3"/>
    <p:sldLayoutId id="2147483802" r:id="rId4"/>
    <p:sldLayoutId id="2147483801" r:id="rId5"/>
    <p:sldLayoutId id="2147483800" r:id="rId6"/>
    <p:sldLayoutId id="2147483799" r:id="rId7"/>
    <p:sldLayoutId id="2147483798" r:id="rId8"/>
    <p:sldLayoutId id="2147483806" r:id="rId9"/>
    <p:sldLayoutId id="2147483797" r:id="rId10"/>
    <p:sldLayoutId id="2147483807" r:id="rId11"/>
  </p:sldLayoutIdLst>
  <p:transition>
    <p:cut/>
    <p:sndAc>
      <p:stSnd>
        <p:snd r:embed="rId13" name="cashreg.wav"/>
      </p:stSnd>
    </p:sndAc>
  </p:transition>
  <p:timing>
    <p:tnLst>
      <p:par>
        <p:cTn id="1" dur="indefinite" restart="never" nodeType="tmRoot"/>
      </p:par>
    </p:tnLst>
  </p:timing>
  <p:txStyles>
    <p:titleStyle>
      <a:lvl1pPr algn="l" rtl="1" fontAlgn="base">
        <a:spcBef>
          <a:spcPct val="0"/>
        </a:spcBef>
        <a:spcAft>
          <a:spcPct val="0"/>
        </a:spcAft>
        <a:defRPr sz="3800" b="1" kern="1200" cap="all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latin typeface="+mj-lt"/>
          <a:ea typeface="+mj-ea"/>
          <a:cs typeface="+mj-cs"/>
        </a:defRPr>
      </a:lvl1pPr>
      <a:lvl2pPr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2pPr>
      <a:lvl3pPr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3pPr>
      <a:lvl4pPr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4pPr>
      <a:lvl5pPr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5pPr>
      <a:lvl6pPr marL="457200"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6pPr>
      <a:lvl7pPr marL="914400"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7pPr>
      <a:lvl8pPr marL="1371600"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8pPr>
      <a:lvl9pPr marL="1828800" algn="l" rtl="1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  <a:cs typeface="Tahoma" pitchFamily="34" charset="0"/>
        </a:defRPr>
      </a:lvl9pPr>
      <a:extLst/>
    </p:titleStyle>
    <p:bodyStyle>
      <a:lvl1pPr marL="273050" indent="-273050" algn="r" rtl="1" fontAlgn="base">
        <a:spcBef>
          <a:spcPts val="600"/>
        </a:spcBef>
        <a:spcAft>
          <a:spcPct val="0"/>
        </a:spcAft>
        <a:buClr>
          <a:schemeClr val="tx2"/>
        </a:buClr>
        <a:buSzPct val="73000"/>
        <a:buFont typeface="Wingdings 2" pitchFamily="18" charset="2"/>
        <a:buChar char="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20700" indent="-228600" algn="r" rtl="1" fontAlgn="base">
        <a:spcBef>
          <a:spcPts val="500"/>
        </a:spcBef>
        <a:spcAft>
          <a:spcPct val="0"/>
        </a:spcAft>
        <a:buClr>
          <a:srgbClr val="F9B639"/>
        </a:buClr>
        <a:buSzPct val="80000"/>
        <a:buFont typeface="Wingdings 2" pitchFamily="18" charset="2"/>
        <a:buChar char=""/>
        <a:defRPr sz="2300" kern="1200">
          <a:solidFill>
            <a:srgbClr val="6C6C6C"/>
          </a:solidFill>
          <a:latin typeface="+mn-lt"/>
          <a:ea typeface="+mn-ea"/>
          <a:cs typeface="+mn-cs"/>
        </a:defRPr>
      </a:lvl2pPr>
      <a:lvl3pPr marL="758825" indent="-228600" algn="r" rtl="1" fontAlgn="base">
        <a:spcBef>
          <a:spcPts val="400"/>
        </a:spcBef>
        <a:spcAft>
          <a:spcPct val="0"/>
        </a:spcAft>
        <a:buClr>
          <a:srgbClr val="F9B639"/>
        </a:buClr>
        <a:buSzPct val="60000"/>
        <a:buFont typeface="Wingdings" pitchFamily="2" charset="2"/>
        <a:buChar char="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4888" indent="-228600" algn="r" rtl="1" fontAlgn="base">
        <a:spcBef>
          <a:spcPct val="20000"/>
        </a:spcBef>
        <a:spcAft>
          <a:spcPct val="0"/>
        </a:spcAft>
        <a:buClr>
          <a:srgbClr val="F9B639"/>
        </a:buClr>
        <a:buSzPct val="80000"/>
        <a:buFont typeface="Wingdings 2" pitchFamily="18" charset="2"/>
        <a:buChar char=""/>
        <a:defRPr sz="2000" kern="1200">
          <a:solidFill>
            <a:srgbClr val="6C6C6C"/>
          </a:solidFill>
          <a:latin typeface="+mn-lt"/>
          <a:ea typeface="+mn-ea"/>
          <a:cs typeface="+mn-cs"/>
        </a:defRPr>
      </a:lvl4pPr>
      <a:lvl5pPr marL="1279525" indent="-228600" algn="r" rtl="1" fontAlgn="base">
        <a:spcBef>
          <a:spcPts val="400"/>
        </a:spcBef>
        <a:spcAft>
          <a:spcPct val="0"/>
        </a:spcAft>
        <a:buClr>
          <a:srgbClr val="F9B639"/>
        </a:buClr>
        <a:buSzPct val="70000"/>
        <a:buFont typeface="Wingdings" pitchFamily="2" charset="2"/>
        <a:buChar char="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r" rtl="1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r" rtl="1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r" rtl="1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r" rtl="1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3.wav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3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3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13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3000364" y="357166"/>
            <a:ext cx="5786478" cy="2214578"/>
          </a:xfrm>
          <a:ln>
            <a:solidFill>
              <a:schemeClr val="accent1"/>
            </a:solidFill>
          </a:ln>
          <a:effectLst>
            <a:glow rad="139700">
              <a:schemeClr val="accent5">
                <a:satMod val="175000"/>
                <a:alpha val="40000"/>
              </a:schemeClr>
            </a:glow>
          </a:effectLst>
        </p:spPr>
        <p:txBody>
          <a:bodyPr anchor="ctr"/>
          <a:lstStyle/>
          <a:p>
            <a:pPr fontAlgn="auto">
              <a:spcAft>
                <a:spcPts val="0"/>
              </a:spcAft>
              <a:defRPr/>
            </a:pPr>
            <a:r>
              <a:rPr lang="ar-SA" sz="8000" dirty="0" smtClean="0">
                <a:solidFill>
                  <a:srgbClr val="FFC000"/>
                </a:solidFill>
                <a:latin typeface="Estrangelo Edessa" pitchFamily="66"/>
                <a:cs typeface="Estrangelo Edessa" pitchFamily="66"/>
              </a:rPr>
              <a:t>التربية من المنظور التاريخي</a:t>
            </a:r>
            <a:endParaRPr lang="ar-SA" sz="8000" dirty="0">
              <a:solidFill>
                <a:srgbClr val="FFC000"/>
              </a:solidFill>
              <a:latin typeface="Estrangelo Edessa" pitchFamily="66"/>
              <a:cs typeface="Estrangelo Edessa" pitchFamily="66"/>
            </a:endParaRPr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2714625" y="3857625"/>
            <a:ext cx="6143625" cy="1257300"/>
          </a:xfr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ar-SA" sz="4000" smtClean="0">
                <a:solidFill>
                  <a:srgbClr val="E36406"/>
                </a:solidFill>
              </a:rPr>
              <a:t> اولاً _ ماهية التاريخ       وفلسفته</a:t>
            </a:r>
          </a:p>
          <a:p>
            <a:endParaRPr lang="ar-SA" smtClean="0">
              <a:solidFill>
                <a:srgbClr val="E36406"/>
              </a:solidFill>
            </a:endParaRPr>
          </a:p>
        </p:txBody>
      </p:sp>
    </p:spTree>
  </p:cSld>
  <p:clrMapOvr>
    <a:masterClrMapping/>
  </p:clrMapOvr>
  <p:transition spd="med">
    <p:wheel spokes="8"/>
    <p:sndAc>
      <p:stSnd>
        <p:snd r:embed="rId2" name="camera.wav"/>
      </p:stSnd>
    </p:sndAc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solidFill>
            <a:schemeClr val="bg2"/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3600" b="0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2-3 مداخل دراسة تاريخ التربية</a:t>
            </a:r>
            <a:endParaRPr lang="ar-SA" b="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endParaRPr lang="ar-SA" smtClean="0">
              <a:solidFill>
                <a:srgbClr val="00B050"/>
              </a:solidFill>
            </a:endParaRPr>
          </a:p>
          <a:p>
            <a:endParaRPr lang="ar-SA" smtClean="0">
              <a:solidFill>
                <a:srgbClr val="00B050"/>
              </a:solidFill>
            </a:endParaRPr>
          </a:p>
          <a:p>
            <a:r>
              <a:rPr lang="ar-SA" smtClean="0">
                <a:solidFill>
                  <a:srgbClr val="00B050"/>
                </a:solidFill>
              </a:rPr>
              <a:t>أ _ مدخل المفكرين التربويين .</a:t>
            </a:r>
          </a:p>
          <a:p>
            <a:endParaRPr lang="ar-SA" smtClean="0">
              <a:solidFill>
                <a:srgbClr val="00B050"/>
              </a:solidFill>
            </a:endParaRPr>
          </a:p>
          <a:p>
            <a:pPr>
              <a:buFont typeface="Wingdings 2" pitchFamily="18" charset="2"/>
              <a:buNone/>
            </a:pPr>
            <a:r>
              <a:rPr lang="ar-SA" smtClean="0">
                <a:solidFill>
                  <a:srgbClr val="00B050"/>
                </a:solidFill>
              </a:rPr>
              <a:t>ب_ مدخل القضايا التربوية.</a:t>
            </a:r>
          </a:p>
          <a:p>
            <a:endParaRPr lang="ar-SA" smtClean="0">
              <a:solidFill>
                <a:srgbClr val="00B050"/>
              </a:solidFill>
            </a:endParaRPr>
          </a:p>
          <a:p>
            <a:pPr>
              <a:buFont typeface="Wingdings 2" pitchFamily="18" charset="2"/>
              <a:buNone/>
            </a:pPr>
            <a:r>
              <a:rPr lang="ar-SA" smtClean="0">
                <a:solidFill>
                  <a:srgbClr val="00B050"/>
                </a:solidFill>
              </a:rPr>
              <a:t>ج_ مدخل الحقبة التاريخية .</a:t>
            </a:r>
            <a:endParaRPr lang="ar-SA" smtClean="0">
              <a:solidFill>
                <a:srgbClr val="000000"/>
              </a:solidFill>
            </a:endParaRPr>
          </a:p>
          <a:p>
            <a:endParaRPr lang="ar-SA" smtClean="0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>
    <p:cut/>
    <p:sndAc>
      <p:stSnd>
        <p:snd r:embed="rId2" name="cashreg.wav"/>
      </p:stSnd>
    </p:sndAc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solidFill>
            <a:schemeClr val="bg2"/>
          </a:solidFill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4000" dirty="0" smtClean="0">
                <a:solidFill>
                  <a:schemeClr val="accent6">
                    <a:lumMod val="75000"/>
                  </a:schemeClr>
                </a:solidFill>
              </a:rPr>
              <a:t>ثانياً –تاريخ </a:t>
            </a:r>
            <a:r>
              <a:rPr lang="ar-SA" sz="4000" dirty="0" err="1" smtClean="0">
                <a:solidFill>
                  <a:schemeClr val="accent6">
                    <a:lumMod val="75000"/>
                  </a:schemeClr>
                </a:solidFill>
              </a:rPr>
              <a:t>التربيةالإسلامية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609416"/>
            <a:ext cx="7239000" cy="4846320"/>
          </a:xfrm>
        </p:spPr>
        <p:txBody>
          <a:bodyPr>
            <a:normAutofit lnSpcReduction="10000"/>
          </a:bodyPr>
          <a:lstStyle/>
          <a:p>
            <a:pPr marL="274320" indent="-274320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ar-SA" sz="3200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3-1 معنى تاريخ التربية الإسلامية : </a:t>
            </a:r>
          </a:p>
          <a:p>
            <a:pPr marL="274320" indent="-274320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ar-SA" sz="3200" spc="-150" dirty="0" smtClean="0">
                <a:ln w="11430"/>
                <a:solidFill>
                  <a:srgbClr val="00B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يهتم تاريخ التربية الإسلامية بتتبع نظم التربية ودراسة خصائص الفكر  التربوي الإسلامي وتطوره خلال السياق الثقافي الذي ساد المجتمعات الإسلامية..والوقوف على الأحوال الاجتماعية والسياسية والثقافية التي عاش فيها المفكرون المسلمون .</a:t>
            </a:r>
          </a:p>
          <a:p>
            <a:pPr marL="274320" indent="-274320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ar-SA" sz="3200" spc="-150" dirty="0" smtClean="0">
                <a:ln w="11430"/>
                <a:solidFill>
                  <a:srgbClr val="00B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وبدأ تاريخ التربية الإسلامية مع ظهور الإسلام ,فأصول الفكر التربوي الإسلامي ترجع إلى القرآن الكريم والسنة النبوية الشريفة .  </a:t>
            </a:r>
            <a:endParaRPr lang="ar-SA" sz="3200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ransition>
    <p:cut/>
    <p:sndAc>
      <p:stSnd>
        <p:snd r:embed="rId2" name="cashreg.wav"/>
      </p:stSnd>
    </p:sndAc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solidFill>
            <a:schemeClr val="bg2"/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3000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3-2 أهمية دراسة تاريخ التربية الإسلامية   : </a:t>
            </a:r>
            <a:br>
              <a:rPr lang="ar-SA" sz="3000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ar-SA" sz="30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smtClean="0">
                <a:solidFill>
                  <a:srgbClr val="00B050"/>
                </a:solidFill>
              </a:rPr>
              <a:t>دراسة تاريخ التربية الإسلامية تشعر الدارسين بكيانهم وشخصياتهم المستقلة وفكرهم التربوي الخاص ,</a:t>
            </a:r>
          </a:p>
          <a:p>
            <a:r>
              <a:rPr lang="ar-SA" smtClean="0">
                <a:solidFill>
                  <a:srgbClr val="00B050"/>
                </a:solidFill>
              </a:rPr>
              <a:t>تارخ التربية الإسلامية يبرز مدى استجابة الفكر التربوي الإسلامي للمتغيرات التي شهدها المجتمع الإسلامي اثناء تطوره واحتكاكه بالثقافات المجاوره ..</a:t>
            </a:r>
          </a:p>
          <a:p>
            <a:r>
              <a:rPr lang="ar-SA" smtClean="0">
                <a:solidFill>
                  <a:srgbClr val="00B050"/>
                </a:solidFill>
              </a:rPr>
              <a:t>وهذا يؤدي ( </a:t>
            </a:r>
            <a:r>
              <a:rPr lang="ar-SA" smtClean="0">
                <a:solidFill>
                  <a:srgbClr val="E36406"/>
                </a:solidFill>
              </a:rPr>
              <a:t>تخزين مادة علمية متدفقة , موضوعية وجادة ,عميقة وفعالة ,تساعد في اتخاذ القرارات , وفي نقد موجات الهجوم التي تتطاول على الإسلام)</a:t>
            </a:r>
          </a:p>
        </p:txBody>
      </p:sp>
    </p:spTree>
  </p:cSld>
  <p:clrMapOvr>
    <a:masterClrMapping/>
  </p:clrMapOvr>
  <p:transition>
    <p:cut/>
    <p:sndAc>
      <p:stSnd>
        <p:snd r:embed="rId2" name="cashreg.wav"/>
      </p:stSnd>
    </p:sndAc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solidFill>
            <a:schemeClr val="bg2"/>
          </a:solidFill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3200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3-3 أساليب دراسة تاريخ التربية الإسلامية </a:t>
            </a:r>
            <a:endParaRPr lang="ar-SA" sz="3200" dirty="0"/>
          </a:p>
        </p:txBody>
      </p:sp>
      <p:sp>
        <p:nvSpPr>
          <p:cNvPr id="26626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smtClean="0">
                <a:solidFill>
                  <a:srgbClr val="00B050"/>
                </a:solidFill>
              </a:rPr>
              <a:t>تتنوع أساليب دراسة تاريخ التربية الاسلامية بتعدد أساليب تاريخ التربية بصفة عامة.</a:t>
            </a:r>
          </a:p>
          <a:p>
            <a:r>
              <a:rPr lang="ar-SA" smtClean="0">
                <a:solidFill>
                  <a:srgbClr val="00B050"/>
                </a:solidFill>
              </a:rPr>
              <a:t>كما يمكن دراسة تاريخ التربية الإسلامية من خلال الآراء التربوية لبعض مفكري الإسلام .</a:t>
            </a:r>
          </a:p>
        </p:txBody>
      </p:sp>
    </p:spTree>
  </p:cSld>
  <p:clrMapOvr>
    <a:masterClrMapping/>
  </p:clrMapOvr>
  <p:transition>
    <p:cut/>
    <p:sndAc>
      <p:stSnd>
        <p:snd r:embed="rId2" name="cashreg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80134"/>
          </a:xfr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4000" cap="none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1-1معنى التاريخ وأهميته</a:t>
            </a:r>
            <a:endParaRPr lang="ar-SA" spc="-15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00063" y="2011363"/>
            <a:ext cx="7239000" cy="4846637"/>
          </a:xfrm>
        </p:spPr>
        <p:txBody>
          <a:bodyPr>
            <a:normAutofit/>
          </a:bodyPr>
          <a:lstStyle/>
          <a:p>
            <a:pPr>
              <a:buFont typeface="Wingdings 2" pitchFamily="18" charset="2"/>
              <a:buNone/>
            </a:pPr>
            <a:endParaRPr lang="ar-SA" sz="2400" smtClean="0"/>
          </a:p>
          <a:p>
            <a:pPr>
              <a:buFont typeface="Wingdings 2" pitchFamily="18" charset="2"/>
              <a:buNone/>
            </a:pPr>
            <a:r>
              <a:rPr lang="ar-SA" sz="3300" smtClean="0">
                <a:solidFill>
                  <a:srgbClr val="0070C0"/>
                </a:solidFill>
              </a:rPr>
              <a:t>التاريخ (وعاء التجربة البشرية على سطح الأرض بصراعها بين الخير والشر ,وبين الحرب والسلام ,وبين العدل والظلم ,وبين الأمل واليأس,وبين الدميقراطية والدكتاتورية)</a:t>
            </a:r>
          </a:p>
          <a:p>
            <a:pPr>
              <a:buFont typeface="Wingdings 2" pitchFamily="18" charset="2"/>
              <a:buNone/>
            </a:pPr>
            <a:r>
              <a:rPr lang="ar-SA" sz="3300" smtClean="0">
                <a:solidFill>
                  <a:srgbClr val="0070C0"/>
                </a:solidFill>
              </a:rPr>
              <a:t> </a:t>
            </a:r>
            <a:r>
              <a:rPr lang="ar-SA" sz="3300" smtClean="0">
                <a:solidFill>
                  <a:srgbClr val="FF0000"/>
                </a:solidFill>
              </a:rPr>
              <a:t>والتاريخ ( علم يبحث في وقائع الزمان من حيث توقيتها وموضوعه الانسان والزمان)</a:t>
            </a:r>
          </a:p>
          <a:p>
            <a:pPr>
              <a:buFont typeface="Wingdings 2" pitchFamily="18" charset="2"/>
              <a:buNone/>
            </a:pPr>
            <a:endParaRPr lang="ar-SA" sz="330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cut/>
    <p:sndAc>
      <p:stSnd>
        <p:snd r:embed="rId2" name="camera.wav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</p:spPr>
        <p:txBody>
          <a:bodyPr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ar-SA" sz="4000" dirty="0" smtClean="0">
                <a:solidFill>
                  <a:srgbClr val="C00000"/>
                </a:solidFill>
              </a:rPr>
              <a:t>...هيرودوت ...</a:t>
            </a:r>
            <a:br>
              <a:rPr lang="ar-SA" sz="4000" dirty="0" smtClean="0">
                <a:solidFill>
                  <a:srgbClr val="C00000"/>
                </a:solidFill>
              </a:rPr>
            </a:br>
            <a:endParaRPr lang="ar-SA" dirty="0"/>
          </a:p>
        </p:txBody>
      </p:sp>
      <p:sp>
        <p:nvSpPr>
          <p:cNvPr id="16386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 2" pitchFamily="18" charset="2"/>
              <a:buNone/>
            </a:pPr>
            <a:r>
              <a:rPr lang="ar-SA" sz="3200" smtClean="0">
                <a:solidFill>
                  <a:srgbClr val="002060"/>
                </a:solidFill>
              </a:rPr>
              <a:t>العالم يدين بمصطلح التاريخ لهيرودوت نظراً لكتاباته التي مارسها أثناء رحلاته وعرضت رواية الأحداث الماضية .ويعرف هيرودوت بأنه أبو التاريخ.</a:t>
            </a:r>
          </a:p>
        </p:txBody>
      </p:sp>
    </p:spTree>
  </p:cSld>
  <p:clrMapOvr>
    <a:masterClrMapping/>
  </p:clrMapOvr>
  <p:transition>
    <p:wheel/>
    <p:sndAc>
      <p:stSnd>
        <p:snd r:embed="rId2" name="camera.wav"/>
      </p:stSnd>
    </p:sndAc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329510" cy="1143000"/>
          </a:xfrm>
          <a:solidFill>
            <a:schemeClr val="accent3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fontAlgn="auto">
              <a:spcAft>
                <a:spcPts val="0"/>
              </a:spcAft>
              <a:defRPr/>
            </a:pPr>
            <a:r>
              <a:rPr lang="ar-SA" sz="3200" cap="none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1-2الاتجاهات الرئيسة في تفسير التاريخ</a:t>
            </a:r>
            <a:endParaRPr lang="ar-SA" sz="32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ar-SA" sz="2000" smtClean="0"/>
              <a:t>فلسفة التاريخ هي التعليق على الحدث التاريخي ,وبيان اسبابه ,وذكر فروض مختلفة تفسره وبأختلاف الاجابة عن هذه الفروض يختلف تفسير الحدث التاريخي .</a:t>
            </a:r>
          </a:p>
          <a:p>
            <a:pPr>
              <a:lnSpc>
                <a:spcPct val="80000"/>
              </a:lnSpc>
            </a:pPr>
            <a:endParaRPr lang="ar-SA" sz="2000" smtClean="0"/>
          </a:p>
          <a:p>
            <a:pPr>
              <a:lnSpc>
                <a:spcPct val="80000"/>
              </a:lnSpc>
            </a:pPr>
            <a:r>
              <a:rPr lang="ar-SA" sz="2000" smtClean="0"/>
              <a:t>أدى ماقام به المؤرخون القدامى من سرد الحدث التاريخي بدون تعليق  إلى تدهور وضعف العالم الإسلامي..</a:t>
            </a:r>
          </a:p>
          <a:p>
            <a:pPr>
              <a:lnSpc>
                <a:spcPct val="80000"/>
              </a:lnSpc>
            </a:pPr>
            <a:endParaRPr lang="ar-SA" sz="2000" smtClean="0"/>
          </a:p>
          <a:p>
            <a:pPr>
              <a:lnSpc>
                <a:spcPct val="80000"/>
              </a:lnSpc>
            </a:pPr>
            <a:r>
              <a:rPr lang="ar-SA" sz="2800" smtClean="0"/>
              <a:t>اتجه ابن خلدون نتيجة هذا التدهور في مقدمته اتجاهاً فلسفياً عميقاً لدارسة التاريخ . ويعد ابن خلدون من اوائل المفكرين الذين حاولوا إظهار فلسفة التاريخ والكشف عن القوى المؤثرة في تطور المجتمع البشري ,وتوضيح ان هناك ارتباطاً بين العمران والتقدم. </a:t>
            </a:r>
          </a:p>
        </p:txBody>
      </p:sp>
    </p:spTree>
  </p:cSld>
  <p:clrMapOvr>
    <a:masterClrMapping/>
  </p:clrMapOvr>
  <p:transition>
    <p:cut/>
    <p:sndAc>
      <p:stSnd>
        <p:snd r:embed="rId2" name="camera.wav"/>
      </p:stSnd>
    </p:sndAc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ar-SA" sz="2000" smtClean="0">
                <a:solidFill>
                  <a:srgbClr val="C00000"/>
                </a:solidFill>
              </a:rPr>
              <a:t>الحتمية التاريخية : </a:t>
            </a:r>
            <a:r>
              <a:rPr lang="ar-SA" sz="2000" smtClean="0"/>
              <a:t>يعتقد أنصار الحتمية التاريخية بوجود قوانين حتمية تحكم التطور الأجتماعي ,وأن واجب الفلاسفة وعلماء الاجتماع اكتشاف هذه القوانين لتحديد الصور التي سيكون عليها المجتمع البشري في المستقبل ,فالحاضر محكوم بالماضي . وكلاهما يحددان شكل المستقبل .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endParaRPr lang="ar-SA" sz="2200" smtClean="0"/>
          </a:p>
          <a:p>
            <a:pPr>
              <a:lnSpc>
                <a:spcPct val="80000"/>
              </a:lnSpc>
            </a:pPr>
            <a:r>
              <a:rPr lang="ar-SA" sz="2200" smtClean="0">
                <a:solidFill>
                  <a:srgbClr val="C00000"/>
                </a:solidFill>
              </a:rPr>
              <a:t>التقدم الصاعد للتاريخ: </a:t>
            </a:r>
            <a:r>
              <a:rPr lang="ar-SA" sz="2200" smtClean="0"/>
              <a:t>يرى انصار هذه الاتجاه الى أن المجتمع الانساني يميل الى تحقيق التقدم من اجل التكيف مع متطلبات التطور ..</a:t>
            </a:r>
          </a:p>
          <a:p>
            <a:pPr>
              <a:lnSpc>
                <a:spcPct val="80000"/>
              </a:lnSpc>
            </a:pPr>
            <a:endParaRPr lang="ar-SA" sz="2200" smtClean="0"/>
          </a:p>
          <a:p>
            <a:pPr>
              <a:lnSpc>
                <a:spcPct val="80000"/>
              </a:lnSpc>
            </a:pPr>
            <a:r>
              <a:rPr lang="ar-SA" sz="2200" smtClean="0">
                <a:solidFill>
                  <a:srgbClr val="C00000"/>
                </a:solidFill>
              </a:rPr>
              <a:t>تعاقب الدورات الحضارية: </a:t>
            </a:r>
            <a:r>
              <a:rPr lang="ar-SA" sz="2200" smtClean="0"/>
              <a:t>يرى انصار تعاقب الدورات الحضارية ان التاريخ الإنساني يتكون من مجموعة من الدورات الاجتماعية أو التاريخية ..</a:t>
            </a:r>
          </a:p>
          <a:p>
            <a:pPr>
              <a:lnSpc>
                <a:spcPct val="80000"/>
              </a:lnSpc>
            </a:pPr>
            <a:endParaRPr lang="ar-SA" sz="2200" smtClean="0"/>
          </a:p>
          <a:p>
            <a:pPr>
              <a:lnSpc>
                <a:spcPct val="80000"/>
              </a:lnSpc>
            </a:pPr>
            <a:r>
              <a:rPr lang="ar-SA" sz="2200" smtClean="0"/>
              <a:t>يعد ابن خلدون وفيكو واشبنجلر وتوينبي  اشهر أعلام هذا الاتجاه.</a:t>
            </a:r>
          </a:p>
          <a:p>
            <a:pPr>
              <a:lnSpc>
                <a:spcPct val="80000"/>
              </a:lnSpc>
              <a:buFont typeface="Wingdings 2" pitchFamily="18" charset="2"/>
              <a:buNone/>
            </a:pPr>
            <a:endParaRPr lang="ar-SA" sz="2200" smtClean="0"/>
          </a:p>
        </p:txBody>
      </p:sp>
    </p:spTree>
  </p:cSld>
  <p:clrMapOvr>
    <a:masterClrMapping/>
  </p:clrMapOvr>
  <p:transition>
    <p:cut/>
    <p:sndAc>
      <p:stSnd>
        <p:snd r:embed="rId2" name="cashreg.wav"/>
      </p:stSnd>
    </p:sndAc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3200" dirty="0" smtClean="0"/>
              <a:t>التاريخ عند المسلمين يستند </a:t>
            </a:r>
            <a:r>
              <a:rPr lang="ar-SA" sz="3200" dirty="0" err="1" smtClean="0"/>
              <a:t>الى</a:t>
            </a:r>
            <a:r>
              <a:rPr lang="ar-SA" sz="3200" dirty="0" smtClean="0"/>
              <a:t> :</a:t>
            </a:r>
            <a:endParaRPr lang="ar-SA" sz="3200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ar-SA" sz="2400" smtClean="0"/>
              <a:t>1- أن الوجود الأنساني خلافة لله على الارض بكل مايرتبط بذلك من معاني تكريم الانسان واطلاق حريته ..</a:t>
            </a:r>
          </a:p>
          <a:p>
            <a:pPr>
              <a:lnSpc>
                <a:spcPct val="90000"/>
              </a:lnSpc>
            </a:pPr>
            <a:r>
              <a:rPr lang="ar-SA" sz="2400" smtClean="0"/>
              <a:t>2-أن العمران تعبد لله وحب متفائل للوجود من اجل الابتكار والتعاون البشري والتزام بتنفيذ الأمانة التي حملها الإنسان .</a:t>
            </a:r>
          </a:p>
          <a:p>
            <a:pPr>
              <a:lnSpc>
                <a:spcPct val="90000"/>
              </a:lnSpc>
            </a:pPr>
            <a:r>
              <a:rPr lang="ar-SA" sz="2400" smtClean="0"/>
              <a:t>3-أن قضايا الإنسان في الإسلام لا ينفصل فيها الجانب الغيبي عن الجانب المادي والاجتماعي .</a:t>
            </a:r>
          </a:p>
          <a:p>
            <a:pPr>
              <a:lnSpc>
                <a:spcPct val="90000"/>
              </a:lnSpc>
            </a:pPr>
            <a:r>
              <a:rPr lang="ar-SA" sz="2400" smtClean="0"/>
              <a:t>4-أن وحدة الأصول الثقافية والرؤية التاريخية للذات حقيقة ثابتة ومنها تنشأ الأخوة في الإسلام .</a:t>
            </a:r>
          </a:p>
          <a:p>
            <a:pPr>
              <a:lnSpc>
                <a:spcPct val="90000"/>
              </a:lnSpc>
            </a:pPr>
            <a:endParaRPr lang="ar-SA" sz="2400" smtClean="0"/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r>
              <a:rPr lang="ar-SA" sz="2400" smtClean="0"/>
              <a:t> *</a:t>
            </a:r>
            <a:r>
              <a:rPr lang="ar-SA" sz="2400" smtClean="0">
                <a:solidFill>
                  <a:srgbClr val="00B050"/>
                </a:solidFill>
              </a:rPr>
              <a:t>مع نمو الوعي الاجتماعي تطورت فكرة التاريخ عند المسلمين وتميزت بالرؤية الشاملة التي تُعنى بالخبرة والمشاهدة والملاحظة المباشرة </a:t>
            </a:r>
            <a:r>
              <a:rPr lang="ar-SA" sz="2400" smtClean="0"/>
              <a:t>.</a:t>
            </a:r>
          </a:p>
          <a:p>
            <a:pPr>
              <a:lnSpc>
                <a:spcPct val="90000"/>
              </a:lnSpc>
              <a:buFont typeface="Wingdings 2" pitchFamily="18" charset="2"/>
              <a:buNone/>
            </a:pPr>
            <a:endParaRPr lang="ar-SA" sz="2400" smtClean="0"/>
          </a:p>
        </p:txBody>
      </p:sp>
    </p:spTree>
  </p:cSld>
  <p:clrMapOvr>
    <a:masterClrMapping/>
  </p:clrMapOvr>
  <p:transition>
    <p:cut/>
    <p:sndAc>
      <p:stSnd>
        <p:snd r:embed="rId2" name="cashreg.wav"/>
      </p:stSnd>
    </p:sndAc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solidFill>
            <a:schemeClr val="bg2"/>
          </a:solidFill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3600" dirty="0" smtClean="0">
                <a:solidFill>
                  <a:schemeClr val="accent6">
                    <a:lumMod val="75000"/>
                  </a:schemeClr>
                </a:solidFill>
              </a:rPr>
              <a:t>ثانياً –تاريخ التربية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609416"/>
            <a:ext cx="7239000" cy="4846320"/>
          </a:xfrm>
        </p:spPr>
        <p:txBody>
          <a:bodyPr>
            <a:normAutofit lnSpcReduction="10000"/>
          </a:bodyPr>
          <a:lstStyle/>
          <a:p>
            <a:pPr marL="274320" indent="-274320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ar-SA" sz="3200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1-2معنى تاريخ التربية:</a:t>
            </a:r>
          </a:p>
          <a:p>
            <a:pPr marL="274320" indent="-274320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ar-SA" sz="2800" spc="-150" dirty="0" smtClean="0">
                <a:ln w="11430"/>
                <a:solidFill>
                  <a:srgbClr val="00B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يعتبر تاريخ التربية هو الجانب التربوي من حركة التاريخ متمثل في الفكر التربوي الذي تقوم على أساسه النظم التعليمية.. وهو تاريخ حركة المجتمع في مجال التربية .</a:t>
            </a:r>
          </a:p>
          <a:p>
            <a:pPr marL="274320" indent="-274320" fontAlgn="auto">
              <a:spcAft>
                <a:spcPts val="0"/>
              </a:spcAft>
              <a:buFont typeface="Wingdings 2"/>
              <a:buChar char=""/>
              <a:defRPr/>
            </a:pPr>
            <a:r>
              <a:rPr lang="ar-SA" sz="3000" dirty="0" smtClean="0"/>
              <a:t>يتصدى تاريخ التربية إلى تحليل طبيعة المجتمع ومقوماته, وتحليل نظمه ,وتفهم طبيعة الشعب الذي يعيش فيه هذا المجتمع , والتعرف على عادته وتقاليده , وخصائصه النفسية, للوقوف على نظريات التربية وتطبيقاتها في هذا المجتمع ..</a:t>
            </a:r>
            <a:endParaRPr lang="ar-SA" sz="3000" dirty="0"/>
          </a:p>
        </p:txBody>
      </p:sp>
    </p:spTree>
  </p:cSld>
  <p:clrMapOvr>
    <a:masterClrMapping/>
  </p:clrMapOvr>
  <p:transition>
    <p:cut/>
    <p:sndAc>
      <p:stSnd>
        <p:snd r:embed="rId2" name="cashreg.wav"/>
      </p:stSnd>
    </p:sndAc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ar-SA" sz="3600" cap="none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1-3 تقسيم التاريخ </a:t>
            </a:r>
            <a:r>
              <a:rPr lang="ar-SA" sz="3600" cap="none" spc="-150" dirty="0" err="1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الى</a:t>
            </a:r>
            <a:r>
              <a:rPr lang="ar-SA" sz="3600" cap="none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عصور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ar-SA" smtClean="0">
                <a:solidFill>
                  <a:srgbClr val="00B050"/>
                </a:solidFill>
              </a:rPr>
              <a:t>اختراع الكتابة بين نوعين من تاريخ المجتمعات البشرية .</a:t>
            </a:r>
            <a:r>
              <a:rPr lang="ar-SA" smtClean="0">
                <a:solidFill>
                  <a:schemeClr val="tx2"/>
                </a:solidFill>
              </a:rPr>
              <a:t> </a:t>
            </a:r>
          </a:p>
          <a:p>
            <a:pPr>
              <a:lnSpc>
                <a:spcPct val="90000"/>
              </a:lnSpc>
            </a:pPr>
            <a:r>
              <a:rPr lang="ar-SA" smtClean="0">
                <a:solidFill>
                  <a:schemeClr val="tx2"/>
                </a:solidFill>
              </a:rPr>
              <a:t>مجتمعات ماقبل التاريخ .</a:t>
            </a:r>
          </a:p>
          <a:p>
            <a:pPr>
              <a:lnSpc>
                <a:spcPct val="90000"/>
              </a:lnSpc>
            </a:pPr>
            <a:r>
              <a:rPr lang="ar-SA" smtClean="0">
                <a:solidFill>
                  <a:schemeClr val="tx2"/>
                </a:solidFill>
              </a:rPr>
              <a:t>وجتمعات ظهرت  مع اللغة حيث بدأ التاريخ . </a:t>
            </a:r>
          </a:p>
          <a:p>
            <a:pPr>
              <a:lnSpc>
                <a:spcPct val="90000"/>
              </a:lnSpc>
            </a:pPr>
            <a:endParaRPr lang="ar-SA" smtClean="0">
              <a:solidFill>
                <a:schemeClr val="tx2"/>
              </a:solidFill>
            </a:endParaRPr>
          </a:p>
          <a:p>
            <a:pPr>
              <a:lnSpc>
                <a:spcPct val="90000"/>
              </a:lnSpc>
            </a:pPr>
            <a:r>
              <a:rPr lang="ar-SA" smtClean="0">
                <a:solidFill>
                  <a:srgbClr val="00B050"/>
                </a:solidFill>
              </a:rPr>
              <a:t>اهم تقسيمات العصور التاريخية :</a:t>
            </a:r>
          </a:p>
          <a:p>
            <a:pPr>
              <a:lnSpc>
                <a:spcPct val="90000"/>
              </a:lnSpc>
            </a:pPr>
            <a:endParaRPr lang="ar-SA" smtClean="0">
              <a:solidFill>
                <a:srgbClr val="00B050"/>
              </a:solidFill>
            </a:endParaRPr>
          </a:p>
          <a:p>
            <a:pPr>
              <a:lnSpc>
                <a:spcPct val="90000"/>
              </a:lnSpc>
            </a:pPr>
            <a:r>
              <a:rPr lang="ar-SA" smtClean="0">
                <a:solidFill>
                  <a:schemeClr val="tx2"/>
                </a:solidFill>
              </a:rPr>
              <a:t>التاريخ القديم </a:t>
            </a:r>
          </a:p>
          <a:p>
            <a:pPr>
              <a:lnSpc>
                <a:spcPct val="90000"/>
              </a:lnSpc>
            </a:pPr>
            <a:r>
              <a:rPr lang="ar-SA" smtClean="0">
                <a:solidFill>
                  <a:schemeClr val="tx2"/>
                </a:solidFill>
              </a:rPr>
              <a:t>التاريخ الوسيط </a:t>
            </a:r>
          </a:p>
          <a:p>
            <a:pPr>
              <a:lnSpc>
                <a:spcPct val="90000"/>
              </a:lnSpc>
            </a:pPr>
            <a:r>
              <a:rPr lang="ar-SA" smtClean="0">
                <a:solidFill>
                  <a:schemeClr val="tx2"/>
                </a:solidFill>
              </a:rPr>
              <a:t>التاريخ الحديث</a:t>
            </a:r>
          </a:p>
          <a:p>
            <a:pPr>
              <a:lnSpc>
                <a:spcPct val="90000"/>
              </a:lnSpc>
            </a:pPr>
            <a:r>
              <a:rPr lang="ar-SA" smtClean="0">
                <a:solidFill>
                  <a:schemeClr val="tx2"/>
                </a:solidFill>
              </a:rPr>
              <a:t>التاريخ المعاصر</a:t>
            </a:r>
          </a:p>
        </p:txBody>
      </p:sp>
    </p:spTree>
  </p:cSld>
  <p:clrMapOvr>
    <a:masterClrMapping/>
  </p:clrMapOvr>
  <p:transition>
    <p:cut/>
    <p:sndAc>
      <p:stSnd>
        <p:snd r:embed="rId2" name="cashreg.wav"/>
      </p:stSnd>
    </p:sndAc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solidFill>
            <a:schemeClr val="bg2"/>
          </a:solidFill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ar-SA" sz="4000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2-2أهمية دارسة تاريخ التربية:</a:t>
            </a:r>
            <a:br>
              <a:rPr lang="ar-SA" sz="4000" spc="-15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ar-SA" sz="2000" smtClean="0">
                <a:solidFill>
                  <a:srgbClr val="DE6C36"/>
                </a:solidFill>
              </a:rPr>
              <a:t>تتلخص في :</a:t>
            </a:r>
          </a:p>
          <a:p>
            <a:pPr>
              <a:lnSpc>
                <a:spcPct val="80000"/>
              </a:lnSpc>
            </a:pPr>
            <a:r>
              <a:rPr lang="ar-SA" sz="2000" b="1" smtClean="0">
                <a:solidFill>
                  <a:srgbClr val="DE6C36"/>
                </a:solidFill>
              </a:rPr>
              <a:t>1- </a:t>
            </a:r>
            <a:r>
              <a:rPr lang="ar-SA" sz="2000" b="1" smtClean="0">
                <a:solidFill>
                  <a:srgbClr val="00B050"/>
                </a:solidFill>
              </a:rPr>
              <a:t>توفير قدر كاف من الخصائص التاريخية التي تعين الدراس على التعرف على النظريات النتعلقة بالتربية ..</a:t>
            </a:r>
          </a:p>
          <a:p>
            <a:pPr>
              <a:lnSpc>
                <a:spcPct val="80000"/>
              </a:lnSpc>
            </a:pPr>
            <a:endParaRPr lang="ar-SA" sz="2000" smtClean="0">
              <a:solidFill>
                <a:srgbClr val="00B050"/>
              </a:solidFill>
            </a:endParaRPr>
          </a:p>
          <a:p>
            <a:pPr>
              <a:lnSpc>
                <a:spcPct val="80000"/>
              </a:lnSpc>
            </a:pPr>
            <a:r>
              <a:rPr lang="ar-SA" sz="2000" b="1" smtClean="0">
                <a:solidFill>
                  <a:srgbClr val="00B050"/>
                </a:solidFill>
              </a:rPr>
              <a:t>2- مساعدة الطالب على اكتشاف العلاقة بين التربية والجوانب الأخرى في تاريخ الحضارات .</a:t>
            </a:r>
          </a:p>
          <a:p>
            <a:pPr>
              <a:lnSpc>
                <a:spcPct val="80000"/>
              </a:lnSpc>
            </a:pPr>
            <a:endParaRPr lang="ar-SA" sz="2000" smtClean="0">
              <a:solidFill>
                <a:srgbClr val="00B050"/>
              </a:solidFill>
            </a:endParaRPr>
          </a:p>
          <a:p>
            <a:pPr>
              <a:lnSpc>
                <a:spcPct val="80000"/>
              </a:lnSpc>
            </a:pPr>
            <a:r>
              <a:rPr lang="ar-SA" sz="2000" b="1" smtClean="0">
                <a:solidFill>
                  <a:srgbClr val="00B050"/>
                </a:solidFill>
              </a:rPr>
              <a:t>3- محاولة إبراز الاتجاهات التربوية في إطارها الثقافي وتنمية القدرة على اكتشاف العلاقة بين النظريات التربوية وتطبيقها عبر العصور التاريخية .</a:t>
            </a:r>
          </a:p>
          <a:p>
            <a:pPr>
              <a:lnSpc>
                <a:spcPct val="80000"/>
              </a:lnSpc>
            </a:pPr>
            <a:endParaRPr lang="ar-SA" sz="2000" smtClean="0">
              <a:solidFill>
                <a:srgbClr val="00B050"/>
              </a:solidFill>
            </a:endParaRPr>
          </a:p>
          <a:p>
            <a:pPr>
              <a:lnSpc>
                <a:spcPct val="80000"/>
              </a:lnSpc>
            </a:pPr>
            <a:r>
              <a:rPr lang="ar-SA" sz="2000" b="1" smtClean="0">
                <a:solidFill>
                  <a:srgbClr val="00B050"/>
                </a:solidFill>
              </a:rPr>
              <a:t>4- تكوين مفهوم سليم لمعنى التطور ومايرتبط به من عناصر البطء والسرعة حركة التاريخ ..</a:t>
            </a:r>
          </a:p>
          <a:p>
            <a:pPr>
              <a:lnSpc>
                <a:spcPct val="80000"/>
              </a:lnSpc>
            </a:pPr>
            <a:r>
              <a:rPr lang="ar-SA" sz="2000" b="1" smtClean="0">
                <a:solidFill>
                  <a:srgbClr val="00B050"/>
                </a:solidFill>
              </a:rPr>
              <a:t>5-فهم الاتجاهات التربوية المعاصرة ومحاولة تفسيرها في ضوء التطور التاريخي ..</a:t>
            </a:r>
          </a:p>
        </p:txBody>
      </p:sp>
    </p:spTree>
  </p:cSld>
  <p:clrMapOvr>
    <a:masterClrMapping/>
  </p:clrMapOvr>
  <p:transition>
    <p:cut/>
    <p:sndAc>
      <p:stSnd>
        <p:snd r:embed="rId2" name="cashreg.wav"/>
      </p:stSnd>
    </p:sndAc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وافر">
  <a:themeElements>
    <a:clrScheme name="وافر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وافر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وافر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وافر">
    <a:dk1>
      <a:sysClr val="windowText" lastClr="000000"/>
    </a:dk1>
    <a:lt1>
      <a:sysClr val="window" lastClr="FFFFFF"/>
    </a:lt1>
    <a:dk2>
      <a:srgbClr val="B13F9A"/>
    </a:dk2>
    <a:lt2>
      <a:srgbClr val="F4E7ED"/>
    </a:lt2>
    <a:accent1>
      <a:srgbClr val="B83D68"/>
    </a:accent1>
    <a:accent2>
      <a:srgbClr val="AC66BB"/>
    </a:accent2>
    <a:accent3>
      <a:srgbClr val="DE6C36"/>
    </a:accent3>
    <a:accent4>
      <a:srgbClr val="F9B639"/>
    </a:accent4>
    <a:accent5>
      <a:srgbClr val="CF6DA4"/>
    </a:accent5>
    <a:accent6>
      <a:srgbClr val="FA8D3D"/>
    </a:accent6>
    <a:hlink>
      <a:srgbClr val="FFDE66"/>
    </a:hlink>
    <a:folHlink>
      <a:srgbClr val="D490C5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249</TotalTime>
  <Words>497</Words>
  <Application>Microsoft Office PowerPoint</Application>
  <PresentationFormat>On-screen Show (4:3)</PresentationFormat>
  <Paragraphs>54</Paragraphs>
  <Slides>13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6</vt:i4>
      </vt:variant>
      <vt:variant>
        <vt:lpstr>قالب التصميم</vt:lpstr>
      </vt:variant>
      <vt:variant>
        <vt:i4>5</vt:i4>
      </vt:variant>
      <vt:variant>
        <vt:lpstr>عناوين الشرائح</vt:lpstr>
      </vt:variant>
      <vt:variant>
        <vt:i4>13</vt:i4>
      </vt:variant>
    </vt:vector>
  </HeadingPairs>
  <TitlesOfParts>
    <vt:vector size="24" baseType="lpstr">
      <vt:lpstr>Trebuchet MS</vt:lpstr>
      <vt:lpstr>Tahoma</vt:lpstr>
      <vt:lpstr>Arial</vt:lpstr>
      <vt:lpstr>Wingdings 2</vt:lpstr>
      <vt:lpstr>Wingdings</vt:lpstr>
      <vt:lpstr>Calibri</vt:lpstr>
      <vt:lpstr>وافر</vt:lpstr>
      <vt:lpstr>وافر</vt:lpstr>
      <vt:lpstr>وافر</vt:lpstr>
      <vt:lpstr>وافر</vt:lpstr>
      <vt:lpstr>وافر</vt:lpstr>
      <vt:lpstr>الشريحة 1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  <vt:lpstr>الشريحة 9</vt:lpstr>
      <vt:lpstr>الشريحة 10</vt:lpstr>
      <vt:lpstr>الشريحة 11</vt:lpstr>
      <vt:lpstr>الشريحة 12</vt:lpstr>
      <vt:lpstr>الشريحة 13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التربية من المنظور التاريخي</dc:title>
  <dc:creator>user</dc:creator>
  <cp:lastModifiedBy>DELL</cp:lastModifiedBy>
  <cp:revision>30</cp:revision>
  <dcterms:created xsi:type="dcterms:W3CDTF">2011-03-02T15:20:48Z</dcterms:created>
  <dcterms:modified xsi:type="dcterms:W3CDTF">2012-02-09T16:53:36Z</dcterms:modified>
</cp:coreProperties>
</file>