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9"/>
  </p:notesMasterIdLst>
  <p:handoutMasterIdLst>
    <p:handoutMasterId r:id="rId20"/>
  </p:handoutMasterIdLst>
  <p:sldIdLst>
    <p:sldId id="271" r:id="rId5"/>
    <p:sldId id="257" r:id="rId6"/>
    <p:sldId id="258" r:id="rId7"/>
    <p:sldId id="259" r:id="rId8"/>
    <p:sldId id="260" r:id="rId9"/>
    <p:sldId id="261" r:id="rId10"/>
    <p:sldId id="262" r:id="rId11"/>
    <p:sldId id="263" r:id="rId12"/>
    <p:sldId id="264" r:id="rId13"/>
    <p:sldId id="272" r:id="rId14"/>
    <p:sldId id="265" r:id="rId15"/>
    <p:sldId id="267" r:id="rId16"/>
    <p:sldId id="269" r:id="rId17"/>
    <p:sldId id="270" r:id="rId18"/>
  </p:sldIdLst>
  <p:sldSz cx="9144000" cy="6858000" type="screen4x3"/>
  <p:notesSz cx="6858000" cy="100123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4" d="100"/>
          <a:sy n="54" d="100"/>
        </p:scale>
        <p:origin x="-96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50061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500618"/>
          </a:xfrm>
          <a:prstGeom prst="rect">
            <a:avLst/>
          </a:prstGeom>
        </p:spPr>
        <p:txBody>
          <a:bodyPr vert="horz" lIns="91440" tIns="45720" rIns="91440" bIns="45720" rtlCol="1"/>
          <a:lstStyle>
            <a:lvl1pPr algn="l">
              <a:defRPr sz="1200"/>
            </a:lvl1pPr>
          </a:lstStyle>
          <a:p>
            <a:fld id="{2719C2AF-C50F-4D72-B54D-6DC4ADB0A11D}" type="datetimeFigureOut">
              <a:rPr lang="ar-SA" smtClean="0"/>
              <a:pPr/>
              <a:t>24/11/32</a:t>
            </a:fld>
            <a:endParaRPr lang="ar-SA"/>
          </a:p>
        </p:txBody>
      </p:sp>
      <p:sp>
        <p:nvSpPr>
          <p:cNvPr id="4" name="Footer Placeholder 3"/>
          <p:cNvSpPr>
            <a:spLocks noGrp="1"/>
          </p:cNvSpPr>
          <p:nvPr>
            <p:ph type="ftr" sz="quarter" idx="2"/>
          </p:nvPr>
        </p:nvSpPr>
        <p:spPr>
          <a:xfrm>
            <a:off x="3886200" y="9510007"/>
            <a:ext cx="2971800" cy="500618"/>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9510007"/>
            <a:ext cx="2971800" cy="500618"/>
          </a:xfrm>
          <a:prstGeom prst="rect">
            <a:avLst/>
          </a:prstGeom>
        </p:spPr>
        <p:txBody>
          <a:bodyPr vert="horz" lIns="91440" tIns="45720" rIns="91440" bIns="45720" rtlCol="1" anchor="b"/>
          <a:lstStyle>
            <a:lvl1pPr algn="l">
              <a:defRPr sz="1200"/>
            </a:lvl1pPr>
          </a:lstStyle>
          <a:p>
            <a:fld id="{1EBCE923-5A8B-4192-9473-0C42BA624BB9}" type="slidenum">
              <a:rPr lang="ar-SA" smtClean="0"/>
              <a:pPr/>
              <a:t>‹#›</a:t>
            </a:fld>
            <a:endParaRPr lang="ar-SA"/>
          </a:p>
        </p:txBody>
      </p:sp>
    </p:spTree>
    <p:extLst>
      <p:ext uri="{BB962C8B-B14F-4D97-AF65-F5344CB8AC3E}">
        <p14:creationId xmlns:p14="http://schemas.microsoft.com/office/powerpoint/2010/main" val="19996985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500618"/>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500618"/>
          </a:xfrm>
          <a:prstGeom prst="rect">
            <a:avLst/>
          </a:prstGeom>
        </p:spPr>
        <p:txBody>
          <a:bodyPr vert="horz" lIns="91440" tIns="45720" rIns="91440" bIns="45720" rtlCol="1"/>
          <a:lstStyle>
            <a:lvl1pPr algn="l">
              <a:defRPr sz="1200"/>
            </a:lvl1pPr>
          </a:lstStyle>
          <a:p>
            <a:fld id="{F933D9CE-9445-430D-8AED-0CB3655FA7F1}" type="datetimeFigureOut">
              <a:rPr lang="ar-SA" smtClean="0"/>
              <a:pPr/>
              <a:t>24/11/32</a:t>
            </a:fld>
            <a:endParaRPr lang="ar-SA"/>
          </a:p>
        </p:txBody>
      </p:sp>
      <p:sp>
        <p:nvSpPr>
          <p:cNvPr id="4" name="Slide Image Placeholder 3"/>
          <p:cNvSpPr>
            <a:spLocks noGrp="1" noRot="1" noChangeAspect="1"/>
          </p:cNvSpPr>
          <p:nvPr>
            <p:ph type="sldImg" idx="2"/>
          </p:nvPr>
        </p:nvSpPr>
        <p:spPr>
          <a:xfrm>
            <a:off x="927100" y="750888"/>
            <a:ext cx="5003800" cy="3754437"/>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755873"/>
            <a:ext cx="5486400" cy="45055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9510007"/>
            <a:ext cx="2971800" cy="500618"/>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9510007"/>
            <a:ext cx="2971800" cy="500618"/>
          </a:xfrm>
          <a:prstGeom prst="rect">
            <a:avLst/>
          </a:prstGeom>
        </p:spPr>
        <p:txBody>
          <a:bodyPr vert="horz" lIns="91440" tIns="45720" rIns="91440" bIns="45720" rtlCol="1" anchor="b"/>
          <a:lstStyle>
            <a:lvl1pPr algn="l">
              <a:defRPr sz="1200"/>
            </a:lvl1pPr>
          </a:lstStyle>
          <a:p>
            <a:fld id="{3552171F-E45E-456D-B595-BD0876D28BC5}" type="slidenum">
              <a:rPr lang="ar-SA" smtClean="0"/>
              <a:pPr/>
              <a:t>‹#›</a:t>
            </a:fld>
            <a:endParaRPr lang="ar-SA"/>
          </a:p>
        </p:txBody>
      </p:sp>
    </p:spTree>
    <p:extLst>
      <p:ext uri="{BB962C8B-B14F-4D97-AF65-F5344CB8AC3E}">
        <p14:creationId xmlns:p14="http://schemas.microsoft.com/office/powerpoint/2010/main" val="3732117499"/>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1594B600-EAB4-469B-9BAB-832261C9FCBC}" type="slidenum">
              <a:rPr lang="ar-SA" smtClean="0">
                <a:solidFill>
                  <a:prstClr val="black"/>
                </a:solidFill>
              </a:rPr>
              <a:pPr>
                <a:def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11</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12</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13</a:t>
            </a:fld>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14</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3</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4</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5</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6</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7</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8</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3552171F-E45E-456D-B595-BD0876D28BC5}" type="slidenum">
              <a:rPr lang="ar-SA" smtClean="0"/>
              <a:pPr/>
              <a:t>9</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7EE692-3419-49C4-AFCC-2F42D7DAD081}" type="datetime1">
              <a:rPr lang="en-US" smtClean="0"/>
              <a:t>10/21/2011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1722E4-607A-4ACA-91C8-3289017CA9A3}" type="datetime1">
              <a:rPr lang="en-US" smtClean="0"/>
              <a:t>10/21/2011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64B084-150E-42F9-AE6E-B050DD96ECE5}" type="datetime1">
              <a:rPr lang="en-US" smtClean="0"/>
              <a:t>10/21/2011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5617F8-4F90-4CC8-9270-48E968426266}" type="datetime1">
              <a:rPr lang="en-US" smtClean="0"/>
              <a:t>10/21/2011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CB0FF28B-248B-4000-A989-E13F81741B5D}" type="datetime1">
              <a:rPr lang="en-US" smtClean="0"/>
              <a:t>10/21/2011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706B88-42BE-4753-867D-6A7F2BA6CCFF}" type="datetime1">
              <a:rPr lang="en-US" smtClean="0"/>
              <a:t>10/21/2011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BE382F-FA5F-4B46-9209-BC94C814B9BC}" type="datetime1">
              <a:rPr lang="en-US" smtClean="0"/>
              <a:t>10/21/2011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1A87AA-FBFA-4A49-A403-3DF0D6D834AA}" type="datetime1">
              <a:rPr lang="en-US" smtClean="0"/>
              <a:t>10/21/2011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F66348-214D-4F5B-8447-E991E2042783}" type="datetime1">
              <a:rPr lang="en-US" smtClean="0"/>
              <a:t>10/21/2011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04C9569-FE48-4D52-A535-20E17B1A659A}" type="datetime1">
              <a:rPr lang="en-US" smtClean="0"/>
              <a:t>10/21/2011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423268-883C-44C9-960F-8A1EDB6E3134}" type="datetime1">
              <a:rPr lang="en-US" smtClean="0"/>
              <a:t>10/21/2011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A251BF9-C037-41A5-BF52-C3B71343CE2D}" type="datetime1">
              <a:rPr lang="en-US" smtClean="0"/>
              <a:t>10/21/2011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4"/>
          <p:cNvSpPr>
            <a:spLocks noGrp="1" noChangeArrowheads="1"/>
          </p:cNvSpPr>
          <p:nvPr>
            <p:ph type="ctrTitle"/>
          </p:nvPr>
        </p:nvSpPr>
        <p:spPr>
          <a:xfrm rot="19150136">
            <a:off x="400765" y="1296930"/>
            <a:ext cx="7235981" cy="1723394"/>
          </a:xfrm>
        </p:spPr>
        <p:txBody>
          <a:bodyPr/>
          <a:lstStyle/>
          <a:p>
            <a:pPr algn="r" fontAlgn="auto">
              <a:spcAft>
                <a:spcPts val="0"/>
              </a:spcAft>
              <a:defRPr/>
            </a:pPr>
            <a:r>
              <a:rPr lang="ar-SA" dirty="0"/>
              <a:t>المكونات </a:t>
            </a:r>
            <a:r>
              <a:rPr lang="ar-SA" dirty="0" smtClean="0"/>
              <a:t>البرمجية - </a:t>
            </a:r>
            <a:r>
              <a:rPr lang="ar-SA" dirty="0"/>
              <a:t>فيروسات </a:t>
            </a:r>
            <a:r>
              <a:rPr lang="ar-SA" dirty="0" smtClean="0"/>
              <a:t>الحاسب</a:t>
            </a:r>
            <a:endParaRPr lang="en-US" sz="3600" dirty="0" smtClean="0"/>
          </a:p>
        </p:txBody>
      </p:sp>
      <p:sp>
        <p:nvSpPr>
          <p:cNvPr id="11267" name="Rectangle 5"/>
          <p:cNvSpPr>
            <a:spLocks noGrp="1" noChangeArrowheads="1"/>
          </p:cNvSpPr>
          <p:nvPr>
            <p:ph type="subTitle" idx="1"/>
          </p:nvPr>
        </p:nvSpPr>
        <p:spPr>
          <a:xfrm rot="19209906">
            <a:off x="2076523" y="3448032"/>
            <a:ext cx="4800600" cy="609600"/>
          </a:xfrm>
        </p:spPr>
        <p:txBody>
          <a:bodyPr/>
          <a:lstStyle/>
          <a:p>
            <a:pPr algn="ctr"/>
            <a:r>
              <a:rPr lang="ar-SA" dirty="0" smtClean="0">
                <a:cs typeface="Tahoma" pitchFamily="34" charset="0"/>
              </a:rPr>
              <a:t>المحاضرة (2)</a:t>
            </a:r>
            <a:endParaRPr lang="en-US" dirty="0" smtClean="0">
              <a:cs typeface="Tahoma" pitchFamily="34" charset="0"/>
            </a:endParaRPr>
          </a:p>
        </p:txBody>
      </p:sp>
    </p:spTree>
    <p:extLst>
      <p:ext uri="{BB962C8B-B14F-4D97-AF65-F5344CB8AC3E}">
        <p14:creationId xmlns:p14="http://schemas.microsoft.com/office/powerpoint/2010/main" val="479543976"/>
      </p:ext>
    </p:extLst>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9144" rtlCol="0" anchor="b">
            <a:noAutofit/>
          </a:bodyPr>
          <a:lstStyle/>
          <a:p>
            <a:pPr algn="r"/>
            <a:r>
              <a:rPr lang="ar-SA" dirty="0"/>
              <a:t>أولا: لغات متدنية </a:t>
            </a:r>
            <a:r>
              <a:rPr lang="ar-SA" dirty="0" smtClean="0"/>
              <a:t>المستوى</a:t>
            </a:r>
            <a:endParaRPr lang="ar-SA" dirty="0"/>
          </a:p>
        </p:txBody>
      </p:sp>
      <p:sp>
        <p:nvSpPr>
          <p:cNvPr id="3" name="Content Placeholder 2"/>
          <p:cNvSpPr>
            <a:spLocks noGrp="1"/>
          </p:cNvSpPr>
          <p:nvPr>
            <p:ph idx="1"/>
          </p:nvPr>
        </p:nvSpPr>
        <p:spPr/>
        <p:txBody>
          <a:bodyPr/>
          <a:lstStyle/>
          <a:p>
            <a:pPr lvl="1"/>
            <a:r>
              <a:rPr lang="ar-SA" sz="2200" b="1" dirty="0" smtClean="0"/>
              <a:t>لغة </a:t>
            </a:r>
            <a:r>
              <a:rPr lang="ar-SA" sz="2200" b="1" dirty="0"/>
              <a:t>الآلة:</a:t>
            </a:r>
            <a:endParaRPr lang="en-US" sz="2200" b="1" dirty="0"/>
          </a:p>
          <a:p>
            <a:pPr lvl="1">
              <a:buNone/>
            </a:pPr>
            <a:r>
              <a:rPr lang="ar-SA" sz="2200" dirty="0"/>
              <a:t>     هي اللغة التي تمثل لغة الحاسوب والتي يستخدمها لتنفيذ عملياته. وتعتمد هذه اللغة على نظام العد الثنائي حيث تتكون تعليمات هذه اللغة من </a:t>
            </a:r>
            <a:r>
              <a:rPr lang="en-US" sz="2200" dirty="0"/>
              <a:t>0,1</a:t>
            </a:r>
            <a:r>
              <a:rPr lang="ar-SA" sz="2200" dirty="0"/>
              <a:t> .</a:t>
            </a:r>
          </a:p>
          <a:p>
            <a:pPr lvl="2"/>
            <a:r>
              <a:rPr lang="ar-SA" sz="2200" b="1" dirty="0"/>
              <a:t>عيوبها:</a:t>
            </a:r>
            <a:r>
              <a:rPr lang="ar-SA" sz="2200" dirty="0"/>
              <a:t> </a:t>
            </a:r>
            <a:endParaRPr lang="en-US" sz="2200" dirty="0"/>
          </a:p>
          <a:p>
            <a:pPr marL="1348740" lvl="3" indent="-342900">
              <a:buFont typeface="+mj-lt"/>
              <a:buAutoNum type="arabicPeriod"/>
            </a:pPr>
            <a:r>
              <a:rPr lang="ar-SA" sz="2200" dirty="0"/>
              <a:t>صعبة جدا على الإنسان من حيث التعامل والفهم.</a:t>
            </a:r>
            <a:endParaRPr lang="en-US" sz="2200" dirty="0"/>
          </a:p>
          <a:p>
            <a:pPr marL="1348740" lvl="3" indent="-342900">
              <a:buFont typeface="+mj-lt"/>
              <a:buAutoNum type="arabicPeriod"/>
            </a:pPr>
            <a:r>
              <a:rPr lang="ar-SA" sz="2200" dirty="0"/>
              <a:t>يتطلب كتابتها وقتا وجهدا كبير من المستخدمين.</a:t>
            </a:r>
            <a:endParaRPr lang="en-US" sz="2200" dirty="0"/>
          </a:p>
          <a:p>
            <a:pPr marL="1348740" lvl="3" indent="-342900">
              <a:buFont typeface="+mj-lt"/>
              <a:buAutoNum type="arabicPeriod"/>
            </a:pPr>
            <a:r>
              <a:rPr lang="ar-SA" sz="2200" dirty="0"/>
              <a:t>صعوبة تتبع الأخطاء واحتمال التعرض لها كبير.</a:t>
            </a:r>
            <a:endParaRPr lang="en-US" sz="2200" dirty="0"/>
          </a:p>
          <a:p>
            <a:pPr marL="1348740" lvl="3" indent="-342900">
              <a:buFont typeface="+mj-lt"/>
              <a:buAutoNum type="arabicPeriod"/>
            </a:pPr>
            <a:r>
              <a:rPr lang="ar-SA" sz="2200" dirty="0"/>
              <a:t>تعتمد على نوع الحاسوب حيث تختلف من حاسوب الي أخر</a:t>
            </a:r>
            <a:endParaRPr lang="en-US" sz="2200" dirty="0"/>
          </a:p>
          <a:p>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814100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467600" cy="4419600"/>
          </a:xfrm>
        </p:spPr>
        <p:txBody>
          <a:bodyPr>
            <a:normAutofit fontScale="85000" lnSpcReduction="20000"/>
          </a:bodyPr>
          <a:lstStyle/>
          <a:p>
            <a:pPr lvl="1"/>
            <a:r>
              <a:rPr lang="ar-SA" sz="2200" b="1" dirty="0" smtClean="0"/>
              <a:t>لغة التجميع: </a:t>
            </a:r>
          </a:p>
          <a:p>
            <a:pPr lvl="1">
              <a:buNone/>
            </a:pPr>
            <a:r>
              <a:rPr lang="ar-SA" sz="2000" b="1" dirty="0" smtClean="0"/>
              <a:t>     </a:t>
            </a:r>
            <a:r>
              <a:rPr lang="ar-SA" sz="2200" dirty="0" smtClean="0"/>
              <a:t>تعتمد هذه اللغة على الاختصارات ويطلق عليها أحيانا لغة الاختصارات حيث تتكون تعليماتها من مجموعة من الرموز المختصرة ذات الدلالة المعينة, لذلك فهي تسمي لغة رمزية.</a:t>
            </a:r>
            <a:endParaRPr lang="en-US" sz="2200" dirty="0" smtClean="0"/>
          </a:p>
          <a:p>
            <a:pPr lvl="2"/>
            <a:r>
              <a:rPr lang="ar-SA" sz="2200" dirty="0" smtClean="0"/>
              <a:t>وتستخدم لغة التجميع مجموعة من الأوامر بلغة الآلة والمجموعة الأخرى من الأوامر بلغة التجميع التي يجب ترجمتها إلي لغة الآلة.</a:t>
            </a:r>
            <a:r>
              <a:rPr lang="ar-SA" sz="2200" b="1" dirty="0" smtClean="0"/>
              <a:t> </a:t>
            </a:r>
            <a:endParaRPr lang="en-US" sz="2200" dirty="0" smtClean="0"/>
          </a:p>
          <a:p>
            <a:pPr lvl="2"/>
            <a:r>
              <a:rPr lang="ar-SA" sz="2200" b="1" dirty="0" smtClean="0"/>
              <a:t>مميزاتها: </a:t>
            </a:r>
            <a:endParaRPr lang="en-US" sz="2200" dirty="0" smtClean="0"/>
          </a:p>
          <a:p>
            <a:pPr marL="1371600" lvl="3" indent="-457200">
              <a:buFont typeface="+mj-lt"/>
              <a:buAutoNum type="arabicPeriod"/>
            </a:pPr>
            <a:r>
              <a:rPr lang="ar-SA" sz="2200" dirty="0" smtClean="0"/>
              <a:t>أسهل نوعاً على المبرمج من لغة الآلة.</a:t>
            </a:r>
            <a:endParaRPr lang="en-US" sz="2200" dirty="0" smtClean="0"/>
          </a:p>
          <a:p>
            <a:pPr marL="1371600" lvl="3" indent="-457200">
              <a:buFont typeface="+mj-lt"/>
              <a:buAutoNum type="arabicPeriod"/>
            </a:pPr>
            <a:r>
              <a:rPr lang="ar-SA" sz="2200" dirty="0" smtClean="0"/>
              <a:t>سريعة التنفيذ على الجهاز ولكنها ليست أسرع من لغة الآلة. حيث يستخدمها المبرمجون المتخصصون لكتابة برامج تنفذ بسرعة وتحتل مساحة أقل من الذاكرة, كما تستخدم عند الرغبة في التحكم في معدات الحاسوب واستغلالها الاستغلال الامثل</a:t>
            </a:r>
            <a:r>
              <a:rPr lang="ar-SA" sz="2200" dirty="0" smtClean="0"/>
              <a:t>.</a:t>
            </a:r>
          </a:p>
          <a:p>
            <a:pPr lvl="1"/>
            <a:r>
              <a:rPr lang="ar-SA" sz="2200" b="1" dirty="0"/>
              <a:t>عيوبها:</a:t>
            </a:r>
          </a:p>
          <a:p>
            <a:pPr marL="1188720" lvl="2" indent="-457200">
              <a:buFont typeface="+mj-lt"/>
              <a:buAutoNum type="arabicPeriod"/>
            </a:pPr>
            <a:r>
              <a:rPr lang="ar-SA" sz="2200" dirty="0"/>
              <a:t>حجم البرنامج المكتوب بهذه اللغة كبير.</a:t>
            </a:r>
            <a:endParaRPr lang="en-US" sz="2200" dirty="0"/>
          </a:p>
          <a:p>
            <a:pPr marL="1188720" lvl="2" indent="-457200">
              <a:buFont typeface="+mj-lt"/>
              <a:buAutoNum type="arabicPeriod"/>
            </a:pPr>
            <a:r>
              <a:rPr lang="ar-SA" sz="2200" dirty="0"/>
              <a:t>عرضة للأخطاء بسبب كبر حجم البرنامج.</a:t>
            </a:r>
            <a:endParaRPr lang="en-US" sz="2200" dirty="0"/>
          </a:p>
          <a:p>
            <a:pPr marL="1188720" lvl="2" indent="-457200">
              <a:buFont typeface="+mj-lt"/>
              <a:buAutoNum type="arabicPeriod"/>
            </a:pPr>
            <a:r>
              <a:rPr lang="ar-SA" sz="2200" dirty="0"/>
              <a:t>تعتمد على نوع الحاسوب.</a:t>
            </a:r>
            <a:endParaRPr lang="en-US" sz="2200" dirty="0"/>
          </a:p>
          <a:p>
            <a:pPr marL="1188720" lvl="2" indent="-457200">
              <a:buFont typeface="+mj-lt"/>
              <a:buAutoNum type="arabicPeriod"/>
            </a:pPr>
            <a:r>
              <a:rPr lang="ar-SA" sz="2200" dirty="0"/>
              <a:t>تحتاج إلي مترجم. </a:t>
            </a:r>
            <a:endParaRPr lang="en-US" sz="2200" dirty="0"/>
          </a:p>
          <a:p>
            <a:pPr marL="1371600" lvl="3" indent="-457200">
              <a:buFont typeface="+mj-lt"/>
              <a:buAutoNum type="arabicPeriod"/>
            </a:pPr>
            <a:endParaRPr lang="en-US" sz="2200" dirty="0" smtClean="0"/>
          </a:p>
          <a:p>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239000" cy="685800"/>
          </a:xfrm>
        </p:spPr>
        <p:txBody>
          <a:bodyPr vert="horz" lIns="91440" tIns="45720" rIns="91440" bIns="9144" rtlCol="0" anchor="b">
            <a:noAutofit/>
          </a:bodyPr>
          <a:lstStyle/>
          <a:p>
            <a:pPr algn="r"/>
            <a:r>
              <a:rPr lang="ar-SA" dirty="0"/>
              <a:t>ثانيا: اللغات عالية المستوى</a:t>
            </a:r>
          </a:p>
        </p:txBody>
      </p:sp>
      <p:sp>
        <p:nvSpPr>
          <p:cNvPr id="3" name="Content Placeholder 2"/>
          <p:cNvSpPr>
            <a:spLocks noGrp="1"/>
          </p:cNvSpPr>
          <p:nvPr>
            <p:ph idx="1"/>
          </p:nvPr>
        </p:nvSpPr>
        <p:spPr>
          <a:xfrm>
            <a:off x="762000" y="1143000"/>
            <a:ext cx="7467600" cy="4800600"/>
          </a:xfrm>
        </p:spPr>
        <p:txBody>
          <a:bodyPr>
            <a:normAutofit fontScale="85000" lnSpcReduction="20000"/>
          </a:bodyPr>
          <a:lstStyle/>
          <a:p>
            <a:pPr marL="365760" lvl="1" indent="0">
              <a:buNone/>
            </a:pPr>
            <a:r>
              <a:rPr lang="ar-SA" sz="2200" dirty="0" smtClean="0"/>
              <a:t>سميت </a:t>
            </a:r>
            <a:r>
              <a:rPr lang="ar-SA" sz="2200" dirty="0" smtClean="0"/>
              <a:t>عالية المستوى لأنها قريبة من لغة الإنسان وبعيدة عن لغة الحاسوب حيث يتم كتابة تعليماتها بلغة قريبة من لغة الإنسان يخاطب الإنسان من خلالها الحاسوب, أي انه ليس هناك حاجة لان يتعلم الإنسان لغة الحاسوب لكي يخاطبه, ولكن لابد من وجود مترجم. ولقد أوجدت هذه اللغة لمساعدة المبرمجين على تركيز انتباههم على المشكلة دون التركيز على كيفية كتابة البرنامج وعمل الآلة.</a:t>
            </a:r>
          </a:p>
          <a:p>
            <a:pPr lvl="1">
              <a:buFont typeface="Wingdings" pitchFamily="2" charset="2"/>
              <a:buChar char="Ø"/>
            </a:pPr>
            <a:r>
              <a:rPr lang="ar-SA" sz="2200" b="1" dirty="0" smtClean="0"/>
              <a:t>   أمثلتها</a:t>
            </a:r>
            <a:endParaRPr lang="en-US" sz="2200" dirty="0" smtClean="0"/>
          </a:p>
          <a:p>
            <a:pPr>
              <a:buNone/>
            </a:pPr>
            <a:r>
              <a:rPr lang="ar-SA" sz="2200" b="1" dirty="0" smtClean="0"/>
              <a:t>       </a:t>
            </a:r>
            <a:r>
              <a:rPr lang="ar-SA" sz="2200" dirty="0" smtClean="0"/>
              <a:t>لغة البيسك-لغة الكوبول-لغة سي-لغة باسكال-لغة فورتران-لغة جافا وغيرها.</a:t>
            </a:r>
            <a:endParaRPr lang="en-US" sz="2200" dirty="0" smtClean="0"/>
          </a:p>
          <a:p>
            <a:pPr marL="992124" indent="-457200">
              <a:buFont typeface="Wingdings" pitchFamily="2" charset="2"/>
              <a:buChar char="§"/>
            </a:pPr>
            <a:r>
              <a:rPr lang="ar-SA" sz="2200" dirty="0"/>
              <a:t>مميزاتها</a:t>
            </a:r>
          </a:p>
          <a:p>
            <a:pPr marL="1097280" lvl="2" indent="-457200">
              <a:buFont typeface="+mj-lt"/>
              <a:buAutoNum type="arabicPeriod"/>
            </a:pPr>
            <a:r>
              <a:rPr lang="ar-SA" sz="2200" dirty="0" smtClean="0"/>
              <a:t>سهولة التعامل معها من حيث التعلم والكتابة.</a:t>
            </a:r>
            <a:endParaRPr lang="en-US" sz="2200" dirty="0" smtClean="0"/>
          </a:p>
          <a:p>
            <a:pPr marL="1097280" lvl="2" indent="-457200">
              <a:buFont typeface="+mj-lt"/>
              <a:buAutoNum type="arabicPeriod"/>
            </a:pPr>
            <a:r>
              <a:rPr lang="ar-SA" sz="2200" dirty="0" smtClean="0"/>
              <a:t>سهولة تتبع الأخطاء وتصحيحها</a:t>
            </a:r>
            <a:r>
              <a:rPr lang="ar-SA" sz="2200" dirty="0" smtClean="0"/>
              <a:t>.</a:t>
            </a:r>
          </a:p>
          <a:p>
            <a:pPr marL="1097280" lvl="2" indent="-457200">
              <a:buFont typeface="+mj-lt"/>
              <a:buAutoNum type="arabicPeriod" startAt="3"/>
            </a:pPr>
            <a:r>
              <a:rPr lang="ar-SA" sz="2200" dirty="0"/>
              <a:t>عدم اعتمادها على نوع جهاز الحاسوب المستخدم</a:t>
            </a:r>
            <a:endParaRPr lang="en-US" sz="2200" dirty="0"/>
          </a:p>
          <a:p>
            <a:pPr marL="1097280" lvl="2" indent="-457200">
              <a:buFont typeface="+mj-lt"/>
              <a:buAutoNum type="arabicPeriod" startAt="3"/>
            </a:pPr>
            <a:r>
              <a:rPr lang="ar-SA" sz="2200" dirty="0"/>
              <a:t>توفير الوقت والجهد على المبرمج في كتابة البرامج بجمل قليلة وبسيطة.</a:t>
            </a:r>
            <a:endParaRPr lang="en-US" sz="2200" dirty="0"/>
          </a:p>
          <a:p>
            <a:pPr lvl="3"/>
            <a:r>
              <a:rPr lang="ar-SA" sz="2200" b="1" dirty="0" smtClean="0"/>
              <a:t>عيوبها</a:t>
            </a:r>
            <a:endParaRPr lang="ar-SA" sz="2200" b="1" dirty="0"/>
          </a:p>
          <a:p>
            <a:pPr marL="1074420" lvl="2" indent="-342900">
              <a:buFont typeface="+mj-lt"/>
              <a:buAutoNum type="arabicPeriod"/>
            </a:pPr>
            <a:r>
              <a:rPr lang="ar-SA" sz="2200" dirty="0"/>
              <a:t>تحتاج الي مترجمات ومفسرات. </a:t>
            </a:r>
            <a:endParaRPr lang="en-US" sz="2200" dirty="0"/>
          </a:p>
          <a:p>
            <a:pPr marL="1074420" lvl="2" indent="-342900">
              <a:buFont typeface="+mj-lt"/>
              <a:buAutoNum type="arabicPeriod"/>
            </a:pPr>
            <a:r>
              <a:rPr lang="ar-SA" sz="2200" dirty="0"/>
              <a:t>بطيئة التنفيذ على جهاز الحاسوب مقارنة مع لغة التجميع والآلة</a:t>
            </a:r>
            <a:endParaRPr lang="en-US" sz="2200" dirty="0"/>
          </a:p>
          <a:p>
            <a:pPr marL="1097280" lvl="2" indent="-457200">
              <a:buFont typeface="+mj-lt"/>
              <a:buAutoNum type="arabicPeriod"/>
            </a:pPr>
            <a:endParaRPr lang="en-US" sz="2200" dirty="0" smtClean="0"/>
          </a:p>
          <a:p>
            <a:pPr marL="457200" indent="-457200">
              <a:buNone/>
            </a:pPr>
            <a:r>
              <a:rPr lang="ar-SA" sz="2200" b="1" u="sng" dirty="0" smtClean="0"/>
              <a:t> </a:t>
            </a:r>
          </a:p>
          <a:p>
            <a:pPr marL="457200" indent="-457200">
              <a:buNone/>
            </a:pPr>
            <a:endParaRPr lang="ar-SA" sz="2200" b="1" u="sng"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33400"/>
            <a:ext cx="7239000" cy="762000"/>
          </a:xfrm>
        </p:spPr>
        <p:txBody>
          <a:bodyPr vert="horz" lIns="91440" tIns="45720" rIns="91440" bIns="9144" rtlCol="0" anchor="b">
            <a:noAutofit/>
          </a:bodyPr>
          <a:lstStyle/>
          <a:p>
            <a:pPr algn="ctr"/>
            <a:r>
              <a:rPr lang="ar-SA" dirty="0"/>
              <a:t>فيروسات الحاسب الآلي</a:t>
            </a:r>
          </a:p>
        </p:txBody>
      </p:sp>
      <p:sp>
        <p:nvSpPr>
          <p:cNvPr id="3" name="Content Placeholder 2"/>
          <p:cNvSpPr>
            <a:spLocks noGrp="1"/>
          </p:cNvSpPr>
          <p:nvPr>
            <p:ph idx="1"/>
          </p:nvPr>
        </p:nvSpPr>
        <p:spPr>
          <a:xfrm>
            <a:off x="762000" y="1524000"/>
            <a:ext cx="7467600" cy="4419600"/>
          </a:xfrm>
        </p:spPr>
        <p:txBody>
          <a:bodyPr>
            <a:normAutofit lnSpcReduction="10000"/>
          </a:bodyPr>
          <a:lstStyle/>
          <a:p>
            <a:pPr marL="457200" indent="-457200"/>
            <a:r>
              <a:rPr lang="ar-EG" sz="2200" b="1" u="sng" dirty="0" smtClean="0">
                <a:solidFill>
                  <a:schemeClr val="accent1">
                    <a:lumMod val="75000"/>
                  </a:schemeClr>
                </a:solidFill>
              </a:rPr>
              <a:t>فيروسات الحاسب</a:t>
            </a:r>
            <a:endParaRPr lang="ar-SA" sz="2200" b="1" u="sng" dirty="0" smtClean="0">
              <a:solidFill>
                <a:schemeClr val="accent1">
                  <a:lumMod val="75000"/>
                </a:schemeClr>
              </a:solidFill>
            </a:endParaRPr>
          </a:p>
          <a:p>
            <a:pPr marL="457200" indent="-457200">
              <a:buNone/>
            </a:pPr>
            <a:r>
              <a:rPr lang="ar-SA" sz="2000" b="1" dirty="0" smtClean="0"/>
              <a:t>       </a:t>
            </a:r>
            <a:r>
              <a:rPr lang="ar-EG" sz="2200" dirty="0" smtClean="0"/>
              <a:t>عبارة عن برامج تخريبية تنتقل إلى الحاسب من حاسب آخر عن طريق وسائط الاختزان المصابة، أو عن طريق الشبكات، وتؤدي إلى تشويه البيانات، أو البرامج المختزنة بالحاسب مما يؤدي إلى عدم تنفيذها بالوجه المرضي، أو تلفها كلية.</a:t>
            </a:r>
            <a:endParaRPr lang="ar-SA" sz="2200" dirty="0" smtClean="0"/>
          </a:p>
          <a:p>
            <a:pPr marL="457200" indent="-457200"/>
            <a:r>
              <a:rPr lang="ar-EG" sz="2200" b="1" u="sng" dirty="0" smtClean="0">
                <a:solidFill>
                  <a:schemeClr val="accent1">
                    <a:lumMod val="75000"/>
                  </a:schemeClr>
                </a:solidFill>
              </a:rPr>
              <a:t>أنواع الفيروسات</a:t>
            </a:r>
            <a:endParaRPr lang="ar-SA" sz="2200" b="1" u="sng" dirty="0" smtClean="0">
              <a:solidFill>
                <a:schemeClr val="accent1">
                  <a:lumMod val="75000"/>
                </a:schemeClr>
              </a:solidFill>
            </a:endParaRPr>
          </a:p>
          <a:p>
            <a:pPr marL="708660" lvl="1" indent="-342900">
              <a:buFont typeface="+mj-lt"/>
              <a:buAutoNum type="arabicPeriod"/>
            </a:pPr>
            <a:r>
              <a:rPr lang="ar-EG" sz="2200" b="1" dirty="0" smtClean="0"/>
              <a:t>الفيروسات الدودية (</a:t>
            </a:r>
            <a:r>
              <a:rPr lang="en-US" sz="2200" b="1" dirty="0" smtClean="0"/>
              <a:t>Worms</a:t>
            </a:r>
            <a:r>
              <a:rPr lang="ar-EG" sz="2200" b="1" dirty="0" smtClean="0"/>
              <a:t>): </a:t>
            </a:r>
            <a:r>
              <a:rPr lang="ar-EG" sz="2200" dirty="0" smtClean="0"/>
              <a:t>برامج تعطي أوامر خاطئة مضللة للحاسب، وتصيب الذاكرة الرئيسة.</a:t>
            </a:r>
            <a:endParaRPr lang="en-US" sz="2200" dirty="0" smtClean="0"/>
          </a:p>
          <a:p>
            <a:pPr marL="708660" lvl="1" indent="-342900">
              <a:buFont typeface="+mj-lt"/>
              <a:buAutoNum type="arabicPeriod"/>
            </a:pPr>
            <a:r>
              <a:rPr lang="ar-EG" sz="2200" b="1" dirty="0" smtClean="0"/>
              <a:t>الفيروسات المؤقتة: </a:t>
            </a:r>
            <a:r>
              <a:rPr lang="ar-EG" sz="2200" dirty="0" smtClean="0"/>
              <a:t>برامج تعمل في وقت معين، أو بعد تنفيذ برنامج معين عدد محدد من المرات، وقد تستخدم في بعض البرامج التجريبية.</a:t>
            </a:r>
            <a:endParaRPr lang="en-US" sz="2200" dirty="0" smtClean="0"/>
          </a:p>
          <a:p>
            <a:pPr marL="708660" lvl="1" indent="-342900">
              <a:buFont typeface="+mj-lt"/>
              <a:buAutoNum type="arabicPeriod"/>
            </a:pPr>
            <a:r>
              <a:rPr lang="ar-EG" sz="2200" b="1" dirty="0" smtClean="0"/>
              <a:t>فيروسات حصان طروادة (</a:t>
            </a:r>
            <a:r>
              <a:rPr lang="en-US" sz="2200" b="1" dirty="0" smtClean="0"/>
              <a:t>Trojan</a:t>
            </a:r>
            <a:r>
              <a:rPr lang="ar-EG" sz="2200" b="1" dirty="0" smtClean="0"/>
              <a:t>): </a:t>
            </a:r>
            <a:r>
              <a:rPr lang="ar-EG" sz="2200" dirty="0" smtClean="0"/>
              <a:t>تنتقل عبر البريد الإلكتروني، وتدمر البيانات والفهارس المهمة على الحاسب.</a:t>
            </a:r>
            <a:endParaRPr lang="en-US" sz="2200" dirty="0" smtClean="0"/>
          </a:p>
          <a:p>
            <a:pPr marL="457200" indent="-457200"/>
            <a:endParaRPr lang="ar-SA" sz="2200" b="1" u="sng" dirty="0" smtClean="0">
              <a:solidFill>
                <a:schemeClr val="accent1">
                  <a:lumMod val="75000"/>
                </a:schemeClr>
              </a:solidFill>
            </a:endParaRPr>
          </a:p>
          <a:p>
            <a:pPr marL="457200" indent="-457200">
              <a:buNone/>
            </a:pPr>
            <a:endParaRPr lang="en-US" sz="2200" dirty="0" smtClean="0"/>
          </a:p>
          <a:p>
            <a:pPr marL="457200" indent="-457200"/>
            <a:endParaRPr lang="ar-SA" sz="2200" b="1" u="sng" dirty="0" smtClean="0">
              <a:solidFill>
                <a:schemeClr val="accent1">
                  <a:lumMod val="75000"/>
                </a:schemeClr>
              </a:solidFill>
            </a:endParaRPr>
          </a:p>
          <a:p>
            <a:pPr marL="457200" indent="-457200">
              <a:buFont typeface="+mj-lt"/>
              <a:buAutoNum type="arabicPeriod"/>
            </a:pPr>
            <a:endParaRPr lang="ar-SA" sz="2200" b="1" u="sng" dirty="0" smtClean="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lIns="91440" tIns="45720" rIns="91440" bIns="9144" rtlCol="0" anchor="b">
            <a:noAutofit/>
          </a:bodyPr>
          <a:lstStyle/>
          <a:p>
            <a:pPr algn="ctr"/>
            <a:r>
              <a:rPr lang="ar-EG" dirty="0"/>
              <a:t>الحماية من </a:t>
            </a:r>
            <a:r>
              <a:rPr lang="ar-EG" dirty="0" smtClean="0"/>
              <a:t>الفيروسات</a:t>
            </a:r>
            <a:endParaRPr lang="ar-SA" dirty="0"/>
          </a:p>
        </p:txBody>
      </p:sp>
      <p:sp>
        <p:nvSpPr>
          <p:cNvPr id="3" name="Content Placeholder 2"/>
          <p:cNvSpPr>
            <a:spLocks noGrp="1"/>
          </p:cNvSpPr>
          <p:nvPr>
            <p:ph idx="1"/>
          </p:nvPr>
        </p:nvSpPr>
        <p:spPr>
          <a:xfrm>
            <a:off x="822960" y="1449351"/>
            <a:ext cx="7520940" cy="3579849"/>
          </a:xfrm>
        </p:spPr>
        <p:txBody>
          <a:bodyPr>
            <a:normAutofit/>
          </a:bodyPr>
          <a:lstStyle/>
          <a:p>
            <a:pPr lvl="1"/>
            <a:r>
              <a:rPr lang="ar-EG" sz="2200" dirty="0" smtClean="0"/>
              <a:t>وضع </a:t>
            </a:r>
            <a:r>
              <a:rPr lang="ar-EG" sz="2200" dirty="0" smtClean="0"/>
              <a:t>برنامج مضاد للفيروسات </a:t>
            </a:r>
            <a:r>
              <a:rPr lang="en-US" sz="2200" dirty="0" smtClean="0"/>
              <a:t>antivirus</a:t>
            </a:r>
            <a:r>
              <a:rPr lang="ar-EG" sz="2200" dirty="0" smtClean="0"/>
              <a:t> على الحاسب، ويستخدم لاكتشاف الفيروسات ويمنع عملها.</a:t>
            </a:r>
            <a:endParaRPr lang="en-US" sz="2200" dirty="0" smtClean="0"/>
          </a:p>
          <a:p>
            <a:pPr lvl="1"/>
            <a:r>
              <a:rPr lang="ar-EG" sz="2200" dirty="0" smtClean="0"/>
              <a:t>استخدام البرامج الأصلية، بدلا من البرامج المنسوخة.</a:t>
            </a:r>
            <a:endParaRPr lang="en-US" sz="2200" dirty="0" smtClean="0"/>
          </a:p>
          <a:p>
            <a:pPr lvl="1"/>
            <a:r>
              <a:rPr lang="ar-EG" sz="2200" dirty="0" smtClean="0"/>
              <a:t>الكشف على الملفات والبرامج قبل نسخها، أو تنفيذها على الحاسب.</a:t>
            </a:r>
            <a:endParaRPr lang="en-US" sz="2200" dirty="0" smtClean="0"/>
          </a:p>
          <a:p>
            <a:pPr lvl="1"/>
            <a:r>
              <a:rPr lang="ar-EG" sz="2200" dirty="0" smtClean="0"/>
              <a:t>تأمين الحاسب بكلمة مرور خاصة بالمستخدم الرئيس</a:t>
            </a:r>
            <a:r>
              <a:rPr lang="ar-SA" sz="2200" dirty="0" smtClean="0"/>
              <a:t>ي</a:t>
            </a:r>
            <a:r>
              <a:rPr lang="ar-EG" sz="2200" dirty="0" smtClean="0"/>
              <a:t>.</a:t>
            </a:r>
            <a:endParaRPr lang="en-US" sz="2200" dirty="0" smtClean="0"/>
          </a:p>
          <a:p>
            <a:pPr marL="457200" indent="-457200"/>
            <a:endParaRPr lang="ar-SA" sz="2200" b="1" u="sng" dirty="0" smtClean="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7239000" cy="609600"/>
          </a:xfrm>
        </p:spPr>
        <p:txBody>
          <a:bodyPr vert="horz" lIns="91440" tIns="45720" rIns="91440" bIns="9144" rtlCol="0" anchor="b">
            <a:noAutofit/>
          </a:bodyPr>
          <a:lstStyle/>
          <a:p>
            <a:pPr algn="r"/>
            <a:r>
              <a:rPr lang="ar-SA" sz="3200" dirty="0"/>
              <a:t>المكونات البرمجية (</a:t>
            </a:r>
            <a:r>
              <a:rPr lang="en-US" sz="3200" dirty="0"/>
              <a:t>Software</a:t>
            </a:r>
            <a:r>
              <a:rPr lang="ar-SA" sz="3200" dirty="0"/>
              <a:t>)</a:t>
            </a:r>
          </a:p>
        </p:txBody>
      </p:sp>
      <p:sp>
        <p:nvSpPr>
          <p:cNvPr id="3" name="Content Placeholder 2"/>
          <p:cNvSpPr>
            <a:spLocks noGrp="1"/>
          </p:cNvSpPr>
          <p:nvPr>
            <p:ph idx="1"/>
          </p:nvPr>
        </p:nvSpPr>
        <p:spPr>
          <a:xfrm>
            <a:off x="838200" y="1371600"/>
            <a:ext cx="7467600" cy="4419600"/>
          </a:xfrm>
        </p:spPr>
        <p:txBody>
          <a:bodyPr>
            <a:normAutofit fontScale="92500" lnSpcReduction="10000"/>
          </a:bodyPr>
          <a:lstStyle/>
          <a:p>
            <a:pPr marL="457200" indent="-457200">
              <a:buFont typeface="+mj-lt"/>
              <a:buAutoNum type="arabicPeriod"/>
            </a:pPr>
            <a:r>
              <a:rPr lang="ar-SA" b="1" u="sng" dirty="0" smtClean="0">
                <a:solidFill>
                  <a:schemeClr val="accent1">
                    <a:lumMod val="75000"/>
                  </a:schemeClr>
                </a:solidFill>
              </a:rPr>
              <a:t>نظم التشغيل </a:t>
            </a:r>
            <a:r>
              <a:rPr lang="en-US" b="1" u="sng" dirty="0" smtClean="0">
                <a:solidFill>
                  <a:schemeClr val="accent1">
                    <a:lumMod val="75000"/>
                  </a:schemeClr>
                </a:solidFill>
              </a:rPr>
              <a:t>Operating Systems </a:t>
            </a:r>
          </a:p>
          <a:p>
            <a:pPr lvl="1"/>
            <a:r>
              <a:rPr lang="en-US" sz="2400" b="1" dirty="0" smtClean="0"/>
              <a:t> </a:t>
            </a:r>
            <a:r>
              <a:rPr lang="ar-SA" sz="2400" dirty="0" smtClean="0"/>
              <a:t>هي</a:t>
            </a:r>
            <a:r>
              <a:rPr lang="en-US" sz="2400" dirty="0" smtClean="0"/>
              <a:t> </a:t>
            </a:r>
            <a:r>
              <a:rPr lang="ar-SA" sz="2400" dirty="0" smtClean="0"/>
              <a:t>عبارة عن مجموعة من البرامج تتحكم في سير عمل الحاسب وفي تنفيذ البرامج الأخرى </a:t>
            </a:r>
          </a:p>
          <a:p>
            <a:pPr lvl="1"/>
            <a:r>
              <a:rPr lang="ar-SA" sz="2400" dirty="0" smtClean="0"/>
              <a:t>وهي التي تمكن الحاسوب من تنظيم كافة العمليات بكفاءة عالية، </a:t>
            </a:r>
          </a:p>
          <a:p>
            <a:pPr lvl="1"/>
            <a:r>
              <a:rPr lang="ar-SA" sz="2400" dirty="0" smtClean="0"/>
              <a:t>حيث يقوم نظام التشغيل بالتداخل بين المستخدم والبرامجيات التطبيقية وأجهزة الحاسوب ومكوناته وقاعدة البيانات وبرامج المساعدة. </a:t>
            </a:r>
          </a:p>
          <a:p>
            <a:pPr lvl="1"/>
            <a:endParaRPr lang="ar-SA" sz="2400" dirty="0" smtClean="0"/>
          </a:p>
          <a:p>
            <a:pPr lvl="1"/>
            <a:r>
              <a:rPr lang="ar-SA" sz="2400" b="1" dirty="0" smtClean="0"/>
              <a:t>يعمل نظام التشغيل كمدير للجهاز ومن أهم مهامه :</a:t>
            </a:r>
          </a:p>
          <a:p>
            <a:pPr marL="1074420" lvl="2" indent="-342900">
              <a:buFont typeface="+mj-lt"/>
              <a:buAutoNum type="arabicPeriod"/>
            </a:pPr>
            <a:r>
              <a:rPr lang="ar-YE" sz="2400" dirty="0" smtClean="0"/>
              <a:t>بدء تشغل الحاسب.</a:t>
            </a:r>
            <a:endParaRPr lang="en-US" sz="2400" dirty="0" smtClean="0"/>
          </a:p>
          <a:p>
            <a:pPr marL="1074420" lvl="2" indent="-342900">
              <a:buFont typeface="+mj-lt"/>
              <a:buAutoNum type="arabicPeriod"/>
            </a:pPr>
            <a:r>
              <a:rPr lang="ar-YE" sz="2400" dirty="0" smtClean="0"/>
              <a:t>تسجيل الأخطاء.</a:t>
            </a:r>
            <a:endParaRPr lang="en-US" sz="2400" dirty="0" smtClean="0"/>
          </a:p>
          <a:p>
            <a:pPr marL="1074420" lvl="2" indent="-342900">
              <a:buFont typeface="+mj-lt"/>
              <a:buAutoNum type="arabicPeriod"/>
            </a:pPr>
            <a:r>
              <a:rPr lang="ar-YE" sz="2400" dirty="0" smtClean="0"/>
              <a:t>فحص والتحكم بوصول المستخدم لمنع الوصول غير المصرح به.</a:t>
            </a:r>
            <a:endParaRPr lang="en-US" sz="2400" dirty="0" smtClean="0"/>
          </a:p>
          <a:p>
            <a:pPr marL="1074420" lvl="2" indent="-342900">
              <a:buFont typeface="+mj-lt"/>
              <a:buAutoNum type="arabicPeriod"/>
            </a:pPr>
            <a:r>
              <a:rPr lang="ar-YE" sz="2400" dirty="0" smtClean="0"/>
              <a:t>حجز الذاكرة </a:t>
            </a:r>
            <a:r>
              <a:rPr lang="en-US" sz="2400" dirty="0" smtClean="0"/>
              <a:t>RAM</a:t>
            </a:r>
            <a:r>
              <a:rPr lang="ar-YE" sz="2400" dirty="0" smtClean="0"/>
              <a:t> .</a:t>
            </a:r>
            <a:endParaRPr lang="en-US" sz="2400" dirty="0" smtClean="0"/>
          </a:p>
          <a:p>
            <a:pPr marL="1074420" lvl="2" indent="-342900">
              <a:buFont typeface="+mj-lt"/>
              <a:buAutoNum type="arabicPeriod"/>
            </a:pPr>
            <a:r>
              <a:rPr lang="ar-YE" sz="2400" dirty="0" smtClean="0"/>
              <a:t>إرسال البيانات بين القرص الصلب و الذاكرة الرئيسية.</a:t>
            </a:r>
            <a:endParaRPr lang="ar-SA" sz="24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3400"/>
            <a:ext cx="7467600" cy="4419600"/>
          </a:xfrm>
        </p:spPr>
        <p:txBody>
          <a:bodyPr>
            <a:normAutofit lnSpcReduction="10000"/>
          </a:bodyPr>
          <a:lstStyle/>
          <a:p>
            <a:r>
              <a:rPr lang="ar-SA" sz="2200" b="1" u="sng" dirty="0" smtClean="0"/>
              <a:t>أمثلة على نظم التشغيل: </a:t>
            </a:r>
          </a:p>
          <a:p>
            <a:pPr lvl="1"/>
            <a:r>
              <a:rPr lang="ar-SA" b="1" dirty="0" smtClean="0"/>
              <a:t> </a:t>
            </a:r>
            <a:r>
              <a:rPr lang="ar-SA" sz="2200" b="1" dirty="0" smtClean="0"/>
              <a:t>نظام التشغيل </a:t>
            </a:r>
            <a:r>
              <a:rPr lang="en-US" sz="2200" b="1" dirty="0" smtClean="0"/>
              <a:t>Windows</a:t>
            </a:r>
            <a:r>
              <a:rPr lang="ar-SA" sz="2200" b="1" dirty="0" smtClean="0"/>
              <a:t>:</a:t>
            </a:r>
            <a:endParaRPr lang="en-US" sz="2200" dirty="0" smtClean="0"/>
          </a:p>
          <a:p>
            <a:pPr lvl="1">
              <a:buNone/>
            </a:pPr>
            <a:r>
              <a:rPr lang="ar-SA" sz="2200" b="1" dirty="0" smtClean="0"/>
              <a:t>    </a:t>
            </a:r>
            <a:r>
              <a:rPr lang="ar-SA" sz="2200" dirty="0" smtClean="0"/>
              <a:t>وهو من أكثر نظم التشغيل استخداماً لما يتمتع به من إمكانيات برمجية  وتنوع فى التطبيقات والمرونة مما جعله نظام التشغيل الأول على مستوى العالم.</a:t>
            </a:r>
          </a:p>
          <a:p>
            <a:pPr lvl="1"/>
            <a:r>
              <a:rPr lang="ar-SA" sz="2200" b="1" dirty="0" smtClean="0"/>
              <a:t>نظام التشغيل </a:t>
            </a:r>
            <a:r>
              <a:rPr lang="en-US" sz="2200" b="1" dirty="0" smtClean="0"/>
              <a:t>:Unix</a:t>
            </a:r>
          </a:p>
          <a:p>
            <a:pPr lvl="1">
              <a:buNone/>
            </a:pPr>
            <a:r>
              <a:rPr lang="ar-SA" sz="2200" dirty="0" smtClean="0"/>
              <a:t>    طُور من قبل شركة </a:t>
            </a:r>
            <a:r>
              <a:rPr lang="en-US" sz="2200" dirty="0" smtClean="0"/>
              <a:t>Bell</a:t>
            </a:r>
            <a:r>
              <a:rPr lang="ar-SA" sz="2200" dirty="0" smtClean="0"/>
              <a:t> عام 1969م للعمل على الأجهزة الحاسوبية الكبيرة ويستخدم مع أجهزة </a:t>
            </a:r>
            <a:r>
              <a:rPr lang="en-US" sz="2200" dirty="0" smtClean="0"/>
              <a:t>IBM</a:t>
            </a:r>
            <a:r>
              <a:rPr lang="ar-SA" sz="2200" dirty="0" smtClean="0"/>
              <a:t> الشخصية والمتوافقة معها وهو مكتوب بلغة </a:t>
            </a:r>
            <a:r>
              <a:rPr lang="en-US" sz="2200" dirty="0" smtClean="0"/>
              <a:t>C</a:t>
            </a:r>
            <a:r>
              <a:rPr lang="ar-SA" sz="2200" dirty="0" smtClean="0"/>
              <a:t> من لغات المستوى العالي.</a:t>
            </a:r>
            <a:endParaRPr lang="en-US" sz="2200" dirty="0" smtClean="0"/>
          </a:p>
          <a:p>
            <a:pPr lvl="1"/>
            <a:r>
              <a:rPr lang="ar-SA" sz="2200" b="1" dirty="0" smtClean="0"/>
              <a:t>نظام التشغيل </a:t>
            </a:r>
            <a:r>
              <a:rPr lang="en-US" sz="2200" b="1" dirty="0" smtClean="0"/>
              <a:t>:Novell</a:t>
            </a:r>
          </a:p>
          <a:p>
            <a:pPr lvl="1">
              <a:buNone/>
            </a:pPr>
            <a:r>
              <a:rPr lang="ar-SA" sz="2200" dirty="0" smtClean="0"/>
              <a:t>    وهو من نظم تشغيل الشبكات الذى يقوم بالسيطرة على الحواسيب المشتركة في شبكة حواسيب شخصية من حيث التعامل مع الأدلة والملفات والأقراص بالإضافة والنسخ والحذف والإسترجاع، كما يتحكم بأمن شبكة الحاسوب والتحكم بالأجهزة الملحقة.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2000"/>
            <a:ext cx="7467600" cy="4572000"/>
          </a:xfrm>
        </p:spPr>
        <p:txBody>
          <a:bodyPr>
            <a:noAutofit/>
          </a:bodyPr>
          <a:lstStyle/>
          <a:p>
            <a:pPr marL="457200" indent="-457200"/>
            <a:r>
              <a:rPr lang="en-US" sz="2000" b="1" dirty="0" smtClean="0"/>
              <a:t> </a:t>
            </a:r>
            <a:r>
              <a:rPr lang="ar-SA" sz="2000" b="1" u="sng" dirty="0" smtClean="0"/>
              <a:t>نظام الملفات فى الحاسب الآلى:</a:t>
            </a:r>
            <a:r>
              <a:rPr lang="en-US" sz="2000" b="1" dirty="0" smtClean="0"/>
              <a:t/>
            </a:r>
            <a:br>
              <a:rPr lang="en-US" sz="2000" b="1" dirty="0" smtClean="0"/>
            </a:br>
            <a:r>
              <a:rPr lang="ar-SA" sz="2000" dirty="0" smtClean="0"/>
              <a:t>إن أهم الخدمات التي يقدمها نظام التشغيل هو تنظيم حفظ البيانات في الملفات</a:t>
            </a:r>
            <a:r>
              <a:rPr lang="en-US" sz="2000" dirty="0" smtClean="0"/>
              <a:t>. </a:t>
            </a:r>
            <a:endParaRPr lang="en-US" b="1" dirty="0" smtClean="0"/>
          </a:p>
          <a:p>
            <a:pPr marL="822960" lvl="1" indent="-457200"/>
            <a:r>
              <a:rPr lang="ar-SA" sz="2000" b="1" dirty="0" smtClean="0"/>
              <a:t>تعريف الملف</a:t>
            </a:r>
            <a:r>
              <a:rPr lang="en-US" sz="2000" b="1" dirty="0" smtClean="0"/>
              <a:t>: </a:t>
            </a:r>
            <a:r>
              <a:rPr lang="en-US" b="1" dirty="0" smtClean="0"/>
              <a:t/>
            </a:r>
            <a:br>
              <a:rPr lang="en-US" b="1" dirty="0" smtClean="0"/>
            </a:br>
            <a:r>
              <a:rPr lang="ar-SA" sz="2000" dirty="0" smtClean="0"/>
              <a:t>وهو عبارة عن وعاء لحفظ البرامج أو النصوص أو البيانات، وهو أصغر وحدة للحفظ بالنسبة لنظام التشغيل</a:t>
            </a:r>
            <a:r>
              <a:rPr lang="en-US" sz="2000" dirty="0" smtClean="0"/>
              <a:t>. </a:t>
            </a:r>
            <a:endParaRPr lang="en-US" b="1" dirty="0" smtClean="0"/>
          </a:p>
          <a:p>
            <a:pPr marL="822960" lvl="1" indent="-457200"/>
            <a:r>
              <a:rPr lang="ar-SA" sz="2000" b="1" dirty="0" smtClean="0"/>
              <a:t>تسمية الملفات</a:t>
            </a:r>
            <a:r>
              <a:rPr lang="en-US" sz="2000" b="1" dirty="0" smtClean="0"/>
              <a:t>: </a:t>
            </a:r>
            <a:r>
              <a:rPr lang="en-US" b="1" dirty="0" smtClean="0"/>
              <a:t/>
            </a:r>
            <a:br>
              <a:rPr lang="en-US" b="1" dirty="0" smtClean="0"/>
            </a:br>
            <a:r>
              <a:rPr lang="ar-SA" sz="2000" dirty="0" smtClean="0"/>
              <a:t>ينقسم اسم الملف إلي قسمين</a:t>
            </a:r>
            <a:r>
              <a:rPr lang="en-US" sz="2000" dirty="0" smtClean="0"/>
              <a:t>: </a:t>
            </a:r>
            <a:br>
              <a:rPr lang="en-US" sz="2000" dirty="0" smtClean="0"/>
            </a:br>
            <a:r>
              <a:rPr lang="ar-SA" sz="2000" b="1" dirty="0" smtClean="0"/>
              <a:t>القسم الأول: </a:t>
            </a:r>
            <a:r>
              <a:rPr lang="ar-SA" sz="2000" dirty="0" smtClean="0"/>
              <a:t>وهو الأساس</a:t>
            </a:r>
            <a:r>
              <a:rPr lang="en-US" sz="2000" dirty="0" smtClean="0"/>
              <a:t> ROOT </a:t>
            </a:r>
            <a:r>
              <a:rPr lang="ar-SA" sz="2000" dirty="0" smtClean="0"/>
              <a:t>ويجب ألا يزيد طوله عن 8 حروف (قديماً). وهذا الجزء من اسم الملف إجباري -إي يجب وجوده</a:t>
            </a:r>
            <a:r>
              <a:rPr lang="en-US" sz="2000" dirty="0" smtClean="0"/>
              <a:t>. </a:t>
            </a:r>
            <a:br>
              <a:rPr lang="en-US" sz="2000" dirty="0" smtClean="0"/>
            </a:br>
            <a:r>
              <a:rPr lang="ar-SA" sz="2000" b="1" dirty="0" smtClean="0"/>
              <a:t>القسم الثاني: </a:t>
            </a:r>
            <a:r>
              <a:rPr lang="ar-SA" sz="2000" dirty="0" smtClean="0"/>
              <a:t>ويسمى الامتداد ويجب ألا يزيد طوله عن 3 حروف، ويجب أن يفصل بين الاسم الأساس و الإمتداد بعلامة النقطة (.). وهذا الجزء من الاسم اختياري</a:t>
            </a:r>
            <a:r>
              <a:rPr lang="en-US" sz="2000" dirty="0" smtClean="0"/>
              <a:t>. </a:t>
            </a:r>
            <a:r>
              <a:rPr lang="en-US" b="1" dirty="0" smtClean="0"/>
              <a:t/>
            </a:r>
            <a:br>
              <a:rPr lang="en-US" b="1" dirty="0" smtClean="0"/>
            </a:br>
            <a:endParaRPr lang="ar-SA"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685800"/>
            <a:ext cx="7467600" cy="3886200"/>
          </a:xfrm>
        </p:spPr>
        <p:txBody>
          <a:bodyPr/>
          <a:lstStyle/>
          <a:p>
            <a:pPr lvl="1"/>
            <a:r>
              <a:rPr lang="ar-SA" sz="2200" b="1" dirty="0" smtClean="0"/>
              <a:t>مثال</a:t>
            </a:r>
            <a:r>
              <a:rPr lang="en-US" sz="2200" b="1" dirty="0" smtClean="0"/>
              <a:t>:</a:t>
            </a:r>
            <a:endParaRPr lang="ar-SA" sz="2200" b="1" dirty="0" smtClean="0"/>
          </a:p>
          <a:p>
            <a:pPr lvl="1">
              <a:buNone/>
            </a:pPr>
            <a:r>
              <a:rPr lang="en-US" sz="2200" dirty="0" smtClean="0"/>
              <a:t>LOCK.EXE , BASIC.COM , AUTOEXEC.BAT</a:t>
            </a:r>
            <a:endParaRPr lang="en-US" sz="2200" b="1" dirty="0" smtClean="0"/>
          </a:p>
          <a:p>
            <a:pPr lvl="1"/>
            <a:r>
              <a:rPr lang="ar-SA" sz="2200" dirty="0" smtClean="0"/>
              <a:t>جميع الملفات التي تنتهي بأحد الممتدات التالية</a:t>
            </a:r>
            <a:r>
              <a:rPr lang="en-US" sz="2200" dirty="0" smtClean="0"/>
              <a:t> BAT </a:t>
            </a:r>
            <a:r>
              <a:rPr lang="ar-SA" sz="2200" dirty="0" smtClean="0"/>
              <a:t>، </a:t>
            </a:r>
            <a:r>
              <a:rPr lang="en-US" sz="2200" dirty="0" smtClean="0"/>
              <a:t> EXE</a:t>
            </a:r>
            <a:r>
              <a:rPr lang="ar-SA" sz="2200" dirty="0" smtClean="0"/>
              <a:t>،</a:t>
            </a:r>
            <a:r>
              <a:rPr lang="en-US" sz="2200" dirty="0" smtClean="0"/>
              <a:t>COM </a:t>
            </a:r>
            <a:r>
              <a:rPr lang="ar-SA" sz="2200" dirty="0" smtClean="0"/>
              <a:t> هي ملفات قابلة للتحميل والتنفيذ المباشر</a:t>
            </a:r>
            <a:r>
              <a:rPr lang="en-US" sz="2200" dirty="0" smtClean="0"/>
              <a:t>.</a:t>
            </a:r>
            <a:endParaRPr lang="ar-SA" sz="2200" dirty="0" smtClean="0"/>
          </a:p>
          <a:p>
            <a:pPr lvl="1"/>
            <a:endParaRPr lang="ar-SA" sz="2200" dirty="0" smtClean="0"/>
          </a:p>
          <a:p>
            <a:pPr lvl="1"/>
            <a:r>
              <a:rPr lang="ar-SA" sz="2200" b="1" dirty="0" smtClean="0"/>
              <a:t>ويبين الجدول التالي بعض أشهر أنواع الإمتداد المستخدمة مع أسماء الملفات</a:t>
            </a:r>
            <a:r>
              <a:rPr lang="en-US" sz="2200" b="1" dirty="0" smtClean="0"/>
              <a:t>: </a:t>
            </a:r>
            <a:endParaRPr lang="ar-SA"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079404028"/>
              </p:ext>
            </p:extLst>
          </p:nvPr>
        </p:nvGraphicFramePr>
        <p:xfrm>
          <a:off x="1143000" y="1143000"/>
          <a:ext cx="7086598" cy="4541520"/>
        </p:xfrm>
        <a:graphic>
          <a:graphicData uri="http://schemas.openxmlformats.org/drawingml/2006/table">
            <a:tbl>
              <a:tblPr rtl="1">
                <a:tableStyleId>{0505E3EF-67EA-436B-97B2-0124C06EBD24}</a:tableStyleId>
              </a:tblPr>
              <a:tblGrid>
                <a:gridCol w="2361688"/>
                <a:gridCol w="2362455"/>
                <a:gridCol w="2362455"/>
              </a:tblGrid>
              <a:tr h="457200">
                <a:tc>
                  <a:txBody>
                    <a:bodyPr/>
                    <a:lstStyle/>
                    <a:p>
                      <a:pPr algn="r" rtl="1">
                        <a:spcAft>
                          <a:spcPts val="0"/>
                        </a:spcAft>
                      </a:pPr>
                      <a:r>
                        <a:rPr lang="ar-SA" sz="2200" dirty="0"/>
                        <a:t>الامتداد</a:t>
                      </a:r>
                      <a:endParaRPr lang="en-US" sz="2200" dirty="0">
                        <a:latin typeface="Times New Roman"/>
                        <a:ea typeface="Times New Roman"/>
                      </a:endParaRPr>
                    </a:p>
                  </a:txBody>
                  <a:tcPr marL="68580" marR="68580" marT="0" marB="0"/>
                </a:tc>
                <a:tc>
                  <a:txBody>
                    <a:bodyPr/>
                    <a:lstStyle/>
                    <a:p>
                      <a:pPr algn="r" rtl="1">
                        <a:spcAft>
                          <a:spcPts val="0"/>
                        </a:spcAft>
                      </a:pPr>
                      <a:r>
                        <a:rPr lang="ar-SA" sz="2200" dirty="0"/>
                        <a:t>نوعه</a:t>
                      </a:r>
                      <a:endParaRPr lang="en-US" sz="2200" dirty="0">
                        <a:latin typeface="Times New Roman"/>
                        <a:ea typeface="Times New Roman"/>
                      </a:endParaRPr>
                    </a:p>
                  </a:txBody>
                  <a:tcPr marL="68580" marR="68580" marT="0" marB="0"/>
                </a:tc>
                <a:tc>
                  <a:txBody>
                    <a:bodyPr/>
                    <a:lstStyle/>
                    <a:p>
                      <a:pPr algn="r" rtl="1">
                        <a:spcAft>
                          <a:spcPts val="0"/>
                        </a:spcAft>
                      </a:pPr>
                      <a:r>
                        <a:rPr lang="ar-SA" sz="2200"/>
                        <a:t>معناه</a:t>
                      </a:r>
                      <a:endParaRPr lang="en-US" sz="2200">
                        <a:latin typeface="Times New Roman"/>
                        <a:ea typeface="Times New Roman"/>
                      </a:endParaRPr>
                    </a:p>
                  </a:txBody>
                  <a:tcPr marL="68580" marR="68580" marT="0" marB="0"/>
                </a:tc>
              </a:tr>
              <a:tr h="457200">
                <a:tc>
                  <a:txBody>
                    <a:bodyPr/>
                    <a:lstStyle/>
                    <a:p>
                      <a:pPr algn="r" rtl="1">
                        <a:spcAft>
                          <a:spcPts val="0"/>
                        </a:spcAft>
                      </a:pPr>
                      <a:r>
                        <a:rPr lang="en-US" sz="2200" dirty="0"/>
                        <a:t>BAT</a:t>
                      </a:r>
                      <a:endParaRPr lang="en-US" sz="2200" b="0" dirty="0">
                        <a:latin typeface="Times New Roman"/>
                        <a:ea typeface="Times New Roman"/>
                      </a:endParaRPr>
                    </a:p>
                  </a:txBody>
                  <a:tcPr marL="68580" marR="68580" marT="0" marB="0"/>
                </a:tc>
                <a:tc>
                  <a:txBody>
                    <a:bodyPr/>
                    <a:lstStyle/>
                    <a:p>
                      <a:pPr algn="r" rtl="1">
                        <a:spcAft>
                          <a:spcPts val="0"/>
                        </a:spcAft>
                      </a:pPr>
                      <a:r>
                        <a:rPr lang="ar-SA" sz="2200" dirty="0"/>
                        <a:t>ملف أوامر تنفذ دفعة واحدة</a:t>
                      </a:r>
                      <a:r>
                        <a:rPr lang="en-US" sz="2200" dirty="0"/>
                        <a:t> </a:t>
                      </a:r>
                      <a:endParaRPr lang="en-US" sz="2200" b="0" dirty="0">
                        <a:latin typeface="Times New Roman"/>
                        <a:ea typeface="Times New Roman"/>
                      </a:endParaRPr>
                    </a:p>
                  </a:txBody>
                  <a:tcPr marL="68580" marR="68580" marT="0" marB="0"/>
                </a:tc>
                <a:tc>
                  <a:txBody>
                    <a:bodyPr/>
                    <a:lstStyle/>
                    <a:p>
                      <a:pPr algn="r" rtl="1">
                        <a:spcAft>
                          <a:spcPts val="0"/>
                        </a:spcAft>
                      </a:pPr>
                      <a:r>
                        <a:rPr lang="en-US" sz="2200" dirty="0"/>
                        <a:t> BATCH</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COM</a:t>
                      </a:r>
                      <a:endParaRPr lang="en-US" sz="2200" b="0">
                        <a:latin typeface="Times New Roman"/>
                        <a:ea typeface="Times New Roman"/>
                      </a:endParaRPr>
                    </a:p>
                  </a:txBody>
                  <a:tcPr marL="68580" marR="68580" marT="0" marB="0"/>
                </a:tc>
                <a:tc>
                  <a:txBody>
                    <a:bodyPr/>
                    <a:lstStyle/>
                    <a:p>
                      <a:pPr algn="r" rtl="1">
                        <a:spcAft>
                          <a:spcPts val="0"/>
                        </a:spcAft>
                      </a:pPr>
                      <a:r>
                        <a:rPr lang="ar-SA" sz="2200" dirty="0"/>
                        <a:t>ملف برنامج</a:t>
                      </a:r>
                      <a:r>
                        <a:rPr lang="en-US" sz="2200" dirty="0"/>
                        <a:t> </a:t>
                      </a:r>
                      <a:endParaRPr lang="en-US" sz="2200" b="0" dirty="0">
                        <a:latin typeface="Times New Roman"/>
                        <a:ea typeface="Times New Roman"/>
                      </a:endParaRPr>
                    </a:p>
                  </a:txBody>
                  <a:tcPr marL="68580" marR="68580" marT="0" marB="0"/>
                </a:tc>
                <a:tc>
                  <a:txBody>
                    <a:bodyPr/>
                    <a:lstStyle/>
                    <a:p>
                      <a:pPr algn="r" rtl="1">
                        <a:spcAft>
                          <a:spcPts val="0"/>
                        </a:spcAft>
                      </a:pPr>
                      <a:r>
                        <a:rPr lang="en-US" sz="2200" dirty="0"/>
                        <a:t> COMMAND</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EXE</a:t>
                      </a:r>
                      <a:endParaRPr lang="en-US" sz="2200" b="0">
                        <a:latin typeface="Times New Roman"/>
                        <a:ea typeface="Times New Roman"/>
                      </a:endParaRPr>
                    </a:p>
                  </a:txBody>
                  <a:tcPr marL="68580" marR="68580" marT="0" marB="0"/>
                </a:tc>
                <a:tc>
                  <a:txBody>
                    <a:bodyPr/>
                    <a:lstStyle/>
                    <a:p>
                      <a:pPr algn="r" rtl="1">
                        <a:spcAft>
                          <a:spcPts val="0"/>
                        </a:spcAft>
                      </a:pPr>
                      <a:r>
                        <a:rPr lang="ar-SA" sz="2200"/>
                        <a:t>ملف جاهز للتنفيذ</a:t>
                      </a:r>
                      <a:r>
                        <a:rPr lang="en-US" sz="2200"/>
                        <a:t> </a:t>
                      </a:r>
                      <a:endParaRPr lang="en-US" sz="2200" b="0">
                        <a:latin typeface="Times New Roman"/>
                        <a:ea typeface="Times New Roman"/>
                      </a:endParaRPr>
                    </a:p>
                  </a:txBody>
                  <a:tcPr marL="68580" marR="68580" marT="0" marB="0"/>
                </a:tc>
                <a:tc>
                  <a:txBody>
                    <a:bodyPr/>
                    <a:lstStyle/>
                    <a:p>
                      <a:pPr algn="r" rtl="1">
                        <a:spcAft>
                          <a:spcPts val="0"/>
                        </a:spcAft>
                      </a:pPr>
                      <a:r>
                        <a:rPr lang="en-US" sz="2200" dirty="0"/>
                        <a:t> EXECUTABLE</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DOC</a:t>
                      </a:r>
                      <a:endParaRPr lang="en-US" sz="2200" b="0">
                        <a:latin typeface="Times New Roman"/>
                        <a:ea typeface="Times New Roman"/>
                      </a:endParaRPr>
                    </a:p>
                  </a:txBody>
                  <a:tcPr marL="68580" marR="68580" marT="0" marB="0"/>
                </a:tc>
                <a:tc>
                  <a:txBody>
                    <a:bodyPr/>
                    <a:lstStyle/>
                    <a:p>
                      <a:pPr algn="r" rtl="1">
                        <a:spcAft>
                          <a:spcPts val="0"/>
                        </a:spcAft>
                      </a:pPr>
                      <a:r>
                        <a:rPr lang="ar-SA" sz="2200"/>
                        <a:t>ملف نصوص أو وثائق</a:t>
                      </a:r>
                      <a:r>
                        <a:rPr lang="en-US" sz="2200"/>
                        <a:t> </a:t>
                      </a:r>
                      <a:endParaRPr lang="en-US" sz="2200" b="0">
                        <a:latin typeface="Times New Roman"/>
                        <a:ea typeface="Times New Roman"/>
                      </a:endParaRPr>
                    </a:p>
                  </a:txBody>
                  <a:tcPr marL="68580" marR="68580" marT="0" marB="0"/>
                </a:tc>
                <a:tc>
                  <a:txBody>
                    <a:bodyPr/>
                    <a:lstStyle/>
                    <a:p>
                      <a:pPr algn="r" rtl="1">
                        <a:spcAft>
                          <a:spcPts val="0"/>
                        </a:spcAft>
                      </a:pPr>
                      <a:r>
                        <a:rPr lang="en-US" sz="2200" dirty="0"/>
                        <a:t> DOCUMENT</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BAK</a:t>
                      </a:r>
                      <a:endParaRPr lang="en-US" sz="2200" b="0">
                        <a:latin typeface="Times New Roman"/>
                        <a:ea typeface="Times New Roman"/>
                      </a:endParaRPr>
                    </a:p>
                  </a:txBody>
                  <a:tcPr marL="68580" marR="68580" marT="0" marB="0"/>
                </a:tc>
                <a:tc>
                  <a:txBody>
                    <a:bodyPr/>
                    <a:lstStyle/>
                    <a:p>
                      <a:pPr algn="r" rtl="1">
                        <a:spcAft>
                          <a:spcPts val="0"/>
                        </a:spcAft>
                      </a:pPr>
                      <a:r>
                        <a:rPr lang="ar-SA" sz="2200"/>
                        <a:t>ملف احتياطي </a:t>
                      </a:r>
                      <a:endParaRPr lang="en-US" sz="2200" b="0">
                        <a:latin typeface="Times New Roman"/>
                        <a:ea typeface="Times New Roman"/>
                      </a:endParaRPr>
                    </a:p>
                  </a:txBody>
                  <a:tcPr marL="68580" marR="68580" marT="0" marB="0"/>
                </a:tc>
                <a:tc>
                  <a:txBody>
                    <a:bodyPr/>
                    <a:lstStyle/>
                    <a:p>
                      <a:pPr algn="r" rtl="0">
                        <a:spcAft>
                          <a:spcPts val="0"/>
                        </a:spcAft>
                      </a:pPr>
                      <a:r>
                        <a:rPr lang="en-US" sz="2200" dirty="0"/>
                        <a:t> BACKUP</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DBF</a:t>
                      </a:r>
                      <a:endParaRPr lang="en-US" sz="2200" b="0">
                        <a:latin typeface="Times New Roman"/>
                        <a:ea typeface="Times New Roman"/>
                      </a:endParaRPr>
                    </a:p>
                  </a:txBody>
                  <a:tcPr marL="68580" marR="68580" marT="0" marB="0"/>
                </a:tc>
                <a:tc>
                  <a:txBody>
                    <a:bodyPr/>
                    <a:lstStyle/>
                    <a:p>
                      <a:pPr algn="r" rtl="1">
                        <a:spcAft>
                          <a:spcPts val="0"/>
                        </a:spcAft>
                      </a:pPr>
                      <a:r>
                        <a:rPr lang="ar-SA" sz="2200"/>
                        <a:t>ملف قاعدة بيانات</a:t>
                      </a:r>
                      <a:r>
                        <a:rPr lang="en-US" sz="2200"/>
                        <a:t> </a:t>
                      </a:r>
                      <a:endParaRPr lang="en-US" sz="2200" b="0">
                        <a:latin typeface="Times New Roman"/>
                        <a:ea typeface="Times New Roman"/>
                      </a:endParaRPr>
                    </a:p>
                  </a:txBody>
                  <a:tcPr marL="68580" marR="68580" marT="0" marB="0"/>
                </a:tc>
                <a:tc>
                  <a:txBody>
                    <a:bodyPr/>
                    <a:lstStyle/>
                    <a:p>
                      <a:pPr algn="r" rtl="1">
                        <a:spcAft>
                          <a:spcPts val="0"/>
                        </a:spcAft>
                      </a:pPr>
                      <a:r>
                        <a:rPr lang="en-US" sz="2200" dirty="0"/>
                        <a:t> DBASE FILE</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C</a:t>
                      </a:r>
                      <a:endParaRPr lang="en-US" sz="2200" b="0">
                        <a:latin typeface="Times New Roman"/>
                        <a:ea typeface="Times New Roman"/>
                      </a:endParaRPr>
                    </a:p>
                  </a:txBody>
                  <a:tcPr marL="68580" marR="68580" marT="0" marB="0"/>
                </a:tc>
                <a:tc>
                  <a:txBody>
                    <a:bodyPr/>
                    <a:lstStyle/>
                    <a:p>
                      <a:pPr algn="r" rtl="1">
                        <a:spcAft>
                          <a:spcPts val="0"/>
                        </a:spcAft>
                      </a:pPr>
                      <a:r>
                        <a:rPr lang="ar-SA" sz="2200"/>
                        <a:t>ملف مصدر مكتوب بلغة سي </a:t>
                      </a:r>
                      <a:endParaRPr lang="en-US" sz="2200" b="0">
                        <a:latin typeface="Times New Roman"/>
                        <a:ea typeface="Times New Roman"/>
                      </a:endParaRPr>
                    </a:p>
                  </a:txBody>
                  <a:tcPr marL="68580" marR="68580" marT="0" marB="0"/>
                </a:tc>
                <a:tc>
                  <a:txBody>
                    <a:bodyPr/>
                    <a:lstStyle/>
                    <a:p>
                      <a:pPr algn="r" rtl="0">
                        <a:spcAft>
                          <a:spcPts val="0"/>
                        </a:spcAft>
                      </a:pPr>
                      <a:r>
                        <a:rPr lang="en-US" sz="2200" dirty="0"/>
                        <a:t> C</a:t>
                      </a:r>
                      <a:endParaRPr lang="en-US" sz="2200" b="0" dirty="0">
                        <a:latin typeface="Times New Roman"/>
                        <a:ea typeface="Times New Roman"/>
                      </a:endParaRPr>
                    </a:p>
                  </a:txBody>
                  <a:tcPr marL="68580" marR="68580" marT="0" marB="0"/>
                </a:tc>
              </a:tr>
              <a:tr h="457200">
                <a:tc>
                  <a:txBody>
                    <a:bodyPr/>
                    <a:lstStyle/>
                    <a:p>
                      <a:pPr algn="r" rtl="1">
                        <a:spcAft>
                          <a:spcPts val="0"/>
                        </a:spcAft>
                      </a:pPr>
                      <a:r>
                        <a:rPr lang="en-US" sz="2200"/>
                        <a:t>SYS</a:t>
                      </a:r>
                      <a:endParaRPr lang="en-US" sz="2200" b="0">
                        <a:latin typeface="Times New Roman"/>
                        <a:ea typeface="Times New Roman"/>
                      </a:endParaRPr>
                    </a:p>
                  </a:txBody>
                  <a:tcPr marL="68580" marR="68580" marT="0" marB="0"/>
                </a:tc>
                <a:tc>
                  <a:txBody>
                    <a:bodyPr/>
                    <a:lstStyle/>
                    <a:p>
                      <a:pPr algn="r" rtl="1">
                        <a:spcAft>
                          <a:spcPts val="0"/>
                        </a:spcAft>
                      </a:pPr>
                      <a:r>
                        <a:rPr lang="ar-SA" sz="2200"/>
                        <a:t>ملف تكوين نظام</a:t>
                      </a:r>
                      <a:r>
                        <a:rPr lang="en-US" sz="2200"/>
                        <a:t> </a:t>
                      </a:r>
                      <a:endParaRPr lang="en-US" sz="2200" b="0">
                        <a:latin typeface="Times New Roman"/>
                        <a:ea typeface="Times New Roman"/>
                      </a:endParaRPr>
                    </a:p>
                  </a:txBody>
                  <a:tcPr marL="68580" marR="68580" marT="0" marB="0"/>
                </a:tc>
                <a:tc>
                  <a:txBody>
                    <a:bodyPr/>
                    <a:lstStyle/>
                    <a:p>
                      <a:pPr algn="r" rtl="1">
                        <a:spcAft>
                          <a:spcPts val="0"/>
                        </a:spcAft>
                      </a:pPr>
                      <a:r>
                        <a:rPr lang="en-US" sz="2200" dirty="0"/>
                        <a:t> SYSTEM</a:t>
                      </a:r>
                      <a:endParaRPr lang="en-US" sz="2200" b="0" dirty="0">
                        <a:latin typeface="Times New Roman"/>
                        <a:ea typeface="Times New Roman"/>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
        <p:nvSpPr>
          <p:cNvPr id="3" name="Title 2"/>
          <p:cNvSpPr>
            <a:spLocks noGrp="1"/>
          </p:cNvSpPr>
          <p:nvPr>
            <p:ph type="title"/>
          </p:nvPr>
        </p:nvSpPr>
        <p:spPr/>
        <p:txBody>
          <a:bodyPr vert="horz" lIns="91440" tIns="45720" rIns="91440" bIns="9144" rtlCol="0" anchor="b">
            <a:noAutofit/>
          </a:bodyPr>
          <a:lstStyle/>
          <a:p>
            <a:pPr algn="r"/>
            <a:r>
              <a:rPr lang="ar-SA" sz="3200" dirty="0"/>
              <a:t>أمثله على امتداد الملف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22960" y="152400"/>
            <a:ext cx="7520940" cy="914400"/>
          </a:xfrm>
        </p:spPr>
        <p:txBody>
          <a:bodyPr vert="horz" lIns="91440" tIns="45720" rIns="91440" bIns="9144" rtlCol="0" anchor="b">
            <a:noAutofit/>
          </a:bodyPr>
          <a:lstStyle/>
          <a:p>
            <a:pPr marL="514350" indent="-514350" algn="r">
              <a:buFont typeface="+mj-lt"/>
              <a:buAutoNum type="arabicPeriod" startAt="2"/>
            </a:pPr>
            <a:r>
              <a:rPr lang="ar-SA" dirty="0"/>
              <a:t>البرمجيات التطبيقية </a:t>
            </a:r>
            <a:r>
              <a:rPr lang="en-US" dirty="0"/>
              <a:t>Application </a:t>
            </a:r>
            <a:r>
              <a:rPr lang="en-US" dirty="0" smtClean="0"/>
              <a:t>Software</a:t>
            </a:r>
            <a:endParaRPr lang="ar-SA" dirty="0"/>
          </a:p>
        </p:txBody>
      </p:sp>
      <p:sp>
        <p:nvSpPr>
          <p:cNvPr id="3" name="Content Placeholder 2"/>
          <p:cNvSpPr>
            <a:spLocks noGrp="1"/>
          </p:cNvSpPr>
          <p:nvPr>
            <p:ph idx="1"/>
          </p:nvPr>
        </p:nvSpPr>
        <p:spPr>
          <a:xfrm>
            <a:off x="822960" y="1253028"/>
            <a:ext cx="7520940" cy="4080972"/>
          </a:xfrm>
        </p:spPr>
        <p:txBody>
          <a:bodyPr>
            <a:normAutofit fontScale="92500" lnSpcReduction="20000"/>
          </a:bodyPr>
          <a:lstStyle/>
          <a:p>
            <a:pPr marL="0" indent="0"/>
            <a:r>
              <a:rPr lang="ar-SA" sz="2200" dirty="0" smtClean="0"/>
              <a:t>وهي </a:t>
            </a:r>
            <a:r>
              <a:rPr lang="ar-SA" sz="2200" dirty="0" smtClean="0"/>
              <a:t>برامج معدة لخدمة أغراض معينة ككتابة النصوص وتنسيقها أو معالجة الصور وتعديلها، وتستخدم هذه البرامج لتشغيل عمليات معينة ذات طبيعة نمطية بحيث يمكن تطبيقها مع تغيرات طفيفة في مؤسسات مختلفة، وتكتب من خلال لغات عالية المستوى، وتشتمل هذه البرامج على كافة التعليمات التي تحدد بصورة تسلسلية عمليات المعالجة اللازمة للبيانات وكيفية تنفيذها. </a:t>
            </a:r>
            <a:endParaRPr lang="ar-SA" sz="2200" dirty="0" smtClean="0"/>
          </a:p>
          <a:p>
            <a:pPr marL="0" indent="0"/>
            <a:endParaRPr lang="ar-SA" sz="2200" dirty="0" smtClean="0"/>
          </a:p>
          <a:p>
            <a:pPr lvl="1"/>
            <a:r>
              <a:rPr lang="ar-SA" sz="2200" b="1" dirty="0" smtClean="0"/>
              <a:t>الخصائص التى يجب ان تتوفر فى البرامج التطبيقية:</a:t>
            </a:r>
            <a:endParaRPr lang="en-US" sz="2200" b="1" dirty="0" smtClean="0"/>
          </a:p>
          <a:p>
            <a:pPr lvl="2"/>
            <a:r>
              <a:rPr lang="ar-SA" sz="2200" dirty="0" smtClean="0"/>
              <a:t>السرعة فى تنفيذ المهام.</a:t>
            </a:r>
            <a:endParaRPr lang="en-US" sz="2200" dirty="0" smtClean="0"/>
          </a:p>
          <a:p>
            <a:pPr lvl="2"/>
            <a:r>
              <a:rPr lang="ar-SA" sz="2200" dirty="0" smtClean="0"/>
              <a:t>القدرة التخزينية العالية.</a:t>
            </a:r>
            <a:endParaRPr lang="en-US" sz="2200" dirty="0" smtClean="0"/>
          </a:p>
          <a:p>
            <a:pPr lvl="2"/>
            <a:r>
              <a:rPr lang="ar-SA" sz="2200" dirty="0" smtClean="0"/>
              <a:t>القدرة على إصدار التقارير والإحصائيات و الرسومات البيانية .</a:t>
            </a:r>
            <a:endParaRPr lang="en-US" sz="2200" dirty="0" smtClean="0"/>
          </a:p>
          <a:p>
            <a:pPr lvl="2"/>
            <a:r>
              <a:rPr lang="ar-SA" sz="2200" dirty="0" smtClean="0"/>
              <a:t>سهولة الاستخدام.</a:t>
            </a:r>
            <a:endParaRPr lang="en-US" sz="2200" dirty="0" smtClean="0"/>
          </a:p>
          <a:p>
            <a:pPr lvl="2"/>
            <a:r>
              <a:rPr lang="ar-SA" sz="2200" dirty="0" smtClean="0"/>
              <a:t>الجدوله الاقتصادية والفنية</a:t>
            </a:r>
            <a:r>
              <a:rPr lang="ar-SA" sz="2200" dirty="0" smtClean="0"/>
              <a:t>.</a:t>
            </a:r>
          </a:p>
          <a:p>
            <a:pPr lvl="2"/>
            <a:r>
              <a:rPr lang="ar-SA" sz="2200" dirty="0"/>
              <a:t>المساعدة فى اتخاذ القرارات.</a:t>
            </a:r>
            <a:endParaRPr lang="en-US" sz="2200" dirty="0"/>
          </a:p>
          <a:p>
            <a:pPr lvl="2"/>
            <a:r>
              <a:rPr lang="ar-SA" sz="2200" dirty="0"/>
              <a:t>القدرة علي الاتصال بالحواسيب الاخرى.  </a:t>
            </a:r>
            <a:endParaRPr lang="en-US" sz="2200" dirty="0"/>
          </a:p>
          <a:p>
            <a:pPr lvl="2"/>
            <a:endParaRPr lang="en-US" sz="2200" dirty="0" smtClean="0"/>
          </a:p>
          <a:p>
            <a:pPr marL="457200" indent="-457200">
              <a:buFont typeface="+mj-lt"/>
              <a:buAutoNum type="arabicPeriod" startAt="2"/>
            </a:pPr>
            <a:endParaRPr lang="ar-SA" sz="2200" b="1" u="sng" dirty="0" smtClean="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467600" cy="4419600"/>
          </a:xfrm>
        </p:spPr>
        <p:txBody>
          <a:bodyPr/>
          <a:lstStyle/>
          <a:p>
            <a:pPr lvl="1">
              <a:buNone/>
            </a:pPr>
            <a:endParaRPr lang="ar-SA" sz="2200" b="1" dirty="0" smtClean="0"/>
          </a:p>
          <a:p>
            <a:pPr lvl="1"/>
            <a:r>
              <a:rPr lang="ar-SA" sz="2200" b="1" dirty="0" smtClean="0"/>
              <a:t>من امثلة البرامج التطبيقية :</a:t>
            </a:r>
            <a:endParaRPr lang="en-US" sz="2200" dirty="0" smtClean="0"/>
          </a:p>
          <a:p>
            <a:pPr marL="1074420" lvl="2" indent="-342900">
              <a:buFont typeface="+mj-lt"/>
              <a:buAutoNum type="arabicPeriod"/>
            </a:pPr>
            <a:r>
              <a:rPr lang="ar-SA" sz="2200" dirty="0" smtClean="0"/>
              <a:t>معالجات الكلمات (ورد </a:t>
            </a:r>
            <a:r>
              <a:rPr lang="en-US" sz="2200" dirty="0" smtClean="0"/>
              <a:t>word</a:t>
            </a:r>
            <a:r>
              <a:rPr lang="ar-SA" sz="2200" dirty="0" smtClean="0"/>
              <a:t>)</a:t>
            </a:r>
            <a:endParaRPr lang="en-US" sz="2200" dirty="0" smtClean="0"/>
          </a:p>
          <a:p>
            <a:pPr marL="1074420" lvl="2" indent="-342900">
              <a:buFont typeface="+mj-lt"/>
              <a:buAutoNum type="arabicPeriod"/>
            </a:pPr>
            <a:r>
              <a:rPr lang="ar-SA" sz="2200" dirty="0" smtClean="0"/>
              <a:t>قواعد البيانات ( </a:t>
            </a:r>
            <a:r>
              <a:rPr lang="en-US" sz="2200" dirty="0" smtClean="0"/>
              <a:t>Access </a:t>
            </a:r>
            <a:r>
              <a:rPr lang="ar-SA" sz="2200" dirty="0" smtClean="0"/>
              <a:t>اكسس)</a:t>
            </a:r>
            <a:endParaRPr lang="en-US" sz="2200" dirty="0" smtClean="0"/>
          </a:p>
          <a:p>
            <a:pPr marL="1074420" lvl="2" indent="-342900">
              <a:buFont typeface="+mj-lt"/>
              <a:buAutoNum type="arabicPeriod"/>
            </a:pPr>
            <a:r>
              <a:rPr lang="ar-SA" sz="2200" dirty="0" smtClean="0"/>
              <a:t>برنامج العروض ( بوربوينت </a:t>
            </a:r>
            <a:r>
              <a:rPr lang="en-US" sz="2200" dirty="0" smtClean="0"/>
              <a:t>PowerPoint</a:t>
            </a:r>
            <a:r>
              <a:rPr lang="ar-SA" sz="2200" dirty="0" smtClean="0"/>
              <a:t>)</a:t>
            </a:r>
            <a:endParaRPr lang="en-US" sz="2200" dirty="0" smtClean="0"/>
          </a:p>
          <a:p>
            <a:pPr marL="1074420" lvl="2" indent="-342900">
              <a:buFont typeface="+mj-lt"/>
              <a:buAutoNum type="arabicPeriod"/>
            </a:pPr>
            <a:r>
              <a:rPr lang="ar-SA" sz="2200" dirty="0" smtClean="0"/>
              <a:t>الجداول الالكترونية ( إكسل </a:t>
            </a:r>
            <a:r>
              <a:rPr lang="en-US" sz="2200" dirty="0" smtClean="0"/>
              <a:t>Excel</a:t>
            </a:r>
            <a:r>
              <a:rPr lang="ar-SA" sz="2200" dirty="0" smtClean="0"/>
              <a:t> )</a:t>
            </a:r>
            <a:endParaRPr lang="ar-SA" sz="2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676400"/>
            <a:ext cx="7467600" cy="4419600"/>
          </a:xfrm>
        </p:spPr>
        <p:txBody>
          <a:bodyPr>
            <a:normAutofit/>
          </a:bodyPr>
          <a:lstStyle/>
          <a:p>
            <a:pPr marL="0" indent="0"/>
            <a:r>
              <a:rPr lang="ar-SA" sz="2400" dirty="0" smtClean="0"/>
              <a:t>وهي </a:t>
            </a:r>
            <a:r>
              <a:rPr lang="ar-SA" sz="2400" dirty="0" smtClean="0"/>
              <a:t>عبارة عن اللغة التي تكتب بها الأوامر للحاسب الآلي حتى يفهمها الجهاز وهي إما لغات متدنية المستوى أقرب إلى لغة الآلة، أو لغات عالية المستوى اقرب إلى لغة الإنسان على النحو التالي:</a:t>
            </a:r>
          </a:p>
          <a:p>
            <a:pPr lvl="3">
              <a:buNone/>
            </a:pPr>
            <a:endParaRPr lang="en-US" sz="2000" dirty="0" smtClean="0"/>
          </a:p>
          <a:p>
            <a:pPr marL="457200" indent="-457200">
              <a:buNone/>
            </a:pPr>
            <a:endParaRPr lang="ar-SA" sz="2400" u="sng" dirty="0" smtClean="0">
              <a:solidFill>
                <a:schemeClr val="accent1">
                  <a:lumMod val="75000"/>
                </a:schemeClr>
              </a:solidFill>
            </a:endParaRPr>
          </a:p>
          <a:p>
            <a:pPr marL="457200" indent="-457200">
              <a:buFont typeface="+mj-lt"/>
              <a:buAutoNum type="arabicPeriod" startAt="3"/>
            </a:pPr>
            <a:endParaRPr lang="ar-SA" sz="2400" b="1" u="sng" dirty="0" smtClean="0">
              <a:solidFill>
                <a:schemeClr val="accent1">
                  <a:lumMod val="75000"/>
                </a:schemeClr>
              </a:solidFill>
            </a:endParaRPr>
          </a:p>
          <a:p>
            <a:pPr marL="457200" indent="-457200">
              <a:buFont typeface="+mj-lt"/>
              <a:buAutoNum type="arabicPeriod" startAt="3"/>
            </a:pPr>
            <a:endParaRPr lang="ar-SA" sz="2400" b="1" u="sng" dirty="0" smtClean="0">
              <a:solidFill>
                <a:schemeClr val="accent1">
                  <a:lumMod val="75000"/>
                </a:schemeClr>
              </a:solidFill>
            </a:endParaRPr>
          </a:p>
          <a:p>
            <a:pPr marL="457200" indent="-457200">
              <a:buFont typeface="+mj-lt"/>
              <a:buAutoNum type="arabicPeriod" startAt="3"/>
            </a:pPr>
            <a:endParaRPr lang="en-US" sz="2400" b="1" u="sng" dirty="0" smtClean="0">
              <a:solidFill>
                <a:schemeClr val="accent1">
                  <a:lumMod val="75000"/>
                </a:schemeClr>
              </a:solidFill>
            </a:endParaRPr>
          </a:p>
          <a:p>
            <a:pPr marL="457200" indent="-457200">
              <a:buFont typeface="+mj-lt"/>
              <a:buAutoNum type="arabicPeriod" startAt="3"/>
            </a:pPr>
            <a:endParaRPr lang="ar-SA" sz="1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
        <p:nvSpPr>
          <p:cNvPr id="5" name="Title 4"/>
          <p:cNvSpPr>
            <a:spLocks noGrp="1"/>
          </p:cNvSpPr>
          <p:nvPr>
            <p:ph type="title"/>
          </p:nvPr>
        </p:nvSpPr>
        <p:spPr/>
        <p:txBody>
          <a:bodyPr vert="horz" lIns="91440" tIns="45720" rIns="91440" bIns="9144" rtlCol="0" anchor="b">
            <a:noAutofit/>
          </a:bodyPr>
          <a:lstStyle/>
          <a:p>
            <a:pPr marL="514350" indent="-514350" algn="r">
              <a:buFont typeface="+mj-lt"/>
              <a:buAutoNum type="arabicPeriod" startAt="3"/>
            </a:pPr>
            <a:r>
              <a:rPr lang="ar-SA" dirty="0"/>
              <a:t>لغات </a:t>
            </a:r>
            <a:r>
              <a:rPr lang="ar-SA" dirty="0" smtClean="0"/>
              <a:t>البرمجة</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A5AEE4DD11694CB8B7B3BE72AE601F" ma:contentTypeVersion="0" ma:contentTypeDescription="Create a new document." ma:contentTypeScope="" ma:versionID="334f748c9510d41fdf693c3975e1ad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CA5AEDC-A55F-4E2D-BCB2-E0E19B45EA2D}"/>
</file>

<file path=customXml/itemProps2.xml><?xml version="1.0" encoding="utf-8"?>
<ds:datastoreItem xmlns:ds="http://schemas.openxmlformats.org/officeDocument/2006/customXml" ds:itemID="{98F1A7D1-968D-49B1-ABE7-69EB536B6A5F}"/>
</file>

<file path=customXml/itemProps3.xml><?xml version="1.0" encoding="utf-8"?>
<ds:datastoreItem xmlns:ds="http://schemas.openxmlformats.org/officeDocument/2006/customXml" ds:itemID="{7464C305-7BBB-4401-94C5-9DE19DAD34AA}"/>
</file>

<file path=docProps/app.xml><?xml version="1.0" encoding="utf-8"?>
<Properties xmlns="http://schemas.openxmlformats.org/officeDocument/2006/extended-properties" xmlns:vt="http://schemas.openxmlformats.org/officeDocument/2006/docPropsVTypes">
  <Template>Angles</Template>
  <TotalTime>267</TotalTime>
  <Words>1001</Words>
  <Application>Microsoft Office PowerPoint</Application>
  <PresentationFormat>On-screen Show (4:3)</PresentationFormat>
  <Paragraphs>153</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Angles</vt:lpstr>
      <vt:lpstr>المكونات البرمجية - فيروسات الحاسب</vt:lpstr>
      <vt:lpstr>المكونات البرمجية (Software)</vt:lpstr>
      <vt:lpstr>PowerPoint Presentation</vt:lpstr>
      <vt:lpstr>PowerPoint Presentation</vt:lpstr>
      <vt:lpstr>PowerPoint Presentation</vt:lpstr>
      <vt:lpstr>أمثله على امتداد الملف </vt:lpstr>
      <vt:lpstr>البرمجيات التطبيقية Application Software</vt:lpstr>
      <vt:lpstr>PowerPoint Presentation</vt:lpstr>
      <vt:lpstr>لغات البرمجة</vt:lpstr>
      <vt:lpstr>أولا: لغات متدنية المستوى</vt:lpstr>
      <vt:lpstr>PowerPoint Presentation</vt:lpstr>
      <vt:lpstr>ثانيا: اللغات عالية المستوى</vt:lpstr>
      <vt:lpstr>فيروسات الحاسب الآلي</vt:lpstr>
      <vt:lpstr>الحماية من الفيروسات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المكونات البرمجية  و فيروسات الحاسب</dc:title>
  <dc:creator>LooOOooly</dc:creator>
  <cp:lastModifiedBy>asoma</cp:lastModifiedBy>
  <cp:revision>34</cp:revision>
  <dcterms:created xsi:type="dcterms:W3CDTF">2006-08-16T00:00:00Z</dcterms:created>
  <dcterms:modified xsi:type="dcterms:W3CDTF">2011-10-21T18:22:40Z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0x010100B4A5AEE4DD11694CB8B7B3BE72AE601F</vt:lpwstr>
  </property>
</Properties>
</file>