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99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5239B-77C4-46DE-B510-F5EC9046CD89}" type="datetimeFigureOut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362F1-9326-4AAF-B617-D589B2BB0AD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2843808" y="260648"/>
            <a:ext cx="3960440" cy="92333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cs typeface="DecoType Naskh" pitchFamily="2" charset="-78"/>
              </a:rPr>
              <a:t>بسم الله الرحمن الرحيم</a:t>
            </a:r>
            <a:endParaRPr lang="ar-SA" sz="3600" b="1" dirty="0">
              <a:cs typeface="DecoType Naskh" pitchFamily="2" charset="-78"/>
            </a:endParaRPr>
          </a:p>
          <a:p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843808" y="1700808"/>
            <a:ext cx="4032448" cy="156966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err="1" smtClean="0">
                <a:solidFill>
                  <a:srgbClr val="FF99CC"/>
                </a:solidFill>
                <a:cs typeface="DecoType Naskh" pitchFamily="2" charset="-78"/>
              </a:rPr>
              <a:t>الماده </a:t>
            </a:r>
            <a:r>
              <a:rPr lang="ar-SA" sz="3200" b="1" dirty="0" smtClean="0">
                <a:solidFill>
                  <a:srgbClr val="FF99CC"/>
                </a:solidFill>
                <a:cs typeface="DecoType Naskh" pitchFamily="2" charset="-78"/>
              </a:rPr>
              <a:t>: </a:t>
            </a:r>
            <a:r>
              <a:rPr lang="ar-SA" sz="3200" b="1" dirty="0" smtClean="0">
                <a:cs typeface="DecoType Naskh" pitchFamily="2" charset="-78"/>
              </a:rPr>
              <a:t>فقه </a:t>
            </a:r>
            <a:r>
              <a:rPr lang="ar-SA" sz="3200" b="1" dirty="0" err="1" smtClean="0">
                <a:cs typeface="DecoType Naskh" pitchFamily="2" charset="-78"/>
              </a:rPr>
              <a:t>المعاملات -2-</a:t>
            </a:r>
            <a:r>
              <a:rPr lang="ar-SA" sz="3200" b="1" dirty="0" smtClean="0">
                <a:cs typeface="DecoType Naskh" pitchFamily="2" charset="-78"/>
              </a:rPr>
              <a:t> </a:t>
            </a:r>
          </a:p>
          <a:p>
            <a:pPr algn="ctr"/>
            <a:r>
              <a:rPr lang="ar-SA" sz="3200" b="1" dirty="0" err="1" smtClean="0">
                <a:solidFill>
                  <a:srgbClr val="FF99CC"/>
                </a:solidFill>
                <a:cs typeface="DecoType Naskh" pitchFamily="2" charset="-78"/>
              </a:rPr>
              <a:t>الشعبة </a:t>
            </a:r>
            <a:r>
              <a:rPr lang="ar-SA" sz="3200" b="1" dirty="0" smtClean="0">
                <a:solidFill>
                  <a:srgbClr val="FF99CC"/>
                </a:solidFill>
                <a:cs typeface="DecoType Naskh" pitchFamily="2" charset="-78"/>
              </a:rPr>
              <a:t>: </a:t>
            </a:r>
            <a:r>
              <a:rPr lang="ar-SA" sz="3200" b="1" dirty="0" smtClean="0">
                <a:cs typeface="DecoType Naskh" pitchFamily="2" charset="-78"/>
              </a:rPr>
              <a:t>2992</a:t>
            </a:r>
          </a:p>
          <a:p>
            <a:pPr algn="ctr"/>
            <a:r>
              <a:rPr lang="ar-SA" sz="3200" b="1" dirty="0" err="1" smtClean="0">
                <a:solidFill>
                  <a:srgbClr val="FF99CC"/>
                </a:solidFill>
                <a:cs typeface="DecoType Naskh" pitchFamily="2" charset="-78"/>
              </a:rPr>
              <a:t>الدكتورة </a:t>
            </a:r>
            <a:r>
              <a:rPr lang="ar-SA" sz="3200" b="1" dirty="0" smtClean="0">
                <a:solidFill>
                  <a:srgbClr val="FF99CC"/>
                </a:solidFill>
                <a:cs typeface="DecoType Naskh" pitchFamily="2" charset="-78"/>
              </a:rPr>
              <a:t>: </a:t>
            </a:r>
            <a:r>
              <a:rPr lang="ar-SA" sz="3200" b="1" dirty="0" smtClean="0">
                <a:cs typeface="DecoType Naskh" pitchFamily="2" charset="-78"/>
              </a:rPr>
              <a:t>ندا الحميد</a:t>
            </a:r>
            <a:endParaRPr lang="ar-SA" sz="3200" b="1" dirty="0">
              <a:cs typeface="DecoType Naskh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843808" y="3573016"/>
            <a:ext cx="4032448" cy="3046988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99CC"/>
                </a:solidFill>
                <a:cs typeface="DecoType Naskh" pitchFamily="2" charset="-78"/>
              </a:rPr>
              <a:t>طالبات </a:t>
            </a:r>
            <a:r>
              <a:rPr lang="ar-SA" sz="3200" b="1" dirty="0" err="1" smtClean="0">
                <a:solidFill>
                  <a:srgbClr val="FF99CC"/>
                </a:solidFill>
                <a:cs typeface="DecoType Naskh" pitchFamily="2" charset="-78"/>
              </a:rPr>
              <a:t>المجموعة :</a:t>
            </a:r>
            <a:endParaRPr lang="ar-SA" sz="3200" b="1" dirty="0" smtClean="0">
              <a:solidFill>
                <a:srgbClr val="FF99CC"/>
              </a:solidFill>
              <a:cs typeface="DecoType Naskh" pitchFamily="2" charset="-78"/>
            </a:endParaRPr>
          </a:p>
          <a:p>
            <a:pPr algn="ctr"/>
            <a:r>
              <a:rPr lang="ar-SA" sz="3200" b="1" dirty="0" smtClean="0">
                <a:cs typeface="DecoType Naskh" pitchFamily="2" charset="-78"/>
              </a:rPr>
              <a:t>بشائر الجبري</a:t>
            </a:r>
          </a:p>
          <a:p>
            <a:pPr algn="ctr"/>
            <a:r>
              <a:rPr lang="ar-SA" sz="3200" b="1" dirty="0" err="1" smtClean="0">
                <a:cs typeface="DecoType Naskh" pitchFamily="2" charset="-78"/>
              </a:rPr>
              <a:t>فاطمه</a:t>
            </a:r>
            <a:r>
              <a:rPr lang="ar-SA" sz="3200" b="1" dirty="0">
                <a:cs typeface="DecoType Naskh" pitchFamily="2" charset="-78"/>
              </a:rPr>
              <a:t> </a:t>
            </a:r>
            <a:r>
              <a:rPr lang="ar-SA" sz="3200" b="1" dirty="0" smtClean="0">
                <a:cs typeface="DecoType Naskh" pitchFamily="2" charset="-78"/>
              </a:rPr>
              <a:t>الحربي</a:t>
            </a:r>
          </a:p>
          <a:p>
            <a:pPr algn="ctr"/>
            <a:r>
              <a:rPr lang="ar-SA" sz="3200" b="1" dirty="0" smtClean="0">
                <a:cs typeface="DecoType Naskh" pitchFamily="2" charset="-78"/>
              </a:rPr>
              <a:t>هبه </a:t>
            </a:r>
            <a:r>
              <a:rPr lang="ar-SA" sz="3200" b="1" dirty="0" err="1" smtClean="0">
                <a:cs typeface="DecoType Naskh" pitchFamily="2" charset="-78"/>
              </a:rPr>
              <a:t>الدعيجي</a:t>
            </a:r>
            <a:endParaRPr lang="ar-SA" sz="3200" b="1" dirty="0" smtClean="0">
              <a:cs typeface="DecoType Naskh" pitchFamily="2" charset="-78"/>
            </a:endParaRPr>
          </a:p>
          <a:p>
            <a:pPr algn="ctr"/>
            <a:r>
              <a:rPr lang="ar-SA" sz="3200" b="1" dirty="0" smtClean="0">
                <a:cs typeface="DecoType Naskh" pitchFamily="2" charset="-78"/>
              </a:rPr>
              <a:t>منال العمري </a:t>
            </a:r>
          </a:p>
          <a:p>
            <a:pPr algn="ctr"/>
            <a:r>
              <a:rPr lang="ar-SA" sz="3200" b="1" dirty="0" smtClean="0">
                <a:cs typeface="DecoType Naskh" pitchFamily="2" charset="-78"/>
              </a:rPr>
              <a:t>مي المحارب</a:t>
            </a:r>
            <a:endParaRPr lang="ar-SA" sz="3200" b="1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  <p:bldP spid="9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928794" y="285728"/>
            <a:ext cx="6000792" cy="46166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99CC"/>
                </a:solidFill>
                <a:cs typeface="DecoType Naskh" pitchFamily="2" charset="-78"/>
              </a:rPr>
              <a:t>العوض عن حد القذف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043608" y="908720"/>
            <a:ext cx="7632848" cy="592777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قوله (( وقذف 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))</a:t>
            </a:r>
            <a:r>
              <a:rPr lang="ar-SA" sz="2400" b="1" dirty="0" smtClean="0">
                <a:solidFill>
                  <a:srgbClr val="FF0000"/>
                </a:solidFill>
                <a:latin typeface="Sakkal Majalla"/>
                <a:ea typeface="Calibri"/>
                <a:cs typeface="DecoType Naskh"/>
              </a:rPr>
              <a:t>(في المسألة قولان):القول الأول: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فلا 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يصح بعوض عن حد قذف , حد القذف للمخلوق لكنه فيه شائبة حق لله – عز وجل –      </a:t>
            </a:r>
            <a:endParaRPr lang="en-US" sz="2400" b="1" dirty="0" smtClean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400" b="1" u="sng" dirty="0" smtClean="0">
                <a:solidFill>
                  <a:srgbClr val="FF99CC"/>
                </a:solidFill>
                <a:latin typeface="Sakkal Majalla"/>
                <a:ea typeface="Calibri"/>
                <a:cs typeface="DecoType Naskh"/>
              </a:rPr>
              <a:t>مثال ذلك: 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لو قال المقذوف للقاذف : سأرفعك إلى ولي الأمر , فقال القاذف : </a:t>
            </a:r>
            <a:r>
              <a:rPr lang="ar-SA" sz="2400" b="1" dirty="0" err="1" smtClean="0">
                <a:latin typeface="Sakkal Majalla"/>
                <a:ea typeface="Calibri"/>
                <a:cs typeface="DecoType Naskh"/>
              </a:rPr>
              <a:t>لاترفعني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 , أنا أعطيك عن حقك في القذف مائة ألف </a:t>
            </a:r>
            <a:r>
              <a:rPr lang="ar-SA" sz="2400" b="1" dirty="0" err="1" smtClean="0">
                <a:latin typeface="Sakkal Majalla"/>
                <a:ea typeface="Calibri"/>
                <a:cs typeface="DecoType Naskh"/>
              </a:rPr>
              <a:t>ولاترفعني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 , فوافق </a:t>
            </a:r>
            <a:r>
              <a:rPr lang="ar-SA" sz="2400" b="1" u="sng" dirty="0" smtClean="0">
                <a:latin typeface="Sakkal Majalla"/>
                <a:ea typeface="Calibri"/>
                <a:cs typeface="DecoType Naskh"/>
              </a:rPr>
              <a:t>فلا يجوز ؛ 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لأن حد القذف لله – عز وجل – فإما أن ترفعه لولي الأمر أو </a:t>
            </a:r>
            <a:r>
              <a:rPr lang="ar-SA" sz="2400" b="1" dirty="0" err="1" smtClean="0">
                <a:latin typeface="Sakkal Majalla"/>
                <a:ea typeface="Calibri"/>
                <a:cs typeface="DecoType Naskh"/>
              </a:rPr>
              <a:t>تتركة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 , لاسيما على القول بأنه </a:t>
            </a:r>
            <a:r>
              <a:rPr lang="ar-SA" sz="2400" b="1" dirty="0" err="1" smtClean="0">
                <a:latin typeface="Sakkal Majalla"/>
                <a:ea typeface="Calibri"/>
                <a:cs typeface="DecoType Naskh"/>
              </a:rPr>
              <a:t>لايشترط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 لإقامة حد القذف مطالبة المقذوف ؛ لأن بعض أهل العلم يقول :  </a:t>
            </a:r>
            <a:r>
              <a:rPr lang="ar-SA" sz="2400" b="1" dirty="0" err="1" smtClean="0">
                <a:latin typeface="Sakkal Majalla"/>
                <a:ea typeface="Calibri"/>
                <a:cs typeface="DecoType Naskh"/>
              </a:rPr>
              <a:t>لايشترط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 في إقامة الحد مطالبة المقذوف ؛ لأنه حق لله , حماية لأعراض </a:t>
            </a:r>
            <a:r>
              <a:rPr lang="ar-SA" sz="2400" b="1" dirty="0" smtClean="0">
                <a:latin typeface="Sakkal Majalla"/>
                <a:ea typeface="Calibri"/>
                <a:cs typeface="DecoType Naskh"/>
              </a:rPr>
              <a:t>المسلمين.</a:t>
            </a:r>
          </a:p>
          <a:p>
            <a:r>
              <a:rPr lang="ar-SA" sz="2400" b="1" dirty="0" smtClean="0">
                <a:solidFill>
                  <a:srgbClr val="FF0000"/>
                </a:solidFill>
                <a:latin typeface="Sakkal Majalla"/>
                <a:ea typeface="Calibri"/>
                <a:cs typeface="DecoType Naskh"/>
              </a:rPr>
              <a:t>القول الثاني:</a:t>
            </a:r>
            <a:r>
              <a:rPr lang="ar-SA" sz="2400" b="1" dirty="0" smtClean="0">
                <a:cs typeface="DecoType Naskh" pitchFamily="2" charset="-78"/>
              </a:rPr>
              <a:t>أنه يصح بالعوض ؛ لأن الذي سوف تسود صحيفته </a:t>
            </a:r>
            <a:r>
              <a:rPr lang="ar-SA" sz="2400" b="1" dirty="0" err="1" smtClean="0">
                <a:cs typeface="DecoType Naskh" pitchFamily="2" charset="-78"/>
              </a:rPr>
              <a:t>به</a:t>
            </a:r>
            <a:r>
              <a:rPr lang="ar-SA" sz="2400" b="1" dirty="0" smtClean="0">
                <a:cs typeface="DecoType Naskh" pitchFamily="2" charset="-78"/>
              </a:rPr>
              <a:t> هو المقذوف , فبدلا من هذا , يقول أعطني مائة ألف ريال , وأنا – أن </a:t>
            </a:r>
            <a:r>
              <a:rPr lang="ar-SA" sz="2400" b="1" dirty="0" err="1" smtClean="0">
                <a:cs typeface="DecoType Naskh" pitchFamily="2" charset="-78"/>
              </a:rPr>
              <a:t>شاءالله</a:t>
            </a:r>
            <a:r>
              <a:rPr lang="ar-SA" sz="2400" b="1" dirty="0" smtClean="0">
                <a:cs typeface="DecoType Naskh" pitchFamily="2" charset="-78"/>
              </a:rPr>
              <a:t> -  سأدافع عن نفسي فيما يتعلق بالقذف , وهذا القول له وجهة نظر ؛ لأنه حق لآدمي في الواقع , ولهذا لا يقام حد القذف إلا بمطالبة من المقذوف .</a:t>
            </a:r>
            <a:endParaRPr lang="en-US" sz="2400" b="1" dirty="0" smtClean="0">
              <a:cs typeface="DecoType Naskh" pitchFamily="2" charset="-78"/>
            </a:endParaRPr>
          </a:p>
          <a:p>
            <a:r>
              <a:rPr lang="ar-SA" sz="2400" b="1" dirty="0" smtClean="0">
                <a:cs typeface="DecoType Naskh" pitchFamily="2" charset="-78"/>
              </a:rPr>
              <a:t>أما إذا قلنا : إنه حق محض لله , وأنه </a:t>
            </a:r>
            <a:r>
              <a:rPr lang="ar-SA" sz="2400" b="1" dirty="0" err="1" smtClean="0">
                <a:cs typeface="DecoType Naskh" pitchFamily="2" charset="-78"/>
              </a:rPr>
              <a:t>لاتشترط</a:t>
            </a:r>
            <a:r>
              <a:rPr lang="ar-SA" sz="2400" b="1" dirty="0" smtClean="0">
                <a:cs typeface="DecoType Naskh" pitchFamily="2" charset="-78"/>
              </a:rPr>
              <a:t> مطالبة المقذوف , فإنه </a:t>
            </a:r>
            <a:r>
              <a:rPr lang="ar-SA" sz="2400" b="1" dirty="0" err="1" smtClean="0">
                <a:cs typeface="DecoType Naskh" pitchFamily="2" charset="-78"/>
              </a:rPr>
              <a:t>لايصح</a:t>
            </a:r>
            <a:r>
              <a:rPr lang="ar-SA" sz="2400" b="1" dirty="0" smtClean="0">
                <a:cs typeface="DecoType Naskh" pitchFamily="2" charset="-78"/>
              </a:rPr>
              <a:t> بعوض . </a:t>
            </a:r>
            <a:endParaRPr lang="en-US" sz="2400" b="1" dirty="0" smtClean="0">
              <a:cs typeface="DecoType Naskh" pitchFamily="2" charset="-7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000" b="1" dirty="0" smtClean="0">
              <a:solidFill>
                <a:srgbClr val="FF0000"/>
              </a:solidFill>
              <a:ea typeface="Calibri"/>
              <a:cs typeface="Arial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851920" y="404664"/>
            <a:ext cx="1728192" cy="587853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 smtClean="0">
                <a:solidFill>
                  <a:srgbClr val="FF99CC"/>
                </a:solidFill>
                <a:latin typeface="Sakkal Majalla"/>
                <a:ea typeface="Calibri"/>
                <a:cs typeface="DecoType Naskh"/>
              </a:rPr>
              <a:t>ولا حق شفعة </a:t>
            </a:r>
            <a:endParaRPr lang="en-US" b="1" dirty="0" smtClean="0">
              <a:solidFill>
                <a:srgbClr val="FF99CC"/>
              </a:solidFill>
              <a:ea typeface="Calibri"/>
              <a:cs typeface="Arial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051720" y="1196752"/>
            <a:ext cx="6480720" cy="181588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مثال ذلك :  </a:t>
            </a:r>
            <a:r>
              <a:rPr lang="ar-SA" sz="2800" b="1" dirty="0" smtClean="0">
                <a:cs typeface="DecoType Naskh" pitchFamily="2" charset="-78"/>
              </a:rPr>
              <a:t>شخصان  شريكان في أرض , فباع أحدهما نصيبه على ثالث , فالذي له الشفعة هو الشريك الذي لم يبع , فذهب المشتري إلى الشريك , وقال : أنت لك حق الشفعة , ولكن </a:t>
            </a:r>
            <a:r>
              <a:rPr lang="ar-SA" sz="2800" b="1" dirty="0" smtClean="0">
                <a:cs typeface="DecoType Naskh" pitchFamily="2" charset="-78"/>
              </a:rPr>
              <a:t>أنا سأعطيك </a:t>
            </a:r>
            <a:r>
              <a:rPr lang="ar-SA" sz="2800" b="1" dirty="0" smtClean="0">
                <a:cs typeface="DecoType Naskh" pitchFamily="2" charset="-78"/>
              </a:rPr>
              <a:t>عشرة آلاف ريال وأسقط حقك ففعل , فهناك قولين :</a:t>
            </a:r>
            <a:endParaRPr lang="ar-SA" sz="2800" b="1" dirty="0">
              <a:cs typeface="DecoType Naskh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156176" y="3284984"/>
            <a:ext cx="2376264" cy="338554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القول الأول : </a:t>
            </a:r>
            <a:r>
              <a:rPr lang="ar-SA" sz="2800" b="1" dirty="0" smtClean="0">
                <a:cs typeface="DecoType Naskh" pitchFamily="2" charset="-78"/>
              </a:rPr>
              <a:t>إنه </a:t>
            </a:r>
            <a:r>
              <a:rPr lang="ar-SA" sz="2800" b="1" dirty="0" err="1" smtClean="0">
                <a:cs typeface="DecoType Naskh" pitchFamily="2" charset="-78"/>
              </a:rPr>
              <a:t>لايصح</a:t>
            </a:r>
            <a:r>
              <a:rPr lang="ar-SA" sz="2800" b="1" dirty="0" smtClean="0">
                <a:cs typeface="DecoType Naskh" pitchFamily="2" charset="-78"/>
              </a:rPr>
              <a:t> عن إسقاط الشفعة </a:t>
            </a:r>
            <a:r>
              <a:rPr lang="ar-SA" sz="2800" b="1" dirty="0" smtClean="0">
                <a:cs typeface="DecoType Naskh" pitchFamily="2" charset="-78"/>
              </a:rPr>
              <a:t>؛</a:t>
            </a:r>
            <a:r>
              <a:rPr lang="ar-SA" sz="2800" b="1" dirty="0" smtClean="0">
                <a:solidFill>
                  <a:schemeClr val="accent6"/>
                </a:solidFill>
                <a:cs typeface="DecoType Naskh" pitchFamily="2" charset="-78"/>
              </a:rPr>
              <a:t>لماذا؟ </a:t>
            </a:r>
            <a:r>
              <a:rPr lang="ar-SA" sz="2800" b="1" dirty="0" smtClean="0">
                <a:cs typeface="DecoType Naskh" pitchFamily="2" charset="-78"/>
              </a:rPr>
              <a:t>لأن الشريك إما أن يأخذ بالشفعة وإما أن يدع ويتركها </a:t>
            </a:r>
            <a:r>
              <a:rPr lang="ar-SA" sz="2800" b="1" dirty="0" smtClean="0">
                <a:cs typeface="DecoType Naskh" pitchFamily="2" charset="-78"/>
              </a:rPr>
              <a:t>مجاناً </a:t>
            </a:r>
            <a:r>
              <a:rPr lang="ar-SA" sz="2800" b="1" dirty="0" smtClean="0">
                <a:cs typeface="DecoType Naskh" pitchFamily="2" charset="-78"/>
              </a:rPr>
              <a:t>بلا عوض </a:t>
            </a:r>
            <a:endParaRPr lang="en-US" sz="2800" b="1" dirty="0" smtClean="0">
              <a:cs typeface="DecoType Naskh" pitchFamily="2" charset="-78"/>
            </a:endParaRPr>
          </a:p>
          <a:p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195736" y="3284984"/>
            <a:ext cx="3456384" cy="353943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القول الثاني : </a:t>
            </a:r>
            <a:r>
              <a:rPr lang="ar-SA" sz="2800" b="1" dirty="0" smtClean="0">
                <a:cs typeface="DecoType Naskh" pitchFamily="2" charset="-78"/>
              </a:rPr>
              <a:t>أنه يصح </a:t>
            </a:r>
            <a:r>
              <a:rPr lang="ar-SA" sz="2800" b="1" dirty="0" err="1" smtClean="0">
                <a:cs typeface="DecoType Naskh" pitchFamily="2" charset="-78"/>
              </a:rPr>
              <a:t>المصالحه</a:t>
            </a:r>
            <a:r>
              <a:rPr lang="ar-SA" sz="2800" b="1" dirty="0" smtClean="0">
                <a:cs typeface="DecoType Naskh" pitchFamily="2" charset="-78"/>
              </a:rPr>
              <a:t> بعوض </a:t>
            </a:r>
            <a:r>
              <a:rPr lang="ar-SA" sz="2800" b="1" dirty="0" smtClean="0">
                <a:cs typeface="DecoType Naskh" pitchFamily="2" charset="-78"/>
              </a:rPr>
              <a:t>عن إسقاط حق الشفعة </a:t>
            </a:r>
            <a:r>
              <a:rPr lang="ar-SA" sz="2800" b="1" dirty="0" smtClean="0">
                <a:cs typeface="DecoType Naskh" pitchFamily="2" charset="-78"/>
              </a:rPr>
              <a:t>؛</a:t>
            </a:r>
            <a:r>
              <a:rPr lang="ar-SA" sz="2800" b="1" dirty="0" smtClean="0">
                <a:solidFill>
                  <a:schemeClr val="accent6"/>
                </a:solidFill>
                <a:cs typeface="DecoType Naskh" pitchFamily="2" charset="-78"/>
              </a:rPr>
              <a:t>لماذا؟ </a:t>
            </a:r>
            <a:r>
              <a:rPr lang="ar-SA" sz="2800" b="1" dirty="0" smtClean="0">
                <a:cs typeface="DecoType Naskh" pitchFamily="2" charset="-78"/>
              </a:rPr>
              <a:t>لأن </a:t>
            </a:r>
            <a:r>
              <a:rPr lang="ar-SA" sz="2800" b="1" dirty="0" smtClean="0">
                <a:cs typeface="DecoType Naskh" pitchFamily="2" charset="-78"/>
              </a:rPr>
              <a:t>حق الشفعة يتعلق بالمال , فهو حق آدمي فالمشتري صالح الشفيع  عن حق له فهو محض للآدمي , فإذا أسقط الآدمي حقه بعوض فلا بأس بذلك وهو الصحيح .</a:t>
            </a:r>
            <a:endParaRPr lang="ar-SA" sz="2800" b="1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8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428860" y="500042"/>
            <a:ext cx="3960440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err="1" smtClean="0">
                <a:solidFill>
                  <a:srgbClr val="FF99CC"/>
                </a:solidFill>
                <a:cs typeface="DecoType Naskh" pitchFamily="2" charset="-78"/>
              </a:rPr>
              <a:t>ولاترك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 شهادة </a:t>
            </a:r>
            <a:endParaRPr lang="en-US" sz="2800" dirty="0">
              <a:solidFill>
                <a:srgbClr val="FF99CC"/>
              </a:solidFill>
              <a:cs typeface="DecoType Naskh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87624" y="1340768"/>
            <a:ext cx="7056784" cy="424731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cs typeface="DecoType Naskh" pitchFamily="2" charset="-78"/>
              </a:rPr>
              <a:t>قوله ((  </a:t>
            </a:r>
            <a:r>
              <a:rPr lang="ar-SA" sz="2800" b="1" dirty="0" err="1" smtClean="0">
                <a:cs typeface="DecoType Naskh" pitchFamily="2" charset="-78"/>
              </a:rPr>
              <a:t>ولاترك</a:t>
            </a:r>
            <a:r>
              <a:rPr lang="ar-SA" sz="2800" b="1" dirty="0" smtClean="0">
                <a:cs typeface="DecoType Naskh" pitchFamily="2" charset="-78"/>
              </a:rPr>
              <a:t> شهادة  </a:t>
            </a:r>
            <a:r>
              <a:rPr lang="ar-SA" sz="2800" b="1" dirty="0" smtClean="0">
                <a:cs typeface="DecoType Naskh" pitchFamily="2" charset="-78"/>
              </a:rPr>
              <a:t>))(</a:t>
            </a:r>
            <a:r>
              <a:rPr lang="ar-SA" sz="2800" b="1" dirty="0" smtClean="0">
                <a:solidFill>
                  <a:schemeClr val="accent6"/>
                </a:solidFill>
                <a:cs typeface="DecoType Naskh" pitchFamily="2" charset="-78"/>
              </a:rPr>
              <a:t>هنا قول واحد)  </a:t>
            </a:r>
            <a:r>
              <a:rPr lang="ar-SA" sz="2800" b="1" dirty="0" smtClean="0">
                <a:cs typeface="DecoType Naskh" pitchFamily="2" charset="-78"/>
              </a:rPr>
              <a:t>أي : لو صالح إنسانا يشهد عليه بحق , وقال له : </a:t>
            </a:r>
            <a:r>
              <a:rPr lang="ar-SA" sz="2800" b="1" dirty="0" err="1" smtClean="0">
                <a:cs typeface="DecoType Naskh" pitchFamily="2" charset="-78"/>
              </a:rPr>
              <a:t>لاتقم</a:t>
            </a:r>
            <a:r>
              <a:rPr lang="ar-SA" sz="2800" b="1" dirty="0" smtClean="0">
                <a:cs typeface="DecoType Naskh" pitchFamily="2" charset="-78"/>
              </a:rPr>
              <a:t> الشهادة </a:t>
            </a:r>
            <a:r>
              <a:rPr lang="ar-SA" sz="2800" b="1" dirty="0" smtClean="0">
                <a:cs typeface="DecoType Naskh" pitchFamily="2" charset="-78"/>
              </a:rPr>
              <a:t>عليّ </a:t>
            </a:r>
            <a:r>
              <a:rPr lang="ar-SA" sz="2800" b="1" dirty="0" smtClean="0">
                <a:cs typeface="DecoType Naskh" pitchFamily="2" charset="-78"/>
              </a:rPr>
              <a:t>وأعطيك كذا وكذا .</a:t>
            </a:r>
          </a:p>
          <a:p>
            <a:endParaRPr lang="en-US" sz="2800" b="1" dirty="0" smtClean="0">
              <a:cs typeface="DecoType Naskh" pitchFamily="2" charset="-78"/>
            </a:endParaRPr>
          </a:p>
          <a:p>
            <a:r>
              <a:rPr lang="ar-SA" sz="2800" b="1" u="sng" dirty="0" err="1" smtClean="0">
                <a:solidFill>
                  <a:srgbClr val="FF99CC"/>
                </a:solidFill>
                <a:cs typeface="DecoType Naskh" pitchFamily="2" charset="-78"/>
              </a:rPr>
              <a:t>مثاله </a:t>
            </a:r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:</a:t>
            </a:r>
            <a:r>
              <a:rPr lang="ar-SA" sz="2800" b="1" dirty="0" smtClean="0">
                <a:cs typeface="DecoType Naskh" pitchFamily="2" charset="-78"/>
              </a:rPr>
              <a:t> إنسان طلق زوجته في حضور </a:t>
            </a:r>
            <a:r>
              <a:rPr lang="ar-SA" sz="2800" b="1" dirty="0" err="1" smtClean="0">
                <a:cs typeface="DecoType Naskh" pitchFamily="2" charset="-78"/>
              </a:rPr>
              <a:t>شاهدين </a:t>
            </a:r>
            <a:r>
              <a:rPr lang="ar-SA" sz="2800" b="1" dirty="0" smtClean="0">
                <a:cs typeface="DecoType Naskh" pitchFamily="2" charset="-78"/>
              </a:rPr>
              <a:t>, ثم أنكر  </a:t>
            </a:r>
            <a:r>
              <a:rPr lang="ar-SA" sz="2800" b="1" dirty="0" err="1" smtClean="0">
                <a:cs typeface="DecoType Naskh" pitchFamily="2" charset="-78"/>
              </a:rPr>
              <a:t>الطلاق </a:t>
            </a:r>
            <a:r>
              <a:rPr lang="ar-SA" sz="2800" b="1" dirty="0" smtClean="0">
                <a:cs typeface="DecoType Naskh" pitchFamily="2" charset="-78"/>
              </a:rPr>
              <a:t>, فقالت المرأة عندي </a:t>
            </a:r>
            <a:r>
              <a:rPr lang="ar-SA" sz="2800" b="1" dirty="0" err="1" smtClean="0">
                <a:cs typeface="DecoType Naskh" pitchFamily="2" charset="-78"/>
              </a:rPr>
              <a:t>شهود </a:t>
            </a:r>
            <a:r>
              <a:rPr lang="ar-SA" sz="2800" b="1" dirty="0" smtClean="0">
                <a:cs typeface="DecoType Naskh" pitchFamily="2" charset="-78"/>
              </a:rPr>
              <a:t>, رجلان </a:t>
            </a:r>
            <a:r>
              <a:rPr lang="ar-SA" sz="2800" b="1" dirty="0" err="1" smtClean="0">
                <a:cs typeface="DecoType Naskh" pitchFamily="2" charset="-78"/>
              </a:rPr>
              <a:t>يشهدان </a:t>
            </a:r>
            <a:r>
              <a:rPr lang="ar-SA" sz="2800" b="1" dirty="0" smtClean="0">
                <a:cs typeface="DecoType Naskh" pitchFamily="2" charset="-78"/>
              </a:rPr>
              <a:t>, فذهب الزوج إلى </a:t>
            </a:r>
            <a:r>
              <a:rPr lang="ar-SA" sz="2800" b="1" dirty="0" err="1" smtClean="0">
                <a:cs typeface="DecoType Naskh" pitchFamily="2" charset="-78"/>
              </a:rPr>
              <a:t>الشاهدين </a:t>
            </a:r>
            <a:r>
              <a:rPr lang="ar-SA" sz="2800" b="1" dirty="0" smtClean="0">
                <a:cs typeface="DecoType Naskh" pitchFamily="2" charset="-78"/>
              </a:rPr>
              <a:t>, </a:t>
            </a:r>
            <a:r>
              <a:rPr lang="ar-SA" sz="2800" b="1" dirty="0" err="1" smtClean="0">
                <a:cs typeface="DecoType Naskh" pitchFamily="2" charset="-78"/>
              </a:rPr>
              <a:t>وقال </a:t>
            </a:r>
            <a:r>
              <a:rPr lang="ar-SA" sz="2800" b="1" dirty="0" smtClean="0">
                <a:cs typeface="DecoType Naskh" pitchFamily="2" charset="-78"/>
              </a:rPr>
              <a:t>: أنا سأعطي كل واحد منكما ألف ريال واتركا </a:t>
            </a:r>
            <a:r>
              <a:rPr lang="ar-SA" sz="2800" b="1" dirty="0" err="1" smtClean="0">
                <a:cs typeface="DecoType Naskh" pitchFamily="2" charset="-78"/>
              </a:rPr>
              <a:t>الشهادة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, فهذا </a:t>
            </a:r>
            <a:r>
              <a:rPr lang="ar-SA" sz="2800" b="1" dirty="0" err="1" smtClean="0">
                <a:solidFill>
                  <a:srgbClr val="FF99CC"/>
                </a:solidFill>
                <a:cs typeface="DecoType Naskh" pitchFamily="2" charset="-78"/>
              </a:rPr>
              <a:t>لايجوز</a:t>
            </a:r>
            <a:r>
              <a:rPr lang="ar-SA" sz="2800" b="1" dirty="0" smtClean="0">
                <a:cs typeface="DecoType Naskh" pitchFamily="2" charset="-78"/>
              </a:rPr>
              <a:t> ولا إشكال </a:t>
            </a:r>
            <a:r>
              <a:rPr lang="ar-SA" sz="2800" b="1" dirty="0" err="1" smtClean="0">
                <a:cs typeface="DecoType Naskh" pitchFamily="2" charset="-78"/>
              </a:rPr>
              <a:t>فيه </a:t>
            </a:r>
            <a:r>
              <a:rPr lang="ar-SA" sz="2800" b="1" dirty="0" smtClean="0">
                <a:cs typeface="DecoType Naskh" pitchFamily="2" charset="-78"/>
              </a:rPr>
              <a:t>؛ لأن </a:t>
            </a:r>
            <a:r>
              <a:rPr lang="ar-SA" sz="2800" b="1" dirty="0" err="1" smtClean="0">
                <a:cs typeface="DecoType Naskh" pitchFamily="2" charset="-78"/>
              </a:rPr>
              <a:t>الله </a:t>
            </a:r>
            <a:r>
              <a:rPr lang="ar-SA" sz="2800" b="1" dirty="0" smtClean="0">
                <a:cs typeface="DecoType Naskh" pitchFamily="2" charset="-78"/>
              </a:rPr>
              <a:t>– عز </a:t>
            </a:r>
            <a:r>
              <a:rPr lang="ar-SA" sz="2800" b="1" dirty="0" err="1" smtClean="0">
                <a:cs typeface="DecoType Naskh" pitchFamily="2" charset="-78"/>
              </a:rPr>
              <a:t>وجل </a:t>
            </a:r>
            <a:r>
              <a:rPr lang="ar-SA" sz="2800" b="1" dirty="0" smtClean="0">
                <a:cs typeface="DecoType Naskh" pitchFamily="2" charset="-78"/>
              </a:rPr>
              <a:t>– </a:t>
            </a:r>
            <a:r>
              <a:rPr lang="ar-SA" sz="2800" b="1" dirty="0" err="1" smtClean="0">
                <a:cs typeface="DecoType Naskh" pitchFamily="2" charset="-78"/>
              </a:rPr>
              <a:t>يقول (</a:t>
            </a:r>
            <a:r>
              <a:rPr lang="ar-SA" sz="2800" b="1" dirty="0" smtClean="0">
                <a:cs typeface="DecoType Naskh" pitchFamily="2" charset="-78"/>
              </a:rPr>
              <a:t>( </a:t>
            </a:r>
            <a:r>
              <a:rPr lang="ar-SA" sz="2800" b="1" dirty="0" err="1" smtClean="0">
                <a:cs typeface="DecoType Naskh" pitchFamily="2" charset="-78"/>
              </a:rPr>
              <a:t>ولاتكتموا</a:t>
            </a:r>
            <a:r>
              <a:rPr lang="ar-SA" sz="2800" b="1" dirty="0" smtClean="0">
                <a:cs typeface="DecoType Naskh" pitchFamily="2" charset="-78"/>
              </a:rPr>
              <a:t> الشهادة  ومن يكتمها فإنه </a:t>
            </a:r>
            <a:r>
              <a:rPr lang="ar-SA" sz="2800" b="1" dirty="0" err="1" smtClean="0">
                <a:cs typeface="DecoType Naskh" pitchFamily="2" charset="-78"/>
              </a:rPr>
              <a:t>ءآثم</a:t>
            </a:r>
            <a:r>
              <a:rPr lang="ar-SA" sz="2800" b="1" dirty="0" smtClean="0">
                <a:cs typeface="DecoType Naskh" pitchFamily="2" charset="-78"/>
              </a:rPr>
              <a:t> </a:t>
            </a:r>
            <a:r>
              <a:rPr lang="ar-SA" sz="2800" b="1" dirty="0" err="1" smtClean="0">
                <a:cs typeface="DecoType Naskh" pitchFamily="2" charset="-78"/>
              </a:rPr>
              <a:t>قلبه )</a:t>
            </a:r>
            <a:r>
              <a:rPr lang="ar-SA" sz="2800" b="1" dirty="0" smtClean="0">
                <a:cs typeface="DecoType Naskh" pitchFamily="2" charset="-78"/>
              </a:rPr>
              <a:t>) </a:t>
            </a:r>
            <a:r>
              <a:rPr lang="ar-SA" sz="2800" b="1" dirty="0" err="1" smtClean="0">
                <a:cs typeface="DecoType Naskh" pitchFamily="2" charset="-78"/>
              </a:rPr>
              <a:t>ولايصح</a:t>
            </a:r>
            <a:r>
              <a:rPr lang="ar-SA" sz="2800" b="1" dirty="0" smtClean="0">
                <a:cs typeface="DecoType Naskh" pitchFamily="2" charset="-78"/>
              </a:rPr>
              <a:t> بأي حال من الأحوال حتى لو فرضنا أن المسألة حق مالي لا </a:t>
            </a:r>
            <a:r>
              <a:rPr lang="ar-SA" sz="2800" b="1" dirty="0" err="1" smtClean="0">
                <a:cs typeface="DecoType Naskh" pitchFamily="2" charset="-78"/>
              </a:rPr>
              <a:t>زوجية </a:t>
            </a:r>
            <a:r>
              <a:rPr lang="ar-SA" sz="2800" b="1" dirty="0" smtClean="0">
                <a:cs typeface="DecoType Naskh" pitchFamily="2" charset="-78"/>
              </a:rPr>
              <a:t>, فإنه </a:t>
            </a:r>
            <a:r>
              <a:rPr lang="ar-SA" sz="2800" b="1" dirty="0" err="1" smtClean="0">
                <a:cs typeface="DecoType Naskh" pitchFamily="2" charset="-78"/>
              </a:rPr>
              <a:t>لايجوز</a:t>
            </a:r>
            <a:r>
              <a:rPr lang="ar-SA" sz="2800" b="1" dirty="0" smtClean="0">
                <a:cs typeface="DecoType Naskh" pitchFamily="2" charset="-78"/>
              </a:rPr>
              <a:t> </a:t>
            </a:r>
            <a:r>
              <a:rPr lang="ar-SA" sz="2800" b="1" dirty="0" err="1" smtClean="0">
                <a:cs typeface="DecoType Naskh" pitchFamily="2" charset="-78"/>
              </a:rPr>
              <a:t>.</a:t>
            </a:r>
            <a:endParaRPr lang="en-US" sz="2800" b="1" dirty="0" smtClean="0">
              <a:cs typeface="DecoType Naskh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771800" y="548680"/>
            <a:ext cx="4608512" cy="95410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مسألة : وهل يجوز أن يصالح إنسانا يشهد له بغير حق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؟ </a:t>
            </a:r>
            <a:r>
              <a:rPr lang="ar-SA" sz="2800" b="1" dirty="0" smtClean="0">
                <a:solidFill>
                  <a:schemeClr val="accent6"/>
                </a:solidFill>
                <a:cs typeface="DecoType Naskh" pitchFamily="2" charset="-78"/>
              </a:rPr>
              <a:t>(شهادة الزور)</a:t>
            </a:r>
            <a:endParaRPr lang="en-US" sz="2800" b="1" dirty="0" smtClean="0">
              <a:solidFill>
                <a:schemeClr val="accent6"/>
              </a:solidFill>
              <a:cs typeface="DecoType Naskh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051720" y="2708920"/>
            <a:ext cx="5976664" cy="295465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u="sng" dirty="0" err="1" smtClean="0">
                <a:solidFill>
                  <a:srgbClr val="FF99CC"/>
                </a:solidFill>
                <a:cs typeface="DecoType Naskh" pitchFamily="2" charset="-78"/>
              </a:rPr>
              <a:t>مثاله </a:t>
            </a:r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: </a:t>
            </a:r>
            <a:r>
              <a:rPr lang="ar-SA" sz="2800" b="1" dirty="0" smtClean="0">
                <a:cs typeface="DecoType Naskh" pitchFamily="2" charset="-78"/>
              </a:rPr>
              <a:t>ادعى على زيد بأن عنده له ألف </a:t>
            </a:r>
            <a:r>
              <a:rPr lang="ar-SA" sz="2800" b="1" dirty="0" err="1" smtClean="0">
                <a:cs typeface="DecoType Naskh" pitchFamily="2" charset="-78"/>
              </a:rPr>
              <a:t>ريال </a:t>
            </a:r>
            <a:r>
              <a:rPr lang="ar-SA" sz="2800" b="1" dirty="0" smtClean="0">
                <a:cs typeface="DecoType Naskh" pitchFamily="2" charset="-78"/>
              </a:rPr>
              <a:t>, وليس عنده </a:t>
            </a:r>
            <a:r>
              <a:rPr lang="ar-SA" sz="2800" b="1" dirty="0" err="1" smtClean="0">
                <a:cs typeface="DecoType Naskh" pitchFamily="2" charset="-78"/>
              </a:rPr>
              <a:t>شهود </a:t>
            </a:r>
            <a:r>
              <a:rPr lang="ar-SA" sz="2800" b="1" dirty="0" smtClean="0">
                <a:cs typeface="DecoType Naskh" pitchFamily="2" charset="-78"/>
              </a:rPr>
              <a:t>, فذهب إلى رجلين </a:t>
            </a:r>
            <a:r>
              <a:rPr lang="ar-SA" sz="2800" b="1" dirty="0" err="1" smtClean="0">
                <a:cs typeface="DecoType Naskh" pitchFamily="2" charset="-78"/>
              </a:rPr>
              <a:t>وقال </a:t>
            </a:r>
            <a:r>
              <a:rPr lang="ar-SA" sz="2800" b="1" dirty="0" smtClean="0">
                <a:cs typeface="DecoType Naskh" pitchFamily="2" charset="-78"/>
              </a:rPr>
              <a:t>: اشهدا لي وأعطيكما كذا </a:t>
            </a:r>
            <a:r>
              <a:rPr lang="ar-SA" sz="2800" b="1" dirty="0" err="1" smtClean="0">
                <a:cs typeface="DecoType Naskh" pitchFamily="2" charset="-78"/>
              </a:rPr>
              <a:t>وكذا </a:t>
            </a:r>
            <a:r>
              <a:rPr lang="ar-SA" sz="2800" b="1" dirty="0" smtClean="0">
                <a:cs typeface="DecoType Naskh" pitchFamily="2" charset="-78"/>
              </a:rPr>
              <a:t>, </a:t>
            </a:r>
            <a:r>
              <a:rPr lang="ar-SA" sz="2800" b="1" u="sng" dirty="0" smtClean="0">
                <a:cs typeface="DecoType Naskh" pitchFamily="2" charset="-78"/>
              </a:rPr>
              <a:t>فلا </a:t>
            </a:r>
            <a:r>
              <a:rPr lang="ar-SA" sz="2800" b="1" u="sng" dirty="0" err="1" smtClean="0">
                <a:cs typeface="DecoType Naskh" pitchFamily="2" charset="-78"/>
              </a:rPr>
              <a:t>يجوز </a:t>
            </a:r>
            <a:r>
              <a:rPr lang="ar-SA" sz="2800" b="1" dirty="0" smtClean="0">
                <a:cs typeface="DecoType Naskh" pitchFamily="2" charset="-78"/>
              </a:rPr>
              <a:t>, وفي بعض البلاد  </a:t>
            </a:r>
            <a:r>
              <a:rPr lang="ar-SA" sz="2800" b="1" dirty="0" err="1" smtClean="0">
                <a:cs typeface="DecoType Naskh" pitchFamily="2" charset="-78"/>
              </a:rPr>
              <a:t>يقولون </a:t>
            </a:r>
            <a:r>
              <a:rPr lang="ar-SA" sz="2800" b="1" dirty="0" smtClean="0">
                <a:cs typeface="DecoType Naskh" pitchFamily="2" charset="-78"/>
              </a:rPr>
              <a:t>:  الشهادة مقننة على حسب </a:t>
            </a:r>
            <a:r>
              <a:rPr lang="ar-SA" sz="2800" b="1" dirty="0" err="1" smtClean="0">
                <a:cs typeface="DecoType Naskh" pitchFamily="2" charset="-78"/>
              </a:rPr>
              <a:t>الحق </a:t>
            </a:r>
            <a:r>
              <a:rPr lang="ar-SA" sz="2800" b="1" dirty="0" smtClean="0">
                <a:cs typeface="DecoType Naskh" pitchFamily="2" charset="-78"/>
              </a:rPr>
              <a:t>, فإذا كان حقا كبيرا فالشهادة بمائة </a:t>
            </a:r>
            <a:r>
              <a:rPr lang="ar-SA" sz="2800" b="1" dirty="0" err="1" smtClean="0">
                <a:cs typeface="DecoType Naskh" pitchFamily="2" charset="-78"/>
              </a:rPr>
              <a:t>ريال </a:t>
            </a:r>
            <a:r>
              <a:rPr lang="ar-SA" sz="2800" b="1" dirty="0" smtClean="0">
                <a:cs typeface="DecoType Naskh" pitchFamily="2" charset="-78"/>
              </a:rPr>
              <a:t>, أو  صغيرا فبعشرة </a:t>
            </a:r>
            <a:r>
              <a:rPr lang="ar-SA" sz="2800" b="1" dirty="0" err="1" smtClean="0">
                <a:cs typeface="DecoType Naskh" pitchFamily="2" charset="-78"/>
              </a:rPr>
              <a:t>ريالات </a:t>
            </a:r>
            <a:r>
              <a:rPr lang="ar-SA" sz="2800" b="1" dirty="0" smtClean="0">
                <a:cs typeface="DecoType Naskh" pitchFamily="2" charset="-78"/>
              </a:rPr>
              <a:t>, فلا يجوز للإنسان أن يعطي </a:t>
            </a:r>
            <a:r>
              <a:rPr lang="ar-SA" sz="2800" b="1" dirty="0" err="1" smtClean="0">
                <a:cs typeface="DecoType Naskh" pitchFamily="2" charset="-78"/>
              </a:rPr>
              <a:t>شحصا</a:t>
            </a:r>
            <a:r>
              <a:rPr lang="ar-SA" sz="2800" b="1" dirty="0" smtClean="0">
                <a:cs typeface="DecoType Naskh" pitchFamily="2" charset="-78"/>
              </a:rPr>
              <a:t> ليشهد </a:t>
            </a:r>
            <a:r>
              <a:rPr lang="ar-SA" sz="2800" b="1" dirty="0" err="1" smtClean="0">
                <a:cs typeface="DecoType Naskh" pitchFamily="2" charset="-78"/>
              </a:rPr>
              <a:t>له </a:t>
            </a:r>
            <a:r>
              <a:rPr lang="ar-SA" sz="2800" b="1" dirty="0" smtClean="0">
                <a:cs typeface="DecoType Naskh" pitchFamily="2" charset="-78"/>
              </a:rPr>
              <a:t>, </a:t>
            </a:r>
            <a:r>
              <a:rPr lang="ar-SA" sz="2800" b="1" u="sng" dirty="0" smtClean="0">
                <a:cs typeface="DecoType Naskh" pitchFamily="2" charset="-78"/>
              </a:rPr>
              <a:t>فهذه شهادة زور من أكبر </a:t>
            </a:r>
            <a:r>
              <a:rPr lang="ar-SA" sz="2800" b="1" u="sng" dirty="0" err="1" smtClean="0">
                <a:cs typeface="DecoType Naskh" pitchFamily="2" charset="-78"/>
              </a:rPr>
              <a:t>الكبائر .</a:t>
            </a:r>
            <a:endParaRPr lang="en-US" sz="2800" b="1" u="sng" dirty="0" smtClean="0">
              <a:cs typeface="DecoType Naskh" pitchFamily="2" charset="-78"/>
            </a:endParaRPr>
          </a:p>
          <a:p>
            <a:endParaRPr lang="ar-SA" dirty="0"/>
          </a:p>
        </p:txBody>
      </p:sp>
      <p:sp>
        <p:nvSpPr>
          <p:cNvPr id="6" name="سهم للأسفل 5"/>
          <p:cNvSpPr/>
          <p:nvPr/>
        </p:nvSpPr>
        <p:spPr>
          <a:xfrm>
            <a:off x="4788024" y="1700808"/>
            <a:ext cx="432048" cy="864096"/>
          </a:xfrm>
          <a:prstGeom prst="downArrow">
            <a:avLst/>
          </a:prstGeom>
          <a:solidFill>
            <a:srgbClr val="FF99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267744" y="260648"/>
            <a:ext cx="5976664" cy="683264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cs typeface="DecoType Naskh" pitchFamily="2" charset="-78"/>
              </a:rPr>
              <a:t>قولة (( وتسقط الشفعة والحد )) أي : حد القذف يسقط ؛ لأن الرجل أسقطه , لكن لو قال : أنا أسقطته بعوض , فإما أن تعطوني العوض , وإلا فأنا أريد إقامة الحد على القاذف , </a:t>
            </a:r>
            <a:r>
              <a:rPr lang="ar-SA" sz="2800" b="1" dirty="0" smtClean="0">
                <a:solidFill>
                  <a:schemeClr val="accent6"/>
                </a:solidFill>
                <a:cs typeface="DecoType Naskh" pitchFamily="2" charset="-78"/>
              </a:rPr>
              <a:t>القول الأول:</a:t>
            </a:r>
            <a:r>
              <a:rPr lang="ar-SA" sz="2800" b="1" dirty="0" smtClean="0">
                <a:cs typeface="DecoType Naskh" pitchFamily="2" charset="-78"/>
              </a:rPr>
              <a:t>نقول </a:t>
            </a:r>
            <a:r>
              <a:rPr lang="ar-SA" sz="2800" b="1" dirty="0" smtClean="0">
                <a:cs typeface="DecoType Naskh" pitchFamily="2" charset="-78"/>
              </a:rPr>
              <a:t>له : لا نعطيك عوضا , </a:t>
            </a:r>
            <a:r>
              <a:rPr lang="ar-SA" sz="2800" b="1" dirty="0" err="1" smtClean="0">
                <a:cs typeface="DecoType Naskh" pitchFamily="2" charset="-78"/>
              </a:rPr>
              <a:t>ولانقيم</a:t>
            </a:r>
            <a:r>
              <a:rPr lang="ar-SA" sz="2800" b="1" dirty="0" smtClean="0">
                <a:cs typeface="DecoType Naskh" pitchFamily="2" charset="-78"/>
              </a:rPr>
              <a:t> لك الحد ؛ لأنك أسقطته .</a:t>
            </a:r>
            <a:endParaRPr lang="en-US" sz="2800" b="1" dirty="0" smtClean="0">
              <a:cs typeface="DecoType Naskh" pitchFamily="2" charset="-78"/>
            </a:endParaRPr>
          </a:p>
          <a:p>
            <a:r>
              <a:rPr lang="ar-SA" sz="2800" b="1" dirty="0" smtClean="0">
                <a:cs typeface="DecoType Naskh" pitchFamily="2" charset="-78"/>
              </a:rPr>
              <a:t>وكذلك </a:t>
            </a:r>
            <a:r>
              <a:rPr lang="ar-SA" sz="2800" b="1" dirty="0" err="1" smtClean="0">
                <a:cs typeface="DecoType Naskh" pitchFamily="2" charset="-78"/>
              </a:rPr>
              <a:t>الشفعة </a:t>
            </a:r>
            <a:r>
              <a:rPr lang="ar-SA" sz="2800" b="1" dirty="0" smtClean="0">
                <a:cs typeface="DecoType Naskh" pitchFamily="2" charset="-78"/>
              </a:rPr>
              <a:t>؛ لأنه </a:t>
            </a:r>
            <a:r>
              <a:rPr lang="ar-SA" sz="2800" b="1" dirty="0" err="1" smtClean="0">
                <a:cs typeface="DecoType Naskh" pitchFamily="2" charset="-78"/>
              </a:rPr>
              <a:t>أسقطها </a:t>
            </a:r>
            <a:r>
              <a:rPr lang="ar-SA" sz="2800" b="1" dirty="0" smtClean="0">
                <a:cs typeface="DecoType Naskh" pitchFamily="2" charset="-78"/>
              </a:rPr>
              <a:t>, </a:t>
            </a:r>
            <a:r>
              <a:rPr lang="ar-SA" sz="2800" b="1" u="sng" dirty="0" smtClean="0">
                <a:cs typeface="DecoType Naskh" pitchFamily="2" charset="-78"/>
              </a:rPr>
              <a:t>وليس له </a:t>
            </a:r>
            <a:r>
              <a:rPr lang="ar-SA" sz="2800" b="1" u="sng" dirty="0" err="1" smtClean="0">
                <a:cs typeface="DecoType Naskh" pitchFamily="2" charset="-78"/>
              </a:rPr>
              <a:t>عوض </a:t>
            </a:r>
            <a:r>
              <a:rPr lang="ar-SA" sz="2800" b="1" u="sng" dirty="0" smtClean="0">
                <a:cs typeface="DecoType Naskh" pitchFamily="2" charset="-78"/>
              </a:rPr>
              <a:t>؛ لأن العوض على ترك الشفعة غير </a:t>
            </a:r>
            <a:r>
              <a:rPr lang="ar-SA" sz="2800" b="1" u="sng" dirty="0" err="1" smtClean="0">
                <a:cs typeface="DecoType Naskh" pitchFamily="2" charset="-78"/>
              </a:rPr>
              <a:t>صحيح .</a:t>
            </a:r>
            <a:endParaRPr lang="ar-SA" sz="2800" b="1" u="sng" dirty="0" smtClean="0">
              <a:cs typeface="DecoType Naskh" pitchFamily="2" charset="-78"/>
            </a:endParaRPr>
          </a:p>
          <a:p>
            <a:endParaRPr lang="en-US" sz="2800" b="1" u="sng" dirty="0" smtClean="0">
              <a:cs typeface="DecoType Naskh" pitchFamily="2" charset="-78"/>
            </a:endParaRPr>
          </a:p>
          <a:p>
            <a:r>
              <a:rPr lang="ar-SA" sz="2800" b="1" u="sng" dirty="0" smtClean="0">
                <a:solidFill>
                  <a:schemeClr val="accent6"/>
                </a:solidFill>
                <a:cs typeface="DecoType Naskh" pitchFamily="2" charset="-78"/>
              </a:rPr>
              <a:t>القول الثاني</a:t>
            </a:r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:والصحيح </a:t>
            </a:r>
            <a:r>
              <a:rPr lang="ar-SA" sz="2800" b="1" u="sng" dirty="0" smtClean="0">
                <a:solidFill>
                  <a:srgbClr val="FF99CC"/>
                </a:solidFill>
                <a:cs typeface="DecoType Naskh" pitchFamily="2" charset="-78"/>
              </a:rPr>
              <a:t>أنه كما قلنا </a:t>
            </a:r>
            <a:r>
              <a:rPr lang="ar-SA" sz="2800" b="1" dirty="0" smtClean="0">
                <a:cs typeface="DecoType Naskh" pitchFamily="2" charset="-78"/>
              </a:rPr>
              <a:t>: تجوز المصالحة بعوض عن إسقاط الشفعة .</a:t>
            </a:r>
            <a:endParaRPr lang="en-US" sz="2800" b="1" dirty="0" smtClean="0">
              <a:cs typeface="DecoType Naskh" pitchFamily="2" charset="-78"/>
            </a:endParaRPr>
          </a:p>
          <a:p>
            <a:r>
              <a:rPr lang="ar-SA" sz="2800" b="1" dirty="0" smtClean="0">
                <a:cs typeface="DecoType Naskh" pitchFamily="2" charset="-78"/>
              </a:rPr>
              <a:t>وأما بالنسبة للقذف  فتقدم حكم الصلح </a:t>
            </a:r>
            <a:r>
              <a:rPr lang="ar-SA" sz="2800" b="1" dirty="0" err="1" smtClean="0">
                <a:cs typeface="DecoType Naskh" pitchFamily="2" charset="-78"/>
              </a:rPr>
              <a:t>عنه </a:t>
            </a:r>
            <a:r>
              <a:rPr lang="ar-SA" sz="2800" b="1" dirty="0" smtClean="0">
                <a:cs typeface="DecoType Naskh" pitchFamily="2" charset="-78"/>
              </a:rPr>
              <a:t>, لكن للمقذوف أن يطالب  بحقه إذا علم أن الصلح غير </a:t>
            </a:r>
            <a:r>
              <a:rPr lang="ar-SA" sz="2800" b="1" dirty="0" err="1" smtClean="0">
                <a:cs typeface="DecoType Naskh" pitchFamily="2" charset="-78"/>
              </a:rPr>
              <a:t>صحيح </a:t>
            </a:r>
            <a:r>
              <a:rPr lang="ar-SA" sz="2800" b="1" dirty="0" smtClean="0">
                <a:cs typeface="DecoType Naskh" pitchFamily="2" charset="-78"/>
              </a:rPr>
              <a:t>؛ لأنه أسقطه بناء على أن الصلح صحيح وأنه سيأخذ عوضا </a:t>
            </a:r>
            <a:r>
              <a:rPr lang="ar-SA" sz="2800" b="1" dirty="0" err="1" smtClean="0">
                <a:cs typeface="DecoType Naskh" pitchFamily="2" charset="-78"/>
              </a:rPr>
              <a:t>عنه </a:t>
            </a:r>
            <a:r>
              <a:rPr lang="ar-SA" sz="2800" b="1" dirty="0" smtClean="0">
                <a:cs typeface="DecoType Naskh" pitchFamily="2" charset="-78"/>
              </a:rPr>
              <a:t>, فإذا لم يكن هناك عوض فلا يمكن أن يفوت حقه بالمطالبة بحد </a:t>
            </a:r>
            <a:r>
              <a:rPr lang="ar-SA" sz="2800" b="1" dirty="0" err="1" smtClean="0">
                <a:cs typeface="DecoType Naskh" pitchFamily="2" charset="-78"/>
              </a:rPr>
              <a:t>القاذف .</a:t>
            </a:r>
            <a:endParaRPr lang="en-US" sz="2800" b="1" dirty="0" smtClean="0">
              <a:cs typeface="DecoType Naskh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2060848"/>
            <a:ext cx="6501408" cy="1008112"/>
          </a:xfrm>
          <a:solidFill>
            <a:schemeClr val="bg1">
              <a:alpha val="40000"/>
            </a:schemeClr>
          </a:solidFill>
        </p:spPr>
        <p:txBody>
          <a:bodyPr/>
          <a:lstStyle/>
          <a:p>
            <a:r>
              <a:rPr lang="ar-SA" dirty="0" smtClean="0">
                <a:cs typeface="DecoType Naskh" pitchFamily="2" charset="-78"/>
              </a:rPr>
              <a:t>الصلح على المال</a:t>
            </a:r>
            <a:endParaRPr lang="ar-SA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43608" y="332656"/>
            <a:ext cx="7560840" cy="1015663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99CC"/>
                </a:solidFill>
                <a:cs typeface="DecoType Naskh" pitchFamily="2" charset="-78"/>
              </a:rPr>
              <a:t>فصلٌ</a:t>
            </a:r>
            <a:endParaRPr lang="en-US" sz="2400" dirty="0">
              <a:solidFill>
                <a:srgbClr val="FF99CC"/>
              </a:solidFill>
              <a:cs typeface="DecoType Naskh" pitchFamily="2" charset="-78"/>
            </a:endParaRPr>
          </a:p>
          <a:p>
            <a:pPr algn="ctr"/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الصلح على إنكار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 </a:t>
            </a:r>
            <a:endParaRPr lang="en-US" sz="2800" dirty="0">
              <a:solidFill>
                <a:srgbClr val="FF99CC"/>
              </a:solidFill>
              <a:cs typeface="DecoType Naskh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331640" y="1772816"/>
            <a:ext cx="6696744" cy="1231106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 </a:t>
            </a:r>
            <a:r>
              <a:rPr lang="ar-SA" sz="2800" b="1" dirty="0">
                <a:cs typeface="DecoType Naskh" pitchFamily="2" charset="-78"/>
              </a:rPr>
              <a:t>هذا الفصل فيه </a:t>
            </a:r>
            <a:r>
              <a:rPr lang="ar-SA" sz="2800" b="1" dirty="0" smtClean="0">
                <a:cs typeface="DecoType Naskh" pitchFamily="2" charset="-78"/>
              </a:rPr>
              <a:t>بان للنوع الثاني من أنواع الصلح وهو:</a:t>
            </a:r>
          </a:p>
          <a:p>
            <a:r>
              <a:rPr lang="ar-SA" sz="2800" b="1" dirty="0" smtClean="0">
                <a:cs typeface="DecoType Naskh" pitchFamily="2" charset="-78"/>
              </a:rPr>
              <a:t>الصلح </a:t>
            </a:r>
            <a:r>
              <a:rPr lang="ar-SA" sz="2800" b="1" dirty="0">
                <a:cs typeface="DecoType Naskh" pitchFamily="2" charset="-78"/>
              </a:rPr>
              <a:t>على </a:t>
            </a:r>
            <a:r>
              <a:rPr lang="ar-SA" sz="2800" b="1" dirty="0" smtClean="0">
                <a:cs typeface="DecoType Naskh" pitchFamily="2" charset="-78"/>
              </a:rPr>
              <a:t>إنكار</a:t>
            </a:r>
            <a:endParaRPr lang="en-US" sz="2800" dirty="0">
              <a:cs typeface="DecoType Naskh" pitchFamily="2" charset="-78"/>
            </a:endParaRP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259632" y="3789040"/>
            <a:ext cx="7344816" cy="295465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>
                <a:cs typeface="DecoType Naskh" pitchFamily="2" charset="-78"/>
              </a:rPr>
              <a:t>قوله: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«ومن ادُّعي عليه بدين أو عين فسكت أو أنكر وهو يجهله ثم صالح بمال صح» </a:t>
            </a:r>
            <a:r>
              <a:rPr lang="ar-SA" sz="2800" b="1" dirty="0">
                <a:cs typeface="DecoType Naskh" pitchFamily="2" charset="-78"/>
              </a:rPr>
              <a:t>أي: إذا ادعي عليه بدين أو عين، بأن قال شخص لآخر: أنا أطالبك بمائة ألف ريال، فسكت فلم يقر ولم </a:t>
            </a:r>
            <a:r>
              <a:rPr lang="ar-SA" sz="2800" b="1" dirty="0" smtClean="0">
                <a:cs typeface="DecoType Naskh" pitchFamily="2" charset="-78"/>
              </a:rPr>
              <a:t>ينكر 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هنا عند سكوت المدعى عليه</a:t>
            </a:r>
            <a:r>
              <a:rPr lang="ar-SA" sz="2800" b="1" dirty="0" smtClean="0">
                <a:cs typeface="DecoType Naskh" pitchFamily="2" charset="-78"/>
              </a:rPr>
              <a:t>، </a:t>
            </a:r>
            <a:r>
              <a:rPr lang="ar-SA" sz="2800" b="1" dirty="0">
                <a:cs typeface="DecoType Naskh" pitchFamily="2" charset="-78"/>
              </a:rPr>
              <a:t>ثم صالح بمال عوضاً عن مائة ألف، </a:t>
            </a:r>
            <a:r>
              <a:rPr lang="ar-SA" sz="2800" b="1" dirty="0" smtClean="0">
                <a:cs typeface="DecoType Naskh" pitchFamily="2" charset="-78"/>
              </a:rPr>
              <a:t>فيصح،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وهو هنا من باب الصلح على إنكار.</a:t>
            </a:r>
          </a:p>
          <a:p>
            <a:r>
              <a:rPr lang="ar-SA" sz="2800" b="1" dirty="0" smtClean="0">
                <a:cs typeface="DecoType Naskh" pitchFamily="2" charset="-78"/>
              </a:rPr>
              <a:t> </a:t>
            </a:r>
            <a:r>
              <a:rPr lang="ar-SA" sz="2800" b="1" dirty="0">
                <a:cs typeface="DecoType Naskh" pitchFamily="2" charset="-78"/>
              </a:rPr>
              <a:t>فإن أقر وصالح عنه بمال، </a:t>
            </a:r>
            <a:r>
              <a:rPr lang="ar-SA" sz="2800" b="1" dirty="0">
                <a:solidFill>
                  <a:srgbClr val="FF0000"/>
                </a:solidFill>
                <a:cs typeface="DecoType Naskh" pitchFamily="2" charset="-78"/>
              </a:rPr>
              <a:t>فهو من باب الصلح على 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الإقرار.</a:t>
            </a:r>
            <a:endParaRPr lang="en-US" sz="2800" dirty="0">
              <a:solidFill>
                <a:srgbClr val="FF0000"/>
              </a:solidFill>
              <a:cs typeface="DecoType Naskh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83568" y="332656"/>
            <a:ext cx="7848872" cy="6555641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endParaRPr lang="ar-SA" sz="2800" b="1" dirty="0" smtClean="0">
              <a:cs typeface="DecoType Naskh" pitchFamily="2" charset="-78"/>
            </a:endParaRPr>
          </a:p>
          <a:p>
            <a:r>
              <a:rPr lang="ar-SA" sz="2800" b="1" dirty="0" smtClean="0">
                <a:cs typeface="DecoType Naskh" pitchFamily="2" charset="-78"/>
              </a:rPr>
              <a:t>وقوله</a:t>
            </a:r>
            <a:r>
              <a:rPr lang="ar-SA" sz="2800" b="1" dirty="0">
                <a:cs typeface="DecoType Naskh" pitchFamily="2" charset="-78"/>
              </a:rPr>
              <a:t>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«أو أنكر» 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هنا عند إنكار المدعى عليه </a:t>
            </a:r>
            <a:r>
              <a:rPr lang="ar-SA" sz="2800" b="1" dirty="0" smtClean="0">
                <a:cs typeface="DecoType Naskh" pitchFamily="2" charset="-78"/>
              </a:rPr>
              <a:t>أي</a:t>
            </a:r>
            <a:r>
              <a:rPr lang="ar-SA" sz="2800" b="1" dirty="0">
                <a:cs typeface="DecoType Naskh" pitchFamily="2" charset="-78"/>
              </a:rPr>
              <a:t>: أنكر المدعى عليه، قال: ليس في ذمتي لك شيء، </a:t>
            </a:r>
            <a:r>
              <a:rPr lang="ar-SA" sz="2800" b="1" u="sng" dirty="0">
                <a:cs typeface="DecoType Naskh" pitchFamily="2" charset="-78"/>
              </a:rPr>
              <a:t>ثم صالح بمال، فالمصالحة صحيحة</a:t>
            </a:r>
            <a:r>
              <a:rPr lang="ar-SA" sz="2800" b="1" u="sng" dirty="0" smtClean="0">
                <a:cs typeface="DecoType Naskh" pitchFamily="2" charset="-78"/>
              </a:rPr>
              <a:t>.</a:t>
            </a:r>
          </a:p>
          <a:p>
            <a:endParaRPr lang="en-US" sz="2800" u="sng" dirty="0">
              <a:cs typeface="DecoType Naskh" pitchFamily="2" charset="-78"/>
            </a:endParaRPr>
          </a:p>
          <a:p>
            <a:pPr lvl="0"/>
            <a:r>
              <a:rPr lang="ar-SA" sz="2800" b="1" dirty="0">
                <a:cs typeface="DecoType Naskh" pitchFamily="2" charset="-78"/>
              </a:rPr>
              <a:t>وكذلك إذا ادُّعي عليه بعين، بأن قال شخص لآخر: هذا المسجل لي، فقال من بيده المسجل: لا، ليس لك، فهذا إنكار، ثم صالح عنه بمالٍ بأن تصالحا على أن يعطيه مائة ريال عن هذا المسجل، فهو </a:t>
            </a:r>
            <a:r>
              <a:rPr lang="ar-SA" sz="2800" b="1" dirty="0" smtClean="0">
                <a:cs typeface="DecoType Naskh" pitchFamily="2" charset="-78"/>
              </a:rPr>
              <a:t>صحيح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الأدلة على صلح الإنكار:</a:t>
            </a:r>
            <a:endParaRPr lang="ar-SA" sz="2800" b="1" dirty="0" smtClean="0">
              <a:solidFill>
                <a:srgbClr val="FF0000"/>
              </a:solidFill>
              <a:cs typeface="DecoType Naskh" pitchFamily="2" charset="-78"/>
            </a:endParaRPr>
          </a:p>
          <a:p>
            <a:pPr lvl="0"/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1-</a:t>
            </a:r>
            <a:r>
              <a:rPr lang="ar-SA" sz="2800" b="1" dirty="0" smtClean="0">
                <a:cs typeface="DecoType Naskh" pitchFamily="2" charset="-78"/>
              </a:rPr>
              <a:t>لأن </a:t>
            </a:r>
            <a:r>
              <a:rPr lang="ar-SA" sz="2800" b="1" dirty="0">
                <a:cs typeface="DecoType Naskh" pitchFamily="2" charset="-78"/>
              </a:rPr>
              <a:t>الأصل </a:t>
            </a:r>
            <a:r>
              <a:rPr lang="ar-SA" sz="2800" b="1" dirty="0" smtClean="0">
                <a:cs typeface="DecoType Naskh" pitchFamily="2" charset="-78"/>
              </a:rPr>
              <a:t>الحل،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والأصل في المعاملات الإباحة.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2-</a:t>
            </a:r>
            <a:r>
              <a:rPr lang="ar-SA" sz="2800" b="1" dirty="0" smtClean="0">
                <a:cs typeface="DecoType Naskh" pitchFamily="2" charset="-78"/>
              </a:rPr>
              <a:t>ولقول </a:t>
            </a:r>
            <a:r>
              <a:rPr lang="ar-SA" sz="2800" b="1" dirty="0">
                <a:cs typeface="DecoType Naskh" pitchFamily="2" charset="-78"/>
              </a:rPr>
              <a:t>النبي صلّى الله عليه وسلّم: «كل شرط ليس في كتاب الله فهو باطل» [(115)]؛ فإن مفهومه كل شرط في كتاب الله فهو </a:t>
            </a:r>
            <a:r>
              <a:rPr lang="ar-SA" sz="2800" b="1" dirty="0" smtClean="0">
                <a:cs typeface="DecoType Naskh" pitchFamily="2" charset="-78"/>
              </a:rPr>
              <a:t>حق،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فهو داخل ضمن قول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  <a:sym typeface="Wingdings" pitchFamily="2" charset="2"/>
              </a:rPr>
              <a:t>ه:(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  <a:sym typeface="Wingdings" pitchFamily="2" charset="2"/>
              </a:rPr>
              <a:t>المسلمون على شروطهم)</a:t>
            </a:r>
            <a:endParaRPr lang="ar-SA" sz="2800" b="1" dirty="0" smtClean="0">
              <a:cs typeface="DecoType Naskh" pitchFamily="2" charset="-78"/>
            </a:endParaRPr>
          </a:p>
          <a:p>
            <a:pPr lvl="0"/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3-</a:t>
            </a:r>
            <a:r>
              <a:rPr lang="ar-SA" sz="2800" b="1" dirty="0" smtClean="0">
                <a:cs typeface="DecoType Naskh" pitchFamily="2" charset="-78"/>
              </a:rPr>
              <a:t>وقوله</a:t>
            </a:r>
            <a:r>
              <a:rPr lang="ar-SA" sz="2800" b="1" dirty="0">
                <a:cs typeface="DecoType Naskh" pitchFamily="2" charset="-78"/>
              </a:rPr>
              <a:t>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«الصلح جائز بين المسلمين إلا صلحاً أحل حراماً أو حرم حلالاً»</a:t>
            </a:r>
            <a:r>
              <a:rPr lang="ar-SA" sz="2800" b="1" dirty="0">
                <a:cs typeface="DecoType Naskh" pitchFamily="2" charset="-78"/>
              </a:rPr>
              <a:t> </a:t>
            </a:r>
            <a:endParaRPr lang="ar-SA" sz="2800" b="1" dirty="0" smtClean="0">
              <a:cs typeface="DecoType Naskh" pitchFamily="2" charset="-78"/>
            </a:endParaRPr>
          </a:p>
          <a:p>
            <a:pPr lvl="0"/>
            <a:r>
              <a:rPr lang="ar-SA" sz="2800" b="1" dirty="0" smtClean="0">
                <a:cs typeface="DecoType Naskh" pitchFamily="2" charset="-78"/>
              </a:rPr>
              <a:t>وهذا </a:t>
            </a:r>
            <a:r>
              <a:rPr lang="ar-SA" sz="2800" b="1" dirty="0">
                <a:cs typeface="DecoType Naskh" pitchFamily="2" charset="-78"/>
              </a:rPr>
              <a:t>لا يحل حراماً ولا يحرم حلالاً </a:t>
            </a:r>
            <a:r>
              <a:rPr lang="ar-SA" sz="2800" b="1" dirty="0" smtClean="0">
                <a:cs typeface="DecoType Naskh" pitchFamily="2" charset="-78"/>
              </a:rPr>
              <a:t>فيجوز.</a:t>
            </a:r>
            <a:endParaRPr kumimoji="0" lang="ar-SA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DecoType Naskh" pitchFamily="2" charset="-78"/>
            </a:endParaRPr>
          </a:p>
          <a:p>
            <a:endParaRPr lang="en-US" sz="2800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1680" y="332656"/>
            <a:ext cx="6623720" cy="5262979"/>
          </a:xfrm>
          <a:prstGeom prst="rect">
            <a:avLst/>
          </a:prstGeom>
          <a:solidFill>
            <a:schemeClr val="bg1">
              <a:alpha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800" b="1" dirty="0" smtClean="0">
              <a:cs typeface="DecoType Naskh" pitchFamily="2" charset="-78"/>
            </a:endParaRPr>
          </a:p>
          <a:p>
            <a:r>
              <a:rPr lang="ar-SA" sz="2800" b="1" dirty="0" smtClean="0">
                <a:cs typeface="DecoType Naskh" pitchFamily="2" charset="-78"/>
              </a:rPr>
              <a:t>فإذا </a:t>
            </a:r>
            <a:r>
              <a:rPr lang="ar-SA" sz="2800" b="1" dirty="0">
                <a:cs typeface="DecoType Naskh" pitchFamily="2" charset="-78"/>
              </a:rPr>
              <a:t>جاء إلي شخص وقال : إن في ذمتك لي مائة درهم ، فقلت ليس لك علي شيء ، فإنكاري هذا قد يكون عن </a:t>
            </a:r>
            <a:r>
              <a:rPr lang="ar-SA" sz="2800" b="1" dirty="0">
                <a:solidFill>
                  <a:srgbClr val="00B050"/>
                </a:solidFill>
                <a:cs typeface="DecoType Naskh" pitchFamily="2" charset="-78"/>
              </a:rPr>
              <a:t>علم</a:t>
            </a:r>
            <a:r>
              <a:rPr lang="ar-SA" sz="2800" b="1" dirty="0">
                <a:cs typeface="DecoType Naskh" pitchFamily="2" charset="-78"/>
              </a:rPr>
              <a:t> أو عن</a:t>
            </a:r>
            <a:r>
              <a:rPr lang="ar-SA" sz="2800" b="1" dirty="0">
                <a:solidFill>
                  <a:srgbClr val="00B050"/>
                </a:solidFill>
                <a:cs typeface="DecoType Naskh" pitchFamily="2" charset="-78"/>
              </a:rPr>
              <a:t> نسيان </a:t>
            </a:r>
            <a:r>
              <a:rPr lang="ar-SA" sz="2800" b="1" dirty="0">
                <a:cs typeface="DecoType Naskh" pitchFamily="2" charset="-78"/>
              </a:rPr>
              <a:t>وقد يكون عن </a:t>
            </a:r>
            <a:r>
              <a:rPr lang="ar-SA" sz="2800" b="1" dirty="0">
                <a:solidFill>
                  <a:srgbClr val="00B050"/>
                </a:solidFill>
                <a:cs typeface="DecoType Naskh" pitchFamily="2" charset="-78"/>
              </a:rPr>
              <a:t>جهل</a:t>
            </a:r>
            <a:r>
              <a:rPr lang="ar-SA" sz="2800" b="1" dirty="0">
                <a:cs typeface="DecoType Naskh" pitchFamily="2" charset="-78"/>
              </a:rPr>
              <a:t> </a:t>
            </a:r>
            <a:r>
              <a:rPr lang="ar-SA" sz="2800" b="1" dirty="0" smtClean="0">
                <a:cs typeface="DecoType Naskh" pitchFamily="2" charset="-78"/>
              </a:rPr>
              <a:t>.</a:t>
            </a:r>
          </a:p>
          <a:p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المدعى عليه يقول هنا</a:t>
            </a:r>
            <a:r>
              <a:rPr lang="ar-SA" sz="2800" b="1" dirty="0" smtClean="0">
                <a:cs typeface="DecoType Naskh" pitchFamily="2" charset="-78"/>
              </a:rPr>
              <a:t>:ما </a:t>
            </a:r>
            <a:r>
              <a:rPr lang="ar-SA" sz="2800" b="1" dirty="0">
                <a:cs typeface="DecoType Naskh" pitchFamily="2" charset="-78"/>
              </a:rPr>
              <a:t>دمت تدعي علي بهذا وأنا لا أقر </a:t>
            </a:r>
            <a:r>
              <a:rPr lang="ar-SA" sz="2800" b="1" dirty="0" err="1">
                <a:cs typeface="DecoType Naskh" pitchFamily="2" charset="-78"/>
              </a:rPr>
              <a:t>به</a:t>
            </a:r>
            <a:r>
              <a:rPr lang="ar-SA" sz="2800" b="1" dirty="0">
                <a:cs typeface="DecoType Naskh" pitchFamily="2" charset="-78"/>
              </a:rPr>
              <a:t> ، فلنجعل بيننا صلحاً ، فأعطيك عن مائة درهم خمسين درهماً فيجوز وينفذ الصلح ويلزم كل من الطرفين بما تم عليه الاتفاق ، ولهذا قال المؤلف : " ثم صالح بمال صح </a:t>
            </a:r>
            <a:r>
              <a:rPr lang="ar-SA" sz="2800" b="1" dirty="0" smtClean="0">
                <a:cs typeface="DecoType Naskh" pitchFamily="2" charset="-78"/>
              </a:rPr>
              <a:t>”</a:t>
            </a:r>
          </a:p>
          <a:p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المال المُصالح عليه:</a:t>
            </a:r>
            <a:endParaRPr lang="en-US" sz="2800" b="1" dirty="0">
              <a:solidFill>
                <a:srgbClr val="FF0000"/>
              </a:solidFill>
              <a:cs typeface="DecoType Naskh" pitchFamily="2" charset="-78"/>
            </a:endParaRPr>
          </a:p>
          <a:p>
            <a:r>
              <a:rPr lang="ar-SA" sz="2800" b="1" dirty="0">
                <a:cs typeface="DecoType Naskh" pitchFamily="2" charset="-78"/>
              </a:rPr>
              <a:t>وقوله 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" بمال " </a:t>
            </a:r>
            <a:r>
              <a:rPr lang="ar-SA" sz="2800" b="1" dirty="0">
                <a:cs typeface="DecoType Naskh" pitchFamily="2" charset="-78"/>
              </a:rPr>
              <a:t>يشمل </a:t>
            </a: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cs typeface="DecoType Naskh" pitchFamily="2" charset="-78"/>
              </a:rPr>
              <a:t>الحال، والمؤجل ،والمنفعة </a:t>
            </a:r>
            <a:r>
              <a:rPr lang="ar-SA" sz="2800" b="1" dirty="0">
                <a:cs typeface="DecoType Naskh" pitchFamily="2" charset="-78"/>
              </a:rPr>
              <a:t>بأن قال : أصالحك على أن تسكن داري شهراً ، يجوز ؛ لأن المنفعة المباحة مال .</a:t>
            </a:r>
            <a:endParaRPr lang="en-US" sz="2800" b="1" dirty="0">
              <a:cs typeface="DecoType Naskh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rgbClr val="FF99CC"/>
              </a:solidFill>
              <a:effectLst/>
              <a:latin typeface="Arial" pitchFamily="34" charset="0"/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051720" y="332656"/>
            <a:ext cx="5976664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هل يدخل(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الصلح على إنكار)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في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باب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الإبراء،أو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في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باب البيع</a:t>
            </a:r>
            <a:endParaRPr lang="en-US" sz="2800" b="1" dirty="0">
              <a:solidFill>
                <a:srgbClr val="FF99CC"/>
              </a:solidFill>
              <a:cs typeface="DecoType Naskh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55576" y="1967765"/>
            <a:ext cx="8136904" cy="338554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1-وهو للمدعي بيع </a:t>
            </a:r>
            <a:r>
              <a:rPr lang="ar-SA" sz="2800" b="1" dirty="0" smtClean="0">
                <a:cs typeface="DecoType Naskh" pitchFamily="2" charset="-78"/>
              </a:rPr>
              <a:t>فإذا ادعى عليه بأن هذا المسجل ملكه ، فقال : ليس ملكك ، ثم تصالحا على مال ، فالمدعي الآن يعتقد أنه أدخل ملكه على هذا الشخص بعوض ، فهذا الصلح صحيح ، لكن هو للمدعي بيع ؛ لأنه يدعي أن ما ادعاه حق ، وأن ملكه انتقل </a:t>
            </a:r>
            <a:r>
              <a:rPr lang="ar-SA" sz="2800" b="1" dirty="0" err="1" smtClean="0">
                <a:cs typeface="DecoType Naskh" pitchFamily="2" charset="-78"/>
              </a:rPr>
              <a:t>الى</a:t>
            </a:r>
            <a:r>
              <a:rPr lang="ar-SA" sz="2800" b="1" dirty="0" smtClean="0">
                <a:cs typeface="DecoType Naskh" pitchFamily="2" charset="-78"/>
              </a:rPr>
              <a:t> الآخر بعوض ، وهذا هو حقيقة البيع فهو له بيع وإذا كان له بيع فإنه : "يرد </a:t>
            </a:r>
            <a:r>
              <a:rPr lang="ar-SA" sz="2800" b="1" dirty="0" err="1" smtClean="0">
                <a:cs typeface="DecoType Naskh" pitchFamily="2" charset="-78"/>
              </a:rPr>
              <a:t>معيبه</a:t>
            </a:r>
            <a:r>
              <a:rPr lang="ar-SA" sz="2800" b="1" dirty="0" smtClean="0">
                <a:cs typeface="DecoType Naskh" pitchFamily="2" charset="-78"/>
              </a:rPr>
              <a:t> ويفسخ الصلح ، ويؤخذ منه بشفعة " لأنه بيع ،فيعامل المدعي معاملة البائع تماماً.</a:t>
            </a:r>
          </a:p>
          <a:p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2-وللآخر (وهو المدعى عليه)إبراء </a:t>
            </a:r>
            <a:r>
              <a:rPr lang="ar-SA" sz="2800" b="1" dirty="0" smtClean="0">
                <a:cs typeface="DecoType Naskh" pitchFamily="2" charset="-78"/>
              </a:rPr>
              <a:t>فلا رد ولا شفعة.</a:t>
            </a:r>
            <a:endParaRPr lang="en-US" sz="2800" b="1" dirty="0" smtClean="0">
              <a:cs typeface="DecoType Naskh" pitchFamily="2" charset="-78"/>
            </a:endParaRPr>
          </a:p>
          <a:p>
            <a:endParaRPr lang="ar-SA" dirty="0"/>
          </a:p>
        </p:txBody>
      </p:sp>
      <p:sp>
        <p:nvSpPr>
          <p:cNvPr id="6" name="سهم للأسفل 5"/>
          <p:cNvSpPr/>
          <p:nvPr/>
        </p:nvSpPr>
        <p:spPr>
          <a:xfrm>
            <a:off x="4644008" y="980728"/>
            <a:ext cx="432048" cy="864096"/>
          </a:xfrm>
          <a:prstGeom prst="downArrow">
            <a:avLst/>
          </a:prstGeom>
          <a:solidFill>
            <a:srgbClr val="FF99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260648"/>
            <a:ext cx="8280920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endParaRPr lang="en-US" sz="2800" b="1" dirty="0">
              <a:cs typeface="DecoType Naskh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28596" y="1428736"/>
            <a:ext cx="8352928" cy="353943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>
                <a:cs typeface="DecoType Naskh" pitchFamily="2" charset="-78"/>
              </a:rPr>
              <a:t>قوله 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" وللآخر إبراء فلا رد " </a:t>
            </a:r>
            <a:r>
              <a:rPr lang="ar-SA" sz="2800" b="1" dirty="0">
                <a:cs typeface="DecoType Naskh" pitchFamily="2" charset="-78"/>
              </a:rPr>
              <a:t>الآخر ، أي : المدعى عليه ، يعني المنكر ، هو في حقه إبراء فلا رد ولا شفعة .</a:t>
            </a:r>
            <a:endParaRPr lang="en-US" sz="2800" b="1" dirty="0">
              <a:cs typeface="DecoType Naskh" pitchFamily="2" charset="-78"/>
            </a:endParaRPr>
          </a:p>
          <a:p>
            <a:r>
              <a:rPr lang="ar-SA" sz="2800" b="1" dirty="0">
                <a:cs typeface="DecoType Naskh" pitchFamily="2" charset="-78"/>
              </a:rPr>
              <a:t>وقوله 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" فلا رد " </a:t>
            </a:r>
            <a:r>
              <a:rPr lang="ar-SA" sz="2800" b="1" dirty="0">
                <a:cs typeface="DecoType Naskh" pitchFamily="2" charset="-78"/>
              </a:rPr>
              <a:t>هذا الذي ادعى عليه أن المسجل للمدعي وأنكر ثم صالح براديو ،وبعد ذلك وجد في المسجل عيباً ، فإنه لا يرده على </a:t>
            </a:r>
            <a:r>
              <a:rPr lang="ar-SA" sz="2800" b="1" dirty="0" smtClean="0">
                <a:cs typeface="DecoType Naskh" pitchFamily="2" charset="-78"/>
              </a:rPr>
              <a:t>ذاك 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لماذا؟ </a:t>
            </a:r>
            <a:r>
              <a:rPr lang="ar-SA" sz="2800" b="1" dirty="0" smtClean="0">
                <a:cs typeface="DecoType Naskh" pitchFamily="2" charset="-78"/>
              </a:rPr>
              <a:t>لأنه </a:t>
            </a:r>
            <a:r>
              <a:rPr lang="ar-SA" sz="2800" b="1" dirty="0">
                <a:cs typeface="DecoType Naskh" pitchFamily="2" charset="-78"/>
              </a:rPr>
              <a:t>لا يعتقد </a:t>
            </a:r>
            <a:r>
              <a:rPr lang="ar-SA" sz="2800" b="1" dirty="0" smtClean="0">
                <a:cs typeface="DecoType Naskh" pitchFamily="2" charset="-78"/>
              </a:rPr>
              <a:t>أنه </a:t>
            </a:r>
            <a:r>
              <a:rPr lang="ar-SA" sz="2800" b="1" dirty="0">
                <a:cs typeface="DecoType Naskh" pitchFamily="2" charset="-78"/>
              </a:rPr>
              <a:t>ملكه من </a:t>
            </a:r>
            <a:r>
              <a:rPr lang="ar-SA" sz="2800" b="1" dirty="0" smtClean="0">
                <a:cs typeface="DecoType Naskh" pitchFamily="2" charset="-78"/>
              </a:rPr>
              <a:t>قِبَلهِ </a:t>
            </a:r>
            <a:r>
              <a:rPr lang="ar-SA" sz="2800" b="1" dirty="0">
                <a:cs typeface="DecoType Naskh" pitchFamily="2" charset="-78"/>
              </a:rPr>
              <a:t>، هذا المنكر يعتقد أنه ملكه من الأصل وأن </a:t>
            </a:r>
            <a:r>
              <a:rPr lang="ar-SA" sz="2800" b="1" dirty="0" smtClean="0">
                <a:cs typeface="DecoType Naskh" pitchFamily="2" charset="-78"/>
              </a:rPr>
              <a:t>ذاك </a:t>
            </a:r>
            <a:r>
              <a:rPr lang="ar-SA" sz="2800" b="1" dirty="0">
                <a:cs typeface="DecoType Naskh" pitchFamily="2" charset="-78"/>
              </a:rPr>
              <a:t>ليس له </a:t>
            </a:r>
            <a:r>
              <a:rPr lang="ar-SA" sz="2800" b="1" dirty="0" err="1">
                <a:cs typeface="DecoType Naskh" pitchFamily="2" charset="-78"/>
              </a:rPr>
              <a:t>به</a:t>
            </a:r>
            <a:r>
              <a:rPr lang="ar-SA" sz="2800" b="1" dirty="0">
                <a:cs typeface="DecoType Naskh" pitchFamily="2" charset="-78"/>
              </a:rPr>
              <a:t> ملك ،</a:t>
            </a:r>
            <a:endParaRPr lang="en-US" sz="2800" b="1" dirty="0">
              <a:cs typeface="DecoType Naskh" pitchFamily="2" charset="-78"/>
            </a:endParaRPr>
          </a:p>
          <a:p>
            <a:r>
              <a:rPr lang="ar-SA" sz="2800" b="1" dirty="0">
                <a:cs typeface="DecoType Naskh" pitchFamily="2" charset="-78"/>
              </a:rPr>
              <a:t>ولكنه أبرأه من المطالبة بما صالحه عليه من الراديو ، فإن وجد المنكر في المسجل عيباً فإنه لا رد له ؛ لأن هذا مقتضى الإقرار والإنكار ، أنت حينما أنكرت  من </a:t>
            </a:r>
            <a:r>
              <a:rPr lang="ar-SA" sz="2800" b="1" dirty="0" smtClean="0">
                <a:cs typeface="DecoType Naskh" pitchFamily="2" charset="-78"/>
              </a:rPr>
              <a:t>قِبَلِهِ </a:t>
            </a:r>
            <a:r>
              <a:rPr lang="ar-SA" sz="2800" b="1" dirty="0">
                <a:cs typeface="DecoType Naskh" pitchFamily="2" charset="-78"/>
              </a:rPr>
              <a:t>فكيف ترد عليه ؟! فهو في حقه إبراء فلا </a:t>
            </a:r>
            <a:r>
              <a:rPr lang="ar-SA" sz="2800" b="1" dirty="0" smtClean="0">
                <a:cs typeface="DecoType Naskh" pitchFamily="2" charset="-78"/>
              </a:rPr>
              <a:t>رَدَّ </a:t>
            </a:r>
            <a:r>
              <a:rPr lang="ar-SA" sz="2800" b="1" dirty="0" err="1">
                <a:cs typeface="DecoType Naskh" pitchFamily="2" charset="-78"/>
              </a:rPr>
              <a:t>لك</a:t>
            </a:r>
            <a:r>
              <a:rPr lang="ar-SA" sz="2800" b="1" dirty="0">
                <a:cs typeface="DecoType Naskh" pitchFamily="2" charset="-78"/>
              </a:rPr>
              <a:t> </a:t>
            </a:r>
            <a:r>
              <a:rPr lang="ar-SA" sz="2800" b="1" dirty="0" smtClean="0">
                <a:cs typeface="DecoType Naskh" pitchFamily="2" charset="-78"/>
              </a:rPr>
              <a:t>.</a:t>
            </a:r>
            <a:endParaRPr lang="en-US" sz="2800" b="1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71604" y="1142984"/>
            <a:ext cx="6624736" cy="2246769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>
                <a:cs typeface="DecoType Naskh" pitchFamily="2" charset="-78"/>
              </a:rPr>
              <a:t>قوله 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" ولا شفعة " </a:t>
            </a:r>
            <a:r>
              <a:rPr lang="ar-SA" sz="2800" b="1" dirty="0">
                <a:cs typeface="DecoType Naskh" pitchFamily="2" charset="-78"/>
              </a:rPr>
              <a:t>فلو </a:t>
            </a:r>
            <a:r>
              <a:rPr lang="ar-SA" sz="2800" b="1" dirty="0" smtClean="0">
                <a:cs typeface="DecoType Naskh" pitchFamily="2" charset="-78"/>
              </a:rPr>
              <a:t>قلتُ </a:t>
            </a:r>
            <a:r>
              <a:rPr lang="ar-SA" sz="2800" b="1" dirty="0">
                <a:cs typeface="DecoType Naskh" pitchFamily="2" charset="-78"/>
              </a:rPr>
              <a:t>لرجل أن البيت الذي أنت فيه لي نصفه فقال : لا ، ثم أخذت عنه عوضاً عما ادعيت ، فشريكه في هذا البيت لا يأخذ هذا الشخص الذي </a:t>
            </a:r>
            <a:r>
              <a:rPr lang="ar-SA" sz="2800" b="1" dirty="0" smtClean="0">
                <a:cs typeface="DecoType Naskh" pitchFamily="2" charset="-78"/>
              </a:rPr>
              <a:t>ادعيته </a:t>
            </a:r>
            <a:r>
              <a:rPr lang="ar-SA" sz="2800" b="1" dirty="0">
                <a:cs typeface="DecoType Naskh" pitchFamily="2" charset="-78"/>
              </a:rPr>
              <a:t>بالشفعة ؛ لأن هذا الشخص دخل على المنكر لا على سبيل </a:t>
            </a:r>
            <a:r>
              <a:rPr lang="ar-SA" sz="2800" b="1" dirty="0" err="1">
                <a:cs typeface="DecoType Naskh" pitchFamily="2" charset="-78"/>
              </a:rPr>
              <a:t>المعاوضة</a:t>
            </a:r>
            <a:r>
              <a:rPr lang="ar-SA" sz="2800" b="1" dirty="0">
                <a:cs typeface="DecoType Naskh" pitchFamily="2" charset="-78"/>
              </a:rPr>
              <a:t> لكن على سبيل الإبراء ؛ لأنه لما أعطاني العوض أبرأته منه إبراءً </a:t>
            </a:r>
            <a:r>
              <a:rPr lang="ar-SA" sz="2800" b="1" dirty="0" smtClean="0">
                <a:cs typeface="DecoType Naskh" pitchFamily="2" charset="-78"/>
              </a:rPr>
              <a:t>.</a:t>
            </a:r>
            <a:endParaRPr lang="en-US" sz="2800" b="1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571604" y="1428736"/>
            <a:ext cx="6624736" cy="347787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cs typeface="DecoType Naskh" pitchFamily="2" charset="-78"/>
              </a:rPr>
              <a:t>قوله </a:t>
            </a:r>
            <a:r>
              <a:rPr lang="ar-SA" sz="2800" b="1" dirty="0">
                <a:cs typeface="DecoType Naskh" pitchFamily="2" charset="-78"/>
              </a:rPr>
              <a:t>: </a:t>
            </a:r>
            <a:r>
              <a:rPr lang="ar-SA" sz="2800" b="1" dirty="0">
                <a:solidFill>
                  <a:srgbClr val="FF99CC"/>
                </a:solidFill>
                <a:cs typeface="DecoType Naskh" pitchFamily="2" charset="-78"/>
              </a:rPr>
              <a:t>" ولا يصح بعوض عن حد السرقة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”</a:t>
            </a:r>
            <a:r>
              <a:rPr lang="ar-SA" sz="2800" b="1" dirty="0" smtClean="0">
                <a:solidFill>
                  <a:srgbClr val="FF0000"/>
                </a:solidFill>
                <a:cs typeface="DecoType Naskh" pitchFamily="2" charset="-78"/>
              </a:rPr>
              <a:t>(قول واحد) </a:t>
            </a:r>
            <a:r>
              <a:rPr lang="ar-SA" sz="2800" b="1" dirty="0">
                <a:cs typeface="DecoType Naskh" pitchFamily="2" charset="-78"/>
              </a:rPr>
              <a:t>لأن حد السرقة لله - عز وجل - فلا يمكن أن يأخذ المخلوق عوضاً عنه ، وإذا بلغت الحدود السلطان فلا شفعة ، وإنما مثل المؤلف بالسرقة ؛ لأنها تتعلق بالآدمي ، بدليل أن المسروق منه لو لم يطالب لم تقطع يد السارق ، بدليل قوله - عليه الصلاة والسلام - لصفوان بن أمية - رضي الله عنه - : هلا كان قبل أن تأتينا </a:t>
            </a:r>
            <a:r>
              <a:rPr lang="ar-SA" sz="2800" b="1" dirty="0" err="1">
                <a:cs typeface="DecoType Naskh" pitchFamily="2" charset="-78"/>
              </a:rPr>
              <a:t>به</a:t>
            </a:r>
            <a:r>
              <a:rPr lang="ar-SA" sz="2800" b="1" dirty="0">
                <a:cs typeface="DecoType Naskh" pitchFamily="2" charset="-78"/>
              </a:rPr>
              <a:t> </a:t>
            </a:r>
            <a:r>
              <a:rPr lang="ar-SA" sz="2800" b="1" dirty="0" smtClean="0">
                <a:cs typeface="DecoType Naskh" pitchFamily="2" charset="-78"/>
              </a:rPr>
              <a:t>.</a:t>
            </a:r>
          </a:p>
          <a:p>
            <a:pPr algn="ctr"/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العوض عن المسروق</a:t>
            </a:r>
            <a:endParaRPr lang="en-US" sz="2800" b="1" dirty="0">
              <a:cs typeface="DecoType Naskh" pitchFamily="2" charset="-78"/>
            </a:endParaRPr>
          </a:p>
          <a:p>
            <a:r>
              <a:rPr lang="ar-SA" sz="2400" dirty="0" smtClean="0"/>
              <a:t>الصلح عن المسروق (كالحلي المسروق)جائز </a:t>
            </a:r>
            <a:endParaRPr lang="ar-SA" sz="2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987824" y="692697"/>
            <a:ext cx="3888432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ال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عوض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عن حد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السرقة </a:t>
            </a:r>
            <a:r>
              <a:rPr lang="ar-SA" sz="2800" b="1" dirty="0" smtClean="0">
                <a:solidFill>
                  <a:srgbClr val="FF99CC"/>
                </a:solidFill>
                <a:cs typeface="DecoType Naskh" pitchFamily="2" charset="-78"/>
              </a:rPr>
              <a:t>.</a:t>
            </a:r>
            <a:endParaRPr lang="en-US" sz="2800" dirty="0" smtClean="0">
              <a:solidFill>
                <a:srgbClr val="FF99CC"/>
              </a:solidFill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5743</TotalTime>
  <Words>1409</Words>
  <Application>Microsoft Office PowerPoint</Application>
  <PresentationFormat>عرض على الشاشة (3:4)‏</PresentationFormat>
  <Paragraphs>62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الشريحة 1</vt:lpstr>
      <vt:lpstr>الصلح على المال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ندا بنت حسن الحميد</cp:lastModifiedBy>
  <cp:revision>46</cp:revision>
  <dcterms:created xsi:type="dcterms:W3CDTF">2013-04-19T16:53:30Z</dcterms:created>
  <dcterms:modified xsi:type="dcterms:W3CDTF">2013-05-04T09:25:27Z</dcterms:modified>
</cp:coreProperties>
</file>