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63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28597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8637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0060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4798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3917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745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9353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019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9443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961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87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5442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64544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504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5466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15816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48587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203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3143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094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382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143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2759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8884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0048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67346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2430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4069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57195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518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9460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41678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868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17979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13176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7315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1190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27735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72417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5096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76494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2460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39650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283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01509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68297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3183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2732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8933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6063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62471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4518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57152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070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744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832940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09310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99499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70694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66450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15152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1794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339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861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273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926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2115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0062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61569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03269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789472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09085-5F8C-45E0-9797-9D27702E4E96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03/09/1434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3FD30-4475-4BD4-B5D1-4EDD5DD32E0C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7530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</a:t>
            </a:r>
            <a:r>
              <a:rPr lang="ar-SA" dirty="0" smtClean="0"/>
              <a:t>أ</a:t>
            </a:r>
            <a:r>
              <a:rPr lang="ar-SA" dirty="0" smtClean="0"/>
              <a:t>هداف </a:t>
            </a:r>
            <a:r>
              <a:rPr lang="ar-SA" dirty="0" smtClean="0"/>
              <a:t>التدريسية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مقدمة.</a:t>
            </a:r>
          </a:p>
          <a:p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صياغة 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الأهداف 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التدريسية.</a:t>
            </a:r>
          </a:p>
          <a:p>
            <a:pPr lvl="1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صياغة تايلر.</a:t>
            </a:r>
          </a:p>
          <a:p>
            <a:pPr lvl="1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صياغة ميجر.</a:t>
            </a:r>
            <a:endParaRPr lang="ar-SA" sz="40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4913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مجالات </a:t>
            </a:r>
            <a:r>
              <a:rPr lang="ar-SA" dirty="0" smtClean="0"/>
              <a:t>الأهداف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544616"/>
          </a:xfrm>
        </p:spPr>
        <p:txBody>
          <a:bodyPr>
            <a:noAutofit/>
          </a:bodyPr>
          <a:lstStyle/>
          <a:p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المجال المعرفي:</a:t>
            </a:r>
          </a:p>
          <a:p>
            <a:pPr lv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تصنيف بلوم.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مستوى المعرفة:</a:t>
            </a:r>
          </a:p>
          <a:p>
            <a:pPr lvl="3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معرفة التفصيلات او المواصفات النوعية.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المصطلحات.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الحقائق النوعية المحددة.</a:t>
            </a:r>
          </a:p>
          <a:p>
            <a:pPr lvl="3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معرفة طرق ووسائل معالجة التفصيلات.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القواعد او التقاليد بالمادة الدراسية.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النزعات او الاتجاهات والعواقب.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التصنيفات والفئات.</a:t>
            </a:r>
          </a:p>
          <a:p>
            <a:pPr lvl="4"/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المحكات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أسس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المنهج العلمي.</a:t>
            </a:r>
          </a:p>
        </p:txBody>
      </p:sp>
    </p:spTree>
    <p:extLst>
      <p:ext uri="{BB962C8B-B14F-4D97-AF65-F5344CB8AC3E}">
        <p14:creationId xmlns="" xmlns:p14="http://schemas.microsoft.com/office/powerpoint/2010/main" val="277868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6048672"/>
          </a:xfrm>
        </p:spPr>
        <p:txBody>
          <a:bodyPr>
            <a:noAutofit/>
          </a:bodyPr>
          <a:lstStyle/>
          <a:p>
            <a:pPr lvl="3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معرفة العالميات والتجريدات في ميدان ما: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المبادئ والتعميمات.</a:t>
            </a:r>
          </a:p>
          <a:p>
            <a:pPr lvl="4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النظريات والبنى.</a:t>
            </a:r>
          </a:p>
          <a:p>
            <a:pPr lv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مستوى الاستيعاب: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الترجمة.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التفسير.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الاستكمال.</a:t>
            </a:r>
          </a:p>
          <a:p>
            <a:pPr lv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مستوى التطبيق.</a:t>
            </a:r>
          </a:p>
          <a:p>
            <a:pPr lv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مستوى التحليل: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تحليل العناصر.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تحليل العلاقات.</a:t>
            </a:r>
          </a:p>
          <a:p>
            <a:pPr lvl="2"/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تحليل المبادئ.</a:t>
            </a:r>
          </a:p>
          <a:p>
            <a:pPr marL="393192" lvl="1" indent="0">
              <a:buNone/>
            </a:pP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2"/>
            <a:endParaRPr lang="ar-SA" sz="24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42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363272" cy="5760640"/>
          </a:xfrm>
        </p:spPr>
        <p:txBody>
          <a:bodyPr>
            <a:normAutofit/>
          </a:bodyPr>
          <a:lstStyle/>
          <a:p>
            <a:pPr lv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مستوى التركيب:</a:t>
            </a:r>
          </a:p>
          <a:p>
            <a:pPr lvl="2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إنتاج المضمونات الفريدة.</a:t>
            </a:r>
          </a:p>
          <a:p>
            <a:pPr lvl="2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إنتاج الخطط والمشاريع.</a:t>
            </a:r>
          </a:p>
          <a:p>
            <a:pPr lvl="2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إنتاج المجردات.</a:t>
            </a:r>
          </a:p>
          <a:p>
            <a:pPr marL="667512" lvl="2" indent="0">
              <a:buNone/>
            </a:pP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مستوى التقويم.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630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المجال الوجداني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33880"/>
          </a:xfrm>
        </p:spPr>
        <p:txBody>
          <a:bodyPr>
            <a:noAutofit/>
          </a:bodyPr>
          <a:lstStyle/>
          <a:p>
            <a:r>
              <a:rPr lang="ar-SA" sz="3200" dirty="0" smtClean="0">
                <a:cs typeface="+mj-cs"/>
              </a:rPr>
              <a:t>مستوى الاستقبال:</a:t>
            </a:r>
          </a:p>
          <a:p>
            <a:pPr lvl="1"/>
            <a:r>
              <a:rPr lang="ar-SA" sz="3200" dirty="0" smtClean="0">
                <a:cs typeface="+mj-cs"/>
              </a:rPr>
              <a:t>مرحلة الوعي.</a:t>
            </a:r>
          </a:p>
          <a:p>
            <a:pPr lvl="1"/>
            <a:r>
              <a:rPr lang="ar-SA" sz="3200" dirty="0" smtClean="0">
                <a:cs typeface="+mj-cs"/>
              </a:rPr>
              <a:t>مرحلة الرغبة في الاستقبال.</a:t>
            </a:r>
          </a:p>
          <a:p>
            <a:pPr lvl="1"/>
            <a:r>
              <a:rPr lang="ar-SA" sz="3200" dirty="0" smtClean="0">
                <a:cs typeface="+mj-cs"/>
              </a:rPr>
              <a:t>مرحلة ضبط الانتباه.</a:t>
            </a:r>
          </a:p>
          <a:p>
            <a:r>
              <a:rPr lang="ar-SA" sz="3200" dirty="0" smtClean="0">
                <a:cs typeface="+mj-cs"/>
              </a:rPr>
              <a:t>مستوى الاستجابة:</a:t>
            </a:r>
          </a:p>
          <a:p>
            <a:pPr lvl="1"/>
            <a:r>
              <a:rPr lang="ar-SA" sz="3200" dirty="0" smtClean="0">
                <a:cs typeface="+mj-cs"/>
              </a:rPr>
              <a:t>مرحلة الاذعان للاستجابة.</a:t>
            </a:r>
          </a:p>
          <a:p>
            <a:pPr lvl="1"/>
            <a:r>
              <a:rPr lang="ar-SA" sz="3200" dirty="0" smtClean="0">
                <a:cs typeface="+mj-cs"/>
              </a:rPr>
              <a:t>مرحلة الرغبة في الاستجابة.</a:t>
            </a:r>
          </a:p>
          <a:p>
            <a:pPr lvl="1"/>
            <a:r>
              <a:rPr lang="ar-SA" sz="3200" dirty="0" smtClean="0">
                <a:cs typeface="+mj-cs"/>
              </a:rPr>
              <a:t>مرحلة الرضا بالاستجابة.</a:t>
            </a:r>
          </a:p>
          <a:p>
            <a:pPr lvl="1"/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82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19256" cy="5832648"/>
          </a:xfrm>
        </p:spPr>
        <p:txBody>
          <a:bodyPr>
            <a:noAutofit/>
          </a:bodyPr>
          <a:lstStyle/>
          <a:p>
            <a:r>
              <a:rPr lang="ar-SA" sz="3200" dirty="0" smtClean="0">
                <a:cs typeface="+mj-cs"/>
              </a:rPr>
              <a:t>مستوى التقييم:</a:t>
            </a:r>
          </a:p>
          <a:p>
            <a:pPr lvl="1"/>
            <a:r>
              <a:rPr lang="ar-SA" sz="3200" dirty="0" smtClean="0">
                <a:cs typeface="+mj-cs"/>
              </a:rPr>
              <a:t>مرحلة تقبل القيمة.</a:t>
            </a:r>
          </a:p>
          <a:p>
            <a:pPr lvl="1"/>
            <a:r>
              <a:rPr lang="ar-SA" sz="3200" dirty="0" smtClean="0">
                <a:cs typeface="+mj-cs"/>
              </a:rPr>
              <a:t>مرحلة تفضيل القيمة.</a:t>
            </a:r>
          </a:p>
          <a:p>
            <a:pPr lvl="1"/>
            <a:r>
              <a:rPr lang="ar-SA" sz="3200" dirty="0" smtClean="0">
                <a:cs typeface="+mj-cs"/>
              </a:rPr>
              <a:t>مرحلة الالتزام بالقيمة.</a:t>
            </a:r>
          </a:p>
          <a:p>
            <a:r>
              <a:rPr lang="ar-SA" sz="3200" dirty="0" smtClean="0">
                <a:cs typeface="+mj-cs"/>
              </a:rPr>
              <a:t>مستوى تنظيم القيم:</a:t>
            </a:r>
          </a:p>
          <a:p>
            <a:pPr lvl="1"/>
            <a:r>
              <a:rPr lang="ar-SA" sz="3200" dirty="0" smtClean="0">
                <a:cs typeface="+mj-cs"/>
              </a:rPr>
              <a:t>مستوى تكوين مفهوم القيمة.</a:t>
            </a:r>
          </a:p>
          <a:p>
            <a:pPr lvl="1"/>
            <a:r>
              <a:rPr lang="ar-SA" sz="3200" dirty="0" smtClean="0">
                <a:cs typeface="+mj-cs"/>
              </a:rPr>
              <a:t>مرحلة تنظيم المنظومة القيمية.</a:t>
            </a:r>
          </a:p>
          <a:p>
            <a:r>
              <a:rPr lang="ar-SA" sz="3200" dirty="0" smtClean="0">
                <a:cs typeface="+mj-cs"/>
              </a:rPr>
              <a:t>مستوى الوسم بالقيمة أو المركب القيمي:</a:t>
            </a:r>
          </a:p>
          <a:p>
            <a:pPr lvl="1"/>
            <a:r>
              <a:rPr lang="ar-SA" sz="3200" dirty="0" smtClean="0">
                <a:cs typeface="+mj-cs"/>
              </a:rPr>
              <a:t>مرحلة التهيؤ المعمم.</a:t>
            </a:r>
          </a:p>
          <a:p>
            <a:pPr lvl="1"/>
            <a:r>
              <a:rPr lang="ar-SA" sz="3200" dirty="0" smtClean="0">
                <a:cs typeface="+mj-cs"/>
              </a:rPr>
              <a:t>مرحلة الوسم.</a:t>
            </a:r>
          </a:p>
          <a:p>
            <a:pPr marL="0" indent="0">
              <a:buNone/>
            </a:pPr>
            <a:endParaRPr lang="ar-SA" sz="3200" dirty="0" smtClean="0">
              <a:cs typeface="+mj-cs"/>
            </a:endParaRPr>
          </a:p>
          <a:p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134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المجال النفس - حركي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cs typeface="+mj-cs"/>
              </a:rPr>
              <a:t>الحركات الانعكاسية.</a:t>
            </a:r>
          </a:p>
          <a:p>
            <a:r>
              <a:rPr lang="ar-SA" sz="3200" dirty="0" smtClean="0">
                <a:cs typeface="+mj-cs"/>
              </a:rPr>
              <a:t>الحركات الاساسية.</a:t>
            </a:r>
          </a:p>
          <a:p>
            <a:r>
              <a:rPr lang="ar-SA" sz="3200" dirty="0" smtClean="0">
                <a:cs typeface="+mj-cs"/>
              </a:rPr>
              <a:t>القدرات الادراكية.</a:t>
            </a:r>
          </a:p>
          <a:p>
            <a:r>
              <a:rPr lang="ar-SA" sz="3200" dirty="0" smtClean="0">
                <a:cs typeface="+mj-cs"/>
              </a:rPr>
              <a:t>القدرات البدنية الحركات الماهرة.</a:t>
            </a:r>
          </a:p>
          <a:p>
            <a:r>
              <a:rPr lang="ar-SA" sz="3200" dirty="0" smtClean="0">
                <a:cs typeface="+mj-cs"/>
              </a:rPr>
              <a:t>الحركات الماهرة.</a:t>
            </a:r>
          </a:p>
          <a:p>
            <a:r>
              <a:rPr lang="ar-SA" sz="3200" dirty="0" smtClean="0">
                <a:cs typeface="+mj-cs"/>
              </a:rPr>
              <a:t>التواصل الحدسي.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21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217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تدفق</vt:lpstr>
      <vt:lpstr>1_تدفق</vt:lpstr>
      <vt:lpstr>2_تدفق</vt:lpstr>
      <vt:lpstr>3_تدفق</vt:lpstr>
      <vt:lpstr>4_تدفق</vt:lpstr>
      <vt:lpstr>5_تدفق</vt:lpstr>
      <vt:lpstr>الأهداف التدريسية</vt:lpstr>
      <vt:lpstr>مجالات الأهداف </vt:lpstr>
      <vt:lpstr>Slide 3</vt:lpstr>
      <vt:lpstr>Slide 4</vt:lpstr>
      <vt:lpstr>المجال الوجداني</vt:lpstr>
      <vt:lpstr>Slide 6</vt:lpstr>
      <vt:lpstr>المجال النفس - حركي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مجالات الاهداف </dc:title>
  <dc:creator>User</dc:creator>
  <cp:lastModifiedBy>Saif</cp:lastModifiedBy>
  <cp:revision>4</cp:revision>
  <dcterms:created xsi:type="dcterms:W3CDTF">2012-10-06T08:51:51Z</dcterms:created>
  <dcterms:modified xsi:type="dcterms:W3CDTF">2013-07-10T20:52:16Z</dcterms:modified>
</cp:coreProperties>
</file>